
<file path=[Content_Types].xml><?xml version="1.0" encoding="utf-8"?>
<Types xmlns="http://schemas.openxmlformats.org/package/2006/content-types">
  <Default Extension="bin" ContentType="application/vnd.openxmlformats-officedocument.oleObject"/>
  <Default Extension="jfif" ContentType="image/jpe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15.xml" ContentType="application/vnd.openxmlformats-officedocument.drawingml.diagramData+xml"/>
  <Override PartName="/ppt/diagrams/data16.xml" ContentType="application/vnd.openxmlformats-officedocument.drawingml.diagramData+xml"/>
  <Override PartName="/ppt/diagrams/data17.xml" ContentType="application/vnd.openxmlformats-officedocument.drawingml.diagramData+xml"/>
  <Override PartName="/ppt/diagrams/data13.xml" ContentType="application/vnd.openxmlformats-officedocument.drawingml.diagramData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43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39.xml" ContentType="application/vnd.openxmlformats-officedocument.presentationml.slideLayout+xml"/>
  <Override PartName="/ppt/notesSlides/notesSlide4.xml" ContentType="application/vnd.openxmlformats-officedocument.presentationml.notesSlid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9.xml" ContentType="application/vnd.openxmlformats-officedocument.themeOverride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Masters/notesMaster1.xml" ContentType="application/vnd.openxmlformats-officedocument.presentationml.notesMaster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tags/tag16.xml" ContentType="application/vnd.openxmlformats-officedocument.presentationml.tag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6" r:id="rId2"/>
    <p:sldMasterId id="2147483718" r:id="rId3"/>
    <p:sldMasterId id="2147483728" r:id="rId4"/>
  </p:sldMasterIdLst>
  <p:notesMasterIdLst>
    <p:notesMasterId r:id="rId108"/>
  </p:notesMasterIdLst>
  <p:handoutMasterIdLst>
    <p:handoutMasterId r:id="rId109"/>
  </p:handoutMasterIdLst>
  <p:sldIdLst>
    <p:sldId id="2088" r:id="rId5"/>
    <p:sldId id="2275" r:id="rId6"/>
    <p:sldId id="2277" r:id="rId7"/>
    <p:sldId id="2280" r:id="rId8"/>
    <p:sldId id="2364" r:id="rId9"/>
    <p:sldId id="2281" r:id="rId10"/>
    <p:sldId id="2299" r:id="rId11"/>
    <p:sldId id="2365" r:id="rId12"/>
    <p:sldId id="2366" r:id="rId13"/>
    <p:sldId id="2348" r:id="rId14"/>
    <p:sldId id="2349" r:id="rId15"/>
    <p:sldId id="2350" r:id="rId16"/>
    <p:sldId id="2351" r:id="rId17"/>
    <p:sldId id="2352" r:id="rId18"/>
    <p:sldId id="2367" r:id="rId19"/>
    <p:sldId id="2302" r:id="rId20"/>
    <p:sldId id="2303" r:id="rId21"/>
    <p:sldId id="2304" r:id="rId22"/>
    <p:sldId id="2305" r:id="rId23"/>
    <p:sldId id="2306" r:id="rId24"/>
    <p:sldId id="2307" r:id="rId25"/>
    <p:sldId id="2308" r:id="rId26"/>
    <p:sldId id="2309" r:id="rId27"/>
    <p:sldId id="2310" r:id="rId28"/>
    <p:sldId id="2311" r:id="rId29"/>
    <p:sldId id="2312" r:id="rId30"/>
    <p:sldId id="2313" r:id="rId31"/>
    <p:sldId id="2314" r:id="rId32"/>
    <p:sldId id="2361" r:id="rId33"/>
    <p:sldId id="2368" r:id="rId34"/>
    <p:sldId id="2358" r:id="rId35"/>
    <p:sldId id="2301" r:id="rId36"/>
    <p:sldId id="2300" r:id="rId37"/>
    <p:sldId id="2315" r:id="rId38"/>
    <p:sldId id="2320" r:id="rId39"/>
    <p:sldId id="2369" r:id="rId40"/>
    <p:sldId id="2328" r:id="rId41"/>
    <p:sldId id="2329" r:id="rId42"/>
    <p:sldId id="2330" r:id="rId43"/>
    <p:sldId id="2331" r:id="rId44"/>
    <p:sldId id="2332" r:id="rId45"/>
    <p:sldId id="2333" r:id="rId46"/>
    <p:sldId id="2334" r:id="rId47"/>
    <p:sldId id="2335" r:id="rId48"/>
    <p:sldId id="2336" r:id="rId49"/>
    <p:sldId id="2337" r:id="rId50"/>
    <p:sldId id="2338" r:id="rId51"/>
    <p:sldId id="2370" r:id="rId52"/>
    <p:sldId id="2339" r:id="rId53"/>
    <p:sldId id="2340" r:id="rId54"/>
    <p:sldId id="2341" r:id="rId55"/>
    <p:sldId id="2342" r:id="rId56"/>
    <p:sldId id="2343" r:id="rId57"/>
    <p:sldId id="2344" r:id="rId58"/>
    <p:sldId id="2345" r:id="rId59"/>
    <p:sldId id="2372" r:id="rId60"/>
    <p:sldId id="2279" r:id="rId61"/>
    <p:sldId id="2111" r:id="rId62"/>
    <p:sldId id="2371" r:id="rId63"/>
    <p:sldId id="2276" r:id="rId64"/>
    <p:sldId id="294" r:id="rId65"/>
    <p:sldId id="295" r:id="rId66"/>
    <p:sldId id="297" r:id="rId67"/>
    <p:sldId id="304" r:id="rId68"/>
    <p:sldId id="2282" r:id="rId69"/>
    <p:sldId id="2290" r:id="rId70"/>
    <p:sldId id="2289" r:id="rId71"/>
    <p:sldId id="2291" r:id="rId72"/>
    <p:sldId id="2294" r:id="rId73"/>
    <p:sldId id="2285" r:id="rId74"/>
    <p:sldId id="2298" r:id="rId75"/>
    <p:sldId id="2297" r:id="rId76"/>
    <p:sldId id="306" r:id="rId77"/>
    <p:sldId id="2284" r:id="rId78"/>
    <p:sldId id="2360" r:id="rId79"/>
    <p:sldId id="2286" r:id="rId80"/>
    <p:sldId id="2359" r:id="rId81"/>
    <p:sldId id="2293" r:id="rId82"/>
    <p:sldId id="257" r:id="rId83"/>
    <p:sldId id="258" r:id="rId84"/>
    <p:sldId id="259" r:id="rId85"/>
    <p:sldId id="407" r:id="rId86"/>
    <p:sldId id="413" r:id="rId87"/>
    <p:sldId id="409" r:id="rId88"/>
    <p:sldId id="423" r:id="rId89"/>
    <p:sldId id="398" r:id="rId90"/>
    <p:sldId id="412" r:id="rId91"/>
    <p:sldId id="425" r:id="rId92"/>
    <p:sldId id="1024" r:id="rId93"/>
    <p:sldId id="2269" r:id="rId94"/>
    <p:sldId id="384" r:id="rId95"/>
    <p:sldId id="396" r:id="rId96"/>
    <p:sldId id="710" r:id="rId97"/>
    <p:sldId id="751" r:id="rId98"/>
    <p:sldId id="755" r:id="rId99"/>
    <p:sldId id="752" r:id="rId100"/>
    <p:sldId id="757" r:id="rId101"/>
    <p:sldId id="756" r:id="rId102"/>
    <p:sldId id="747" r:id="rId103"/>
    <p:sldId id="736" r:id="rId104"/>
    <p:sldId id="2270" r:id="rId105"/>
    <p:sldId id="2271" r:id="rId106"/>
    <p:sldId id="2272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genda" id="{B12A9081-BCCA-404F-963C-F949DB052EFB}">
          <p14:sldIdLst>
            <p14:sldId id="2088"/>
            <p14:sldId id="2275"/>
          </p14:sldIdLst>
        </p14:section>
        <p14:section name="Executive Summary" id="{765E556A-F706-4613-AB97-A223F1FD1D37}">
          <p14:sldIdLst>
            <p14:sldId id="2277"/>
            <p14:sldId id="2280"/>
            <p14:sldId id="2364"/>
          </p14:sldIdLst>
        </p14:section>
        <p14:section name="Solution Design" id="{99911FC1-915D-4B78-81DE-DEA0F939BC90}">
          <p14:sldIdLst>
            <p14:sldId id="2281"/>
            <p14:sldId id="2299"/>
            <p14:sldId id="2365"/>
            <p14:sldId id="2366"/>
            <p14:sldId id="2348"/>
            <p14:sldId id="2349"/>
            <p14:sldId id="2350"/>
            <p14:sldId id="2351"/>
            <p14:sldId id="2352"/>
            <p14:sldId id="2367"/>
            <p14:sldId id="2302"/>
            <p14:sldId id="2303"/>
            <p14:sldId id="2304"/>
            <p14:sldId id="2305"/>
            <p14:sldId id="2306"/>
            <p14:sldId id="2307"/>
            <p14:sldId id="2308"/>
            <p14:sldId id="2309"/>
            <p14:sldId id="2310"/>
            <p14:sldId id="2311"/>
            <p14:sldId id="2312"/>
            <p14:sldId id="2313"/>
            <p14:sldId id="2314"/>
            <p14:sldId id="2361"/>
            <p14:sldId id="2368"/>
            <p14:sldId id="2358"/>
            <p14:sldId id="2301"/>
            <p14:sldId id="2300"/>
            <p14:sldId id="2315"/>
            <p14:sldId id="2320"/>
            <p14:sldId id="2369"/>
            <p14:sldId id="2328"/>
            <p14:sldId id="2329"/>
            <p14:sldId id="2330"/>
            <p14:sldId id="2331"/>
            <p14:sldId id="2332"/>
            <p14:sldId id="2333"/>
            <p14:sldId id="2334"/>
            <p14:sldId id="2335"/>
            <p14:sldId id="2336"/>
            <p14:sldId id="2337"/>
            <p14:sldId id="2338"/>
            <p14:sldId id="2370"/>
            <p14:sldId id="2339"/>
            <p14:sldId id="2340"/>
            <p14:sldId id="2341"/>
            <p14:sldId id="2342"/>
            <p14:sldId id="2343"/>
            <p14:sldId id="2344"/>
            <p14:sldId id="2345"/>
            <p14:sldId id="2372"/>
            <p14:sldId id="2279"/>
            <p14:sldId id="2111"/>
            <p14:sldId id="2371"/>
          </p14:sldIdLst>
        </p14:section>
        <p14:section name="Who we are" id="{B45933B4-EC29-4EF4-96A6-4B6EA894E8DF}">
          <p14:sldIdLst>
            <p14:sldId id="2276"/>
            <p14:sldId id="294"/>
            <p14:sldId id="295"/>
            <p14:sldId id="297"/>
            <p14:sldId id="304"/>
          </p14:sldIdLst>
        </p14:section>
        <p14:section name="Engagement &amp; Governance Model" id="{D42EB7DB-7FE1-441D-82FB-A1E5CA0401B6}">
          <p14:sldIdLst>
            <p14:sldId id="2282"/>
            <p14:sldId id="2290"/>
            <p14:sldId id="2289"/>
            <p14:sldId id="2291"/>
            <p14:sldId id="2294"/>
          </p14:sldIdLst>
        </p14:section>
        <p14:section name="Timelines and Cost" id="{68DC8576-0076-404F-B779-10F1A0985F23}">
          <p14:sldIdLst>
            <p14:sldId id="2285"/>
            <p14:sldId id="2298"/>
            <p14:sldId id="2297"/>
            <p14:sldId id="306"/>
          </p14:sldIdLst>
        </p14:section>
        <p14:section name="Our Experience" id="{A4F3987A-29C2-4FB1-8E9A-016E5E9D924D}">
          <p14:sldIdLst>
            <p14:sldId id="2284"/>
            <p14:sldId id="2360"/>
          </p14:sldIdLst>
        </p14:section>
        <p14:section name="Appendix" id="{108865A1-980B-4363-BD8C-BA2B222E123D}">
          <p14:sldIdLst>
            <p14:sldId id="2286"/>
            <p14:sldId id="2359"/>
            <p14:sldId id="2293"/>
            <p14:sldId id="257"/>
            <p14:sldId id="258"/>
            <p14:sldId id="259"/>
            <p14:sldId id="407"/>
            <p14:sldId id="413"/>
            <p14:sldId id="409"/>
            <p14:sldId id="423"/>
            <p14:sldId id="398"/>
            <p14:sldId id="412"/>
            <p14:sldId id="425"/>
            <p14:sldId id="1024"/>
            <p14:sldId id="2269"/>
            <p14:sldId id="384"/>
            <p14:sldId id="396"/>
            <p14:sldId id="710"/>
            <p14:sldId id="751"/>
            <p14:sldId id="755"/>
            <p14:sldId id="752"/>
            <p14:sldId id="757"/>
            <p14:sldId id="756"/>
            <p14:sldId id="747"/>
            <p14:sldId id="736"/>
            <p14:sldId id="2270"/>
            <p14:sldId id="2271"/>
            <p14:sldId id="2272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5" orient="horz" pos="768" userDrawn="1">
          <p15:clr>
            <a:srgbClr val="A4A3A4"/>
          </p15:clr>
        </p15:guide>
        <p15:guide id="19" orient="horz" pos="2160" userDrawn="1">
          <p15:clr>
            <a:srgbClr val="A4A3A4"/>
          </p15:clr>
        </p15:guide>
        <p15:guide id="20" pos="888" userDrawn="1">
          <p15:clr>
            <a:srgbClr val="A4A3A4"/>
          </p15:clr>
        </p15:guide>
        <p15:guide id="21" pos="4416" userDrawn="1">
          <p15:clr>
            <a:srgbClr val="A4A3A4"/>
          </p15:clr>
        </p15:guide>
        <p15:guide id="22" pos="2976" userDrawn="1">
          <p15:clr>
            <a:srgbClr val="A4A3A4"/>
          </p15:clr>
        </p15:guide>
        <p15:guide id="23" orient="horz" pos="1080" userDrawn="1">
          <p15:clr>
            <a:srgbClr val="A4A3A4"/>
          </p15:clr>
        </p15:guide>
        <p15:guide id="24" pos="6480" userDrawn="1">
          <p15:clr>
            <a:srgbClr val="A4A3A4"/>
          </p15:clr>
        </p15:guide>
        <p15:guide id="25" orient="horz" pos="3936" userDrawn="1">
          <p15:clr>
            <a:srgbClr val="A4A3A4"/>
          </p15:clr>
        </p15:guide>
        <p15:guide id="26" orient="horz" pos="26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yan Goswami" initials="SG" lastIdx="1" clrIdx="0">
    <p:extLst>
      <p:ext uri="{19B8F6BF-5375-455C-9EA6-DF929625EA0E}">
        <p15:presenceInfo xmlns:p15="http://schemas.microsoft.com/office/powerpoint/2012/main" userId="S-1-5-21-2393973392-930299080-4041974831-34257" providerId="AD"/>
      </p:ext>
    </p:extLst>
  </p:cmAuthor>
  <p:cmAuthor id="2" name="Nivedhan N" initials="NN" lastIdx="11" clrIdx="1">
    <p:extLst>
      <p:ext uri="{19B8F6BF-5375-455C-9EA6-DF929625EA0E}">
        <p15:presenceInfo xmlns:p15="http://schemas.microsoft.com/office/powerpoint/2012/main" userId="S::Nivedhan.N@mu-sigma.com::ce0884ee-3c94-49df-ad19-247813b1000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595959"/>
    <a:srgbClr val="4D4D4D"/>
    <a:srgbClr val="006666"/>
    <a:srgbClr val="820900"/>
    <a:srgbClr val="002060"/>
    <a:srgbClr val="BCA36A"/>
    <a:srgbClr val="D7523C"/>
    <a:srgbClr val="FBEDEB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456" y="58"/>
      </p:cViewPr>
      <p:guideLst>
        <p:guide pos="3840"/>
        <p:guide orient="horz" pos="768"/>
        <p:guide orient="horz" pos="2160"/>
        <p:guide pos="888"/>
        <p:guide pos="4416"/>
        <p:guide pos="2976"/>
        <p:guide orient="horz" pos="1080"/>
        <p:guide pos="6480"/>
        <p:guide orient="horz" pos="3936"/>
        <p:guide orient="horz" pos="266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customXml" Target="../customXml/item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commentAuthors" Target="commentAuthors.xml"/><Relationship Id="rId115" Type="http://schemas.openxmlformats.org/officeDocument/2006/relationships/customXml" Target="../customXml/item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customXml" Target="../customXml/item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Documents%20and%20Settings\harshad.chiddarwar\Local%20Settings\Temp\SAS%20Temporary%20Files\_TD5172\%23LN00009.xls" TargetMode="External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Worksheet%20in%20Pharmaceutical%20Sales%20Personnel%20Placements%20Framework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Worksheet%20in%20Pharmaceutical%20Sales%20Personnel%20Placements%20Framework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Documents%20and%20Settings\harshad.chiddarwar\Local%20Settings\Temp\SAS%20Temporary%20Files\_TD5172\%23LN00009.xls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C:\Documents%20and%20Settings\harshad.chiddarwar\Desktop\Fed_New_Models\Diminishing%20returns%20code.xlsx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D:\UHG\Deliverables\sales%20and%20promo.xlsx" TargetMode="External"/><Relationship Id="rId1" Type="http://schemas.openxmlformats.org/officeDocument/2006/relationships/themeOverride" Target="../theme/themeOverrid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Book1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Book1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Book1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Book1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[#LN00009.xls]Sheet1!PivotTable1</c:name>
    <c:fmtId val="-1"/>
  </c:pivotSource>
  <c:chart>
    <c:autoTitleDeleted val="1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ln w="22225"/>
          </c:spPr>
          <c:marker>
            <c:symbol val="none"/>
          </c:marker>
          <c:cat>
            <c:strRef>
              <c:f>Sheet1!$A$2:$A$105</c:f>
              <c:strCache>
                <c:ptCount val="103"/>
                <c:pt idx="0">
                  <c:v>16</c:v>
                </c:pt>
                <c:pt idx="1">
                  <c:v>17</c:v>
                </c:pt>
                <c:pt idx="2">
                  <c:v>18</c:v>
                </c:pt>
                <c:pt idx="3">
                  <c:v>19</c:v>
                </c:pt>
                <c:pt idx="4">
                  <c:v>20</c:v>
                </c:pt>
                <c:pt idx="5">
                  <c:v>21</c:v>
                </c:pt>
                <c:pt idx="6">
                  <c:v>22</c:v>
                </c:pt>
                <c:pt idx="7">
                  <c:v>23</c:v>
                </c:pt>
                <c:pt idx="8">
                  <c:v>24</c:v>
                </c:pt>
                <c:pt idx="9">
                  <c:v>25</c:v>
                </c:pt>
                <c:pt idx="10">
                  <c:v>26</c:v>
                </c:pt>
                <c:pt idx="11">
                  <c:v>27</c:v>
                </c:pt>
                <c:pt idx="12">
                  <c:v>28</c:v>
                </c:pt>
                <c:pt idx="13">
                  <c:v>29</c:v>
                </c:pt>
                <c:pt idx="14">
                  <c:v>30</c:v>
                </c:pt>
                <c:pt idx="15">
                  <c:v>31</c:v>
                </c:pt>
                <c:pt idx="16">
                  <c:v>32</c:v>
                </c:pt>
                <c:pt idx="17">
                  <c:v>33</c:v>
                </c:pt>
                <c:pt idx="18">
                  <c:v>34</c:v>
                </c:pt>
                <c:pt idx="19">
                  <c:v>35</c:v>
                </c:pt>
                <c:pt idx="20">
                  <c:v>36</c:v>
                </c:pt>
                <c:pt idx="21">
                  <c:v>37</c:v>
                </c:pt>
                <c:pt idx="22">
                  <c:v>38</c:v>
                </c:pt>
                <c:pt idx="23">
                  <c:v>39</c:v>
                </c:pt>
                <c:pt idx="24">
                  <c:v>40</c:v>
                </c:pt>
                <c:pt idx="25">
                  <c:v>41</c:v>
                </c:pt>
                <c:pt idx="26">
                  <c:v>42</c:v>
                </c:pt>
                <c:pt idx="27">
                  <c:v>43</c:v>
                </c:pt>
                <c:pt idx="28">
                  <c:v>44</c:v>
                </c:pt>
                <c:pt idx="29">
                  <c:v>45</c:v>
                </c:pt>
                <c:pt idx="30">
                  <c:v>46</c:v>
                </c:pt>
                <c:pt idx="31">
                  <c:v>47</c:v>
                </c:pt>
                <c:pt idx="32">
                  <c:v>48</c:v>
                </c:pt>
                <c:pt idx="33">
                  <c:v>49</c:v>
                </c:pt>
                <c:pt idx="34">
                  <c:v>50</c:v>
                </c:pt>
                <c:pt idx="35">
                  <c:v>51</c:v>
                </c:pt>
                <c:pt idx="36">
                  <c:v>52</c:v>
                </c:pt>
                <c:pt idx="37">
                  <c:v>53</c:v>
                </c:pt>
                <c:pt idx="38">
                  <c:v>54</c:v>
                </c:pt>
                <c:pt idx="39">
                  <c:v>55</c:v>
                </c:pt>
                <c:pt idx="40">
                  <c:v>56</c:v>
                </c:pt>
                <c:pt idx="41">
                  <c:v>57</c:v>
                </c:pt>
                <c:pt idx="42">
                  <c:v>58</c:v>
                </c:pt>
                <c:pt idx="43">
                  <c:v>59</c:v>
                </c:pt>
                <c:pt idx="44">
                  <c:v>60</c:v>
                </c:pt>
                <c:pt idx="45">
                  <c:v>61</c:v>
                </c:pt>
                <c:pt idx="46">
                  <c:v>62</c:v>
                </c:pt>
                <c:pt idx="47">
                  <c:v>63</c:v>
                </c:pt>
                <c:pt idx="48">
                  <c:v>64</c:v>
                </c:pt>
                <c:pt idx="49">
                  <c:v>65</c:v>
                </c:pt>
                <c:pt idx="50">
                  <c:v>66</c:v>
                </c:pt>
                <c:pt idx="51">
                  <c:v>67</c:v>
                </c:pt>
                <c:pt idx="52">
                  <c:v>68</c:v>
                </c:pt>
                <c:pt idx="53">
                  <c:v>69</c:v>
                </c:pt>
                <c:pt idx="54">
                  <c:v>70</c:v>
                </c:pt>
                <c:pt idx="55">
                  <c:v>71</c:v>
                </c:pt>
                <c:pt idx="56">
                  <c:v>72</c:v>
                </c:pt>
                <c:pt idx="57">
                  <c:v>73</c:v>
                </c:pt>
                <c:pt idx="58">
                  <c:v>74</c:v>
                </c:pt>
                <c:pt idx="59">
                  <c:v>75</c:v>
                </c:pt>
                <c:pt idx="60">
                  <c:v>76</c:v>
                </c:pt>
                <c:pt idx="61">
                  <c:v>77</c:v>
                </c:pt>
                <c:pt idx="62">
                  <c:v>78</c:v>
                </c:pt>
                <c:pt idx="63">
                  <c:v>79</c:v>
                </c:pt>
                <c:pt idx="64">
                  <c:v>80</c:v>
                </c:pt>
                <c:pt idx="65">
                  <c:v>81</c:v>
                </c:pt>
                <c:pt idx="66">
                  <c:v>82</c:v>
                </c:pt>
                <c:pt idx="67">
                  <c:v>83</c:v>
                </c:pt>
                <c:pt idx="68">
                  <c:v>84</c:v>
                </c:pt>
                <c:pt idx="69">
                  <c:v>85</c:v>
                </c:pt>
                <c:pt idx="70">
                  <c:v>86</c:v>
                </c:pt>
                <c:pt idx="71">
                  <c:v>87</c:v>
                </c:pt>
                <c:pt idx="72">
                  <c:v>88</c:v>
                </c:pt>
                <c:pt idx="73">
                  <c:v>89</c:v>
                </c:pt>
                <c:pt idx="74">
                  <c:v>90</c:v>
                </c:pt>
                <c:pt idx="75">
                  <c:v>91</c:v>
                </c:pt>
                <c:pt idx="76">
                  <c:v>92</c:v>
                </c:pt>
                <c:pt idx="77">
                  <c:v>93</c:v>
                </c:pt>
                <c:pt idx="78">
                  <c:v>94</c:v>
                </c:pt>
                <c:pt idx="79">
                  <c:v>95</c:v>
                </c:pt>
                <c:pt idx="80">
                  <c:v>96</c:v>
                </c:pt>
                <c:pt idx="81">
                  <c:v>97</c:v>
                </c:pt>
                <c:pt idx="82">
                  <c:v>98</c:v>
                </c:pt>
                <c:pt idx="83">
                  <c:v>99</c:v>
                </c:pt>
                <c:pt idx="84">
                  <c:v>100</c:v>
                </c:pt>
                <c:pt idx="85">
                  <c:v>101</c:v>
                </c:pt>
                <c:pt idx="86">
                  <c:v>102</c:v>
                </c:pt>
                <c:pt idx="87">
                  <c:v>103</c:v>
                </c:pt>
                <c:pt idx="88">
                  <c:v>104</c:v>
                </c:pt>
                <c:pt idx="89">
                  <c:v>105</c:v>
                </c:pt>
                <c:pt idx="90">
                  <c:v>106</c:v>
                </c:pt>
                <c:pt idx="91">
                  <c:v>107</c:v>
                </c:pt>
                <c:pt idx="92">
                  <c:v>108</c:v>
                </c:pt>
                <c:pt idx="93">
                  <c:v>109</c:v>
                </c:pt>
                <c:pt idx="94">
                  <c:v>110</c:v>
                </c:pt>
                <c:pt idx="95">
                  <c:v>111</c:v>
                </c:pt>
                <c:pt idx="96">
                  <c:v>112</c:v>
                </c:pt>
                <c:pt idx="97">
                  <c:v>113</c:v>
                </c:pt>
                <c:pt idx="98">
                  <c:v>114</c:v>
                </c:pt>
                <c:pt idx="99">
                  <c:v>115</c:v>
                </c:pt>
                <c:pt idx="100">
                  <c:v>116</c:v>
                </c:pt>
                <c:pt idx="101">
                  <c:v>117</c:v>
                </c:pt>
                <c:pt idx="102">
                  <c:v>118</c:v>
                </c:pt>
              </c:strCache>
            </c:strRef>
          </c:cat>
          <c:val>
            <c:numRef>
              <c:f>Sheet1!$B$2:$B$105</c:f>
              <c:numCache>
                <c:formatCode>General</c:formatCode>
                <c:ptCount val="103"/>
                <c:pt idx="0">
                  <c:v>2447</c:v>
                </c:pt>
                <c:pt idx="1">
                  <c:v>2363</c:v>
                </c:pt>
                <c:pt idx="2">
                  <c:v>1811</c:v>
                </c:pt>
                <c:pt idx="3">
                  <c:v>1777</c:v>
                </c:pt>
                <c:pt idx="4">
                  <c:v>3284</c:v>
                </c:pt>
                <c:pt idx="5">
                  <c:v>2138</c:v>
                </c:pt>
                <c:pt idx="6">
                  <c:v>1759</c:v>
                </c:pt>
                <c:pt idx="7">
                  <c:v>3649</c:v>
                </c:pt>
                <c:pt idx="8">
                  <c:v>2736</c:v>
                </c:pt>
                <c:pt idx="9">
                  <c:v>4949</c:v>
                </c:pt>
                <c:pt idx="10">
                  <c:v>2312</c:v>
                </c:pt>
                <c:pt idx="11">
                  <c:v>1445</c:v>
                </c:pt>
                <c:pt idx="12">
                  <c:v>1567</c:v>
                </c:pt>
                <c:pt idx="13">
                  <c:v>1410</c:v>
                </c:pt>
                <c:pt idx="14">
                  <c:v>1666</c:v>
                </c:pt>
                <c:pt idx="15">
                  <c:v>1394</c:v>
                </c:pt>
                <c:pt idx="16">
                  <c:v>1477</c:v>
                </c:pt>
                <c:pt idx="17">
                  <c:v>1551</c:v>
                </c:pt>
                <c:pt idx="18">
                  <c:v>1847</c:v>
                </c:pt>
                <c:pt idx="19">
                  <c:v>1910</c:v>
                </c:pt>
                <c:pt idx="20">
                  <c:v>1545</c:v>
                </c:pt>
                <c:pt idx="21">
                  <c:v>1998</c:v>
                </c:pt>
                <c:pt idx="22">
                  <c:v>1934</c:v>
                </c:pt>
                <c:pt idx="23">
                  <c:v>2055</c:v>
                </c:pt>
                <c:pt idx="24">
                  <c:v>1061</c:v>
                </c:pt>
                <c:pt idx="25">
                  <c:v>1781</c:v>
                </c:pt>
                <c:pt idx="26">
                  <c:v>2176</c:v>
                </c:pt>
                <c:pt idx="27">
                  <c:v>2727</c:v>
                </c:pt>
                <c:pt idx="28">
                  <c:v>3536</c:v>
                </c:pt>
                <c:pt idx="29">
                  <c:v>3184</c:v>
                </c:pt>
                <c:pt idx="30">
                  <c:v>8762</c:v>
                </c:pt>
                <c:pt idx="31">
                  <c:v>7680</c:v>
                </c:pt>
                <c:pt idx="32">
                  <c:v>3552</c:v>
                </c:pt>
                <c:pt idx="33">
                  <c:v>5422</c:v>
                </c:pt>
                <c:pt idx="34">
                  <c:v>6589</c:v>
                </c:pt>
                <c:pt idx="35">
                  <c:v>5692</c:v>
                </c:pt>
                <c:pt idx="36">
                  <c:v>3503</c:v>
                </c:pt>
                <c:pt idx="37">
                  <c:v>3662</c:v>
                </c:pt>
                <c:pt idx="38">
                  <c:v>3313</c:v>
                </c:pt>
                <c:pt idx="39">
                  <c:v>2786</c:v>
                </c:pt>
                <c:pt idx="40">
                  <c:v>2566</c:v>
                </c:pt>
                <c:pt idx="41">
                  <c:v>3193</c:v>
                </c:pt>
                <c:pt idx="42">
                  <c:v>3573</c:v>
                </c:pt>
                <c:pt idx="43">
                  <c:v>4406</c:v>
                </c:pt>
                <c:pt idx="44">
                  <c:v>4464</c:v>
                </c:pt>
                <c:pt idx="45">
                  <c:v>5616</c:v>
                </c:pt>
                <c:pt idx="46">
                  <c:v>4628</c:v>
                </c:pt>
                <c:pt idx="47">
                  <c:v>4718</c:v>
                </c:pt>
                <c:pt idx="48">
                  <c:v>3947</c:v>
                </c:pt>
                <c:pt idx="49">
                  <c:v>4604</c:v>
                </c:pt>
                <c:pt idx="50">
                  <c:v>2910</c:v>
                </c:pt>
                <c:pt idx="51">
                  <c:v>1865</c:v>
                </c:pt>
                <c:pt idx="52">
                  <c:v>1595</c:v>
                </c:pt>
                <c:pt idx="53">
                  <c:v>1655</c:v>
                </c:pt>
                <c:pt idx="54">
                  <c:v>1053</c:v>
                </c:pt>
                <c:pt idx="55">
                  <c:v>1418</c:v>
                </c:pt>
                <c:pt idx="56">
                  <c:v>1491</c:v>
                </c:pt>
                <c:pt idx="57">
                  <c:v>1211</c:v>
                </c:pt>
                <c:pt idx="58">
                  <c:v>998</c:v>
                </c:pt>
                <c:pt idx="59">
                  <c:v>1030</c:v>
                </c:pt>
                <c:pt idx="60">
                  <c:v>1095</c:v>
                </c:pt>
                <c:pt idx="61">
                  <c:v>1006</c:v>
                </c:pt>
                <c:pt idx="62">
                  <c:v>910</c:v>
                </c:pt>
                <c:pt idx="63">
                  <c:v>666</c:v>
                </c:pt>
                <c:pt idx="64">
                  <c:v>1206</c:v>
                </c:pt>
                <c:pt idx="65">
                  <c:v>1272</c:v>
                </c:pt>
                <c:pt idx="66">
                  <c:v>1176</c:v>
                </c:pt>
                <c:pt idx="67">
                  <c:v>1447</c:v>
                </c:pt>
                <c:pt idx="68">
                  <c:v>1201</c:v>
                </c:pt>
                <c:pt idx="69">
                  <c:v>9881</c:v>
                </c:pt>
                <c:pt idx="70">
                  <c:v>1093</c:v>
                </c:pt>
                <c:pt idx="71">
                  <c:v>2578</c:v>
                </c:pt>
                <c:pt idx="72">
                  <c:v>1326</c:v>
                </c:pt>
                <c:pt idx="73">
                  <c:v>751</c:v>
                </c:pt>
                <c:pt idx="74">
                  <c:v>867</c:v>
                </c:pt>
                <c:pt idx="75">
                  <c:v>994</c:v>
                </c:pt>
                <c:pt idx="76">
                  <c:v>1282</c:v>
                </c:pt>
                <c:pt idx="77">
                  <c:v>2808</c:v>
                </c:pt>
                <c:pt idx="78">
                  <c:v>4128</c:v>
                </c:pt>
                <c:pt idx="79">
                  <c:v>6030</c:v>
                </c:pt>
                <c:pt idx="80">
                  <c:v>8010</c:v>
                </c:pt>
                <c:pt idx="81">
                  <c:v>7131</c:v>
                </c:pt>
                <c:pt idx="82">
                  <c:v>6551</c:v>
                </c:pt>
                <c:pt idx="83">
                  <c:v>7763</c:v>
                </c:pt>
                <c:pt idx="84">
                  <c:v>3705</c:v>
                </c:pt>
                <c:pt idx="85">
                  <c:v>6372</c:v>
                </c:pt>
                <c:pt idx="86">
                  <c:v>5174</c:v>
                </c:pt>
                <c:pt idx="87">
                  <c:v>4819</c:v>
                </c:pt>
                <c:pt idx="88">
                  <c:v>2864</c:v>
                </c:pt>
                <c:pt idx="89">
                  <c:v>4345</c:v>
                </c:pt>
                <c:pt idx="90">
                  <c:v>1735</c:v>
                </c:pt>
                <c:pt idx="91">
                  <c:v>1690</c:v>
                </c:pt>
                <c:pt idx="92">
                  <c:v>2000</c:v>
                </c:pt>
                <c:pt idx="93">
                  <c:v>1956</c:v>
                </c:pt>
                <c:pt idx="94">
                  <c:v>1626</c:v>
                </c:pt>
                <c:pt idx="95">
                  <c:v>2096</c:v>
                </c:pt>
                <c:pt idx="96">
                  <c:v>2052</c:v>
                </c:pt>
                <c:pt idx="97">
                  <c:v>2192</c:v>
                </c:pt>
                <c:pt idx="98">
                  <c:v>2465</c:v>
                </c:pt>
                <c:pt idx="99">
                  <c:v>2788</c:v>
                </c:pt>
                <c:pt idx="100">
                  <c:v>2361</c:v>
                </c:pt>
                <c:pt idx="101">
                  <c:v>2144</c:v>
                </c:pt>
                <c:pt idx="102">
                  <c:v>1352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D4-4F73-BB34-C6BFDDDEDE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7189968"/>
        <c:axId val="167190528"/>
      </c:lineChart>
      <c:catAx>
        <c:axId val="1671899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one"/>
        <c:crossAx val="167190528"/>
        <c:crosses val="autoZero"/>
        <c:auto val="1"/>
        <c:lblAlgn val="ctr"/>
        <c:lblOffset val="100"/>
        <c:noMultiLvlLbl val="0"/>
      </c:catAx>
      <c:valAx>
        <c:axId val="167190528"/>
        <c:scaling>
          <c:orientation val="minMax"/>
          <c:max val="10000"/>
        </c:scaling>
        <c:delete val="0"/>
        <c:axPos val="l"/>
        <c:numFmt formatCode="#,##0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Calibri" pitchFamily="34" charset="0"/>
                <a:cs typeface="Calibri" pitchFamily="34" charset="0"/>
              </a:defRPr>
            </a:pPr>
            <a:endParaRPr lang="en-US"/>
          </a:p>
        </c:txPr>
        <c:crossAx val="167189968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bg1">
          <a:lumMod val="50000"/>
        </a:schemeClr>
      </a:solidFill>
    </a:ln>
  </c:sp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US" sz="1400" dirty="0"/>
              <a:t>Brand</a:t>
            </a:r>
            <a:r>
              <a:rPr lang="en-US" sz="1400" baseline="0" dirty="0"/>
              <a:t> I</a:t>
            </a:r>
            <a:r>
              <a:rPr lang="en-US" sz="1400" dirty="0"/>
              <a:t> </a:t>
            </a:r>
            <a:r>
              <a:rPr lang="en-US" sz="1400" baseline="0" dirty="0"/>
              <a:t>ROI across Channels</a:t>
            </a:r>
            <a:endParaRPr lang="en-US" sz="1400" dirty="0"/>
          </a:p>
        </c:rich>
      </c:tx>
      <c:layout>
        <c:manualLayout>
          <c:xMode val="edge"/>
          <c:yMode val="edge"/>
          <c:x val="0.29968389676693152"/>
          <c:y val="4.950940613552833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7.9003040820210951E-3"/>
          <c:y val="0.20962237535960038"/>
          <c:w val="0.98419933151017924"/>
          <c:h val="0.790377787000530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30C3E"/>
            </a:solidFill>
            <a:ln>
              <a:noFill/>
            </a:ln>
          </c:spPr>
          <c:invertIfNegative val="0"/>
          <c:val>
            <c:numRef>
              <c:f>Sheet1!$A$1:$C$1</c:f>
              <c:numCache>
                <c:formatCode>General</c:formatCode>
                <c:ptCount val="3"/>
                <c:pt idx="0">
                  <c:v>21</c:v>
                </c:pt>
                <c:pt idx="1">
                  <c:v>168</c:v>
                </c:pt>
                <c:pt idx="2">
                  <c:v>269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90-47FA-950F-C2773D78A8A5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val>
            <c:numRef>
              <c:f>Sheet1!$A$2:$C$2</c:f>
              <c:numCache>
                <c:formatCode>General</c:formatCode>
                <c:ptCount val="3"/>
                <c:pt idx="0">
                  <c:v>-18</c:v>
                </c:pt>
                <c:pt idx="1">
                  <c:v>158</c:v>
                </c:pt>
                <c:pt idx="2">
                  <c:v>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90-47FA-950F-C2773D78A8A5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</c:spPr>
          <c:invertIfNegative val="0"/>
          <c:val>
            <c:numRef>
              <c:f>Sheet1!$A$3:$C$3</c:f>
              <c:numCache>
                <c:formatCode>General</c:formatCode>
                <c:ptCount val="3"/>
                <c:pt idx="0">
                  <c:v>0.70000000000000007</c:v>
                </c:pt>
                <c:pt idx="1">
                  <c:v>374</c:v>
                </c:pt>
                <c:pt idx="2">
                  <c:v>412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90-47FA-950F-C2773D78A8A5}"/>
            </c:ext>
          </c:extLst>
        </c:ser>
        <c:ser>
          <c:idx val="3"/>
          <c:order val="3"/>
          <c:spPr>
            <a:solidFill>
              <a:srgbClr val="00B0F0"/>
            </a:solidFill>
            <a:ln>
              <a:noFill/>
            </a:ln>
          </c:spPr>
          <c:invertIfNegative val="0"/>
          <c:val>
            <c:numRef>
              <c:f>Sheet1!$A$4:$C$4</c:f>
              <c:numCache>
                <c:formatCode>General</c:formatCode>
                <c:ptCount val="3"/>
                <c:pt idx="0">
                  <c:v>32</c:v>
                </c:pt>
                <c:pt idx="1">
                  <c:v>330</c:v>
                </c:pt>
                <c:pt idx="2">
                  <c:v>5597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C90-47FA-950F-C2773D78A8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1853989952"/>
        <c:axId val="1853990496"/>
      </c:barChart>
      <c:catAx>
        <c:axId val="185398995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>
            <a:solidFill>
              <a:schemeClr val="tx1"/>
            </a:solidFill>
            <a:prstDash val="solid"/>
          </a:ln>
        </c:spPr>
        <c:crossAx val="1853990496"/>
        <c:crossesAt val="0"/>
        <c:auto val="0"/>
        <c:lblAlgn val="ctr"/>
        <c:lblOffset val="100"/>
        <c:noMultiLvlLbl val="0"/>
      </c:catAx>
      <c:valAx>
        <c:axId val="1853990496"/>
        <c:scaling>
          <c:orientation val="minMax"/>
          <c:max val="650"/>
          <c:min val="-18"/>
        </c:scaling>
        <c:delete val="1"/>
        <c:axPos val="l"/>
        <c:numFmt formatCode="General" sourceLinked="1"/>
        <c:majorTickMark val="out"/>
        <c:minorTickMark val="none"/>
        <c:tickLblPos val="nextTo"/>
        <c:crossAx val="1853989952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US" sz="1400" b="1" i="0" u="none" strike="noStrike" baseline="0" dirty="0">
                <a:effectLst/>
              </a:rPr>
              <a:t>Brand I </a:t>
            </a:r>
            <a:r>
              <a:rPr lang="en-US" sz="1400" baseline="0" dirty="0"/>
              <a:t>Annual Spends across Channels</a:t>
            </a:r>
            <a:endParaRPr lang="en-US" sz="1400" dirty="0"/>
          </a:p>
        </c:rich>
      </c:tx>
      <c:layout>
        <c:manualLayout>
          <c:xMode val="edge"/>
          <c:yMode val="edge"/>
          <c:x val="0.12618698563652223"/>
          <c:y val="2.8289535864683499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7.9003342449103613E-3"/>
          <c:y val="0.2459840165785116"/>
          <c:w val="0.98419933151017924"/>
          <c:h val="0.7265601571971487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30C3E"/>
            </a:solidFill>
            <a:ln>
              <a:noFill/>
            </a:ln>
          </c:spPr>
          <c:invertIfNegative val="0"/>
          <c:dLbls>
            <c:delete val="1"/>
          </c:dLbls>
          <c:val>
            <c:numRef>
              <c:f>Sheet1!$A$1:$C$1</c:f>
              <c:numCache>
                <c:formatCode>General</c:formatCode>
                <c:ptCount val="3"/>
                <c:pt idx="0">
                  <c:v>33.1</c:v>
                </c:pt>
                <c:pt idx="1">
                  <c:v>2.9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7E-43E4-9123-E91065F841D9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elete val="1"/>
          </c:dLbls>
          <c:val>
            <c:numRef>
              <c:f>Sheet1!$A$2:$C$2</c:f>
              <c:numCache>
                <c:formatCode>_(* #,##0.0_);_(* \(#,##0.0\);_(* "-"??_);_(@_)</c:formatCode>
                <c:ptCount val="3"/>
                <c:pt idx="0">
                  <c:v>16.716561472039473</c:v>
                </c:pt>
                <c:pt idx="1">
                  <c:v>0.95113127055921054</c:v>
                </c:pt>
                <c:pt idx="2">
                  <c:v>1.7925061677631578E-2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7E-43E4-9123-E91065F841D9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elete val="1"/>
          </c:dLbls>
          <c:val>
            <c:numRef>
              <c:f>Sheet1!$A$3:$C$3</c:f>
              <c:numCache>
                <c:formatCode>_(* #,##0.0_);_(* \(#,##0.0\);_(* "-"??_);_(@_)</c:formatCode>
                <c:ptCount val="3"/>
                <c:pt idx="0">
                  <c:v>106.57478863053304</c:v>
                </c:pt>
                <c:pt idx="1">
                  <c:v>6.6013968865659631</c:v>
                </c:pt>
                <c:pt idx="2">
                  <c:v>3.8659061203244178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47E-43E4-9123-E91065F841D9}"/>
            </c:ext>
          </c:extLst>
        </c:ser>
        <c:ser>
          <c:idx val="3"/>
          <c:order val="3"/>
          <c:spPr>
            <a:solidFill>
              <a:srgbClr val="00B0F0"/>
            </a:solidFill>
            <a:ln>
              <a:noFill/>
            </a:ln>
          </c:spPr>
          <c:invertIfNegative val="0"/>
          <c:dLbls>
            <c:delete val="1"/>
          </c:dLbls>
          <c:val>
            <c:numRef>
              <c:f>Sheet1!$A$4:$C$4</c:f>
              <c:numCache>
                <c:formatCode>_(* #,##0.0_);_(* \(#,##0.0\);_(* "-"??_);_(@_)</c:formatCode>
                <c:ptCount val="3"/>
                <c:pt idx="0" formatCode="General">
                  <c:v>56.8</c:v>
                </c:pt>
                <c:pt idx="1">
                  <c:v>7</c:v>
                </c:pt>
                <c:pt idx="2" formatCode="General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47E-43E4-9123-E91065F841D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axId val="1853995392"/>
        <c:axId val="1853992128"/>
      </c:barChart>
      <c:catAx>
        <c:axId val="185399539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>
            <a:solidFill>
              <a:schemeClr val="tx1"/>
            </a:solidFill>
            <a:prstDash val="solid"/>
          </a:ln>
        </c:spPr>
        <c:crossAx val="1853992128"/>
        <c:crossesAt val="0"/>
        <c:auto val="0"/>
        <c:lblAlgn val="ctr"/>
        <c:lblOffset val="100"/>
        <c:noMultiLvlLbl val="0"/>
      </c:catAx>
      <c:valAx>
        <c:axId val="1853992128"/>
        <c:scaling>
          <c:orientation val="minMax"/>
          <c:max val="125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853995392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900">
                <a:latin typeface="+mj-lt"/>
              </a:defRPr>
            </a:pPr>
            <a:r>
              <a:rPr lang="en-US" sz="900" dirty="0">
                <a:latin typeface="+mj-lt"/>
              </a:rPr>
              <a:t>Team 1 - Placements by Performance Ratings</a:t>
            </a:r>
          </a:p>
        </c:rich>
      </c:tx>
      <c:layout>
        <c:manualLayout>
          <c:xMode val="edge"/>
          <c:yMode val="edge"/>
          <c:x val="0.28084135558186785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943755657706656"/>
          <c:y val="0.10163496722199504"/>
          <c:w val="0.84810323932168863"/>
          <c:h val="0.702815285842550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'[Worksheet in Pharmaceutical Sales Personnel Placements Framework]Scenario A Summary'!$E$61</c:f>
              <c:strCache>
                <c:ptCount val="1"/>
                <c:pt idx="0">
                  <c:v>#Placements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'[Worksheet in Pharmaceutical Sales Personnel Placements Framework]Scenario A Summary'!$D$62:$D$70</c:f>
              <c:strCache>
                <c:ptCount val="9"/>
                <c:pt idx="0">
                  <c:v>1-5</c:v>
                </c:pt>
                <c:pt idx="1">
                  <c:v>6-10</c:v>
                </c:pt>
                <c:pt idx="2">
                  <c:v>11-15</c:v>
                </c:pt>
                <c:pt idx="3">
                  <c:v>16-20</c:v>
                </c:pt>
                <c:pt idx="4">
                  <c:v>21-30</c:v>
                </c:pt>
                <c:pt idx="5">
                  <c:v>31-50</c:v>
                </c:pt>
                <c:pt idx="6">
                  <c:v>51-70</c:v>
                </c:pt>
                <c:pt idx="7">
                  <c:v>71-100</c:v>
                </c:pt>
                <c:pt idx="8">
                  <c:v>&gt;100</c:v>
                </c:pt>
              </c:strCache>
            </c:strRef>
          </c:cat>
          <c:val>
            <c:numRef>
              <c:f>'[Worksheet in Pharmaceutical Sales Personnel Placements Framework]Scenario A Summary'!$E$62:$E$70</c:f>
              <c:numCache>
                <c:formatCode>General</c:formatCode>
                <c:ptCount val="9"/>
                <c:pt idx="0">
                  <c:v>5</c:v>
                </c:pt>
                <c:pt idx="1">
                  <c:v>3</c:v>
                </c:pt>
                <c:pt idx="2">
                  <c:v>5</c:v>
                </c:pt>
                <c:pt idx="3">
                  <c:v>4</c:v>
                </c:pt>
                <c:pt idx="4">
                  <c:v>8</c:v>
                </c:pt>
                <c:pt idx="5">
                  <c:v>15</c:v>
                </c:pt>
                <c:pt idx="6">
                  <c:v>11</c:v>
                </c:pt>
                <c:pt idx="7">
                  <c:v>6</c:v>
                </c:pt>
                <c:pt idx="8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B6-45CD-8833-3E94E8B8D1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1293264"/>
        <c:axId val="181293824"/>
      </c:barChart>
      <c:catAx>
        <c:axId val="1812932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800"/>
                </a:pPr>
                <a:r>
                  <a:rPr lang="en-US" sz="800"/>
                  <a:t>Rank buckets</a:t>
                </a:r>
              </a:p>
            </c:rich>
          </c:tx>
          <c:layout>
            <c:manualLayout>
              <c:xMode val="edge"/>
              <c:yMode val="edge"/>
              <c:x val="0.41657357202736883"/>
              <c:y val="0.9002947772828647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en-US"/>
          </a:p>
        </c:txPr>
        <c:crossAx val="181293824"/>
        <c:crosses val="autoZero"/>
        <c:auto val="1"/>
        <c:lblAlgn val="ctr"/>
        <c:lblOffset val="100"/>
        <c:noMultiLvlLbl val="0"/>
      </c:catAx>
      <c:valAx>
        <c:axId val="18129382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800"/>
                </a:pPr>
                <a:r>
                  <a:rPr lang="en-US" sz="800"/>
                  <a:t># Placements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en-US"/>
          </a:p>
        </c:txPr>
        <c:crossAx val="181293264"/>
        <c:crosses val="autoZero"/>
        <c:crossBetween val="between"/>
        <c:majorUnit val="10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900">
                <a:latin typeface="+mj-lt"/>
              </a:defRPr>
            </a:pPr>
            <a:r>
              <a:rPr lang="en-US" sz="900" dirty="0">
                <a:latin typeface="+mj-lt"/>
              </a:rPr>
              <a:t>Team 1 - Placements</a:t>
            </a:r>
            <a:r>
              <a:rPr lang="en-US" sz="900" baseline="0" dirty="0">
                <a:latin typeface="+mj-lt"/>
              </a:rPr>
              <a:t> by Business continuity</a:t>
            </a:r>
            <a:endParaRPr lang="en-US" sz="900" dirty="0">
              <a:latin typeface="+mj-lt"/>
            </a:endParaRPr>
          </a:p>
        </c:rich>
      </c:tx>
      <c:layout>
        <c:manualLayout>
          <c:xMode val="edge"/>
          <c:yMode val="edge"/>
          <c:x val="0.26622587781622836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1935546936675379"/>
          <c:y val="0.1059130108736408"/>
          <c:w val="0.84820763513902586"/>
          <c:h val="0.67617672790901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'[Worksheet in Pharmaceutical Sales Personnel Placements Framework]Scenario A Summary'!$E$99</c:f>
              <c:strCache>
                <c:ptCount val="1"/>
                <c:pt idx="0">
                  <c:v>#Placements</c:v>
                </c:pt>
              </c:strCache>
            </c:strRef>
          </c:tx>
          <c:invertIfNegative val="0"/>
          <c:cat>
            <c:strRef>
              <c:f>'[Worksheet in Pharmaceutical Sales Personnel Placements Framework]Scenario A Summary'!$D$100:$D$104</c:f>
              <c:strCache>
                <c:ptCount val="5"/>
                <c:pt idx="0">
                  <c:v>0%-20%</c:v>
                </c:pt>
                <c:pt idx="1">
                  <c:v>20%-40%</c:v>
                </c:pt>
                <c:pt idx="2">
                  <c:v>40%-60%</c:v>
                </c:pt>
                <c:pt idx="3">
                  <c:v>60%-80%</c:v>
                </c:pt>
                <c:pt idx="4">
                  <c:v>80%-100%</c:v>
                </c:pt>
              </c:strCache>
            </c:strRef>
          </c:cat>
          <c:val>
            <c:numRef>
              <c:f>'[Worksheet in Pharmaceutical Sales Personnel Placements Framework]Scenario A Summary'!$E$100:$E$104</c:f>
              <c:numCache>
                <c:formatCode>0</c:formatCode>
                <c:ptCount val="5"/>
                <c:pt idx="0">
                  <c:v>8</c:v>
                </c:pt>
                <c:pt idx="1">
                  <c:v>8</c:v>
                </c:pt>
                <c:pt idx="2">
                  <c:v>13</c:v>
                </c:pt>
                <c:pt idx="3">
                  <c:v>14</c:v>
                </c:pt>
                <c:pt idx="4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68-44C3-A217-A9651D55BF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1296064"/>
        <c:axId val="181296624"/>
      </c:barChart>
      <c:catAx>
        <c:axId val="1812960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800"/>
                </a:pPr>
                <a:r>
                  <a:rPr lang="en-US" sz="800"/>
                  <a:t>Business continuity</a:t>
                </a:r>
              </a:p>
            </c:rich>
          </c:tx>
          <c:layout>
            <c:manualLayout>
              <c:xMode val="edge"/>
              <c:yMode val="edge"/>
              <c:x val="0.37851395831359719"/>
              <c:y val="0.89527746531683539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en-US"/>
          </a:p>
        </c:txPr>
        <c:crossAx val="181296624"/>
        <c:crosses val="autoZero"/>
        <c:auto val="1"/>
        <c:lblAlgn val="ctr"/>
        <c:lblOffset val="100"/>
        <c:noMultiLvlLbl val="0"/>
      </c:catAx>
      <c:valAx>
        <c:axId val="18129662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800"/>
                </a:pPr>
                <a:r>
                  <a:rPr lang="en-US" sz="800"/>
                  <a:t>#SP</a:t>
                </a:r>
                <a:r>
                  <a:rPr lang="en-US" sz="800" baseline="0"/>
                  <a:t> placements</a:t>
                </a:r>
                <a:endParaRPr lang="en-US" sz="800"/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en-US"/>
          </a:p>
        </c:txPr>
        <c:crossAx val="181296064"/>
        <c:crosses val="autoZero"/>
        <c:crossBetween val="between"/>
        <c:majorUnit val="10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[#LN00009.xls]Sheet2!PivotTable2</c:name>
    <c:fmtId val="-1"/>
  </c:pivotSource>
  <c:chart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Sum of unaccounted_ma_leads</c:v>
                </c:pt>
              </c:strCache>
            </c:strRef>
          </c:tx>
          <c:spPr>
            <a:ln w="22225"/>
          </c:spPr>
          <c:marker>
            <c:symbol val="none"/>
          </c:marker>
          <c:cat>
            <c:strRef>
              <c:f>Sheet2!$A$2:$A$105</c:f>
              <c:strCache>
                <c:ptCount val="103"/>
                <c:pt idx="0">
                  <c:v>16</c:v>
                </c:pt>
                <c:pt idx="1">
                  <c:v>17</c:v>
                </c:pt>
                <c:pt idx="2">
                  <c:v>18</c:v>
                </c:pt>
                <c:pt idx="3">
                  <c:v>19</c:v>
                </c:pt>
                <c:pt idx="4">
                  <c:v>20</c:v>
                </c:pt>
                <c:pt idx="5">
                  <c:v>21</c:v>
                </c:pt>
                <c:pt idx="6">
                  <c:v>22</c:v>
                </c:pt>
                <c:pt idx="7">
                  <c:v>23</c:v>
                </c:pt>
                <c:pt idx="8">
                  <c:v>24</c:v>
                </c:pt>
                <c:pt idx="9">
                  <c:v>25</c:v>
                </c:pt>
                <c:pt idx="10">
                  <c:v>26</c:v>
                </c:pt>
                <c:pt idx="11">
                  <c:v>27</c:v>
                </c:pt>
                <c:pt idx="12">
                  <c:v>28</c:v>
                </c:pt>
                <c:pt idx="13">
                  <c:v>29</c:v>
                </c:pt>
                <c:pt idx="14">
                  <c:v>30</c:v>
                </c:pt>
                <c:pt idx="15">
                  <c:v>31</c:v>
                </c:pt>
                <c:pt idx="16">
                  <c:v>32</c:v>
                </c:pt>
                <c:pt idx="17">
                  <c:v>33</c:v>
                </c:pt>
                <c:pt idx="18">
                  <c:v>34</c:v>
                </c:pt>
                <c:pt idx="19">
                  <c:v>35</c:v>
                </c:pt>
                <c:pt idx="20">
                  <c:v>36</c:v>
                </c:pt>
                <c:pt idx="21">
                  <c:v>37</c:v>
                </c:pt>
                <c:pt idx="22">
                  <c:v>38</c:v>
                </c:pt>
                <c:pt idx="23">
                  <c:v>39</c:v>
                </c:pt>
                <c:pt idx="24">
                  <c:v>40</c:v>
                </c:pt>
                <c:pt idx="25">
                  <c:v>41</c:v>
                </c:pt>
                <c:pt idx="26">
                  <c:v>42</c:v>
                </c:pt>
                <c:pt idx="27">
                  <c:v>43</c:v>
                </c:pt>
                <c:pt idx="28">
                  <c:v>44</c:v>
                </c:pt>
                <c:pt idx="29">
                  <c:v>45</c:v>
                </c:pt>
                <c:pt idx="30">
                  <c:v>46</c:v>
                </c:pt>
                <c:pt idx="31">
                  <c:v>47</c:v>
                </c:pt>
                <c:pt idx="32">
                  <c:v>48</c:v>
                </c:pt>
                <c:pt idx="33">
                  <c:v>49</c:v>
                </c:pt>
                <c:pt idx="34">
                  <c:v>50</c:v>
                </c:pt>
                <c:pt idx="35">
                  <c:v>51</c:v>
                </c:pt>
                <c:pt idx="36">
                  <c:v>52</c:v>
                </c:pt>
                <c:pt idx="37">
                  <c:v>53</c:v>
                </c:pt>
                <c:pt idx="38">
                  <c:v>54</c:v>
                </c:pt>
                <c:pt idx="39">
                  <c:v>55</c:v>
                </c:pt>
                <c:pt idx="40">
                  <c:v>56</c:v>
                </c:pt>
                <c:pt idx="41">
                  <c:v>57</c:v>
                </c:pt>
                <c:pt idx="42">
                  <c:v>58</c:v>
                </c:pt>
                <c:pt idx="43">
                  <c:v>59</c:v>
                </c:pt>
                <c:pt idx="44">
                  <c:v>60</c:v>
                </c:pt>
                <c:pt idx="45">
                  <c:v>61</c:v>
                </c:pt>
                <c:pt idx="46">
                  <c:v>62</c:v>
                </c:pt>
                <c:pt idx="47">
                  <c:v>63</c:v>
                </c:pt>
                <c:pt idx="48">
                  <c:v>64</c:v>
                </c:pt>
                <c:pt idx="49">
                  <c:v>65</c:v>
                </c:pt>
                <c:pt idx="50">
                  <c:v>66</c:v>
                </c:pt>
                <c:pt idx="51">
                  <c:v>67</c:v>
                </c:pt>
                <c:pt idx="52">
                  <c:v>68</c:v>
                </c:pt>
                <c:pt idx="53">
                  <c:v>69</c:v>
                </c:pt>
                <c:pt idx="54">
                  <c:v>70</c:v>
                </c:pt>
                <c:pt idx="55">
                  <c:v>71</c:v>
                </c:pt>
                <c:pt idx="56">
                  <c:v>72</c:v>
                </c:pt>
                <c:pt idx="57">
                  <c:v>73</c:v>
                </c:pt>
                <c:pt idx="58">
                  <c:v>74</c:v>
                </c:pt>
                <c:pt idx="59">
                  <c:v>75</c:v>
                </c:pt>
                <c:pt idx="60">
                  <c:v>76</c:v>
                </c:pt>
                <c:pt idx="61">
                  <c:v>77</c:v>
                </c:pt>
                <c:pt idx="62">
                  <c:v>78</c:v>
                </c:pt>
                <c:pt idx="63">
                  <c:v>79</c:v>
                </c:pt>
                <c:pt idx="64">
                  <c:v>80</c:v>
                </c:pt>
                <c:pt idx="65">
                  <c:v>81</c:v>
                </c:pt>
                <c:pt idx="66">
                  <c:v>82</c:v>
                </c:pt>
                <c:pt idx="67">
                  <c:v>83</c:v>
                </c:pt>
                <c:pt idx="68">
                  <c:v>84</c:v>
                </c:pt>
                <c:pt idx="69">
                  <c:v>85</c:v>
                </c:pt>
                <c:pt idx="70">
                  <c:v>86</c:v>
                </c:pt>
                <c:pt idx="71">
                  <c:v>87</c:v>
                </c:pt>
                <c:pt idx="72">
                  <c:v>88</c:v>
                </c:pt>
                <c:pt idx="73">
                  <c:v>89</c:v>
                </c:pt>
                <c:pt idx="74">
                  <c:v>90</c:v>
                </c:pt>
                <c:pt idx="75">
                  <c:v>91</c:v>
                </c:pt>
                <c:pt idx="76">
                  <c:v>92</c:v>
                </c:pt>
                <c:pt idx="77">
                  <c:v>93</c:v>
                </c:pt>
                <c:pt idx="78">
                  <c:v>94</c:v>
                </c:pt>
                <c:pt idx="79">
                  <c:v>95</c:v>
                </c:pt>
                <c:pt idx="80">
                  <c:v>96</c:v>
                </c:pt>
                <c:pt idx="81">
                  <c:v>97</c:v>
                </c:pt>
                <c:pt idx="82">
                  <c:v>98</c:v>
                </c:pt>
                <c:pt idx="83">
                  <c:v>99</c:v>
                </c:pt>
                <c:pt idx="84">
                  <c:v>100</c:v>
                </c:pt>
                <c:pt idx="85">
                  <c:v>101</c:v>
                </c:pt>
                <c:pt idx="86">
                  <c:v>102</c:v>
                </c:pt>
                <c:pt idx="87">
                  <c:v>103</c:v>
                </c:pt>
                <c:pt idx="88">
                  <c:v>104</c:v>
                </c:pt>
                <c:pt idx="89">
                  <c:v>105</c:v>
                </c:pt>
                <c:pt idx="90">
                  <c:v>106</c:v>
                </c:pt>
                <c:pt idx="91">
                  <c:v>107</c:v>
                </c:pt>
                <c:pt idx="92">
                  <c:v>108</c:v>
                </c:pt>
                <c:pt idx="93">
                  <c:v>109</c:v>
                </c:pt>
                <c:pt idx="94">
                  <c:v>110</c:v>
                </c:pt>
                <c:pt idx="95">
                  <c:v>111</c:v>
                </c:pt>
                <c:pt idx="96">
                  <c:v>112</c:v>
                </c:pt>
                <c:pt idx="97">
                  <c:v>113</c:v>
                </c:pt>
                <c:pt idx="98">
                  <c:v>114</c:v>
                </c:pt>
                <c:pt idx="99">
                  <c:v>115</c:v>
                </c:pt>
                <c:pt idx="100">
                  <c:v>116</c:v>
                </c:pt>
                <c:pt idx="101">
                  <c:v>117</c:v>
                </c:pt>
                <c:pt idx="102">
                  <c:v>118</c:v>
                </c:pt>
              </c:strCache>
            </c:strRef>
          </c:cat>
          <c:val>
            <c:numRef>
              <c:f>Sheet2!$B$2:$B$105</c:f>
              <c:numCache>
                <c:formatCode>General</c:formatCode>
                <c:ptCount val="103"/>
                <c:pt idx="0">
                  <c:v>2447</c:v>
                </c:pt>
                <c:pt idx="1">
                  <c:v>2363</c:v>
                </c:pt>
                <c:pt idx="2">
                  <c:v>1811</c:v>
                </c:pt>
                <c:pt idx="3">
                  <c:v>1777</c:v>
                </c:pt>
                <c:pt idx="4">
                  <c:v>3284</c:v>
                </c:pt>
                <c:pt idx="5">
                  <c:v>2138</c:v>
                </c:pt>
                <c:pt idx="6">
                  <c:v>1759</c:v>
                </c:pt>
                <c:pt idx="7">
                  <c:v>3649</c:v>
                </c:pt>
                <c:pt idx="8">
                  <c:v>2736</c:v>
                </c:pt>
                <c:pt idx="9">
                  <c:v>4949</c:v>
                </c:pt>
                <c:pt idx="10">
                  <c:v>2312</c:v>
                </c:pt>
                <c:pt idx="11">
                  <c:v>1445</c:v>
                </c:pt>
                <c:pt idx="12">
                  <c:v>1567</c:v>
                </c:pt>
                <c:pt idx="13">
                  <c:v>1410</c:v>
                </c:pt>
                <c:pt idx="14">
                  <c:v>1666</c:v>
                </c:pt>
                <c:pt idx="15">
                  <c:v>1394</c:v>
                </c:pt>
                <c:pt idx="16">
                  <c:v>1477</c:v>
                </c:pt>
                <c:pt idx="17">
                  <c:v>1551</c:v>
                </c:pt>
                <c:pt idx="18">
                  <c:v>1847</c:v>
                </c:pt>
                <c:pt idx="19">
                  <c:v>1910</c:v>
                </c:pt>
                <c:pt idx="20">
                  <c:v>1545</c:v>
                </c:pt>
                <c:pt idx="21">
                  <c:v>1998</c:v>
                </c:pt>
                <c:pt idx="22">
                  <c:v>1934</c:v>
                </c:pt>
                <c:pt idx="23">
                  <c:v>2055</c:v>
                </c:pt>
                <c:pt idx="24">
                  <c:v>1061</c:v>
                </c:pt>
                <c:pt idx="25">
                  <c:v>1781</c:v>
                </c:pt>
                <c:pt idx="26">
                  <c:v>2176</c:v>
                </c:pt>
                <c:pt idx="27">
                  <c:v>2727</c:v>
                </c:pt>
                <c:pt idx="28">
                  <c:v>3536</c:v>
                </c:pt>
                <c:pt idx="29">
                  <c:v>3184</c:v>
                </c:pt>
                <c:pt idx="30">
                  <c:v>8762</c:v>
                </c:pt>
                <c:pt idx="31">
                  <c:v>7680</c:v>
                </c:pt>
                <c:pt idx="32">
                  <c:v>3552</c:v>
                </c:pt>
                <c:pt idx="33">
                  <c:v>5422</c:v>
                </c:pt>
                <c:pt idx="34">
                  <c:v>6589</c:v>
                </c:pt>
                <c:pt idx="35">
                  <c:v>5692</c:v>
                </c:pt>
                <c:pt idx="36">
                  <c:v>3503</c:v>
                </c:pt>
                <c:pt idx="37">
                  <c:v>3662</c:v>
                </c:pt>
                <c:pt idx="38">
                  <c:v>3313</c:v>
                </c:pt>
                <c:pt idx="39">
                  <c:v>2786</c:v>
                </c:pt>
                <c:pt idx="40">
                  <c:v>2566</c:v>
                </c:pt>
                <c:pt idx="41">
                  <c:v>3193</c:v>
                </c:pt>
                <c:pt idx="42">
                  <c:v>3573</c:v>
                </c:pt>
                <c:pt idx="43">
                  <c:v>4406</c:v>
                </c:pt>
                <c:pt idx="44">
                  <c:v>4464</c:v>
                </c:pt>
                <c:pt idx="45">
                  <c:v>5616</c:v>
                </c:pt>
                <c:pt idx="46">
                  <c:v>4628</c:v>
                </c:pt>
                <c:pt idx="47">
                  <c:v>4718</c:v>
                </c:pt>
                <c:pt idx="48">
                  <c:v>3947</c:v>
                </c:pt>
                <c:pt idx="49">
                  <c:v>4604</c:v>
                </c:pt>
                <c:pt idx="50">
                  <c:v>2910</c:v>
                </c:pt>
                <c:pt idx="51">
                  <c:v>1865</c:v>
                </c:pt>
                <c:pt idx="52">
                  <c:v>1595</c:v>
                </c:pt>
                <c:pt idx="53">
                  <c:v>1655</c:v>
                </c:pt>
                <c:pt idx="54">
                  <c:v>1053</c:v>
                </c:pt>
                <c:pt idx="55">
                  <c:v>1418</c:v>
                </c:pt>
                <c:pt idx="56">
                  <c:v>1491</c:v>
                </c:pt>
                <c:pt idx="57">
                  <c:v>1211</c:v>
                </c:pt>
                <c:pt idx="58">
                  <c:v>998</c:v>
                </c:pt>
                <c:pt idx="59">
                  <c:v>1030</c:v>
                </c:pt>
                <c:pt idx="60">
                  <c:v>1095</c:v>
                </c:pt>
                <c:pt idx="61">
                  <c:v>1006</c:v>
                </c:pt>
                <c:pt idx="62">
                  <c:v>910</c:v>
                </c:pt>
                <c:pt idx="63">
                  <c:v>666</c:v>
                </c:pt>
                <c:pt idx="64">
                  <c:v>1206</c:v>
                </c:pt>
                <c:pt idx="65">
                  <c:v>1272</c:v>
                </c:pt>
                <c:pt idx="66">
                  <c:v>1176</c:v>
                </c:pt>
                <c:pt idx="67">
                  <c:v>1447</c:v>
                </c:pt>
                <c:pt idx="68">
                  <c:v>1201</c:v>
                </c:pt>
                <c:pt idx="69">
                  <c:v>9881</c:v>
                </c:pt>
                <c:pt idx="70">
                  <c:v>1093</c:v>
                </c:pt>
                <c:pt idx="71">
                  <c:v>2578</c:v>
                </c:pt>
                <c:pt idx="72">
                  <c:v>1326</c:v>
                </c:pt>
                <c:pt idx="73">
                  <c:v>751</c:v>
                </c:pt>
                <c:pt idx="74">
                  <c:v>867</c:v>
                </c:pt>
                <c:pt idx="75">
                  <c:v>994</c:v>
                </c:pt>
                <c:pt idx="76">
                  <c:v>1282</c:v>
                </c:pt>
                <c:pt idx="77">
                  <c:v>2808</c:v>
                </c:pt>
                <c:pt idx="78">
                  <c:v>4128</c:v>
                </c:pt>
                <c:pt idx="79">
                  <c:v>6030</c:v>
                </c:pt>
                <c:pt idx="80">
                  <c:v>8010</c:v>
                </c:pt>
                <c:pt idx="81">
                  <c:v>7131</c:v>
                </c:pt>
                <c:pt idx="82">
                  <c:v>6551</c:v>
                </c:pt>
                <c:pt idx="83">
                  <c:v>7763</c:v>
                </c:pt>
                <c:pt idx="84">
                  <c:v>3705</c:v>
                </c:pt>
                <c:pt idx="85">
                  <c:v>6372</c:v>
                </c:pt>
                <c:pt idx="86">
                  <c:v>5174</c:v>
                </c:pt>
                <c:pt idx="87">
                  <c:v>4819</c:v>
                </c:pt>
                <c:pt idx="88">
                  <c:v>2864</c:v>
                </c:pt>
                <c:pt idx="89">
                  <c:v>4345</c:v>
                </c:pt>
                <c:pt idx="90">
                  <c:v>1735</c:v>
                </c:pt>
                <c:pt idx="91">
                  <c:v>1690</c:v>
                </c:pt>
                <c:pt idx="92">
                  <c:v>2000</c:v>
                </c:pt>
                <c:pt idx="93">
                  <c:v>1956</c:v>
                </c:pt>
                <c:pt idx="94">
                  <c:v>1626</c:v>
                </c:pt>
                <c:pt idx="95">
                  <c:v>2096</c:v>
                </c:pt>
                <c:pt idx="96">
                  <c:v>2052</c:v>
                </c:pt>
                <c:pt idx="97">
                  <c:v>2192</c:v>
                </c:pt>
                <c:pt idx="98">
                  <c:v>2465</c:v>
                </c:pt>
                <c:pt idx="99">
                  <c:v>2788</c:v>
                </c:pt>
                <c:pt idx="100">
                  <c:v>2361</c:v>
                </c:pt>
                <c:pt idx="101">
                  <c:v>2144</c:v>
                </c:pt>
                <c:pt idx="102">
                  <c:v>1352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1C-4984-9D29-78117D71FC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7193328"/>
        <c:axId val="72129344"/>
      </c:lineChart>
      <c:lineChart>
        <c:grouping val="standard"/>
        <c:varyColors val="0"/>
        <c:ser>
          <c:idx val="1"/>
          <c:order val="1"/>
          <c:tx>
            <c:strRef>
              <c:f>Sheet2!$C$1</c:f>
              <c:strCache>
                <c:ptCount val="1"/>
                <c:pt idx="0">
                  <c:v>Sum of s_unaccounted_ma_leads</c:v>
                </c:pt>
              </c:strCache>
            </c:strRef>
          </c:tx>
          <c:spPr>
            <a:ln w="22225">
              <a:prstDash val="sysDash"/>
            </a:ln>
          </c:spPr>
          <c:marker>
            <c:symbol val="none"/>
          </c:marker>
          <c:cat>
            <c:strRef>
              <c:f>Sheet2!$A$2:$A$105</c:f>
              <c:strCache>
                <c:ptCount val="103"/>
                <c:pt idx="0">
                  <c:v>16</c:v>
                </c:pt>
                <c:pt idx="1">
                  <c:v>17</c:v>
                </c:pt>
                <c:pt idx="2">
                  <c:v>18</c:v>
                </c:pt>
                <c:pt idx="3">
                  <c:v>19</c:v>
                </c:pt>
                <c:pt idx="4">
                  <c:v>20</c:v>
                </c:pt>
                <c:pt idx="5">
                  <c:v>21</c:v>
                </c:pt>
                <c:pt idx="6">
                  <c:v>22</c:v>
                </c:pt>
                <c:pt idx="7">
                  <c:v>23</c:v>
                </c:pt>
                <c:pt idx="8">
                  <c:v>24</c:v>
                </c:pt>
                <c:pt idx="9">
                  <c:v>25</c:v>
                </c:pt>
                <c:pt idx="10">
                  <c:v>26</c:v>
                </c:pt>
                <c:pt idx="11">
                  <c:v>27</c:v>
                </c:pt>
                <c:pt idx="12">
                  <c:v>28</c:v>
                </c:pt>
                <c:pt idx="13">
                  <c:v>29</c:v>
                </c:pt>
                <c:pt idx="14">
                  <c:v>30</c:v>
                </c:pt>
                <c:pt idx="15">
                  <c:v>31</c:v>
                </c:pt>
                <c:pt idx="16">
                  <c:v>32</c:v>
                </c:pt>
                <c:pt idx="17">
                  <c:v>33</c:v>
                </c:pt>
                <c:pt idx="18">
                  <c:v>34</c:v>
                </c:pt>
                <c:pt idx="19">
                  <c:v>35</c:v>
                </c:pt>
                <c:pt idx="20">
                  <c:v>36</c:v>
                </c:pt>
                <c:pt idx="21">
                  <c:v>37</c:v>
                </c:pt>
                <c:pt idx="22">
                  <c:v>38</c:v>
                </c:pt>
                <c:pt idx="23">
                  <c:v>39</c:v>
                </c:pt>
                <c:pt idx="24">
                  <c:v>40</c:v>
                </c:pt>
                <c:pt idx="25">
                  <c:v>41</c:v>
                </c:pt>
                <c:pt idx="26">
                  <c:v>42</c:v>
                </c:pt>
                <c:pt idx="27">
                  <c:v>43</c:v>
                </c:pt>
                <c:pt idx="28">
                  <c:v>44</c:v>
                </c:pt>
                <c:pt idx="29">
                  <c:v>45</c:v>
                </c:pt>
                <c:pt idx="30">
                  <c:v>46</c:v>
                </c:pt>
                <c:pt idx="31">
                  <c:v>47</c:v>
                </c:pt>
                <c:pt idx="32">
                  <c:v>48</c:v>
                </c:pt>
                <c:pt idx="33">
                  <c:v>49</c:v>
                </c:pt>
                <c:pt idx="34">
                  <c:v>50</c:v>
                </c:pt>
                <c:pt idx="35">
                  <c:v>51</c:v>
                </c:pt>
                <c:pt idx="36">
                  <c:v>52</c:v>
                </c:pt>
                <c:pt idx="37">
                  <c:v>53</c:v>
                </c:pt>
                <c:pt idx="38">
                  <c:v>54</c:v>
                </c:pt>
                <c:pt idx="39">
                  <c:v>55</c:v>
                </c:pt>
                <c:pt idx="40">
                  <c:v>56</c:v>
                </c:pt>
                <c:pt idx="41">
                  <c:v>57</c:v>
                </c:pt>
                <c:pt idx="42">
                  <c:v>58</c:v>
                </c:pt>
                <c:pt idx="43">
                  <c:v>59</c:v>
                </c:pt>
                <c:pt idx="44">
                  <c:v>60</c:v>
                </c:pt>
                <c:pt idx="45">
                  <c:v>61</c:v>
                </c:pt>
                <c:pt idx="46">
                  <c:v>62</c:v>
                </c:pt>
                <c:pt idx="47">
                  <c:v>63</c:v>
                </c:pt>
                <c:pt idx="48">
                  <c:v>64</c:v>
                </c:pt>
                <c:pt idx="49">
                  <c:v>65</c:v>
                </c:pt>
                <c:pt idx="50">
                  <c:v>66</c:v>
                </c:pt>
                <c:pt idx="51">
                  <c:v>67</c:v>
                </c:pt>
                <c:pt idx="52">
                  <c:v>68</c:v>
                </c:pt>
                <c:pt idx="53">
                  <c:v>69</c:v>
                </c:pt>
                <c:pt idx="54">
                  <c:v>70</c:v>
                </c:pt>
                <c:pt idx="55">
                  <c:v>71</c:v>
                </c:pt>
                <c:pt idx="56">
                  <c:v>72</c:v>
                </c:pt>
                <c:pt idx="57">
                  <c:v>73</c:v>
                </c:pt>
                <c:pt idx="58">
                  <c:v>74</c:v>
                </c:pt>
                <c:pt idx="59">
                  <c:v>75</c:v>
                </c:pt>
                <c:pt idx="60">
                  <c:v>76</c:v>
                </c:pt>
                <c:pt idx="61">
                  <c:v>77</c:v>
                </c:pt>
                <c:pt idx="62">
                  <c:v>78</c:v>
                </c:pt>
                <c:pt idx="63">
                  <c:v>79</c:v>
                </c:pt>
                <c:pt idx="64">
                  <c:v>80</c:v>
                </c:pt>
                <c:pt idx="65">
                  <c:v>81</c:v>
                </c:pt>
                <c:pt idx="66">
                  <c:v>82</c:v>
                </c:pt>
                <c:pt idx="67">
                  <c:v>83</c:v>
                </c:pt>
                <c:pt idx="68">
                  <c:v>84</c:v>
                </c:pt>
                <c:pt idx="69">
                  <c:v>85</c:v>
                </c:pt>
                <c:pt idx="70">
                  <c:v>86</c:v>
                </c:pt>
                <c:pt idx="71">
                  <c:v>87</c:v>
                </c:pt>
                <c:pt idx="72">
                  <c:v>88</c:v>
                </c:pt>
                <c:pt idx="73">
                  <c:v>89</c:v>
                </c:pt>
                <c:pt idx="74">
                  <c:v>90</c:v>
                </c:pt>
                <c:pt idx="75">
                  <c:v>91</c:v>
                </c:pt>
                <c:pt idx="76">
                  <c:v>92</c:v>
                </c:pt>
                <c:pt idx="77">
                  <c:v>93</c:v>
                </c:pt>
                <c:pt idx="78">
                  <c:v>94</c:v>
                </c:pt>
                <c:pt idx="79">
                  <c:v>95</c:v>
                </c:pt>
                <c:pt idx="80">
                  <c:v>96</c:v>
                </c:pt>
                <c:pt idx="81">
                  <c:v>97</c:v>
                </c:pt>
                <c:pt idx="82">
                  <c:v>98</c:v>
                </c:pt>
                <c:pt idx="83">
                  <c:v>99</c:v>
                </c:pt>
                <c:pt idx="84">
                  <c:v>100</c:v>
                </c:pt>
                <c:pt idx="85">
                  <c:v>101</c:v>
                </c:pt>
                <c:pt idx="86">
                  <c:v>102</c:v>
                </c:pt>
                <c:pt idx="87">
                  <c:v>103</c:v>
                </c:pt>
                <c:pt idx="88">
                  <c:v>104</c:v>
                </c:pt>
                <c:pt idx="89">
                  <c:v>105</c:v>
                </c:pt>
                <c:pt idx="90">
                  <c:v>106</c:v>
                </c:pt>
                <c:pt idx="91">
                  <c:v>107</c:v>
                </c:pt>
                <c:pt idx="92">
                  <c:v>108</c:v>
                </c:pt>
                <c:pt idx="93">
                  <c:v>109</c:v>
                </c:pt>
                <c:pt idx="94">
                  <c:v>110</c:v>
                </c:pt>
                <c:pt idx="95">
                  <c:v>111</c:v>
                </c:pt>
                <c:pt idx="96">
                  <c:v>112</c:v>
                </c:pt>
                <c:pt idx="97">
                  <c:v>113</c:v>
                </c:pt>
                <c:pt idx="98">
                  <c:v>114</c:v>
                </c:pt>
                <c:pt idx="99">
                  <c:v>115</c:v>
                </c:pt>
                <c:pt idx="100">
                  <c:v>116</c:v>
                </c:pt>
                <c:pt idx="101">
                  <c:v>117</c:v>
                </c:pt>
                <c:pt idx="102">
                  <c:v>118</c:v>
                </c:pt>
              </c:strCache>
            </c:strRef>
          </c:cat>
          <c:val>
            <c:numRef>
              <c:f>Sheet2!$C$2:$C$105</c:f>
              <c:numCache>
                <c:formatCode>General</c:formatCode>
                <c:ptCount val="103"/>
                <c:pt idx="0">
                  <c:v>-0.49356</c:v>
                </c:pt>
                <c:pt idx="1">
                  <c:v>-0.38553999999999999</c:v>
                </c:pt>
                <c:pt idx="2">
                  <c:v>-0.24742</c:v>
                </c:pt>
                <c:pt idx="3">
                  <c:v>-9.0200000000000002E-2</c:v>
                </c:pt>
                <c:pt idx="4">
                  <c:v>0.36641000000000001</c:v>
                </c:pt>
                <c:pt idx="5">
                  <c:v>-8.3589999999999998E-2</c:v>
                </c:pt>
                <c:pt idx="6">
                  <c:v>-0.24751999999999999</c:v>
                </c:pt>
                <c:pt idx="7">
                  <c:v>8.115E-2</c:v>
                </c:pt>
                <c:pt idx="8">
                  <c:v>-1.273E-2</c:v>
                </c:pt>
                <c:pt idx="9">
                  <c:v>0.35416999999999998</c:v>
                </c:pt>
                <c:pt idx="10">
                  <c:v>-8.9789999999999995E-2</c:v>
                </c:pt>
                <c:pt idx="11">
                  <c:v>-0.36174000000000001</c:v>
                </c:pt>
                <c:pt idx="12">
                  <c:v>4.2849999999999999E-2</c:v>
                </c:pt>
                <c:pt idx="13">
                  <c:v>2.2540000000000001E-2</c:v>
                </c:pt>
                <c:pt idx="14">
                  <c:v>2.0820000000000002E-2</c:v>
                </c:pt>
                <c:pt idx="15">
                  <c:v>-0.29366999999999999</c:v>
                </c:pt>
                <c:pt idx="16">
                  <c:v>-0.33176</c:v>
                </c:pt>
                <c:pt idx="17">
                  <c:v>0.99892999999999998</c:v>
                </c:pt>
                <c:pt idx="18">
                  <c:v>-0.27573999999999999</c:v>
                </c:pt>
                <c:pt idx="19">
                  <c:v>-4.8140000000000002E-2</c:v>
                </c:pt>
                <c:pt idx="20">
                  <c:v>-8.0579999999999999E-2</c:v>
                </c:pt>
                <c:pt idx="21">
                  <c:v>-0.18284</c:v>
                </c:pt>
                <c:pt idx="22">
                  <c:v>-2.2100000000000002E-2</c:v>
                </c:pt>
                <c:pt idx="23">
                  <c:v>-4.7329999999999997E-2</c:v>
                </c:pt>
                <c:pt idx="24">
                  <c:v>-0.38751999999999998</c:v>
                </c:pt>
                <c:pt idx="25">
                  <c:v>-8.5089999999999999E-2</c:v>
                </c:pt>
                <c:pt idx="26">
                  <c:v>-5.4120000000000001E-2</c:v>
                </c:pt>
                <c:pt idx="27">
                  <c:v>4.496E-2</c:v>
                </c:pt>
                <c:pt idx="28">
                  <c:v>6.2379999999999998E-2</c:v>
                </c:pt>
                <c:pt idx="29">
                  <c:v>-0.19014</c:v>
                </c:pt>
                <c:pt idx="30">
                  <c:v>0.31387999999999999</c:v>
                </c:pt>
                <c:pt idx="31">
                  <c:v>0.28700999999999999</c:v>
                </c:pt>
                <c:pt idx="32">
                  <c:v>-0.40925</c:v>
                </c:pt>
                <c:pt idx="33">
                  <c:v>4.0809999999999999E-2</c:v>
                </c:pt>
                <c:pt idx="34">
                  <c:v>0.22935</c:v>
                </c:pt>
                <c:pt idx="35">
                  <c:v>8.3269999999999997E-2</c:v>
                </c:pt>
                <c:pt idx="36">
                  <c:v>-0.23710999999999999</c:v>
                </c:pt>
                <c:pt idx="37">
                  <c:v>0.18590000000000001</c:v>
                </c:pt>
                <c:pt idx="38">
                  <c:v>-0.13346</c:v>
                </c:pt>
                <c:pt idx="39">
                  <c:v>-0.19091</c:v>
                </c:pt>
                <c:pt idx="40">
                  <c:v>-2.9149999999999999E-2</c:v>
                </c:pt>
                <c:pt idx="41">
                  <c:v>5.0699999999999999E-3</c:v>
                </c:pt>
                <c:pt idx="42">
                  <c:v>-9.1480000000000006E-2</c:v>
                </c:pt>
                <c:pt idx="43">
                  <c:v>4.6420000000000003E-2</c:v>
                </c:pt>
                <c:pt idx="44">
                  <c:v>-1.6289999999999999E-2</c:v>
                </c:pt>
                <c:pt idx="45">
                  <c:v>6.182E-2</c:v>
                </c:pt>
                <c:pt idx="46">
                  <c:v>1.4710000000000001E-2</c:v>
                </c:pt>
                <c:pt idx="47">
                  <c:v>8.4900000000000003E-2</c:v>
                </c:pt>
                <c:pt idx="48">
                  <c:v>5.5199999999999997E-3</c:v>
                </c:pt>
                <c:pt idx="49">
                  <c:v>0.13389000000000001</c:v>
                </c:pt>
                <c:pt idx="50">
                  <c:v>-4.0820000000000002E-2</c:v>
                </c:pt>
                <c:pt idx="51">
                  <c:v>1.09867</c:v>
                </c:pt>
                <c:pt idx="52">
                  <c:v>-0.49356</c:v>
                </c:pt>
                <c:pt idx="53">
                  <c:v>-0.38553999999999999</c:v>
                </c:pt>
                <c:pt idx="54">
                  <c:v>-0.24742</c:v>
                </c:pt>
                <c:pt idx="55">
                  <c:v>-9.0200000000000002E-2</c:v>
                </c:pt>
                <c:pt idx="56">
                  <c:v>0.36641000000000001</c:v>
                </c:pt>
                <c:pt idx="57">
                  <c:v>-8.3589999999999998E-2</c:v>
                </c:pt>
                <c:pt idx="58">
                  <c:v>-0.24751999999999999</c:v>
                </c:pt>
                <c:pt idx="59">
                  <c:v>8.115E-2</c:v>
                </c:pt>
                <c:pt idx="60">
                  <c:v>-1.273E-2</c:v>
                </c:pt>
                <c:pt idx="61">
                  <c:v>0.35416999999999998</c:v>
                </c:pt>
                <c:pt idx="62">
                  <c:v>-8.9789999999999995E-2</c:v>
                </c:pt>
                <c:pt idx="63">
                  <c:v>-0.36174000000000001</c:v>
                </c:pt>
                <c:pt idx="64">
                  <c:v>4.2849999999999999E-2</c:v>
                </c:pt>
                <c:pt idx="65">
                  <c:v>2.2540000000000001E-2</c:v>
                </c:pt>
                <c:pt idx="66">
                  <c:v>2.0820000000000002E-2</c:v>
                </c:pt>
                <c:pt idx="67">
                  <c:v>-0.29366999999999999</c:v>
                </c:pt>
                <c:pt idx="68">
                  <c:v>-0.33176</c:v>
                </c:pt>
                <c:pt idx="69">
                  <c:v>0.99892999999999998</c:v>
                </c:pt>
                <c:pt idx="70">
                  <c:v>-0.27573999999999999</c:v>
                </c:pt>
                <c:pt idx="71">
                  <c:v>-4.8140000000000002E-2</c:v>
                </c:pt>
                <c:pt idx="72">
                  <c:v>-8.0579999999999999E-2</c:v>
                </c:pt>
                <c:pt idx="73">
                  <c:v>-0.18284</c:v>
                </c:pt>
                <c:pt idx="74">
                  <c:v>-2.2100000000000002E-2</c:v>
                </c:pt>
                <c:pt idx="75">
                  <c:v>-4.7329999999999997E-2</c:v>
                </c:pt>
                <c:pt idx="76">
                  <c:v>-0.38751999999999998</c:v>
                </c:pt>
                <c:pt idx="77">
                  <c:v>-8.5089999999999999E-2</c:v>
                </c:pt>
                <c:pt idx="78">
                  <c:v>-5.4120000000000001E-2</c:v>
                </c:pt>
                <c:pt idx="79">
                  <c:v>4.496E-2</c:v>
                </c:pt>
                <c:pt idx="80">
                  <c:v>6.2379999999999998E-2</c:v>
                </c:pt>
                <c:pt idx="81">
                  <c:v>-0.19014</c:v>
                </c:pt>
                <c:pt idx="82">
                  <c:v>0.31387999999999999</c:v>
                </c:pt>
                <c:pt idx="83">
                  <c:v>0.28700999999999999</c:v>
                </c:pt>
                <c:pt idx="84">
                  <c:v>-0.40925</c:v>
                </c:pt>
                <c:pt idx="85">
                  <c:v>4.0809999999999999E-2</c:v>
                </c:pt>
                <c:pt idx="86">
                  <c:v>0.22935</c:v>
                </c:pt>
                <c:pt idx="87">
                  <c:v>8.3269999999999997E-2</c:v>
                </c:pt>
                <c:pt idx="88">
                  <c:v>-0.23710999999999999</c:v>
                </c:pt>
                <c:pt idx="89">
                  <c:v>0.18590000000000001</c:v>
                </c:pt>
                <c:pt idx="90">
                  <c:v>-0.13346</c:v>
                </c:pt>
                <c:pt idx="91">
                  <c:v>-0.19091</c:v>
                </c:pt>
                <c:pt idx="92">
                  <c:v>-2.9149999999999999E-2</c:v>
                </c:pt>
                <c:pt idx="93">
                  <c:v>5.0699999999999999E-3</c:v>
                </c:pt>
                <c:pt idx="94">
                  <c:v>-9.1480000000000006E-2</c:v>
                </c:pt>
                <c:pt idx="95">
                  <c:v>4.6420000000000003E-2</c:v>
                </c:pt>
                <c:pt idx="96">
                  <c:v>-1.6289999999999999E-2</c:v>
                </c:pt>
                <c:pt idx="97">
                  <c:v>6.182E-2</c:v>
                </c:pt>
                <c:pt idx="98">
                  <c:v>1.4710000000000001E-2</c:v>
                </c:pt>
                <c:pt idx="99">
                  <c:v>8.4900000000000003E-2</c:v>
                </c:pt>
                <c:pt idx="100">
                  <c:v>5.5199999999999997E-3</c:v>
                </c:pt>
                <c:pt idx="101">
                  <c:v>0.13389000000000001</c:v>
                </c:pt>
                <c:pt idx="102">
                  <c:v>-0.16617999999999999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1C-4984-9D29-78117D71FC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173664"/>
        <c:axId val="168173104"/>
      </c:lineChart>
      <c:catAx>
        <c:axId val="167193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one"/>
        <c:crossAx val="72129344"/>
        <c:crosses val="autoZero"/>
        <c:auto val="1"/>
        <c:lblAlgn val="ctr"/>
        <c:lblOffset val="100"/>
        <c:noMultiLvlLbl val="0"/>
      </c:catAx>
      <c:valAx>
        <c:axId val="72129344"/>
        <c:scaling>
          <c:orientation val="minMax"/>
          <c:max val="10000"/>
        </c:scaling>
        <c:delete val="0"/>
        <c:axPos val="l"/>
        <c:numFmt formatCode="#,##0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Calibri" pitchFamily="34" charset="0"/>
                <a:cs typeface="Calibri" pitchFamily="34" charset="0"/>
              </a:defRPr>
            </a:pPr>
            <a:endParaRPr lang="en-US"/>
          </a:p>
        </c:txPr>
        <c:crossAx val="167193328"/>
        <c:crosses val="autoZero"/>
        <c:crossBetween val="between"/>
      </c:valAx>
      <c:valAx>
        <c:axId val="168173104"/>
        <c:scaling>
          <c:orientation val="minMax"/>
          <c:max val="1"/>
        </c:scaling>
        <c:delete val="0"/>
        <c:axPos val="r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Calibri" pitchFamily="34" charset="0"/>
                <a:cs typeface="Calibri" pitchFamily="34" charset="0"/>
              </a:defRPr>
            </a:pPr>
            <a:endParaRPr lang="en-US"/>
          </a:p>
        </c:txPr>
        <c:crossAx val="168173664"/>
        <c:crosses val="max"/>
        <c:crossBetween val="between"/>
      </c:valAx>
      <c:catAx>
        <c:axId val="1681736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8173104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spPr>
    <a:ln>
      <a:solidFill>
        <a:schemeClr val="bg1">
          <a:lumMod val="50000"/>
        </a:schemeClr>
      </a:solidFill>
    </a:ln>
  </c:sp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[Diminishing returns code.xlsx]Sheet1!PivotTable1</c:name>
    <c:fmtId val="-1"/>
  </c:pivotSource>
  <c:chart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spPr>
          <a:ln>
            <a:solidFill>
              <a:srgbClr val="800000"/>
            </a:solidFill>
          </a:ln>
        </c:spPr>
        <c:marker>
          <c:symbol val="none"/>
        </c:marker>
      </c:pivotFmt>
      <c:pivotFmt>
        <c:idx val="5"/>
        <c:spPr>
          <a:ln>
            <a:solidFill>
              <a:srgbClr val="006666"/>
            </a:solidFill>
          </a:ln>
        </c:spPr>
        <c:marker>
          <c:symbol val="none"/>
        </c:marker>
      </c:pivotFmt>
      <c:pivotFmt>
        <c:idx val="6"/>
        <c:spPr>
          <a:ln>
            <a:solidFill>
              <a:srgbClr val="800000"/>
            </a:solidFill>
          </a:ln>
        </c:spPr>
        <c:marker>
          <c:symbol val="none"/>
        </c:marker>
      </c:pivotFmt>
      <c:pivotFmt>
        <c:idx val="7"/>
        <c:spPr>
          <a:ln>
            <a:solidFill>
              <a:srgbClr val="006666"/>
            </a:solidFill>
          </a:ln>
        </c:spPr>
        <c:marker>
          <c:symbol val="none"/>
        </c:marker>
      </c:pivotFmt>
      <c:pivotFmt>
        <c:idx val="8"/>
        <c:spPr>
          <a:ln>
            <a:solidFill>
              <a:srgbClr val="800000"/>
            </a:solidFill>
          </a:ln>
        </c:spPr>
        <c:marker>
          <c:symbol val="none"/>
        </c:marker>
      </c:pivotFmt>
      <c:pivotFmt>
        <c:idx val="9"/>
        <c:spPr>
          <a:ln>
            <a:solidFill>
              <a:srgbClr val="006666"/>
            </a:solidFill>
          </a:ln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Sum of ma_dm_ma_leads</c:v>
                </c:pt>
              </c:strCache>
            </c:strRef>
          </c:tx>
          <c:spPr>
            <a:ln>
              <a:solidFill>
                <a:srgbClr val="800000"/>
              </a:solidFill>
            </a:ln>
          </c:spPr>
          <c:marker>
            <c:symbol val="none"/>
          </c:marker>
          <c:cat>
            <c:strRef>
              <c:f>Sheet1!$A$2:$A$23</c:f>
              <c:strCache>
                <c:ptCount val="21"/>
                <c:pt idx="0">
                  <c:v>40</c:v>
                </c:pt>
                <c:pt idx="1">
                  <c:v>41</c:v>
                </c:pt>
                <c:pt idx="2">
                  <c:v>42</c:v>
                </c:pt>
                <c:pt idx="3">
                  <c:v>43</c:v>
                </c:pt>
                <c:pt idx="4">
                  <c:v>44</c:v>
                </c:pt>
                <c:pt idx="5">
                  <c:v>45</c:v>
                </c:pt>
                <c:pt idx="6">
                  <c:v>46</c:v>
                </c:pt>
                <c:pt idx="7">
                  <c:v>47</c:v>
                </c:pt>
                <c:pt idx="8">
                  <c:v>48</c:v>
                </c:pt>
                <c:pt idx="9">
                  <c:v>49</c:v>
                </c:pt>
                <c:pt idx="10">
                  <c:v>50</c:v>
                </c:pt>
                <c:pt idx="11">
                  <c:v>51</c:v>
                </c:pt>
                <c:pt idx="12">
                  <c:v>52</c:v>
                </c:pt>
                <c:pt idx="13">
                  <c:v>53</c:v>
                </c:pt>
                <c:pt idx="14">
                  <c:v>54</c:v>
                </c:pt>
                <c:pt idx="15">
                  <c:v>55</c:v>
                </c:pt>
                <c:pt idx="16">
                  <c:v>56</c:v>
                </c:pt>
                <c:pt idx="17">
                  <c:v>57</c:v>
                </c:pt>
                <c:pt idx="18">
                  <c:v>58</c:v>
                </c:pt>
                <c:pt idx="19">
                  <c:v>59</c:v>
                </c:pt>
                <c:pt idx="20">
                  <c:v>60</c:v>
                </c:pt>
              </c:strCache>
            </c:strRef>
          </c:cat>
          <c:val>
            <c:numRef>
              <c:f>Sheet1!$B$2:$B$23</c:f>
              <c:numCache>
                <c:formatCode>General</c:formatCode>
                <c:ptCount val="21"/>
                <c:pt idx="0">
                  <c:v>107</c:v>
                </c:pt>
                <c:pt idx="1">
                  <c:v>476</c:v>
                </c:pt>
                <c:pt idx="2">
                  <c:v>243</c:v>
                </c:pt>
                <c:pt idx="3">
                  <c:v>198</c:v>
                </c:pt>
                <c:pt idx="4">
                  <c:v>274</c:v>
                </c:pt>
                <c:pt idx="5">
                  <c:v>2690</c:v>
                </c:pt>
                <c:pt idx="6">
                  <c:v>20545</c:v>
                </c:pt>
                <c:pt idx="7">
                  <c:v>11027</c:v>
                </c:pt>
                <c:pt idx="8">
                  <c:v>7300</c:v>
                </c:pt>
                <c:pt idx="9">
                  <c:v>8673</c:v>
                </c:pt>
                <c:pt idx="10">
                  <c:v>6053</c:v>
                </c:pt>
                <c:pt idx="11">
                  <c:v>6750</c:v>
                </c:pt>
                <c:pt idx="12">
                  <c:v>4039</c:v>
                </c:pt>
                <c:pt idx="13">
                  <c:v>3498</c:v>
                </c:pt>
                <c:pt idx="14">
                  <c:v>1953</c:v>
                </c:pt>
                <c:pt idx="15">
                  <c:v>2006</c:v>
                </c:pt>
                <c:pt idx="16">
                  <c:v>3270</c:v>
                </c:pt>
                <c:pt idx="17">
                  <c:v>4068</c:v>
                </c:pt>
                <c:pt idx="18">
                  <c:v>3790</c:v>
                </c:pt>
                <c:pt idx="19">
                  <c:v>4954</c:v>
                </c:pt>
                <c:pt idx="20">
                  <c:v>3022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0FB-4686-8758-F9CA2D0B9D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177024"/>
        <c:axId val="168177584"/>
      </c:line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Sum of ma_dm_circ</c:v>
                </c:pt>
              </c:strCache>
            </c:strRef>
          </c:tx>
          <c:spPr>
            <a:ln>
              <a:solidFill>
                <a:srgbClr val="006666"/>
              </a:solidFill>
            </a:ln>
          </c:spPr>
          <c:marker>
            <c:symbol val="none"/>
          </c:marker>
          <c:cat>
            <c:strRef>
              <c:f>Sheet1!$A$2:$A$23</c:f>
              <c:strCache>
                <c:ptCount val="21"/>
                <c:pt idx="0">
                  <c:v>40</c:v>
                </c:pt>
                <c:pt idx="1">
                  <c:v>41</c:v>
                </c:pt>
                <c:pt idx="2">
                  <c:v>42</c:v>
                </c:pt>
                <c:pt idx="3">
                  <c:v>43</c:v>
                </c:pt>
                <c:pt idx="4">
                  <c:v>44</c:v>
                </c:pt>
                <c:pt idx="5">
                  <c:v>45</c:v>
                </c:pt>
                <c:pt idx="6">
                  <c:v>46</c:v>
                </c:pt>
                <c:pt idx="7">
                  <c:v>47</c:v>
                </c:pt>
                <c:pt idx="8">
                  <c:v>48</c:v>
                </c:pt>
                <c:pt idx="9">
                  <c:v>49</c:v>
                </c:pt>
                <c:pt idx="10">
                  <c:v>50</c:v>
                </c:pt>
                <c:pt idx="11">
                  <c:v>51</c:v>
                </c:pt>
                <c:pt idx="12">
                  <c:v>52</c:v>
                </c:pt>
                <c:pt idx="13">
                  <c:v>53</c:v>
                </c:pt>
                <c:pt idx="14">
                  <c:v>54</c:v>
                </c:pt>
                <c:pt idx="15">
                  <c:v>55</c:v>
                </c:pt>
                <c:pt idx="16">
                  <c:v>56</c:v>
                </c:pt>
                <c:pt idx="17">
                  <c:v>57</c:v>
                </c:pt>
                <c:pt idx="18">
                  <c:v>58</c:v>
                </c:pt>
                <c:pt idx="19">
                  <c:v>59</c:v>
                </c:pt>
                <c:pt idx="20">
                  <c:v>60</c:v>
                </c:pt>
              </c:strCache>
            </c:strRef>
          </c:cat>
          <c:val>
            <c:numRef>
              <c:f>Sheet1!$C$2:$C$23</c:f>
              <c:numCache>
                <c:formatCode>General</c:formatCode>
                <c:ptCount val="21"/>
                <c:pt idx="0">
                  <c:v>503751</c:v>
                </c:pt>
                <c:pt idx="1">
                  <c:v>0</c:v>
                </c:pt>
                <c:pt idx="2">
                  <c:v>0</c:v>
                </c:pt>
                <c:pt idx="3">
                  <c:v>440689</c:v>
                </c:pt>
                <c:pt idx="4">
                  <c:v>0</c:v>
                </c:pt>
                <c:pt idx="5">
                  <c:v>8630162</c:v>
                </c:pt>
                <c:pt idx="6">
                  <c:v>0</c:v>
                </c:pt>
                <c:pt idx="7">
                  <c:v>5303870</c:v>
                </c:pt>
                <c:pt idx="8">
                  <c:v>0</c:v>
                </c:pt>
                <c:pt idx="9">
                  <c:v>0</c:v>
                </c:pt>
                <c:pt idx="10">
                  <c:v>479348</c:v>
                </c:pt>
                <c:pt idx="11">
                  <c:v>2004233</c:v>
                </c:pt>
                <c:pt idx="12">
                  <c:v>0</c:v>
                </c:pt>
                <c:pt idx="13">
                  <c:v>0</c:v>
                </c:pt>
                <c:pt idx="14">
                  <c:v>3139821</c:v>
                </c:pt>
                <c:pt idx="15">
                  <c:v>0</c:v>
                </c:pt>
                <c:pt idx="16">
                  <c:v>67950</c:v>
                </c:pt>
                <c:pt idx="17">
                  <c:v>3915872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0FB-4686-8758-F9CA2D0B9D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178704"/>
        <c:axId val="168178144"/>
      </c:lineChart>
      <c:catAx>
        <c:axId val="168177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one"/>
        <c:crossAx val="168177584"/>
        <c:crosses val="autoZero"/>
        <c:auto val="1"/>
        <c:lblAlgn val="ctr"/>
        <c:lblOffset val="100"/>
        <c:noMultiLvlLbl val="0"/>
      </c:catAx>
      <c:valAx>
        <c:axId val="16817758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Calibri" pitchFamily="34" charset="0"/>
                <a:cs typeface="Calibri" pitchFamily="34" charset="0"/>
              </a:defRPr>
            </a:pPr>
            <a:endParaRPr lang="en-US"/>
          </a:p>
        </c:txPr>
        <c:crossAx val="168177024"/>
        <c:crosses val="autoZero"/>
        <c:crossBetween val="between"/>
        <c:dispUnits>
          <c:builtInUnit val="thousands"/>
          <c:dispUnitsLbl>
            <c:txPr>
              <a:bodyPr/>
              <a:lstStyle/>
              <a:p>
                <a:pPr>
                  <a:defRPr>
                    <a:latin typeface="Calibri" pitchFamily="34" charset="0"/>
                    <a:cs typeface="Calibri" pitchFamily="34" charset="0"/>
                  </a:defRPr>
                </a:pPr>
                <a:endParaRPr lang="en-US"/>
              </a:p>
            </c:txPr>
          </c:dispUnitsLbl>
        </c:dispUnits>
      </c:valAx>
      <c:valAx>
        <c:axId val="168178144"/>
        <c:scaling>
          <c:orientation val="minMax"/>
        </c:scaling>
        <c:delete val="0"/>
        <c:axPos val="r"/>
        <c:numFmt formatCode="#,##0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Calibri" pitchFamily="34" charset="0"/>
                <a:cs typeface="Calibri" pitchFamily="34" charset="0"/>
              </a:defRPr>
            </a:pPr>
            <a:endParaRPr lang="en-US"/>
          </a:p>
        </c:txPr>
        <c:crossAx val="168178704"/>
        <c:crosses val="max"/>
        <c:crossBetween val="between"/>
        <c:dispUnits>
          <c:builtInUnit val="thousands"/>
          <c:dispUnitsLbl>
            <c:txPr>
              <a:bodyPr/>
              <a:lstStyle/>
              <a:p>
                <a:pPr>
                  <a:defRPr>
                    <a:latin typeface="Calibri" pitchFamily="34" charset="0"/>
                    <a:cs typeface="Calibri" pitchFamily="34" charset="0"/>
                  </a:defRPr>
                </a:pPr>
                <a:endParaRPr lang="en-US"/>
              </a:p>
            </c:txPr>
          </c:dispUnitsLbl>
        </c:dispUnits>
      </c:valAx>
      <c:catAx>
        <c:axId val="1681787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8178144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spPr>
    <a:ln>
      <a:solidFill>
        <a:schemeClr val="bg1">
          <a:lumMod val="50000"/>
        </a:schemeClr>
      </a:solidFill>
    </a:ln>
  </c:spPr>
  <c:txPr>
    <a:bodyPr/>
    <a:lstStyle/>
    <a:p>
      <a:pPr>
        <a:defRPr>
          <a:latin typeface="Arial" pitchFamily="34" charset="0"/>
          <a:cs typeface="Arial" pitchFamily="34" charset="0"/>
        </a:defRPr>
      </a:pPr>
      <a:endParaRPr lang="en-US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7.9510048672162797E-2"/>
          <c:y val="7.407407407407407E-2"/>
          <c:w val="0.83652664757261164"/>
          <c:h val="0.64759208978188076"/>
        </c:manualLayout>
      </c:layout>
      <c:lineChart>
        <c:grouping val="standard"/>
        <c:varyColors val="0"/>
        <c:ser>
          <c:idx val="3"/>
          <c:order val="3"/>
          <c:tx>
            <c:strRef>
              <c:f>'Sheet3 (2)'!$B$2</c:f>
              <c:strCache>
                <c:ptCount val="1"/>
                <c:pt idx="0">
                  <c:v>DM enrollments</c:v>
                </c:pt>
              </c:strCache>
            </c:strRef>
          </c:tx>
          <c:spPr>
            <a:ln w="22225">
              <a:solidFill>
                <a:schemeClr val="tx1"/>
              </a:solidFill>
            </a:ln>
          </c:spPr>
          <c:marker>
            <c:symbol val="none"/>
          </c:marker>
          <c:cat>
            <c:strRef>
              <c:f>'Sheet3 (2)'!$A$3:$A$26</c:f>
              <c:strCache>
                <c:ptCount val="24"/>
                <c:pt idx="0">
                  <c:v>Jan 07</c:v>
                </c:pt>
                <c:pt idx="1">
                  <c:v>Feb 07</c:v>
                </c:pt>
                <c:pt idx="2">
                  <c:v>Mar 07</c:v>
                </c:pt>
                <c:pt idx="3">
                  <c:v>Apr 07</c:v>
                </c:pt>
                <c:pt idx="4">
                  <c:v>May 07</c:v>
                </c:pt>
                <c:pt idx="5">
                  <c:v>Jun 07</c:v>
                </c:pt>
                <c:pt idx="6">
                  <c:v>Jul 07</c:v>
                </c:pt>
                <c:pt idx="7">
                  <c:v>Aug 07</c:v>
                </c:pt>
                <c:pt idx="8">
                  <c:v>Sep 07</c:v>
                </c:pt>
                <c:pt idx="9">
                  <c:v>Oct 07</c:v>
                </c:pt>
                <c:pt idx="10">
                  <c:v>Nov 07</c:v>
                </c:pt>
                <c:pt idx="11">
                  <c:v>Dec 07</c:v>
                </c:pt>
                <c:pt idx="12">
                  <c:v>Jan 08</c:v>
                </c:pt>
                <c:pt idx="13">
                  <c:v>Feb 08</c:v>
                </c:pt>
                <c:pt idx="14">
                  <c:v>Mar 08</c:v>
                </c:pt>
                <c:pt idx="15">
                  <c:v>Apr 08</c:v>
                </c:pt>
                <c:pt idx="16">
                  <c:v>May 08</c:v>
                </c:pt>
                <c:pt idx="17">
                  <c:v>Jun 08</c:v>
                </c:pt>
                <c:pt idx="18">
                  <c:v>Jul 08</c:v>
                </c:pt>
                <c:pt idx="19">
                  <c:v>Aug 08</c:v>
                </c:pt>
                <c:pt idx="20">
                  <c:v>Sep 08</c:v>
                </c:pt>
                <c:pt idx="21">
                  <c:v>Oct 08</c:v>
                </c:pt>
                <c:pt idx="22">
                  <c:v>Nov 08</c:v>
                </c:pt>
                <c:pt idx="23">
                  <c:v>Dec 08</c:v>
                </c:pt>
              </c:strCache>
            </c:strRef>
          </c:cat>
          <c:val>
            <c:numRef>
              <c:f>'Sheet3 (2)'!$B$3:$B$26</c:f>
              <c:numCache>
                <c:formatCode>General</c:formatCode>
                <c:ptCount val="24"/>
                <c:pt idx="0">
                  <c:v>6869</c:v>
                </c:pt>
                <c:pt idx="1">
                  <c:v>5603</c:v>
                </c:pt>
                <c:pt idx="2">
                  <c:v>4560</c:v>
                </c:pt>
                <c:pt idx="3">
                  <c:v>3878</c:v>
                </c:pt>
                <c:pt idx="4">
                  <c:v>3938</c:v>
                </c:pt>
                <c:pt idx="5">
                  <c:v>7370</c:v>
                </c:pt>
                <c:pt idx="6">
                  <c:v>6746</c:v>
                </c:pt>
                <c:pt idx="7">
                  <c:v>6320</c:v>
                </c:pt>
                <c:pt idx="8">
                  <c:v>6305</c:v>
                </c:pt>
                <c:pt idx="9">
                  <c:v>8419</c:v>
                </c:pt>
                <c:pt idx="10">
                  <c:v>8418</c:v>
                </c:pt>
                <c:pt idx="11">
                  <c:v>9350</c:v>
                </c:pt>
                <c:pt idx="12">
                  <c:v>7242</c:v>
                </c:pt>
                <c:pt idx="13">
                  <c:v>6046</c:v>
                </c:pt>
                <c:pt idx="14">
                  <c:v>7245</c:v>
                </c:pt>
                <c:pt idx="15">
                  <c:v>6829</c:v>
                </c:pt>
                <c:pt idx="16">
                  <c:v>6973</c:v>
                </c:pt>
                <c:pt idx="17">
                  <c:v>6885</c:v>
                </c:pt>
                <c:pt idx="18">
                  <c:v>6490</c:v>
                </c:pt>
                <c:pt idx="19">
                  <c:v>6201</c:v>
                </c:pt>
                <c:pt idx="20">
                  <c:v>6216</c:v>
                </c:pt>
                <c:pt idx="21">
                  <c:v>8056</c:v>
                </c:pt>
                <c:pt idx="22">
                  <c:v>7326</c:v>
                </c:pt>
                <c:pt idx="23">
                  <c:v>8997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216-4482-B7CB-2AC3E0B08E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7924576"/>
        <c:axId val="167925136"/>
      </c:lineChart>
      <c:lineChart>
        <c:grouping val="standard"/>
        <c:varyColors val="0"/>
        <c:ser>
          <c:idx val="1"/>
          <c:order val="0"/>
          <c:tx>
            <c:strRef>
              <c:f>'Sheet3 (2)'!$K$2</c:f>
              <c:strCache>
                <c:ptCount val="1"/>
                <c:pt idx="0">
                  <c:v>Effort</c:v>
                </c:pt>
              </c:strCache>
            </c:strRef>
          </c:tx>
          <c:spPr>
            <a:ln w="22225">
              <a:prstDash val="sysDash"/>
            </a:ln>
          </c:spPr>
          <c:marker>
            <c:symbol val="none"/>
          </c:marker>
          <c:cat>
            <c:strRef>
              <c:f>'Sheet3 (2)'!$A$3:$A$26</c:f>
              <c:strCache>
                <c:ptCount val="24"/>
                <c:pt idx="0">
                  <c:v>Jan 07</c:v>
                </c:pt>
                <c:pt idx="1">
                  <c:v>Feb 07</c:v>
                </c:pt>
                <c:pt idx="2">
                  <c:v>Mar 07</c:v>
                </c:pt>
                <c:pt idx="3">
                  <c:v>Apr 07</c:v>
                </c:pt>
                <c:pt idx="4">
                  <c:v>May 07</c:v>
                </c:pt>
                <c:pt idx="5">
                  <c:v>Jun 07</c:v>
                </c:pt>
                <c:pt idx="6">
                  <c:v>Jul 07</c:v>
                </c:pt>
                <c:pt idx="7">
                  <c:v>Aug 07</c:v>
                </c:pt>
                <c:pt idx="8">
                  <c:v>Sep 07</c:v>
                </c:pt>
                <c:pt idx="9">
                  <c:v>Oct 07</c:v>
                </c:pt>
                <c:pt idx="10">
                  <c:v>Nov 07</c:v>
                </c:pt>
                <c:pt idx="11">
                  <c:v>Dec 07</c:v>
                </c:pt>
                <c:pt idx="12">
                  <c:v>Jan 08</c:v>
                </c:pt>
                <c:pt idx="13">
                  <c:v>Feb 08</c:v>
                </c:pt>
                <c:pt idx="14">
                  <c:v>Mar 08</c:v>
                </c:pt>
                <c:pt idx="15">
                  <c:v>Apr 08</c:v>
                </c:pt>
                <c:pt idx="16">
                  <c:v>May 08</c:v>
                </c:pt>
                <c:pt idx="17">
                  <c:v>Jun 08</c:v>
                </c:pt>
                <c:pt idx="18">
                  <c:v>Jul 08</c:v>
                </c:pt>
                <c:pt idx="19">
                  <c:v>Aug 08</c:v>
                </c:pt>
                <c:pt idx="20">
                  <c:v>Sep 08</c:v>
                </c:pt>
                <c:pt idx="21">
                  <c:v>Oct 08</c:v>
                </c:pt>
                <c:pt idx="22">
                  <c:v>Nov 08</c:v>
                </c:pt>
                <c:pt idx="23">
                  <c:v>Dec 08</c:v>
                </c:pt>
              </c:strCache>
            </c:strRef>
          </c:cat>
          <c:val>
            <c:numRef>
              <c:f>'Sheet3 (2)'!$F$3:$F$26</c:f>
              <c:numCache>
                <c:formatCode>General</c:formatCode>
                <c:ptCount val="24"/>
                <c:pt idx="0">
                  <c:v>4004.8730000000151</c:v>
                </c:pt>
                <c:pt idx="1">
                  <c:v>320.608</c:v>
                </c:pt>
                <c:pt idx="2">
                  <c:v>634.16899999999998</c:v>
                </c:pt>
                <c:pt idx="3">
                  <c:v>598.18900000000053</c:v>
                </c:pt>
                <c:pt idx="4">
                  <c:v>6813.8680000000004</c:v>
                </c:pt>
                <c:pt idx="5">
                  <c:v>501.50599999999969</c:v>
                </c:pt>
                <c:pt idx="6">
                  <c:v>653.10199999999998</c:v>
                </c:pt>
                <c:pt idx="7">
                  <c:v>1893.0419999999999</c:v>
                </c:pt>
                <c:pt idx="8">
                  <c:v>1765.328</c:v>
                </c:pt>
                <c:pt idx="9">
                  <c:v>3219.6849999999849</c:v>
                </c:pt>
                <c:pt idx="10">
                  <c:v>3516.3510000000165</c:v>
                </c:pt>
                <c:pt idx="11">
                  <c:v>792.46099999999797</c:v>
                </c:pt>
                <c:pt idx="12">
                  <c:v>1890.463</c:v>
                </c:pt>
                <c:pt idx="13">
                  <c:v>2522.2079999999987</c:v>
                </c:pt>
                <c:pt idx="14">
                  <c:v>2491.6559999999999</c:v>
                </c:pt>
                <c:pt idx="15">
                  <c:v>5144.835</c:v>
                </c:pt>
                <c:pt idx="16">
                  <c:v>3937.9270000000001</c:v>
                </c:pt>
                <c:pt idx="17">
                  <c:v>1225.7919999999999</c:v>
                </c:pt>
                <c:pt idx="18">
                  <c:v>2291.8530000000151</c:v>
                </c:pt>
                <c:pt idx="19">
                  <c:v>3072.694</c:v>
                </c:pt>
                <c:pt idx="20">
                  <c:v>2704.386</c:v>
                </c:pt>
                <c:pt idx="21">
                  <c:v>5249.2979999999998</c:v>
                </c:pt>
                <c:pt idx="22">
                  <c:v>2567.61</c:v>
                </c:pt>
                <c:pt idx="23">
                  <c:v>1497.1729999999998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216-4482-B7CB-2AC3E0B08E31}"/>
            </c:ext>
          </c:extLst>
        </c:ser>
        <c:ser>
          <c:idx val="0"/>
          <c:order val="1"/>
          <c:tx>
            <c:strRef>
              <c:f>'Sheet3 (2)'!$J$2</c:f>
              <c:strCache>
                <c:ptCount val="1"/>
                <c:pt idx="0">
                  <c:v>adstock 0.2</c:v>
                </c:pt>
              </c:strCache>
            </c:strRef>
          </c:tx>
          <c:spPr>
            <a:ln w="22225">
              <a:prstDash val="sysDash"/>
            </a:ln>
          </c:spPr>
          <c:marker>
            <c:symbol val="none"/>
          </c:marker>
          <c:cat>
            <c:strRef>
              <c:f>'Sheet3 (2)'!$A$3:$A$26</c:f>
              <c:strCache>
                <c:ptCount val="24"/>
                <c:pt idx="0">
                  <c:v>Jan 07</c:v>
                </c:pt>
                <c:pt idx="1">
                  <c:v>Feb 07</c:v>
                </c:pt>
                <c:pt idx="2">
                  <c:v>Mar 07</c:v>
                </c:pt>
                <c:pt idx="3">
                  <c:v>Apr 07</c:v>
                </c:pt>
                <c:pt idx="4">
                  <c:v>May 07</c:v>
                </c:pt>
                <c:pt idx="5">
                  <c:v>Jun 07</c:v>
                </c:pt>
                <c:pt idx="6">
                  <c:v>Jul 07</c:v>
                </c:pt>
                <c:pt idx="7">
                  <c:v>Aug 07</c:v>
                </c:pt>
                <c:pt idx="8">
                  <c:v>Sep 07</c:v>
                </c:pt>
                <c:pt idx="9">
                  <c:v>Oct 07</c:v>
                </c:pt>
                <c:pt idx="10">
                  <c:v>Nov 07</c:v>
                </c:pt>
                <c:pt idx="11">
                  <c:v>Dec 07</c:v>
                </c:pt>
                <c:pt idx="12">
                  <c:v>Jan 08</c:v>
                </c:pt>
                <c:pt idx="13">
                  <c:v>Feb 08</c:v>
                </c:pt>
                <c:pt idx="14">
                  <c:v>Mar 08</c:v>
                </c:pt>
                <c:pt idx="15">
                  <c:v>Apr 08</c:v>
                </c:pt>
                <c:pt idx="16">
                  <c:v>May 08</c:v>
                </c:pt>
                <c:pt idx="17">
                  <c:v>Jun 08</c:v>
                </c:pt>
                <c:pt idx="18">
                  <c:v>Jul 08</c:v>
                </c:pt>
                <c:pt idx="19">
                  <c:v>Aug 08</c:v>
                </c:pt>
                <c:pt idx="20">
                  <c:v>Sep 08</c:v>
                </c:pt>
                <c:pt idx="21">
                  <c:v>Oct 08</c:v>
                </c:pt>
                <c:pt idx="22">
                  <c:v>Nov 08</c:v>
                </c:pt>
                <c:pt idx="23">
                  <c:v>Dec 08</c:v>
                </c:pt>
              </c:strCache>
            </c:strRef>
          </c:cat>
          <c:val>
            <c:numRef>
              <c:f>'Sheet3 (2)'!$E$3:$E$26</c:f>
              <c:numCache>
                <c:formatCode>General</c:formatCode>
                <c:ptCount val="24"/>
                <c:pt idx="0">
                  <c:v>4004.8730000000151</c:v>
                </c:pt>
                <c:pt idx="1">
                  <c:v>1121.5826</c:v>
                </c:pt>
                <c:pt idx="2">
                  <c:v>858.48551999999938</c:v>
                </c:pt>
                <c:pt idx="3">
                  <c:v>769.88610399999948</c:v>
                </c:pt>
                <c:pt idx="4">
                  <c:v>6967.8452208000044</c:v>
                </c:pt>
                <c:pt idx="5">
                  <c:v>1895.0750441600003</c:v>
                </c:pt>
                <c:pt idx="6">
                  <c:v>1032.1170088319998</c:v>
                </c:pt>
                <c:pt idx="7">
                  <c:v>2099.4654017663997</c:v>
                </c:pt>
                <c:pt idx="8">
                  <c:v>2185.2210803532798</c:v>
                </c:pt>
                <c:pt idx="9">
                  <c:v>3656.7292160706561</c:v>
                </c:pt>
                <c:pt idx="10">
                  <c:v>4247.6968432141311</c:v>
                </c:pt>
                <c:pt idx="11">
                  <c:v>1642.0003686428258</c:v>
                </c:pt>
                <c:pt idx="12">
                  <c:v>2218.8630737285662</c:v>
                </c:pt>
                <c:pt idx="13">
                  <c:v>2965.980614745713</c:v>
                </c:pt>
                <c:pt idx="14">
                  <c:v>3084.8521229491639</c:v>
                </c:pt>
                <c:pt idx="15">
                  <c:v>5761.8054245898875</c:v>
                </c:pt>
                <c:pt idx="16">
                  <c:v>5090.2880849179655</c:v>
                </c:pt>
                <c:pt idx="17">
                  <c:v>2243.8496169836012</c:v>
                </c:pt>
                <c:pt idx="18">
                  <c:v>2740.6229233967188</c:v>
                </c:pt>
                <c:pt idx="19">
                  <c:v>3620.8185846793472</c:v>
                </c:pt>
                <c:pt idx="20">
                  <c:v>3428.5497169358837</c:v>
                </c:pt>
                <c:pt idx="21">
                  <c:v>5935.0079433871715</c:v>
                </c:pt>
                <c:pt idx="22">
                  <c:v>3754.6115886774501</c:v>
                </c:pt>
                <c:pt idx="23">
                  <c:v>2248.0953177355127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216-4482-B7CB-2AC3E0B08E31}"/>
            </c:ext>
          </c:extLst>
        </c:ser>
        <c:ser>
          <c:idx val="2"/>
          <c:order val="2"/>
          <c:tx>
            <c:strRef>
              <c:f>'Sheet3 (2)'!$L$2</c:f>
              <c:strCache>
                <c:ptCount val="1"/>
                <c:pt idx="0">
                  <c:v>adstock 0.7</c:v>
                </c:pt>
              </c:strCache>
            </c:strRef>
          </c:tx>
          <c:spPr>
            <a:ln w="22225">
              <a:solidFill>
                <a:srgbClr val="E6AF00"/>
              </a:solidFill>
              <a:prstDash val="sysDash"/>
            </a:ln>
          </c:spPr>
          <c:marker>
            <c:symbol val="none"/>
          </c:marker>
          <c:cat>
            <c:strRef>
              <c:f>'Sheet3 (2)'!$A$3:$A$26</c:f>
              <c:strCache>
                <c:ptCount val="24"/>
                <c:pt idx="0">
                  <c:v>Jan 07</c:v>
                </c:pt>
                <c:pt idx="1">
                  <c:v>Feb 07</c:v>
                </c:pt>
                <c:pt idx="2">
                  <c:v>Mar 07</c:v>
                </c:pt>
                <c:pt idx="3">
                  <c:v>Apr 07</c:v>
                </c:pt>
                <c:pt idx="4">
                  <c:v>May 07</c:v>
                </c:pt>
                <c:pt idx="5">
                  <c:v>Jun 07</c:v>
                </c:pt>
                <c:pt idx="6">
                  <c:v>Jul 07</c:v>
                </c:pt>
                <c:pt idx="7">
                  <c:v>Aug 07</c:v>
                </c:pt>
                <c:pt idx="8">
                  <c:v>Sep 07</c:v>
                </c:pt>
                <c:pt idx="9">
                  <c:v>Oct 07</c:v>
                </c:pt>
                <c:pt idx="10">
                  <c:v>Nov 07</c:v>
                </c:pt>
                <c:pt idx="11">
                  <c:v>Dec 07</c:v>
                </c:pt>
                <c:pt idx="12">
                  <c:v>Jan 08</c:v>
                </c:pt>
                <c:pt idx="13">
                  <c:v>Feb 08</c:v>
                </c:pt>
                <c:pt idx="14">
                  <c:v>Mar 08</c:v>
                </c:pt>
                <c:pt idx="15">
                  <c:v>Apr 08</c:v>
                </c:pt>
                <c:pt idx="16">
                  <c:v>May 08</c:v>
                </c:pt>
                <c:pt idx="17">
                  <c:v>Jun 08</c:v>
                </c:pt>
                <c:pt idx="18">
                  <c:v>Jul 08</c:v>
                </c:pt>
                <c:pt idx="19">
                  <c:v>Aug 08</c:v>
                </c:pt>
                <c:pt idx="20">
                  <c:v>Sep 08</c:v>
                </c:pt>
                <c:pt idx="21">
                  <c:v>Oct 08</c:v>
                </c:pt>
                <c:pt idx="22">
                  <c:v>Nov 08</c:v>
                </c:pt>
                <c:pt idx="23">
                  <c:v>Dec 08</c:v>
                </c:pt>
              </c:strCache>
            </c:strRef>
          </c:cat>
          <c:val>
            <c:numRef>
              <c:f>'Sheet3 (2)'!$G$3:$G$26</c:f>
              <c:numCache>
                <c:formatCode>General</c:formatCode>
                <c:ptCount val="24"/>
                <c:pt idx="0">
                  <c:v>4004.8730000000151</c:v>
                </c:pt>
                <c:pt idx="1">
                  <c:v>3124.0191000000136</c:v>
                </c:pt>
                <c:pt idx="2">
                  <c:v>2820.9823699999997</c:v>
                </c:pt>
                <c:pt idx="3">
                  <c:v>2572.8766589999996</c:v>
                </c:pt>
                <c:pt idx="4">
                  <c:v>8614.881661299989</c:v>
                </c:pt>
                <c:pt idx="5">
                  <c:v>6531.9231629099995</c:v>
                </c:pt>
                <c:pt idx="6">
                  <c:v>5225.4482140369992</c:v>
                </c:pt>
                <c:pt idx="7">
                  <c:v>5550.8557498259024</c:v>
                </c:pt>
                <c:pt idx="8">
                  <c:v>5650.9270248781304</c:v>
                </c:pt>
                <c:pt idx="9">
                  <c:v>7175.3339174146895</c:v>
                </c:pt>
                <c:pt idx="10">
                  <c:v>8539.0847421903582</c:v>
                </c:pt>
                <c:pt idx="11">
                  <c:v>6769.8203195332044</c:v>
                </c:pt>
                <c:pt idx="12">
                  <c:v>6629.3372236732685</c:v>
                </c:pt>
                <c:pt idx="13">
                  <c:v>7162.7440565712659</c:v>
                </c:pt>
                <c:pt idx="14">
                  <c:v>7505.5768395999166</c:v>
                </c:pt>
                <c:pt idx="15">
                  <c:v>10398.738787720004</c:v>
                </c:pt>
                <c:pt idx="16">
                  <c:v>11217.044151403948</c:v>
                </c:pt>
                <c:pt idx="17">
                  <c:v>9077.722905982755</c:v>
                </c:pt>
                <c:pt idx="18">
                  <c:v>8646.259034187864</c:v>
                </c:pt>
                <c:pt idx="19">
                  <c:v>9125.0753239314763</c:v>
                </c:pt>
                <c:pt idx="20">
                  <c:v>9091.9387267520888</c:v>
                </c:pt>
                <c:pt idx="21">
                  <c:v>11613.65510872646</c:v>
                </c:pt>
                <c:pt idx="22">
                  <c:v>10697.168576108526</c:v>
                </c:pt>
                <c:pt idx="23">
                  <c:v>8985.1910032759642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216-4482-B7CB-2AC3E0B08E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7926256"/>
        <c:axId val="167925696"/>
      </c:lineChart>
      <c:catAx>
        <c:axId val="1679245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>
                    <a:latin typeface="Calibri" pitchFamily="34" charset="0"/>
                    <a:cs typeface="Calibri" pitchFamily="34" charset="0"/>
                  </a:defRPr>
                </a:pPr>
                <a:r>
                  <a:rPr lang="en-US" sz="1000" dirty="0">
                    <a:latin typeface="Calibri" pitchFamily="34" charset="0"/>
                    <a:cs typeface="Calibri" pitchFamily="34" charset="0"/>
                  </a:rPr>
                  <a:t>Month Year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sz="1000">
                <a:latin typeface="Calibri" pitchFamily="34" charset="0"/>
                <a:cs typeface="Calibri" pitchFamily="34" charset="0"/>
              </a:defRPr>
            </a:pPr>
            <a:endParaRPr lang="en-US"/>
          </a:p>
        </c:txPr>
        <c:crossAx val="167925136"/>
        <c:crosses val="autoZero"/>
        <c:auto val="1"/>
        <c:lblAlgn val="ctr"/>
        <c:lblOffset val="100"/>
        <c:noMultiLvlLbl val="0"/>
      </c:catAx>
      <c:valAx>
        <c:axId val="167925136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  <a:alpha val="50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000">
                    <a:latin typeface="Selawik" panose="020B0502040204020203" pitchFamily="34" charset="0"/>
                    <a:cs typeface="Calibri" pitchFamily="34" charset="0"/>
                  </a:defRPr>
                </a:pPr>
                <a:r>
                  <a:rPr lang="en-US" sz="1000" dirty="0">
                    <a:latin typeface="Selawik" panose="020B0502040204020203" pitchFamily="34" charset="0"/>
                    <a:cs typeface="Calibri" pitchFamily="34" charset="0"/>
                  </a:rPr>
                  <a:t>Enrollments</a:t>
                </a:r>
              </a:p>
            </c:rich>
          </c:tx>
          <c:layout>
            <c:manualLayout>
              <c:xMode val="edge"/>
              <c:yMode val="edge"/>
              <c:x val="1.1164914136942962E-2"/>
              <c:y val="0.28251387486823892"/>
            </c:manualLayout>
          </c:layout>
          <c:overlay val="0"/>
        </c:title>
        <c:numFmt formatCode="#,##0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Calibri" pitchFamily="34" charset="0"/>
                <a:cs typeface="Calibri" pitchFamily="34" charset="0"/>
              </a:defRPr>
            </a:pPr>
            <a:endParaRPr lang="en-US"/>
          </a:p>
        </c:txPr>
        <c:crossAx val="167924576"/>
        <c:crosses val="autoZero"/>
        <c:crossBetween val="between"/>
      </c:valAx>
      <c:valAx>
        <c:axId val="167925696"/>
        <c:scaling>
          <c:orientation val="minMax"/>
          <c:max val="2000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 sz="1000">
                    <a:latin typeface="Selawik" panose="020B0502040204020203" pitchFamily="34" charset="0"/>
                    <a:cs typeface="Calibri" pitchFamily="34" charset="0"/>
                  </a:defRPr>
                </a:pPr>
                <a:r>
                  <a:rPr lang="en-US" sz="1000" dirty="0">
                    <a:latin typeface="Selawik" panose="020B0502040204020203" pitchFamily="34" charset="0"/>
                    <a:cs typeface="Calibri" pitchFamily="34" charset="0"/>
                  </a:rPr>
                  <a:t>Circulations</a:t>
                </a:r>
              </a:p>
            </c:rich>
          </c:tx>
          <c:layout>
            <c:manualLayout>
              <c:xMode val="edge"/>
              <c:yMode val="edge"/>
              <c:x val="0.96734825480705255"/>
              <c:y val="0.31318264872089546"/>
            </c:manualLayout>
          </c:layout>
          <c:overlay val="0"/>
        </c:title>
        <c:numFmt formatCode="#,##0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Calibri" pitchFamily="34" charset="0"/>
                <a:cs typeface="Calibri" pitchFamily="34" charset="0"/>
              </a:defRPr>
            </a:pPr>
            <a:endParaRPr lang="en-US"/>
          </a:p>
        </c:txPr>
        <c:crossAx val="167926256"/>
        <c:crosses val="max"/>
        <c:crossBetween val="between"/>
      </c:valAx>
      <c:catAx>
        <c:axId val="1679262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67925696"/>
        <c:crosses val="autoZero"/>
        <c:auto val="1"/>
        <c:lblAlgn val="ctr"/>
        <c:lblOffset val="100"/>
        <c:noMultiLvlLbl val="0"/>
      </c:catAx>
    </c:plotArea>
    <c:legend>
      <c:legendPos val="b"/>
      <c:layout>
        <c:manualLayout>
          <c:xMode val="edge"/>
          <c:yMode val="edge"/>
          <c:x val="0.23374090670841635"/>
          <c:y val="0.93556441313730354"/>
          <c:w val="0.5325181865831673"/>
          <c:h val="6.4435586862696417E-2"/>
        </c:manualLayout>
      </c:layout>
      <c:overlay val="0"/>
      <c:txPr>
        <a:bodyPr/>
        <a:lstStyle/>
        <a:p>
          <a:pPr>
            <a:defRPr sz="1000">
              <a:latin typeface="Selawik" panose="020B0502040204020203" pitchFamily="34" charset="0"/>
              <a:cs typeface="Calibri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ln>
      <a:solidFill>
        <a:schemeClr val="bg1">
          <a:lumMod val="50000"/>
        </a:schemeClr>
      </a:solidFill>
    </a:ln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31750" cap="rnd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1400</c:v>
                </c:pt>
                <c:pt idx="1">
                  <c:v>1300</c:v>
                </c:pt>
                <c:pt idx="2">
                  <c:v>1200</c:v>
                </c:pt>
                <c:pt idx="3">
                  <c:v>1100</c:v>
                </c:pt>
                <c:pt idx="4">
                  <c:v>1000</c:v>
                </c:pt>
                <c:pt idx="5">
                  <c:v>900</c:v>
                </c:pt>
                <c:pt idx="6">
                  <c:v>800</c:v>
                </c:pt>
                <c:pt idx="7">
                  <c:v>700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052-4A72-A3E4-9633E232A4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7428624"/>
        <c:axId val="407429016"/>
      </c:scatterChart>
      <c:valAx>
        <c:axId val="4074286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7429016"/>
        <c:crosses val="autoZero"/>
        <c:crossBetween val="midCat"/>
      </c:valAx>
      <c:valAx>
        <c:axId val="407429016"/>
        <c:scaling>
          <c:orientation val="minMax"/>
          <c:max val="1500"/>
          <c:min val="6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>
                    <a:solidFill>
                      <a:schemeClr val="tx1"/>
                    </a:solidFill>
                  </a:rPr>
                  <a:t>Workload Index</a:t>
                </a:r>
              </a:p>
            </c:rich>
          </c:tx>
          <c:layout>
            <c:manualLayout>
              <c:xMode val="edge"/>
              <c:yMode val="edge"/>
              <c:x val="4.1666666666666664E-2"/>
              <c:y val="0.2821471835251363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428624"/>
        <c:crosses val="autoZero"/>
        <c:crossBetween val="midCat"/>
        <c:majorUnit val="2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33398146504441"/>
          <c:y val="6.9729472606599494E-2"/>
          <c:w val="0.85059774717343317"/>
          <c:h val="0.78162296470550652"/>
        </c:manualLayout>
      </c:layout>
      <c:barChart>
        <c:barDir val="col"/>
        <c:grouping val="stacked"/>
        <c:varyColors val="0"/>
        <c:ser>
          <c:idx val="1"/>
          <c:order val="1"/>
          <c:tx>
            <c:strRef>
              <c:f>Sheet1!$B$3</c:f>
              <c:strCache>
                <c:ptCount val="1"/>
                <c:pt idx="0">
                  <c:v>Segment1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Sheet1!$B$4:$B$53</c:f>
              <c:numCache>
                <c:formatCode>0</c:formatCode>
                <c:ptCount val="50"/>
                <c:pt idx="0">
                  <c:v>8.6186118037920103</c:v>
                </c:pt>
                <c:pt idx="1">
                  <c:v>2.4009485374616526</c:v>
                </c:pt>
                <c:pt idx="2">
                  <c:v>6.3747976742863424</c:v>
                </c:pt>
                <c:pt idx="3">
                  <c:v>7.069421357197216</c:v>
                </c:pt>
                <c:pt idx="4">
                  <c:v>4.4272530240417076</c:v>
                </c:pt>
                <c:pt idx="5">
                  <c:v>7.440562604897587</c:v>
                </c:pt>
                <c:pt idx="6">
                  <c:v>8.6192153188170177</c:v>
                </c:pt>
                <c:pt idx="7">
                  <c:v>2.6996837662083797</c:v>
                </c:pt>
                <c:pt idx="8">
                  <c:v>4.3311525091261576</c:v>
                </c:pt>
                <c:pt idx="9">
                  <c:v>2.2827863992896571</c:v>
                </c:pt>
                <c:pt idx="10">
                  <c:v>3.8547134506661687</c:v>
                </c:pt>
                <c:pt idx="11">
                  <c:v>0.43682100408836022</c:v>
                </c:pt>
                <c:pt idx="12">
                  <c:v>2.2796031079723313</c:v>
                </c:pt>
                <c:pt idx="13">
                  <c:v>3.1843518157491579</c:v>
                </c:pt>
                <c:pt idx="14">
                  <c:v>5.7127702582641415</c:v>
                </c:pt>
                <c:pt idx="15">
                  <c:v>3.59136130814937</c:v>
                </c:pt>
                <c:pt idx="16">
                  <c:v>8.902695460393641</c:v>
                </c:pt>
                <c:pt idx="17">
                  <c:v>6.7454303959121917</c:v>
                </c:pt>
                <c:pt idx="18">
                  <c:v>3.9398913236256314</c:v>
                </c:pt>
                <c:pt idx="19">
                  <c:v>3.2344419380305247</c:v>
                </c:pt>
                <c:pt idx="20">
                  <c:v>4.0897795453686472</c:v>
                </c:pt>
                <c:pt idx="21">
                  <c:v>8.4767559623152593</c:v>
                </c:pt>
                <c:pt idx="22">
                  <c:v>8.4864822894748233</c:v>
                </c:pt>
                <c:pt idx="23">
                  <c:v>1.1380740178377113</c:v>
                </c:pt>
                <c:pt idx="24">
                  <c:v>3.5989149761670545</c:v>
                </c:pt>
                <c:pt idx="25">
                  <c:v>8.6186118037920103</c:v>
                </c:pt>
                <c:pt idx="26">
                  <c:v>2.4009485374616526</c:v>
                </c:pt>
                <c:pt idx="27">
                  <c:v>6.3747976742863424</c:v>
                </c:pt>
                <c:pt idx="28">
                  <c:v>7.069421357197216</c:v>
                </c:pt>
                <c:pt idx="29">
                  <c:v>4.4272530240417076</c:v>
                </c:pt>
                <c:pt idx="30">
                  <c:v>7.440562604897587</c:v>
                </c:pt>
                <c:pt idx="31">
                  <c:v>8.6192153188170177</c:v>
                </c:pt>
                <c:pt idx="32">
                  <c:v>2.6996837662083797</c:v>
                </c:pt>
                <c:pt idx="33">
                  <c:v>4.3311525091261576</c:v>
                </c:pt>
                <c:pt idx="34">
                  <c:v>2.2827863992896571</c:v>
                </c:pt>
                <c:pt idx="35">
                  <c:v>3.8547134506661687</c:v>
                </c:pt>
                <c:pt idx="36">
                  <c:v>0.43682100408836022</c:v>
                </c:pt>
                <c:pt idx="37">
                  <c:v>2.2796031079723313</c:v>
                </c:pt>
                <c:pt idx="38">
                  <c:v>3.1843518157491579</c:v>
                </c:pt>
                <c:pt idx="39">
                  <c:v>5.7127702582641415</c:v>
                </c:pt>
                <c:pt idx="40">
                  <c:v>3.59136130814937</c:v>
                </c:pt>
                <c:pt idx="41">
                  <c:v>8.902695460393641</c:v>
                </c:pt>
                <c:pt idx="42">
                  <c:v>6.7454303959121917</c:v>
                </c:pt>
                <c:pt idx="43">
                  <c:v>3.9398913236256314</c:v>
                </c:pt>
                <c:pt idx="44">
                  <c:v>3.2344419380305247</c:v>
                </c:pt>
                <c:pt idx="45">
                  <c:v>4.0897795453686472</c:v>
                </c:pt>
                <c:pt idx="46">
                  <c:v>8.4767559623152593</c:v>
                </c:pt>
                <c:pt idx="47">
                  <c:v>8.4864822894748233</c:v>
                </c:pt>
                <c:pt idx="48">
                  <c:v>1.1380740178377113</c:v>
                </c:pt>
                <c:pt idx="49">
                  <c:v>3.5989149761670545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EB-4A91-B768-13479523519C}"/>
            </c:ext>
          </c:extLst>
        </c:ser>
        <c:ser>
          <c:idx val="2"/>
          <c:order val="2"/>
          <c:tx>
            <c:strRef>
              <c:f>Sheet1!$C$3</c:f>
              <c:strCache>
                <c:ptCount val="1"/>
                <c:pt idx="0">
                  <c:v>Segment2</c:v>
                </c:pt>
              </c:strCache>
            </c:strRef>
          </c:tx>
          <c:spPr>
            <a:solidFill>
              <a:srgbClr val="D7523C"/>
            </a:solidFill>
            <a:ln>
              <a:noFill/>
            </a:ln>
            <a:effectLst/>
          </c:spPr>
          <c:invertIfNegative val="0"/>
          <c:val>
            <c:numRef>
              <c:f>Sheet1!$C$4:$C$53</c:f>
              <c:numCache>
                <c:formatCode>General</c:formatCode>
                <c:ptCount val="50"/>
                <c:pt idx="0">
                  <c:v>39</c:v>
                </c:pt>
                <c:pt idx="1">
                  <c:v>40</c:v>
                </c:pt>
                <c:pt idx="2">
                  <c:v>31</c:v>
                </c:pt>
                <c:pt idx="3">
                  <c:v>33</c:v>
                </c:pt>
                <c:pt idx="4">
                  <c:v>38</c:v>
                </c:pt>
                <c:pt idx="5">
                  <c:v>35</c:v>
                </c:pt>
                <c:pt idx="6">
                  <c:v>23</c:v>
                </c:pt>
                <c:pt idx="7">
                  <c:v>21</c:v>
                </c:pt>
                <c:pt idx="8">
                  <c:v>29</c:v>
                </c:pt>
                <c:pt idx="9">
                  <c:v>20</c:v>
                </c:pt>
                <c:pt idx="10">
                  <c:v>39</c:v>
                </c:pt>
                <c:pt idx="11">
                  <c:v>33</c:v>
                </c:pt>
                <c:pt idx="12">
                  <c:v>28</c:v>
                </c:pt>
                <c:pt idx="13">
                  <c:v>29</c:v>
                </c:pt>
                <c:pt idx="14">
                  <c:v>22</c:v>
                </c:pt>
                <c:pt idx="15">
                  <c:v>26</c:v>
                </c:pt>
                <c:pt idx="16">
                  <c:v>26</c:v>
                </c:pt>
                <c:pt idx="17">
                  <c:v>25</c:v>
                </c:pt>
                <c:pt idx="18">
                  <c:v>26</c:v>
                </c:pt>
                <c:pt idx="19">
                  <c:v>38</c:v>
                </c:pt>
                <c:pt idx="20">
                  <c:v>34</c:v>
                </c:pt>
                <c:pt idx="21">
                  <c:v>26</c:v>
                </c:pt>
                <c:pt idx="22">
                  <c:v>26</c:v>
                </c:pt>
                <c:pt idx="23">
                  <c:v>31</c:v>
                </c:pt>
                <c:pt idx="24">
                  <c:v>20</c:v>
                </c:pt>
                <c:pt idx="25">
                  <c:v>39</c:v>
                </c:pt>
                <c:pt idx="26">
                  <c:v>40</c:v>
                </c:pt>
                <c:pt idx="27">
                  <c:v>31</c:v>
                </c:pt>
                <c:pt idx="28">
                  <c:v>33</c:v>
                </c:pt>
                <c:pt idx="29">
                  <c:v>38</c:v>
                </c:pt>
                <c:pt idx="30">
                  <c:v>35</c:v>
                </c:pt>
                <c:pt idx="31">
                  <c:v>23</c:v>
                </c:pt>
                <c:pt idx="32">
                  <c:v>21</c:v>
                </c:pt>
                <c:pt idx="33">
                  <c:v>29</c:v>
                </c:pt>
                <c:pt idx="34">
                  <c:v>20</c:v>
                </c:pt>
                <c:pt idx="35">
                  <c:v>39</c:v>
                </c:pt>
                <c:pt idx="36">
                  <c:v>33</c:v>
                </c:pt>
                <c:pt idx="37">
                  <c:v>28</c:v>
                </c:pt>
                <c:pt idx="38">
                  <c:v>29</c:v>
                </c:pt>
                <c:pt idx="39">
                  <c:v>22</c:v>
                </c:pt>
                <c:pt idx="40">
                  <c:v>26</c:v>
                </c:pt>
                <c:pt idx="41">
                  <c:v>26</c:v>
                </c:pt>
                <c:pt idx="42">
                  <c:v>25</c:v>
                </c:pt>
                <c:pt idx="43">
                  <c:v>26</c:v>
                </c:pt>
                <c:pt idx="44">
                  <c:v>38</c:v>
                </c:pt>
                <c:pt idx="45">
                  <c:v>34</c:v>
                </c:pt>
                <c:pt idx="46">
                  <c:v>26</c:v>
                </c:pt>
                <c:pt idx="47">
                  <c:v>26</c:v>
                </c:pt>
                <c:pt idx="48">
                  <c:v>31</c:v>
                </c:pt>
                <c:pt idx="49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EB-4A91-B768-13479523519C}"/>
            </c:ext>
          </c:extLst>
        </c:ser>
        <c:ser>
          <c:idx val="3"/>
          <c:order val="3"/>
          <c:tx>
            <c:strRef>
              <c:f>Sheet1!$D$3</c:f>
              <c:strCache>
                <c:ptCount val="1"/>
                <c:pt idx="0">
                  <c:v>Segment3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Sheet1!$D$4:$D$53</c:f>
              <c:numCache>
                <c:formatCode>General</c:formatCode>
                <c:ptCount val="50"/>
                <c:pt idx="0">
                  <c:v>21</c:v>
                </c:pt>
                <c:pt idx="1">
                  <c:v>20</c:v>
                </c:pt>
                <c:pt idx="2">
                  <c:v>36</c:v>
                </c:pt>
                <c:pt idx="3">
                  <c:v>39</c:v>
                </c:pt>
                <c:pt idx="4">
                  <c:v>39</c:v>
                </c:pt>
                <c:pt idx="5">
                  <c:v>25</c:v>
                </c:pt>
                <c:pt idx="6">
                  <c:v>32</c:v>
                </c:pt>
                <c:pt idx="7">
                  <c:v>33</c:v>
                </c:pt>
                <c:pt idx="8">
                  <c:v>23</c:v>
                </c:pt>
                <c:pt idx="9">
                  <c:v>22</c:v>
                </c:pt>
                <c:pt idx="10">
                  <c:v>27</c:v>
                </c:pt>
                <c:pt idx="11">
                  <c:v>40</c:v>
                </c:pt>
                <c:pt idx="12">
                  <c:v>29</c:v>
                </c:pt>
                <c:pt idx="13">
                  <c:v>35</c:v>
                </c:pt>
                <c:pt idx="14">
                  <c:v>20</c:v>
                </c:pt>
                <c:pt idx="15">
                  <c:v>27</c:v>
                </c:pt>
                <c:pt idx="16">
                  <c:v>27</c:v>
                </c:pt>
                <c:pt idx="17">
                  <c:v>38</c:v>
                </c:pt>
                <c:pt idx="18">
                  <c:v>39</c:v>
                </c:pt>
                <c:pt idx="19">
                  <c:v>26</c:v>
                </c:pt>
                <c:pt idx="20">
                  <c:v>22</c:v>
                </c:pt>
                <c:pt idx="21">
                  <c:v>28</c:v>
                </c:pt>
                <c:pt idx="22">
                  <c:v>36</c:v>
                </c:pt>
                <c:pt idx="23">
                  <c:v>31</c:v>
                </c:pt>
                <c:pt idx="24">
                  <c:v>25</c:v>
                </c:pt>
                <c:pt idx="25">
                  <c:v>21</c:v>
                </c:pt>
                <c:pt idx="26">
                  <c:v>20</c:v>
                </c:pt>
                <c:pt idx="27">
                  <c:v>36</c:v>
                </c:pt>
                <c:pt idx="28">
                  <c:v>39</c:v>
                </c:pt>
                <c:pt idx="29">
                  <c:v>39</c:v>
                </c:pt>
                <c:pt idx="30">
                  <c:v>25</c:v>
                </c:pt>
                <c:pt idx="31">
                  <c:v>32</c:v>
                </c:pt>
                <c:pt idx="32">
                  <c:v>33</c:v>
                </c:pt>
                <c:pt idx="33">
                  <c:v>23</c:v>
                </c:pt>
                <c:pt idx="34">
                  <c:v>22</c:v>
                </c:pt>
                <c:pt idx="35">
                  <c:v>27</c:v>
                </c:pt>
                <c:pt idx="36">
                  <c:v>40</c:v>
                </c:pt>
                <c:pt idx="37">
                  <c:v>29</c:v>
                </c:pt>
                <c:pt idx="38">
                  <c:v>35</c:v>
                </c:pt>
                <c:pt idx="39">
                  <c:v>20</c:v>
                </c:pt>
                <c:pt idx="40">
                  <c:v>27</c:v>
                </c:pt>
                <c:pt idx="41">
                  <c:v>27</c:v>
                </c:pt>
                <c:pt idx="42">
                  <c:v>38</c:v>
                </c:pt>
                <c:pt idx="43">
                  <c:v>39</c:v>
                </c:pt>
                <c:pt idx="44">
                  <c:v>26</c:v>
                </c:pt>
                <c:pt idx="45">
                  <c:v>22</c:v>
                </c:pt>
                <c:pt idx="46">
                  <c:v>28</c:v>
                </c:pt>
                <c:pt idx="47">
                  <c:v>36</c:v>
                </c:pt>
                <c:pt idx="48">
                  <c:v>31</c:v>
                </c:pt>
                <c:pt idx="49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EB-4A91-B768-1347952351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372269720"/>
        <c:axId val="37227011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Sheet1!$A$3</c15:sqref>
                        </c15:formulaRef>
                      </c:ext>
                    </c:extLst>
                    <c:strCache>
                      <c:ptCount val="1"/>
                      <c:pt idx="0">
                        <c:v>Territories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Sheet1!$A$4:$A$53</c15:sqref>
                        </c15:formulaRef>
                      </c:ext>
                    </c:extLst>
                    <c:numCache>
                      <c:formatCode>General</c:formatCode>
                      <c:ptCount val="5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  <c:pt idx="27">
                        <c:v>28</c:v>
                      </c:pt>
                      <c:pt idx="28">
                        <c:v>29</c:v>
                      </c:pt>
                      <c:pt idx="29">
                        <c:v>30</c:v>
                      </c:pt>
                      <c:pt idx="30">
                        <c:v>31</c:v>
                      </c:pt>
                      <c:pt idx="31">
                        <c:v>32</c:v>
                      </c:pt>
                      <c:pt idx="32">
                        <c:v>33</c:v>
                      </c:pt>
                      <c:pt idx="33">
                        <c:v>34</c:v>
                      </c:pt>
                      <c:pt idx="34">
                        <c:v>35</c:v>
                      </c:pt>
                      <c:pt idx="35">
                        <c:v>36</c:v>
                      </c:pt>
                      <c:pt idx="36">
                        <c:v>37</c:v>
                      </c:pt>
                      <c:pt idx="37">
                        <c:v>38</c:v>
                      </c:pt>
                      <c:pt idx="38">
                        <c:v>39</c:v>
                      </c:pt>
                      <c:pt idx="39">
                        <c:v>40</c:v>
                      </c:pt>
                      <c:pt idx="40">
                        <c:v>41</c:v>
                      </c:pt>
                      <c:pt idx="41">
                        <c:v>42</c:v>
                      </c:pt>
                      <c:pt idx="42">
                        <c:v>43</c:v>
                      </c:pt>
                      <c:pt idx="43">
                        <c:v>44</c:v>
                      </c:pt>
                      <c:pt idx="44">
                        <c:v>45</c:v>
                      </c:pt>
                      <c:pt idx="45">
                        <c:v>46</c:v>
                      </c:pt>
                      <c:pt idx="46">
                        <c:v>47</c:v>
                      </c:pt>
                      <c:pt idx="47">
                        <c:v>48</c:v>
                      </c:pt>
                      <c:pt idx="48">
                        <c:v>49</c:v>
                      </c:pt>
                      <c:pt idx="49">
                        <c:v>50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EAEB-4A91-B768-13479523519C}"/>
                  </c:ext>
                </c:extLst>
              </c15:ser>
            </c15:filteredBarSeries>
          </c:ext>
        </c:extLst>
      </c:barChart>
      <c:catAx>
        <c:axId val="372269720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>
                    <a:solidFill>
                      <a:schemeClr val="tx1"/>
                    </a:solidFill>
                  </a:rPr>
                  <a:t>Territories</a:t>
                </a:r>
              </a:p>
            </c:rich>
          </c:tx>
          <c:layout>
            <c:manualLayout>
              <c:xMode val="edge"/>
              <c:yMode val="edge"/>
              <c:x val="0.47644784845149807"/>
              <c:y val="0.876708609169051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crossAx val="372270112"/>
        <c:crosses val="autoZero"/>
        <c:auto val="1"/>
        <c:lblAlgn val="ctr"/>
        <c:lblOffset val="100"/>
        <c:noMultiLvlLbl val="0"/>
      </c:catAx>
      <c:valAx>
        <c:axId val="372270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>
                    <a:solidFill>
                      <a:schemeClr val="tx1"/>
                    </a:solidFill>
                  </a:rPr>
                  <a:t># Targets</a:t>
                </a:r>
              </a:p>
            </c:rich>
          </c:tx>
          <c:layout>
            <c:manualLayout>
              <c:xMode val="edge"/>
              <c:yMode val="edge"/>
              <c:x val="3.504369663059155E-2"/>
              <c:y val="0.27525072911472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269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1496261965372019E-2"/>
          <c:y val="5.6888983002532922E-2"/>
          <c:w val="0.87061586758728426"/>
          <c:h val="0.79064854255067896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Sheet2!$A$2:$A$150</c:f>
              <c:numCache>
                <c:formatCode>General</c:formatCode>
                <c:ptCount val="149"/>
                <c:pt idx="0">
                  <c:v>913</c:v>
                </c:pt>
                <c:pt idx="1">
                  <c:v>900</c:v>
                </c:pt>
                <c:pt idx="2">
                  <c:v>1099</c:v>
                </c:pt>
                <c:pt idx="3">
                  <c:v>870</c:v>
                </c:pt>
                <c:pt idx="4">
                  <c:v>1076</c:v>
                </c:pt>
                <c:pt idx="5">
                  <c:v>579</c:v>
                </c:pt>
                <c:pt idx="6">
                  <c:v>543</c:v>
                </c:pt>
                <c:pt idx="7">
                  <c:v>1159</c:v>
                </c:pt>
                <c:pt idx="8">
                  <c:v>1147</c:v>
                </c:pt>
                <c:pt idx="9">
                  <c:v>818</c:v>
                </c:pt>
                <c:pt idx="10">
                  <c:v>1018</c:v>
                </c:pt>
                <c:pt idx="11">
                  <c:v>867</c:v>
                </c:pt>
                <c:pt idx="12">
                  <c:v>780</c:v>
                </c:pt>
                <c:pt idx="13">
                  <c:v>808</c:v>
                </c:pt>
                <c:pt idx="14">
                  <c:v>1210</c:v>
                </c:pt>
                <c:pt idx="15">
                  <c:v>507</c:v>
                </c:pt>
                <c:pt idx="16">
                  <c:v>1235</c:v>
                </c:pt>
                <c:pt idx="17">
                  <c:v>666</c:v>
                </c:pt>
                <c:pt idx="18">
                  <c:v>1261</c:v>
                </c:pt>
                <c:pt idx="19">
                  <c:v>513</c:v>
                </c:pt>
                <c:pt idx="20">
                  <c:v>513</c:v>
                </c:pt>
                <c:pt idx="21">
                  <c:v>609</c:v>
                </c:pt>
                <c:pt idx="22">
                  <c:v>620</c:v>
                </c:pt>
                <c:pt idx="23">
                  <c:v>1125</c:v>
                </c:pt>
                <c:pt idx="24">
                  <c:v>816</c:v>
                </c:pt>
                <c:pt idx="25">
                  <c:v>1121</c:v>
                </c:pt>
                <c:pt idx="26">
                  <c:v>1002</c:v>
                </c:pt>
                <c:pt idx="27">
                  <c:v>985</c:v>
                </c:pt>
                <c:pt idx="28">
                  <c:v>1226</c:v>
                </c:pt>
                <c:pt idx="29">
                  <c:v>1017</c:v>
                </c:pt>
                <c:pt idx="30">
                  <c:v>1088</c:v>
                </c:pt>
                <c:pt idx="31">
                  <c:v>1174</c:v>
                </c:pt>
                <c:pt idx="32">
                  <c:v>836</c:v>
                </c:pt>
                <c:pt idx="33">
                  <c:v>1007</c:v>
                </c:pt>
                <c:pt idx="34">
                  <c:v>1258</c:v>
                </c:pt>
                <c:pt idx="35">
                  <c:v>984</c:v>
                </c:pt>
                <c:pt idx="36">
                  <c:v>886</c:v>
                </c:pt>
                <c:pt idx="37">
                  <c:v>903</c:v>
                </c:pt>
                <c:pt idx="38">
                  <c:v>1272</c:v>
                </c:pt>
                <c:pt idx="39">
                  <c:v>1067</c:v>
                </c:pt>
                <c:pt idx="40">
                  <c:v>1283</c:v>
                </c:pt>
                <c:pt idx="41">
                  <c:v>994</c:v>
                </c:pt>
                <c:pt idx="42">
                  <c:v>757</c:v>
                </c:pt>
                <c:pt idx="43">
                  <c:v>960</c:v>
                </c:pt>
                <c:pt idx="44">
                  <c:v>543</c:v>
                </c:pt>
                <c:pt idx="45">
                  <c:v>734</c:v>
                </c:pt>
                <c:pt idx="46">
                  <c:v>1163</c:v>
                </c:pt>
                <c:pt idx="47">
                  <c:v>557</c:v>
                </c:pt>
                <c:pt idx="48">
                  <c:v>584</c:v>
                </c:pt>
                <c:pt idx="49">
                  <c:v>1290</c:v>
                </c:pt>
                <c:pt idx="50">
                  <c:v>708</c:v>
                </c:pt>
                <c:pt idx="51">
                  <c:v>805</c:v>
                </c:pt>
                <c:pt idx="52">
                  <c:v>790</c:v>
                </c:pt>
                <c:pt idx="53">
                  <c:v>845</c:v>
                </c:pt>
                <c:pt idx="54">
                  <c:v>1265</c:v>
                </c:pt>
                <c:pt idx="55">
                  <c:v>664</c:v>
                </c:pt>
                <c:pt idx="56">
                  <c:v>1287</c:v>
                </c:pt>
                <c:pt idx="57">
                  <c:v>1050</c:v>
                </c:pt>
                <c:pt idx="58">
                  <c:v>1106</c:v>
                </c:pt>
                <c:pt idx="59">
                  <c:v>705</c:v>
                </c:pt>
                <c:pt idx="60">
                  <c:v>636</c:v>
                </c:pt>
                <c:pt idx="61">
                  <c:v>533</c:v>
                </c:pt>
                <c:pt idx="62">
                  <c:v>937</c:v>
                </c:pt>
                <c:pt idx="63">
                  <c:v>852</c:v>
                </c:pt>
                <c:pt idx="64">
                  <c:v>920</c:v>
                </c:pt>
                <c:pt idx="65">
                  <c:v>688</c:v>
                </c:pt>
                <c:pt idx="66">
                  <c:v>1293</c:v>
                </c:pt>
                <c:pt idx="67">
                  <c:v>1096</c:v>
                </c:pt>
                <c:pt idx="68">
                  <c:v>790</c:v>
                </c:pt>
                <c:pt idx="69">
                  <c:v>748</c:v>
                </c:pt>
                <c:pt idx="70">
                  <c:v>782</c:v>
                </c:pt>
                <c:pt idx="71">
                  <c:v>1225</c:v>
                </c:pt>
                <c:pt idx="72">
                  <c:v>1209</c:v>
                </c:pt>
                <c:pt idx="73">
                  <c:v>567</c:v>
                </c:pt>
                <c:pt idx="74">
                  <c:v>999</c:v>
                </c:pt>
                <c:pt idx="75">
                  <c:v>708</c:v>
                </c:pt>
                <c:pt idx="76">
                  <c:v>842</c:v>
                </c:pt>
                <c:pt idx="77">
                  <c:v>1056</c:v>
                </c:pt>
                <c:pt idx="78">
                  <c:v>858</c:v>
                </c:pt>
                <c:pt idx="79">
                  <c:v>967</c:v>
                </c:pt>
                <c:pt idx="80">
                  <c:v>534</c:v>
                </c:pt>
                <c:pt idx="81">
                  <c:v>721</c:v>
                </c:pt>
                <c:pt idx="82">
                  <c:v>752</c:v>
                </c:pt>
                <c:pt idx="83">
                  <c:v>653</c:v>
                </c:pt>
                <c:pt idx="84">
                  <c:v>577</c:v>
                </c:pt>
                <c:pt idx="85">
                  <c:v>1191</c:v>
                </c:pt>
                <c:pt idx="86">
                  <c:v>539</c:v>
                </c:pt>
                <c:pt idx="87">
                  <c:v>731</c:v>
                </c:pt>
                <c:pt idx="88">
                  <c:v>678</c:v>
                </c:pt>
                <c:pt idx="89">
                  <c:v>966</c:v>
                </c:pt>
                <c:pt idx="90">
                  <c:v>513</c:v>
                </c:pt>
                <c:pt idx="91">
                  <c:v>1279</c:v>
                </c:pt>
                <c:pt idx="92">
                  <c:v>990</c:v>
                </c:pt>
                <c:pt idx="93">
                  <c:v>1127</c:v>
                </c:pt>
                <c:pt idx="94">
                  <c:v>556</c:v>
                </c:pt>
                <c:pt idx="95">
                  <c:v>792</c:v>
                </c:pt>
                <c:pt idx="96">
                  <c:v>548</c:v>
                </c:pt>
                <c:pt idx="97">
                  <c:v>1288</c:v>
                </c:pt>
                <c:pt idx="98">
                  <c:v>607</c:v>
                </c:pt>
                <c:pt idx="99">
                  <c:v>1249</c:v>
                </c:pt>
                <c:pt idx="100">
                  <c:v>806</c:v>
                </c:pt>
                <c:pt idx="101">
                  <c:v>911</c:v>
                </c:pt>
                <c:pt idx="102">
                  <c:v>515</c:v>
                </c:pt>
                <c:pt idx="103">
                  <c:v>840</c:v>
                </c:pt>
                <c:pt idx="104">
                  <c:v>688</c:v>
                </c:pt>
                <c:pt idx="105">
                  <c:v>999</c:v>
                </c:pt>
                <c:pt idx="106">
                  <c:v>713</c:v>
                </c:pt>
                <c:pt idx="107">
                  <c:v>1169</c:v>
                </c:pt>
                <c:pt idx="108">
                  <c:v>626</c:v>
                </c:pt>
                <c:pt idx="109">
                  <c:v>586</c:v>
                </c:pt>
                <c:pt idx="110">
                  <c:v>843</c:v>
                </c:pt>
                <c:pt idx="111">
                  <c:v>1158</c:v>
                </c:pt>
                <c:pt idx="112">
                  <c:v>643</c:v>
                </c:pt>
                <c:pt idx="113">
                  <c:v>921</c:v>
                </c:pt>
                <c:pt idx="114">
                  <c:v>602</c:v>
                </c:pt>
                <c:pt idx="115">
                  <c:v>946</c:v>
                </c:pt>
                <c:pt idx="116">
                  <c:v>1270</c:v>
                </c:pt>
                <c:pt idx="117">
                  <c:v>742</c:v>
                </c:pt>
                <c:pt idx="118">
                  <c:v>815</c:v>
                </c:pt>
                <c:pt idx="119">
                  <c:v>500</c:v>
                </c:pt>
                <c:pt idx="120">
                  <c:v>1032</c:v>
                </c:pt>
                <c:pt idx="121">
                  <c:v>642</c:v>
                </c:pt>
                <c:pt idx="122">
                  <c:v>1127</c:v>
                </c:pt>
                <c:pt idx="123">
                  <c:v>1021</c:v>
                </c:pt>
                <c:pt idx="124">
                  <c:v>1143</c:v>
                </c:pt>
                <c:pt idx="125">
                  <c:v>867</c:v>
                </c:pt>
                <c:pt idx="126">
                  <c:v>681</c:v>
                </c:pt>
                <c:pt idx="127">
                  <c:v>1028</c:v>
                </c:pt>
                <c:pt idx="128">
                  <c:v>516</c:v>
                </c:pt>
                <c:pt idx="129">
                  <c:v>903</c:v>
                </c:pt>
                <c:pt idx="130">
                  <c:v>966</c:v>
                </c:pt>
                <c:pt idx="131">
                  <c:v>1062</c:v>
                </c:pt>
                <c:pt idx="132">
                  <c:v>556</c:v>
                </c:pt>
                <c:pt idx="133">
                  <c:v>940</c:v>
                </c:pt>
                <c:pt idx="134">
                  <c:v>1279</c:v>
                </c:pt>
                <c:pt idx="135">
                  <c:v>1284</c:v>
                </c:pt>
                <c:pt idx="136">
                  <c:v>593</c:v>
                </c:pt>
                <c:pt idx="137">
                  <c:v>1244</c:v>
                </c:pt>
                <c:pt idx="138">
                  <c:v>1250</c:v>
                </c:pt>
                <c:pt idx="139">
                  <c:v>670</c:v>
                </c:pt>
                <c:pt idx="140">
                  <c:v>714</c:v>
                </c:pt>
                <c:pt idx="141">
                  <c:v>1102</c:v>
                </c:pt>
                <c:pt idx="142">
                  <c:v>521</c:v>
                </c:pt>
                <c:pt idx="143">
                  <c:v>1047</c:v>
                </c:pt>
                <c:pt idx="144">
                  <c:v>1108</c:v>
                </c:pt>
                <c:pt idx="145">
                  <c:v>531</c:v>
                </c:pt>
                <c:pt idx="146">
                  <c:v>697</c:v>
                </c:pt>
                <c:pt idx="147">
                  <c:v>693</c:v>
                </c:pt>
                <c:pt idx="148">
                  <c:v>731</c:v>
                </c:pt>
              </c:numCache>
            </c:numRef>
          </c:xVal>
          <c:yVal>
            <c:numRef>
              <c:f>Sheet2!$B$2:$B$150</c:f>
              <c:numCache>
                <c:formatCode>General</c:formatCode>
                <c:ptCount val="149"/>
                <c:pt idx="0">
                  <c:v>98</c:v>
                </c:pt>
                <c:pt idx="1">
                  <c:v>81</c:v>
                </c:pt>
                <c:pt idx="2">
                  <c:v>93</c:v>
                </c:pt>
                <c:pt idx="3">
                  <c:v>65</c:v>
                </c:pt>
                <c:pt idx="4">
                  <c:v>96</c:v>
                </c:pt>
                <c:pt idx="5">
                  <c:v>67</c:v>
                </c:pt>
                <c:pt idx="6">
                  <c:v>95</c:v>
                </c:pt>
                <c:pt idx="7">
                  <c:v>66</c:v>
                </c:pt>
                <c:pt idx="8">
                  <c:v>67</c:v>
                </c:pt>
                <c:pt idx="9">
                  <c:v>69</c:v>
                </c:pt>
                <c:pt idx="10">
                  <c:v>80</c:v>
                </c:pt>
                <c:pt idx="11">
                  <c:v>79</c:v>
                </c:pt>
                <c:pt idx="12">
                  <c:v>66</c:v>
                </c:pt>
                <c:pt idx="13">
                  <c:v>68</c:v>
                </c:pt>
                <c:pt idx="14">
                  <c:v>83</c:v>
                </c:pt>
                <c:pt idx="15">
                  <c:v>68</c:v>
                </c:pt>
                <c:pt idx="16">
                  <c:v>98</c:v>
                </c:pt>
                <c:pt idx="17">
                  <c:v>73</c:v>
                </c:pt>
                <c:pt idx="18">
                  <c:v>90</c:v>
                </c:pt>
                <c:pt idx="19">
                  <c:v>67</c:v>
                </c:pt>
                <c:pt idx="20">
                  <c:v>79</c:v>
                </c:pt>
                <c:pt idx="21">
                  <c:v>90</c:v>
                </c:pt>
                <c:pt idx="22">
                  <c:v>63</c:v>
                </c:pt>
                <c:pt idx="23">
                  <c:v>92</c:v>
                </c:pt>
                <c:pt idx="24">
                  <c:v>76</c:v>
                </c:pt>
                <c:pt idx="25">
                  <c:v>95</c:v>
                </c:pt>
                <c:pt idx="26">
                  <c:v>66</c:v>
                </c:pt>
                <c:pt idx="27">
                  <c:v>82</c:v>
                </c:pt>
                <c:pt idx="28">
                  <c:v>63</c:v>
                </c:pt>
                <c:pt idx="29">
                  <c:v>65</c:v>
                </c:pt>
                <c:pt idx="30">
                  <c:v>92</c:v>
                </c:pt>
                <c:pt idx="31">
                  <c:v>79</c:v>
                </c:pt>
                <c:pt idx="32">
                  <c:v>63</c:v>
                </c:pt>
                <c:pt idx="33">
                  <c:v>83</c:v>
                </c:pt>
                <c:pt idx="34">
                  <c:v>88</c:v>
                </c:pt>
                <c:pt idx="35">
                  <c:v>84</c:v>
                </c:pt>
                <c:pt idx="36">
                  <c:v>80</c:v>
                </c:pt>
                <c:pt idx="37">
                  <c:v>85</c:v>
                </c:pt>
                <c:pt idx="38">
                  <c:v>84</c:v>
                </c:pt>
                <c:pt idx="39">
                  <c:v>65</c:v>
                </c:pt>
                <c:pt idx="40">
                  <c:v>94</c:v>
                </c:pt>
                <c:pt idx="41">
                  <c:v>96</c:v>
                </c:pt>
                <c:pt idx="42">
                  <c:v>85</c:v>
                </c:pt>
                <c:pt idx="43">
                  <c:v>99</c:v>
                </c:pt>
                <c:pt idx="44">
                  <c:v>74</c:v>
                </c:pt>
                <c:pt idx="45">
                  <c:v>77</c:v>
                </c:pt>
                <c:pt idx="46">
                  <c:v>88</c:v>
                </c:pt>
                <c:pt idx="47">
                  <c:v>71</c:v>
                </c:pt>
                <c:pt idx="48">
                  <c:v>89</c:v>
                </c:pt>
                <c:pt idx="49">
                  <c:v>78</c:v>
                </c:pt>
                <c:pt idx="50">
                  <c:v>87</c:v>
                </c:pt>
                <c:pt idx="51">
                  <c:v>75</c:v>
                </c:pt>
                <c:pt idx="52">
                  <c:v>91</c:v>
                </c:pt>
                <c:pt idx="53">
                  <c:v>81</c:v>
                </c:pt>
                <c:pt idx="54">
                  <c:v>92</c:v>
                </c:pt>
                <c:pt idx="55">
                  <c:v>95</c:v>
                </c:pt>
                <c:pt idx="56">
                  <c:v>90</c:v>
                </c:pt>
                <c:pt idx="57">
                  <c:v>92</c:v>
                </c:pt>
                <c:pt idx="58">
                  <c:v>82</c:v>
                </c:pt>
                <c:pt idx="59">
                  <c:v>81</c:v>
                </c:pt>
                <c:pt idx="60">
                  <c:v>88</c:v>
                </c:pt>
                <c:pt idx="61">
                  <c:v>67</c:v>
                </c:pt>
                <c:pt idx="62">
                  <c:v>89</c:v>
                </c:pt>
                <c:pt idx="63">
                  <c:v>73</c:v>
                </c:pt>
                <c:pt idx="64">
                  <c:v>75</c:v>
                </c:pt>
                <c:pt idx="65">
                  <c:v>75</c:v>
                </c:pt>
                <c:pt idx="66">
                  <c:v>100</c:v>
                </c:pt>
                <c:pt idx="67">
                  <c:v>68</c:v>
                </c:pt>
                <c:pt idx="68">
                  <c:v>61</c:v>
                </c:pt>
                <c:pt idx="69">
                  <c:v>66</c:v>
                </c:pt>
                <c:pt idx="70">
                  <c:v>68</c:v>
                </c:pt>
                <c:pt idx="71">
                  <c:v>65</c:v>
                </c:pt>
                <c:pt idx="72">
                  <c:v>98</c:v>
                </c:pt>
                <c:pt idx="73">
                  <c:v>99</c:v>
                </c:pt>
                <c:pt idx="74">
                  <c:v>65</c:v>
                </c:pt>
                <c:pt idx="75">
                  <c:v>79</c:v>
                </c:pt>
                <c:pt idx="76">
                  <c:v>80</c:v>
                </c:pt>
                <c:pt idx="77">
                  <c:v>97</c:v>
                </c:pt>
                <c:pt idx="78">
                  <c:v>64</c:v>
                </c:pt>
                <c:pt idx="79">
                  <c:v>72</c:v>
                </c:pt>
                <c:pt idx="80">
                  <c:v>70</c:v>
                </c:pt>
                <c:pt idx="81">
                  <c:v>79</c:v>
                </c:pt>
                <c:pt idx="82">
                  <c:v>95</c:v>
                </c:pt>
                <c:pt idx="83">
                  <c:v>66</c:v>
                </c:pt>
                <c:pt idx="84">
                  <c:v>90</c:v>
                </c:pt>
                <c:pt idx="85">
                  <c:v>100</c:v>
                </c:pt>
                <c:pt idx="86">
                  <c:v>86</c:v>
                </c:pt>
                <c:pt idx="87">
                  <c:v>62</c:v>
                </c:pt>
                <c:pt idx="88">
                  <c:v>73</c:v>
                </c:pt>
                <c:pt idx="89">
                  <c:v>99</c:v>
                </c:pt>
                <c:pt idx="90">
                  <c:v>72</c:v>
                </c:pt>
                <c:pt idx="91">
                  <c:v>75</c:v>
                </c:pt>
                <c:pt idx="92">
                  <c:v>63</c:v>
                </c:pt>
                <c:pt idx="93">
                  <c:v>80</c:v>
                </c:pt>
                <c:pt idx="94">
                  <c:v>75</c:v>
                </c:pt>
                <c:pt idx="95">
                  <c:v>86</c:v>
                </c:pt>
                <c:pt idx="96">
                  <c:v>91</c:v>
                </c:pt>
                <c:pt idx="97">
                  <c:v>95</c:v>
                </c:pt>
                <c:pt idx="98">
                  <c:v>60</c:v>
                </c:pt>
                <c:pt idx="99">
                  <c:v>87</c:v>
                </c:pt>
                <c:pt idx="100">
                  <c:v>66</c:v>
                </c:pt>
                <c:pt idx="101">
                  <c:v>60</c:v>
                </c:pt>
                <c:pt idx="102">
                  <c:v>77</c:v>
                </c:pt>
                <c:pt idx="103">
                  <c:v>78</c:v>
                </c:pt>
                <c:pt idx="104">
                  <c:v>76</c:v>
                </c:pt>
                <c:pt idx="105">
                  <c:v>73</c:v>
                </c:pt>
                <c:pt idx="106">
                  <c:v>69</c:v>
                </c:pt>
                <c:pt idx="107">
                  <c:v>80</c:v>
                </c:pt>
                <c:pt idx="108">
                  <c:v>86</c:v>
                </c:pt>
                <c:pt idx="109">
                  <c:v>89</c:v>
                </c:pt>
                <c:pt idx="110">
                  <c:v>78</c:v>
                </c:pt>
                <c:pt idx="111">
                  <c:v>94</c:v>
                </c:pt>
                <c:pt idx="112">
                  <c:v>94</c:v>
                </c:pt>
                <c:pt idx="113">
                  <c:v>74</c:v>
                </c:pt>
                <c:pt idx="114">
                  <c:v>67</c:v>
                </c:pt>
                <c:pt idx="115">
                  <c:v>66</c:v>
                </c:pt>
                <c:pt idx="116">
                  <c:v>99</c:v>
                </c:pt>
                <c:pt idx="117">
                  <c:v>91</c:v>
                </c:pt>
                <c:pt idx="118">
                  <c:v>80</c:v>
                </c:pt>
                <c:pt idx="119">
                  <c:v>99</c:v>
                </c:pt>
                <c:pt idx="120">
                  <c:v>70</c:v>
                </c:pt>
                <c:pt idx="121">
                  <c:v>92</c:v>
                </c:pt>
                <c:pt idx="122">
                  <c:v>99</c:v>
                </c:pt>
                <c:pt idx="123">
                  <c:v>93</c:v>
                </c:pt>
                <c:pt idx="124">
                  <c:v>75</c:v>
                </c:pt>
                <c:pt idx="125">
                  <c:v>66</c:v>
                </c:pt>
                <c:pt idx="126">
                  <c:v>99</c:v>
                </c:pt>
                <c:pt idx="127">
                  <c:v>83</c:v>
                </c:pt>
                <c:pt idx="128">
                  <c:v>73</c:v>
                </c:pt>
                <c:pt idx="129">
                  <c:v>85</c:v>
                </c:pt>
                <c:pt idx="130">
                  <c:v>63</c:v>
                </c:pt>
                <c:pt idx="131">
                  <c:v>85</c:v>
                </c:pt>
                <c:pt idx="132">
                  <c:v>66</c:v>
                </c:pt>
                <c:pt idx="133">
                  <c:v>98</c:v>
                </c:pt>
                <c:pt idx="134">
                  <c:v>68</c:v>
                </c:pt>
                <c:pt idx="135">
                  <c:v>64</c:v>
                </c:pt>
                <c:pt idx="136">
                  <c:v>73</c:v>
                </c:pt>
                <c:pt idx="137">
                  <c:v>61</c:v>
                </c:pt>
                <c:pt idx="138">
                  <c:v>79</c:v>
                </c:pt>
                <c:pt idx="139">
                  <c:v>78</c:v>
                </c:pt>
                <c:pt idx="140">
                  <c:v>91</c:v>
                </c:pt>
                <c:pt idx="141">
                  <c:v>93</c:v>
                </c:pt>
                <c:pt idx="142">
                  <c:v>89</c:v>
                </c:pt>
                <c:pt idx="143">
                  <c:v>98</c:v>
                </c:pt>
                <c:pt idx="144">
                  <c:v>94</c:v>
                </c:pt>
                <c:pt idx="145">
                  <c:v>87</c:v>
                </c:pt>
                <c:pt idx="146">
                  <c:v>64</c:v>
                </c:pt>
                <c:pt idx="147">
                  <c:v>65</c:v>
                </c:pt>
                <c:pt idx="148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223-41C5-ADC8-01652B9312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2271288"/>
        <c:axId val="375399832"/>
      </c:scatterChart>
      <c:valAx>
        <c:axId val="372271288"/>
        <c:scaling>
          <c:orientation val="minMax"/>
          <c:min val="4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>
                    <a:solidFill>
                      <a:schemeClr val="tx1"/>
                    </a:solidFill>
                  </a:rPr>
                  <a:t>Workload Index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399832"/>
        <c:crosses val="autoZero"/>
        <c:crossBetween val="midCat"/>
        <c:majorUnit val="600"/>
      </c:valAx>
      <c:valAx>
        <c:axId val="375399832"/>
        <c:scaling>
          <c:orientation val="minMax"/>
          <c:max val="100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>
                    <a:solidFill>
                      <a:schemeClr val="tx1"/>
                    </a:solidFill>
                  </a:rPr>
                  <a:t>Accessibility Index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2271288"/>
        <c:crosses val="autoZero"/>
        <c:crossBetween val="midCat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Sheet4!$B$1</c:f>
              <c:strCache>
                <c:ptCount val="1"/>
                <c:pt idx="0">
                  <c:v>y axis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Sheet4!$B$2:$B$62</c:f>
              <c:numCache>
                <c:formatCode>General</c:formatCode>
                <c:ptCount val="61"/>
                <c:pt idx="0">
                  <c:v>138</c:v>
                </c:pt>
                <c:pt idx="1">
                  <c:v>135</c:v>
                </c:pt>
                <c:pt idx="2">
                  <c:v>135</c:v>
                </c:pt>
                <c:pt idx="3">
                  <c:v>133</c:v>
                </c:pt>
                <c:pt idx="4">
                  <c:v>133</c:v>
                </c:pt>
                <c:pt idx="5">
                  <c:v>132</c:v>
                </c:pt>
                <c:pt idx="6">
                  <c:v>132</c:v>
                </c:pt>
                <c:pt idx="7">
                  <c:v>131</c:v>
                </c:pt>
                <c:pt idx="8">
                  <c:v>131</c:v>
                </c:pt>
                <c:pt idx="9">
                  <c:v>127</c:v>
                </c:pt>
                <c:pt idx="10">
                  <c:v>126</c:v>
                </c:pt>
                <c:pt idx="11">
                  <c:v>126</c:v>
                </c:pt>
                <c:pt idx="12">
                  <c:v>125</c:v>
                </c:pt>
                <c:pt idx="13">
                  <c:v>123</c:v>
                </c:pt>
                <c:pt idx="14">
                  <c:v>121</c:v>
                </c:pt>
                <c:pt idx="15">
                  <c:v>121</c:v>
                </c:pt>
                <c:pt idx="16">
                  <c:v>120</c:v>
                </c:pt>
                <c:pt idx="17">
                  <c:v>120</c:v>
                </c:pt>
                <c:pt idx="18">
                  <c:v>120</c:v>
                </c:pt>
                <c:pt idx="19">
                  <c:v>119</c:v>
                </c:pt>
                <c:pt idx="20">
                  <c:v>118</c:v>
                </c:pt>
                <c:pt idx="21">
                  <c:v>118</c:v>
                </c:pt>
                <c:pt idx="22">
                  <c:v>116</c:v>
                </c:pt>
                <c:pt idx="23">
                  <c:v>116</c:v>
                </c:pt>
                <c:pt idx="24">
                  <c:v>115</c:v>
                </c:pt>
                <c:pt idx="25">
                  <c:v>113</c:v>
                </c:pt>
                <c:pt idx="26">
                  <c:v>112</c:v>
                </c:pt>
                <c:pt idx="27">
                  <c:v>112</c:v>
                </c:pt>
                <c:pt idx="28">
                  <c:v>111</c:v>
                </c:pt>
                <c:pt idx="29">
                  <c:v>110</c:v>
                </c:pt>
                <c:pt idx="30">
                  <c:v>109</c:v>
                </c:pt>
                <c:pt idx="31">
                  <c:v>109</c:v>
                </c:pt>
                <c:pt idx="32">
                  <c:v>107</c:v>
                </c:pt>
                <c:pt idx="33">
                  <c:v>107</c:v>
                </c:pt>
                <c:pt idx="34">
                  <c:v>105</c:v>
                </c:pt>
                <c:pt idx="35">
                  <c:v>104</c:v>
                </c:pt>
                <c:pt idx="36">
                  <c:v>104</c:v>
                </c:pt>
                <c:pt idx="37">
                  <c:v>103</c:v>
                </c:pt>
                <c:pt idx="38">
                  <c:v>102</c:v>
                </c:pt>
                <c:pt idx="39">
                  <c:v>101</c:v>
                </c:pt>
                <c:pt idx="40">
                  <c:v>101</c:v>
                </c:pt>
                <c:pt idx="41">
                  <c:v>99</c:v>
                </c:pt>
                <c:pt idx="42">
                  <c:v>98</c:v>
                </c:pt>
                <c:pt idx="43">
                  <c:v>96</c:v>
                </c:pt>
                <c:pt idx="44">
                  <c:v>96</c:v>
                </c:pt>
                <c:pt idx="45">
                  <c:v>95</c:v>
                </c:pt>
                <c:pt idx="46">
                  <c:v>93</c:v>
                </c:pt>
                <c:pt idx="47">
                  <c:v>93</c:v>
                </c:pt>
                <c:pt idx="48">
                  <c:v>93</c:v>
                </c:pt>
                <c:pt idx="49">
                  <c:v>92</c:v>
                </c:pt>
                <c:pt idx="50">
                  <c:v>89</c:v>
                </c:pt>
                <c:pt idx="51">
                  <c:v>87</c:v>
                </c:pt>
                <c:pt idx="52">
                  <c:v>87</c:v>
                </c:pt>
                <c:pt idx="53">
                  <c:v>86</c:v>
                </c:pt>
                <c:pt idx="54">
                  <c:v>84</c:v>
                </c:pt>
                <c:pt idx="55">
                  <c:v>83</c:v>
                </c:pt>
                <c:pt idx="56">
                  <c:v>83</c:v>
                </c:pt>
                <c:pt idx="57">
                  <c:v>82</c:v>
                </c:pt>
                <c:pt idx="58">
                  <c:v>82</c:v>
                </c:pt>
                <c:pt idx="59">
                  <c:v>82</c:v>
                </c:pt>
                <c:pt idx="60">
                  <c:v>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A17-408A-AEDB-8C0282CB7F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5400616"/>
        <c:axId val="375401008"/>
      </c:lineChart>
      <c:catAx>
        <c:axId val="375400616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>
                    <a:solidFill>
                      <a:schemeClr val="tx1"/>
                    </a:solidFill>
                  </a:rPr>
                  <a:t>Districts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crossAx val="375401008"/>
        <c:crosses val="autoZero"/>
        <c:auto val="1"/>
        <c:lblAlgn val="ctr"/>
        <c:lblOffset val="100"/>
        <c:noMultiLvlLbl val="0"/>
      </c:catAx>
      <c:valAx>
        <c:axId val="375401008"/>
        <c:scaling>
          <c:orientation val="minMax"/>
          <c:max val="140"/>
          <c:min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>
                    <a:solidFill>
                      <a:schemeClr val="tx1"/>
                    </a:solidFill>
                  </a:rPr>
                  <a:t>Disruption Index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400616"/>
        <c:crosses val="autoZero"/>
        <c:crossBetween val="between"/>
        <c:majorUnit val="3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# Optimal Territories by Alignment Indices</a:t>
            </a:r>
          </a:p>
        </c:rich>
      </c:tx>
      <c:layout>
        <c:manualLayout>
          <c:xMode val="edge"/>
          <c:yMode val="edge"/>
          <c:x val="0.13253359188310415"/>
          <c:y val="3.74418876843607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6214180419228417E-2"/>
          <c:y val="0.16481148208503679"/>
          <c:w val="0.8909547693524611"/>
          <c:h val="0.666867142915685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Scenario 1</c:v>
                </c:pt>
              </c:strCache>
            </c:strRef>
          </c:tx>
          <c:spPr>
            <a:solidFill>
              <a:srgbClr val="AB9DDF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Workload Index</c:v>
                </c:pt>
                <c:pt idx="1">
                  <c:v>Target Coverage</c:v>
                </c:pt>
                <c:pt idx="2">
                  <c:v>Compactness Index</c:v>
                </c:pt>
                <c:pt idx="3">
                  <c:v>Payer Mix Index</c:v>
                </c:pt>
                <c:pt idx="4">
                  <c:v>Sales Index</c:v>
                </c:pt>
                <c:pt idx="5">
                  <c:v>Disruption Index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121</c:v>
                </c:pt>
                <c:pt idx="1">
                  <c:v>103</c:v>
                </c:pt>
                <c:pt idx="2">
                  <c:v>107</c:v>
                </c:pt>
                <c:pt idx="3">
                  <c:v>143</c:v>
                </c:pt>
                <c:pt idx="4">
                  <c:v>108</c:v>
                </c:pt>
                <c:pt idx="5">
                  <c:v>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AA-4ECD-A2F3-3E3D851DDD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Scenario 2</c:v>
                </c:pt>
              </c:strCache>
            </c:strRef>
          </c:tx>
          <c:spPr>
            <a:solidFill>
              <a:srgbClr val="E28070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Workload Index</c:v>
                </c:pt>
                <c:pt idx="1">
                  <c:v>Target Coverage</c:v>
                </c:pt>
                <c:pt idx="2">
                  <c:v>Compactness Index</c:v>
                </c:pt>
                <c:pt idx="3">
                  <c:v>Payer Mix Index</c:v>
                </c:pt>
                <c:pt idx="4">
                  <c:v>Sales Index</c:v>
                </c:pt>
                <c:pt idx="5">
                  <c:v>Disruption Index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132</c:v>
                </c:pt>
                <c:pt idx="1">
                  <c:v>145</c:v>
                </c:pt>
                <c:pt idx="2">
                  <c:v>187</c:v>
                </c:pt>
                <c:pt idx="3">
                  <c:v>192</c:v>
                </c:pt>
                <c:pt idx="4">
                  <c:v>139</c:v>
                </c:pt>
                <c:pt idx="5">
                  <c:v>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AA-4ECD-A2F3-3E3D851DDD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1102880"/>
        <c:axId val="311938272"/>
      </c:barChart>
      <c:catAx>
        <c:axId val="311102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95000"/>
                <a:lumOff val="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1938272"/>
        <c:crosses val="autoZero"/>
        <c:auto val="1"/>
        <c:lblAlgn val="ctr"/>
        <c:lblOffset val="100"/>
        <c:noMultiLvlLbl val="0"/>
      </c:catAx>
      <c:valAx>
        <c:axId val="311938272"/>
        <c:scaling>
          <c:orientation val="minMax"/>
          <c:max val="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1102880"/>
        <c:crosses val="autoZero"/>
        <c:crossBetween val="between"/>
        <c:majorUnit val="4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484449717757884"/>
          <c:y val="0.92797536972389982"/>
          <c:w val="0.37944342573616652"/>
          <c:h val="6.92493270001283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5A4475-1E5F-4DAA-8026-D972B8EC117E}" type="doc">
      <dgm:prSet loTypeId="urn:microsoft.com/office/officeart/2005/8/layout/hList7" loCatId="process" qsTypeId="urn:microsoft.com/office/officeart/2005/8/quickstyle/simple1" qsCatId="simple" csTypeId="urn:microsoft.com/office/officeart/2005/8/colors/accent3_1" csCatId="accent3" phldr="1"/>
      <dgm:spPr/>
    </dgm:pt>
    <dgm:pt modelId="{6EAC4A4B-69EE-44B4-A5E6-590DC4463C79}">
      <dgm:prSet phldrT="[Text]" custT="1"/>
      <dgm:spPr>
        <a:xfrm>
          <a:off x="2507" y="0"/>
          <a:ext cx="2628147" cy="5312012"/>
        </a:xfrm>
        <a:prstGeom prst="roundRect">
          <a:avLst>
            <a:gd name="adj" fmla="val 10000"/>
          </a:avLst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 sz="14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lawik" panose="020B0502040204020203" pitchFamily="34" charset="0"/>
              <a:ea typeface="+mn-ea"/>
              <a:cs typeface="Arial"/>
            </a:rPr>
            <a:t>Mapping out affiliations</a:t>
          </a:r>
        </a:p>
        <a:p>
          <a:pPr algn="l">
            <a:buNone/>
          </a:pPr>
          <a:r>
            <a:rPr lang="en-US" sz="1200" dirty="0">
              <a:solidFill>
                <a:srgbClr val="000000"/>
              </a:solidFill>
              <a:latin typeface="Selawik" panose="020B0502040204020203" pitchFamily="34" charset="0"/>
              <a:ea typeface="+mn-ea"/>
              <a:cs typeface="Times New Roman" pitchFamily="18" charset="0"/>
            </a:rPr>
            <a:t>IMS HCOS data can be used to map out HCP-Account-Corporate Parent affiliations </a:t>
          </a:r>
        </a:p>
        <a:p>
          <a:pPr algn="l">
            <a:buNone/>
          </a:pPr>
          <a:endParaRPr lang="en-US" sz="1200" dirty="0">
            <a:solidFill>
              <a:srgbClr val="000000"/>
            </a:solidFill>
            <a:latin typeface="Selawik" panose="020B0502040204020203" pitchFamily="34" charset="0"/>
            <a:ea typeface="+mn-ea"/>
            <a:cs typeface="Times New Roman" pitchFamily="18" charset="0"/>
          </a:endParaRPr>
        </a:p>
      </dgm:t>
    </dgm:pt>
    <dgm:pt modelId="{88189E34-257B-42B0-B7BF-9665D4A29189}" type="parTrans" cxnId="{898CFB75-A011-4CBD-87FD-FA7C390E285F}">
      <dgm:prSet/>
      <dgm:spPr/>
      <dgm:t>
        <a:bodyPr/>
        <a:lstStyle/>
        <a:p>
          <a:endParaRPr lang="en-US" sz="1200">
            <a:solidFill>
              <a:srgbClr val="444492"/>
            </a:solidFill>
          </a:endParaRPr>
        </a:p>
      </dgm:t>
    </dgm:pt>
    <dgm:pt modelId="{7BBB949B-4E93-4710-BF49-18D2A8B3D461}" type="sibTrans" cxnId="{898CFB75-A011-4CBD-87FD-FA7C390E285F}">
      <dgm:prSet/>
      <dgm:spPr/>
      <dgm:t>
        <a:bodyPr/>
        <a:lstStyle/>
        <a:p>
          <a:endParaRPr lang="en-US" sz="1200">
            <a:solidFill>
              <a:srgbClr val="444492"/>
            </a:solidFill>
          </a:endParaRPr>
        </a:p>
      </dgm:t>
    </dgm:pt>
    <dgm:pt modelId="{446057AA-F282-405C-9466-8002218A3182}">
      <dgm:prSet phldrT="[Text]" custT="1"/>
      <dgm:spPr>
        <a:xfrm>
          <a:off x="2709499" y="0"/>
          <a:ext cx="2628147" cy="5312012"/>
        </a:xfrm>
        <a:prstGeom prst="roundRect">
          <a:avLst>
            <a:gd name="adj" fmla="val 10000"/>
          </a:avLst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endParaRPr lang="en-US" sz="14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  <a:hlinkClick xmlns:r="http://schemas.openxmlformats.org/officeDocument/2006/relationships" r:id="" action="ppaction://noaction">
              <a:extLst>
                <a:ext uri="{A12FA001-AC4F-418D-AE19-62706E023703}">
                  <ahyp:hlinkClr xmlns:ahyp="http://schemas.microsoft.com/office/drawing/2018/hyperlinkcolor" val="tx"/>
                </a:ext>
              </a:extLst>
            </a:hlinkClick>
          </a:endParaRPr>
        </a:p>
        <a:p>
          <a:pPr algn="ctr">
            <a:buNone/>
          </a:pPr>
          <a:r>
            <a:rPr lang="en-US" sz="1400" b="1" dirty="0">
              <a:solidFill>
                <a:schemeClr val="tx1"/>
              </a:solidFill>
              <a:latin typeface="Selawik" panose="020B0502040204020203" pitchFamily="34" charset="0"/>
              <a:ea typeface="+mn-ea"/>
              <a:cs typeface="Arial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Variable definition &amp; refinement</a:t>
          </a:r>
          <a:endParaRPr lang="en-US" sz="1400" b="1" dirty="0">
            <a:solidFill>
              <a:schemeClr val="tx1"/>
            </a:solidFill>
            <a:latin typeface="Selawik" panose="020B0502040204020203" pitchFamily="34" charset="0"/>
            <a:ea typeface="+mn-ea"/>
            <a:cs typeface="Arial"/>
          </a:endParaRPr>
        </a:p>
        <a:p>
          <a:pPr algn="l">
            <a:buNone/>
          </a:pPr>
          <a:r>
            <a:rPr lang="en-US" sz="1200" dirty="0">
              <a:solidFill>
                <a:srgbClr val="000000"/>
              </a:solidFill>
              <a:latin typeface="Selawik" panose="020B0502040204020203" pitchFamily="34" charset="0"/>
              <a:ea typeface="+mn-ea"/>
              <a:cs typeface="Times New Roman" pitchFamily="18" charset="0"/>
            </a:rPr>
            <a:t>Define and refine the set of variables across:</a:t>
          </a:r>
        </a:p>
        <a:p>
          <a:pPr algn="l">
            <a:buNone/>
          </a:pPr>
          <a:r>
            <a:rPr lang="en-US" sz="1200" dirty="0">
              <a:solidFill>
                <a:srgbClr val="000000"/>
              </a:solidFill>
              <a:latin typeface="Selawik" panose="020B0502040204020203" pitchFamily="34" charset="0"/>
              <a:ea typeface="+mn-ea"/>
              <a:cs typeface="Times New Roman" pitchFamily="18" charset="0"/>
            </a:rPr>
            <a:t>1. Value</a:t>
          </a:r>
        </a:p>
        <a:p>
          <a:pPr algn="l">
            <a:buNone/>
          </a:pPr>
          <a:r>
            <a:rPr lang="en-US" sz="1200" dirty="0">
              <a:solidFill>
                <a:srgbClr val="000000"/>
              </a:solidFill>
              <a:latin typeface="Selawik" panose="020B0502040204020203" pitchFamily="34" charset="0"/>
              <a:ea typeface="+mn-ea"/>
              <a:cs typeface="Times New Roman" pitchFamily="18" charset="0"/>
            </a:rPr>
            <a:t>2. Level of Health systems integration &amp; control </a:t>
          </a:r>
        </a:p>
        <a:p>
          <a:pPr algn="l">
            <a:buNone/>
          </a:pPr>
          <a:r>
            <a:rPr lang="en-US" sz="1200" dirty="0">
              <a:solidFill>
                <a:srgbClr val="000000"/>
              </a:solidFill>
              <a:latin typeface="Selawik" panose="020B0502040204020203" pitchFamily="34" charset="0"/>
              <a:ea typeface="+mn-ea"/>
              <a:cs typeface="Times New Roman" pitchFamily="18" charset="0"/>
            </a:rPr>
            <a:t>3. Behavioral variables</a:t>
          </a:r>
          <a:endParaRPr lang="en-US" sz="12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</dgm:t>
    </dgm:pt>
    <dgm:pt modelId="{ECCF99C5-1402-4093-A23D-885DB6C403B9}" type="parTrans" cxnId="{DB1E39A6-87AC-45D2-8EA5-CF0F8002653C}">
      <dgm:prSet/>
      <dgm:spPr/>
      <dgm:t>
        <a:bodyPr/>
        <a:lstStyle/>
        <a:p>
          <a:endParaRPr lang="en-US" sz="1200">
            <a:solidFill>
              <a:srgbClr val="444492"/>
            </a:solidFill>
          </a:endParaRPr>
        </a:p>
      </dgm:t>
    </dgm:pt>
    <dgm:pt modelId="{59D175F6-022D-4F67-AB4D-7EF3FC23677E}" type="sibTrans" cxnId="{DB1E39A6-87AC-45D2-8EA5-CF0F8002653C}">
      <dgm:prSet/>
      <dgm:spPr/>
      <dgm:t>
        <a:bodyPr/>
        <a:lstStyle/>
        <a:p>
          <a:endParaRPr lang="en-US" sz="1200">
            <a:solidFill>
              <a:srgbClr val="444492"/>
            </a:solidFill>
          </a:endParaRPr>
        </a:p>
      </dgm:t>
    </dgm:pt>
    <dgm:pt modelId="{911189A6-E37B-4310-A86E-8BEC566DE42D}">
      <dgm:prSet phldrT="[Text]" custT="1"/>
      <dgm:spPr>
        <a:xfrm>
          <a:off x="5416492" y="0"/>
          <a:ext cx="2628147" cy="5312012"/>
        </a:xfrm>
        <a:prstGeom prst="roundRect">
          <a:avLst>
            <a:gd name="adj" fmla="val 10000"/>
          </a:avLst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endParaRPr lang="en-US" sz="14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algn="ctr">
            <a:buNone/>
          </a:pPr>
          <a:endParaRPr lang="en-US" sz="14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algn="ctr">
            <a:buNone/>
          </a:pPr>
          <a:endParaRPr lang="en-US" sz="14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algn="ctr">
            <a:buNone/>
          </a:pPr>
          <a:endParaRPr lang="en-US" sz="14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algn="ctr">
            <a:buNone/>
          </a:pPr>
          <a:endParaRPr lang="en-US" sz="14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algn="ctr">
            <a:buNone/>
          </a:pPr>
          <a:endParaRPr lang="en-US" sz="14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algn="ctr">
            <a:buNone/>
          </a:pPr>
          <a:endParaRPr lang="en-US" sz="14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algn="ctr">
            <a:buNone/>
          </a:pPr>
          <a:endParaRPr lang="en-US" sz="14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algn="ctr">
            <a:buNone/>
          </a:pPr>
          <a:endParaRPr lang="en-US" sz="14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algn="ctr">
            <a:buNone/>
          </a:pPr>
          <a:r>
            <a:rPr lang="en-US" sz="14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lawik" panose="020B0502040204020203" pitchFamily="34" charset="0"/>
              <a:ea typeface="+mn-ea"/>
              <a:cs typeface="Arial"/>
            </a:rPr>
            <a:t>Clustering and Profiling</a:t>
          </a:r>
        </a:p>
        <a:p>
          <a:pPr algn="l">
            <a:buNone/>
          </a:pPr>
          <a:r>
            <a:rPr lang="en-US" sz="1200" b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lawik" panose="020B0502040204020203" pitchFamily="34" charset="0"/>
              <a:ea typeface="+mn-ea"/>
              <a:cs typeface="Arial"/>
            </a:rPr>
            <a:t>Experiment with clustering algorithms – partitional, hierarchical, hybrid</a:t>
          </a:r>
        </a:p>
        <a:p>
          <a:pPr algn="l">
            <a:buNone/>
          </a:pPr>
          <a:endParaRPr lang="en-US" sz="1200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algn="l">
            <a:buNone/>
          </a:pPr>
          <a:r>
            <a:rPr lang="en-US" sz="1200" b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lawik" panose="020B0502040204020203" pitchFamily="34" charset="0"/>
              <a:ea typeface="+mn-ea"/>
              <a:cs typeface="Arial"/>
            </a:rPr>
            <a:t>Profiling of segments based on:</a:t>
          </a:r>
        </a:p>
        <a:p>
          <a:pPr algn="l">
            <a:buNone/>
          </a:pPr>
          <a:r>
            <a:rPr lang="en-US" sz="1200" b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lawik" panose="020B0502040204020203" pitchFamily="34" charset="0"/>
              <a:ea typeface="+mn-ea"/>
              <a:cs typeface="Arial"/>
            </a:rPr>
            <a:t>1. Volume</a:t>
          </a:r>
        </a:p>
        <a:p>
          <a:pPr algn="l">
            <a:buNone/>
          </a:pPr>
          <a:r>
            <a:rPr lang="en-US" sz="1200" b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lawik" panose="020B0502040204020203" pitchFamily="34" charset="0"/>
              <a:ea typeface="+mn-ea"/>
              <a:cs typeface="Arial"/>
            </a:rPr>
            <a:t>2. Spread</a:t>
          </a:r>
        </a:p>
        <a:p>
          <a:pPr algn="l">
            <a:buNone/>
          </a:pPr>
          <a:r>
            <a:rPr lang="en-US" sz="1200" b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lawik" panose="020B0502040204020203" pitchFamily="34" charset="0"/>
              <a:ea typeface="+mn-ea"/>
              <a:cs typeface="Arial"/>
            </a:rPr>
            <a:t>3. Control</a:t>
          </a:r>
        </a:p>
        <a:p>
          <a:pPr algn="l">
            <a:buNone/>
          </a:pPr>
          <a:r>
            <a:rPr lang="en-US" sz="1200" b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lawik" panose="020B0502040204020203" pitchFamily="34" charset="0"/>
              <a:ea typeface="+mn-ea"/>
              <a:cs typeface="Arial"/>
            </a:rPr>
            <a:t>4. Payer Concentration</a:t>
          </a:r>
        </a:p>
        <a:p>
          <a:pPr algn="l">
            <a:buNone/>
          </a:pPr>
          <a:r>
            <a:rPr lang="en-US" sz="1200" b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lawik" panose="020B0502040204020203" pitchFamily="34" charset="0"/>
              <a:ea typeface="+mn-ea"/>
              <a:cs typeface="Arial"/>
            </a:rPr>
            <a:t>5. ACO affiliation</a:t>
          </a:r>
        </a:p>
        <a:p>
          <a:pPr algn="l">
            <a:buNone/>
          </a:pPr>
          <a:endParaRPr lang="en-US" sz="1200" b="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algn="ctr">
            <a:buNone/>
          </a:pPr>
          <a:endParaRPr lang="en-US" sz="14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algn="ctr">
            <a:buNone/>
          </a:pPr>
          <a:endParaRPr lang="en-US" sz="14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algn="ctr">
            <a:buNone/>
          </a:pPr>
          <a:endParaRPr lang="en-US" sz="14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algn="ctr">
            <a:buNone/>
          </a:pPr>
          <a:endParaRPr lang="en-US" sz="14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</dgm:t>
    </dgm:pt>
    <dgm:pt modelId="{B17CF5C6-F8D7-4CD0-822A-21048D20FFC1}" type="parTrans" cxnId="{84198C53-BA32-473A-9F3E-7C0CD90F8223}">
      <dgm:prSet/>
      <dgm:spPr/>
      <dgm:t>
        <a:bodyPr/>
        <a:lstStyle/>
        <a:p>
          <a:endParaRPr lang="en-US" sz="1200">
            <a:solidFill>
              <a:srgbClr val="444492"/>
            </a:solidFill>
          </a:endParaRPr>
        </a:p>
      </dgm:t>
    </dgm:pt>
    <dgm:pt modelId="{521BC7C2-986E-4A5C-BC11-DF0913761128}" type="sibTrans" cxnId="{84198C53-BA32-473A-9F3E-7C0CD90F8223}">
      <dgm:prSet/>
      <dgm:spPr/>
      <dgm:t>
        <a:bodyPr/>
        <a:lstStyle/>
        <a:p>
          <a:endParaRPr lang="en-US" sz="1200">
            <a:solidFill>
              <a:srgbClr val="444492"/>
            </a:solidFill>
          </a:endParaRPr>
        </a:p>
      </dgm:t>
    </dgm:pt>
    <dgm:pt modelId="{AD13829E-74C6-4502-A8B0-10C2B34C5406}">
      <dgm:prSet custT="1"/>
      <dgm:spPr>
        <a:xfrm>
          <a:off x="8125992" y="0"/>
          <a:ext cx="2628147" cy="5312012"/>
        </a:xfrm>
        <a:prstGeom prst="roundRect">
          <a:avLst>
            <a:gd name="adj" fmla="val 10000"/>
          </a:avLst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endParaRPr lang="en-US" sz="14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algn="ctr">
            <a:buNone/>
          </a:pPr>
          <a:endParaRPr lang="en-US" sz="14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algn="ctr">
            <a:buNone/>
          </a:pPr>
          <a:endParaRPr lang="en-US" sz="14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algn="ctr">
            <a:buNone/>
          </a:pPr>
          <a:r>
            <a:rPr lang="en-US" sz="14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lawik" panose="020B0502040204020203" pitchFamily="34" charset="0"/>
              <a:ea typeface="+mn-ea"/>
              <a:cs typeface="Arial"/>
            </a:rPr>
            <a:t>Align Segments with Business Strategy</a:t>
          </a:r>
        </a:p>
        <a:p>
          <a:pPr algn="l">
            <a:buNone/>
          </a:pPr>
          <a:r>
            <a:rPr lang="en-US" sz="1200" dirty="0">
              <a:solidFill>
                <a:srgbClr val="000000"/>
              </a:solidFill>
              <a:latin typeface="Selawik" panose="020B0502040204020203" pitchFamily="34" charset="0"/>
              <a:ea typeface="+mn-ea"/>
              <a:cs typeface="Times New Roman" pitchFamily="18" charset="0"/>
            </a:rPr>
            <a:t>Incorporate business inputs and feedback for segments</a:t>
          </a:r>
        </a:p>
        <a:p>
          <a:pPr algn="l">
            <a:buNone/>
          </a:pPr>
          <a:r>
            <a:rPr lang="en-US" sz="1200" dirty="0">
              <a:solidFill>
                <a:srgbClr val="000000"/>
              </a:solidFill>
              <a:latin typeface="Selawik" panose="020B0502040204020203" pitchFamily="34" charset="0"/>
              <a:ea typeface="+mn-ea"/>
              <a:cs typeface="Times New Roman" pitchFamily="18" charset="0"/>
            </a:rPr>
            <a:t>Utilize the segmentation output to answer key business questions</a:t>
          </a:r>
          <a:endParaRPr lang="en-US" sz="12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algn="ctr">
            <a:buNone/>
          </a:pPr>
          <a:endParaRPr lang="en-US" sz="14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algn="ctr">
            <a:buNone/>
          </a:pPr>
          <a:endParaRPr lang="en-US" sz="14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algn="ctr">
            <a:buNone/>
          </a:pPr>
          <a:endParaRPr lang="en-US" sz="14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</dgm:t>
    </dgm:pt>
    <dgm:pt modelId="{9A7BAD76-435A-45B9-84F4-519B861FDFB8}" type="parTrans" cxnId="{46C9420E-5AA5-41AC-9ED9-6199BAB20C76}">
      <dgm:prSet/>
      <dgm:spPr/>
      <dgm:t>
        <a:bodyPr/>
        <a:lstStyle/>
        <a:p>
          <a:endParaRPr lang="en-US" sz="1200"/>
        </a:p>
      </dgm:t>
    </dgm:pt>
    <dgm:pt modelId="{09A129AE-0CB5-49D6-B643-E42D4CC61D9A}" type="sibTrans" cxnId="{46C9420E-5AA5-41AC-9ED9-6199BAB20C76}">
      <dgm:prSet/>
      <dgm:spPr/>
      <dgm:t>
        <a:bodyPr/>
        <a:lstStyle/>
        <a:p>
          <a:endParaRPr lang="en-US" sz="1200"/>
        </a:p>
      </dgm:t>
    </dgm:pt>
    <dgm:pt modelId="{905C09B2-FF2D-40BD-B05B-4878144DA3EC}" type="pres">
      <dgm:prSet presAssocID="{6B5A4475-1E5F-4DAA-8026-D972B8EC117E}" presName="Name0" presStyleCnt="0">
        <dgm:presLayoutVars>
          <dgm:dir/>
          <dgm:resizeHandles val="exact"/>
        </dgm:presLayoutVars>
      </dgm:prSet>
      <dgm:spPr/>
    </dgm:pt>
    <dgm:pt modelId="{3F772138-720C-47AC-936F-D1C6FA8A3F60}" type="pres">
      <dgm:prSet presAssocID="{6B5A4475-1E5F-4DAA-8026-D972B8EC117E}" presName="fgShape" presStyleLbl="fgShp" presStyleIdx="0" presStyleCnt="1" custAng="0" custFlipHor="1" custScaleX="16219" custScaleY="83933" custLinFactNeighborX="26850" custLinFactNeighborY="-11479"/>
      <dgm:spPr>
        <a:xfrm flipH="1">
          <a:off x="7231219" y="4222155"/>
          <a:ext cx="1604676" cy="668779"/>
        </a:xfrm>
        <a:prstGeom prst="leftRightArrow">
          <a:avLst/>
        </a:prstGeom>
        <a:solidFill>
          <a:srgbClr val="A5A5A5">
            <a:tint val="6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25C22E72-7EB8-441F-B1FC-1EE6562DA860}" type="pres">
      <dgm:prSet presAssocID="{6B5A4475-1E5F-4DAA-8026-D972B8EC117E}" presName="linComp" presStyleCnt="0"/>
      <dgm:spPr/>
    </dgm:pt>
    <dgm:pt modelId="{12C40D31-88A3-4083-9CFC-792561789C1C}" type="pres">
      <dgm:prSet presAssocID="{6EAC4A4B-69EE-44B4-A5E6-590DC4463C79}" presName="compNode" presStyleCnt="0"/>
      <dgm:spPr/>
    </dgm:pt>
    <dgm:pt modelId="{FD8D1863-9106-4C5A-B7D4-C63C0325E7D2}" type="pres">
      <dgm:prSet presAssocID="{6EAC4A4B-69EE-44B4-A5E6-590DC4463C79}" presName="bkgdShape" presStyleLbl="node1" presStyleIdx="0" presStyleCnt="4"/>
      <dgm:spPr>
        <a:prstGeom prst="roundRect">
          <a:avLst>
            <a:gd name="adj" fmla="val 10000"/>
          </a:avLst>
        </a:prstGeom>
      </dgm:spPr>
    </dgm:pt>
    <dgm:pt modelId="{EFEE9A60-1018-41F5-BE4B-19F734FBF290}" type="pres">
      <dgm:prSet presAssocID="{6EAC4A4B-69EE-44B4-A5E6-590DC4463C79}" presName="nodeTx" presStyleLbl="node1" presStyleIdx="0" presStyleCnt="4">
        <dgm:presLayoutVars>
          <dgm:bulletEnabled val="1"/>
        </dgm:presLayoutVars>
      </dgm:prSet>
      <dgm:spPr/>
    </dgm:pt>
    <dgm:pt modelId="{07878044-E12D-449F-8D0E-4150E0D3368E}" type="pres">
      <dgm:prSet presAssocID="{6EAC4A4B-69EE-44B4-A5E6-590DC4463C79}" presName="invisiNode" presStyleLbl="node1" presStyleIdx="0" presStyleCnt="4"/>
      <dgm:spPr/>
    </dgm:pt>
    <dgm:pt modelId="{C684D70A-A7A7-424E-9F49-4181B168034D}" type="pres">
      <dgm:prSet presAssocID="{6EAC4A4B-69EE-44B4-A5E6-590DC4463C79}" presName="imagNode" presStyleLbl="fgImgPlace1" presStyleIdx="0" presStyleCnt="4"/>
      <dgm:spPr>
        <a:xfrm>
          <a:off x="432131" y="318720"/>
          <a:ext cx="1768899" cy="1768899"/>
        </a:xfrm>
        <a:prstGeom prst="ellipse">
          <a:avLst/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1E454F9D-CACD-4229-B822-8D70E603F90D}" type="pres">
      <dgm:prSet presAssocID="{7BBB949B-4E93-4710-BF49-18D2A8B3D461}" presName="sibTrans" presStyleLbl="sibTrans2D1" presStyleIdx="0" presStyleCnt="0"/>
      <dgm:spPr/>
    </dgm:pt>
    <dgm:pt modelId="{2AE3A3D2-14F0-4A25-A11D-EFD24D967F3C}" type="pres">
      <dgm:prSet presAssocID="{446057AA-F282-405C-9466-8002218A3182}" presName="compNode" presStyleCnt="0"/>
      <dgm:spPr/>
    </dgm:pt>
    <dgm:pt modelId="{A46D1DAE-FDA3-4E4B-BD25-2820E61B9742}" type="pres">
      <dgm:prSet presAssocID="{446057AA-F282-405C-9466-8002218A3182}" presName="bkgdShape" presStyleLbl="node1" presStyleIdx="1" presStyleCnt="4"/>
      <dgm:spPr>
        <a:prstGeom prst="roundRect">
          <a:avLst>
            <a:gd name="adj" fmla="val 10000"/>
          </a:avLst>
        </a:prstGeom>
      </dgm:spPr>
    </dgm:pt>
    <dgm:pt modelId="{A3865CD5-1FD6-4CBF-B9CA-BF3FD2324F6E}" type="pres">
      <dgm:prSet presAssocID="{446057AA-F282-405C-9466-8002218A3182}" presName="nodeTx" presStyleLbl="node1" presStyleIdx="1" presStyleCnt="4">
        <dgm:presLayoutVars>
          <dgm:bulletEnabled val="1"/>
        </dgm:presLayoutVars>
      </dgm:prSet>
      <dgm:spPr/>
    </dgm:pt>
    <dgm:pt modelId="{27566A77-3769-4B65-8D78-F17E96BD07F9}" type="pres">
      <dgm:prSet presAssocID="{446057AA-F282-405C-9466-8002218A3182}" presName="invisiNode" presStyleLbl="node1" presStyleIdx="1" presStyleCnt="4"/>
      <dgm:spPr/>
    </dgm:pt>
    <dgm:pt modelId="{F11C6B25-DD9E-40C0-B1CE-E72BD549E7A0}" type="pres">
      <dgm:prSet presAssocID="{446057AA-F282-405C-9466-8002218A3182}" presName="imagNode" presStyleLbl="fgImgPlace1" presStyleIdx="1" presStyleCnt="4"/>
      <dgm:spPr>
        <a:xfrm>
          <a:off x="3139123" y="318720"/>
          <a:ext cx="1768899" cy="1768899"/>
        </a:xfrm>
        <a:prstGeom prst="ellipse">
          <a:avLst/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1689E636-F0E0-4E78-B190-B0EE79E83078}" type="pres">
      <dgm:prSet presAssocID="{59D175F6-022D-4F67-AB4D-7EF3FC23677E}" presName="sibTrans" presStyleLbl="sibTrans2D1" presStyleIdx="0" presStyleCnt="0"/>
      <dgm:spPr/>
    </dgm:pt>
    <dgm:pt modelId="{C0961FED-01B7-4153-A3D6-609311F2FE71}" type="pres">
      <dgm:prSet presAssocID="{911189A6-E37B-4310-A86E-8BEC566DE42D}" presName="compNode" presStyleCnt="0"/>
      <dgm:spPr/>
    </dgm:pt>
    <dgm:pt modelId="{80CE3291-EE04-432D-BEE1-D5220311ABAD}" type="pres">
      <dgm:prSet presAssocID="{911189A6-E37B-4310-A86E-8BEC566DE42D}" presName="bkgdShape" presStyleLbl="node1" presStyleIdx="2" presStyleCnt="4"/>
      <dgm:spPr>
        <a:prstGeom prst="roundRect">
          <a:avLst>
            <a:gd name="adj" fmla="val 10000"/>
          </a:avLst>
        </a:prstGeom>
      </dgm:spPr>
    </dgm:pt>
    <dgm:pt modelId="{F1689E38-19FC-482C-AB43-22ED7399AC49}" type="pres">
      <dgm:prSet presAssocID="{911189A6-E37B-4310-A86E-8BEC566DE42D}" presName="nodeTx" presStyleLbl="node1" presStyleIdx="2" presStyleCnt="4">
        <dgm:presLayoutVars>
          <dgm:bulletEnabled val="1"/>
        </dgm:presLayoutVars>
      </dgm:prSet>
      <dgm:spPr/>
    </dgm:pt>
    <dgm:pt modelId="{16D8D760-288A-4F04-B74B-8D89CE87F58F}" type="pres">
      <dgm:prSet presAssocID="{911189A6-E37B-4310-A86E-8BEC566DE42D}" presName="invisiNode" presStyleLbl="node1" presStyleIdx="2" presStyleCnt="4"/>
      <dgm:spPr/>
    </dgm:pt>
    <dgm:pt modelId="{699C46F1-5B31-4809-B8D2-4AB0A21EE7E3}" type="pres">
      <dgm:prSet presAssocID="{911189A6-E37B-4310-A86E-8BEC566DE42D}" presName="imagNode" presStyleLbl="fgImgPlace1" presStyleIdx="2" presStyleCnt="4"/>
      <dgm:spPr>
        <a:xfrm>
          <a:off x="5846116" y="318720"/>
          <a:ext cx="1768899" cy="1768899"/>
        </a:xfrm>
        <a:prstGeom prst="ellipse">
          <a:avLst/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F72466AB-69AA-4EB4-8CD5-3E1B7E90576B}" type="pres">
      <dgm:prSet presAssocID="{521BC7C2-986E-4A5C-BC11-DF0913761128}" presName="sibTrans" presStyleLbl="sibTrans2D1" presStyleIdx="0" presStyleCnt="0"/>
      <dgm:spPr/>
    </dgm:pt>
    <dgm:pt modelId="{599F570B-681F-483C-9338-51EC950D8429}" type="pres">
      <dgm:prSet presAssocID="{AD13829E-74C6-4502-A8B0-10C2B34C5406}" presName="compNode" presStyleCnt="0"/>
      <dgm:spPr/>
    </dgm:pt>
    <dgm:pt modelId="{EF2ABE15-8291-4BF5-9F92-666894088AC8}" type="pres">
      <dgm:prSet presAssocID="{AD13829E-74C6-4502-A8B0-10C2B34C5406}" presName="bkgdShape" presStyleLbl="node1" presStyleIdx="3" presStyleCnt="4" custLinFactNeighborX="13142" custLinFactNeighborY="-625"/>
      <dgm:spPr>
        <a:prstGeom prst="roundRect">
          <a:avLst>
            <a:gd name="adj" fmla="val 10000"/>
          </a:avLst>
        </a:prstGeom>
      </dgm:spPr>
    </dgm:pt>
    <dgm:pt modelId="{3F52CD03-645F-4E14-8FC6-D5F034610DF4}" type="pres">
      <dgm:prSet presAssocID="{AD13829E-74C6-4502-A8B0-10C2B34C5406}" presName="nodeTx" presStyleLbl="node1" presStyleIdx="3" presStyleCnt="4">
        <dgm:presLayoutVars>
          <dgm:bulletEnabled val="1"/>
        </dgm:presLayoutVars>
      </dgm:prSet>
      <dgm:spPr/>
    </dgm:pt>
    <dgm:pt modelId="{B554969F-0F1D-45E5-87E6-064BD63246C6}" type="pres">
      <dgm:prSet presAssocID="{AD13829E-74C6-4502-A8B0-10C2B34C5406}" presName="invisiNode" presStyleLbl="node1" presStyleIdx="3" presStyleCnt="4"/>
      <dgm:spPr/>
    </dgm:pt>
    <dgm:pt modelId="{91F50FA0-F2F5-45C2-85D8-8B03B2F6DD0D}" type="pres">
      <dgm:prSet presAssocID="{AD13829E-74C6-4502-A8B0-10C2B34C5406}" presName="imagNode" presStyleLbl="fgImgPlace1" presStyleIdx="3" presStyleCnt="4"/>
      <dgm:spPr>
        <a:xfrm>
          <a:off x="8553108" y="318720"/>
          <a:ext cx="1768899" cy="1768899"/>
        </a:xfrm>
        <a:prstGeom prst="ellipse">
          <a:avLst/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</dgm:ptLst>
  <dgm:cxnLst>
    <dgm:cxn modelId="{D2F9750B-29A4-4525-A0DD-D89D8A429A9B}" type="presOf" srcId="{911189A6-E37B-4310-A86E-8BEC566DE42D}" destId="{F1689E38-19FC-482C-AB43-22ED7399AC49}" srcOrd="1" destOrd="0" presId="urn:microsoft.com/office/officeart/2005/8/layout/hList7"/>
    <dgm:cxn modelId="{46C9420E-5AA5-41AC-9ED9-6199BAB20C76}" srcId="{6B5A4475-1E5F-4DAA-8026-D972B8EC117E}" destId="{AD13829E-74C6-4502-A8B0-10C2B34C5406}" srcOrd="3" destOrd="0" parTransId="{9A7BAD76-435A-45B9-84F4-519B861FDFB8}" sibTransId="{09A129AE-0CB5-49D6-B643-E42D4CC61D9A}"/>
    <dgm:cxn modelId="{B9B5B31B-85B0-4CA6-91EE-E7A6FB9AA8EA}" type="presOf" srcId="{AD13829E-74C6-4502-A8B0-10C2B34C5406}" destId="{EF2ABE15-8291-4BF5-9F92-666894088AC8}" srcOrd="0" destOrd="0" presId="urn:microsoft.com/office/officeart/2005/8/layout/hList7"/>
    <dgm:cxn modelId="{595CCF40-2AD5-4701-ADB3-8252201E3137}" type="presOf" srcId="{446057AA-F282-405C-9466-8002218A3182}" destId="{A3865CD5-1FD6-4CBF-B9CA-BF3FD2324F6E}" srcOrd="1" destOrd="0" presId="urn:microsoft.com/office/officeart/2005/8/layout/hList7"/>
    <dgm:cxn modelId="{F0438568-DA90-4AAF-9EFA-51932D9FA23F}" type="presOf" srcId="{7BBB949B-4E93-4710-BF49-18D2A8B3D461}" destId="{1E454F9D-CACD-4229-B822-8D70E603F90D}" srcOrd="0" destOrd="0" presId="urn:microsoft.com/office/officeart/2005/8/layout/hList7"/>
    <dgm:cxn modelId="{84198C53-BA32-473A-9F3E-7C0CD90F8223}" srcId="{6B5A4475-1E5F-4DAA-8026-D972B8EC117E}" destId="{911189A6-E37B-4310-A86E-8BEC566DE42D}" srcOrd="2" destOrd="0" parTransId="{B17CF5C6-F8D7-4CD0-822A-21048D20FFC1}" sibTransId="{521BC7C2-986E-4A5C-BC11-DF0913761128}"/>
    <dgm:cxn modelId="{898CFB75-A011-4CBD-87FD-FA7C390E285F}" srcId="{6B5A4475-1E5F-4DAA-8026-D972B8EC117E}" destId="{6EAC4A4B-69EE-44B4-A5E6-590DC4463C79}" srcOrd="0" destOrd="0" parTransId="{88189E34-257B-42B0-B7BF-9665D4A29189}" sibTransId="{7BBB949B-4E93-4710-BF49-18D2A8B3D461}"/>
    <dgm:cxn modelId="{6D23277E-EE4A-4784-A688-CC5918A89647}" type="presOf" srcId="{6B5A4475-1E5F-4DAA-8026-D972B8EC117E}" destId="{905C09B2-FF2D-40BD-B05B-4878144DA3EC}" srcOrd="0" destOrd="0" presId="urn:microsoft.com/office/officeart/2005/8/layout/hList7"/>
    <dgm:cxn modelId="{2076108E-9ABD-43A2-AA95-E08B2E19A9C6}" type="presOf" srcId="{6EAC4A4B-69EE-44B4-A5E6-590DC4463C79}" destId="{FD8D1863-9106-4C5A-B7D4-C63C0325E7D2}" srcOrd="0" destOrd="0" presId="urn:microsoft.com/office/officeart/2005/8/layout/hList7"/>
    <dgm:cxn modelId="{7105EC9D-6AAB-4DEC-B77B-FDDA82F97687}" type="presOf" srcId="{911189A6-E37B-4310-A86E-8BEC566DE42D}" destId="{80CE3291-EE04-432D-BEE1-D5220311ABAD}" srcOrd="0" destOrd="0" presId="urn:microsoft.com/office/officeart/2005/8/layout/hList7"/>
    <dgm:cxn modelId="{3402C0A1-541F-4689-8D31-ABFE85994342}" type="presOf" srcId="{59D175F6-022D-4F67-AB4D-7EF3FC23677E}" destId="{1689E636-F0E0-4E78-B190-B0EE79E83078}" srcOrd="0" destOrd="0" presId="urn:microsoft.com/office/officeart/2005/8/layout/hList7"/>
    <dgm:cxn modelId="{DB1E39A6-87AC-45D2-8EA5-CF0F8002653C}" srcId="{6B5A4475-1E5F-4DAA-8026-D972B8EC117E}" destId="{446057AA-F282-405C-9466-8002218A3182}" srcOrd="1" destOrd="0" parTransId="{ECCF99C5-1402-4093-A23D-885DB6C403B9}" sibTransId="{59D175F6-022D-4F67-AB4D-7EF3FC23677E}"/>
    <dgm:cxn modelId="{9352EBB5-9E6F-4E2C-9F1C-C3E528B00A2E}" type="presOf" srcId="{446057AA-F282-405C-9466-8002218A3182}" destId="{A46D1DAE-FDA3-4E4B-BD25-2820E61B9742}" srcOrd="0" destOrd="0" presId="urn:microsoft.com/office/officeart/2005/8/layout/hList7"/>
    <dgm:cxn modelId="{085430B9-B9D6-4489-AAC8-298A96013691}" type="presOf" srcId="{6EAC4A4B-69EE-44B4-A5E6-590DC4463C79}" destId="{EFEE9A60-1018-41F5-BE4B-19F734FBF290}" srcOrd="1" destOrd="0" presId="urn:microsoft.com/office/officeart/2005/8/layout/hList7"/>
    <dgm:cxn modelId="{82A451C0-8340-4C3B-A3F0-6F70260CBDDA}" type="presOf" srcId="{AD13829E-74C6-4502-A8B0-10C2B34C5406}" destId="{3F52CD03-645F-4E14-8FC6-D5F034610DF4}" srcOrd="1" destOrd="0" presId="urn:microsoft.com/office/officeart/2005/8/layout/hList7"/>
    <dgm:cxn modelId="{60D35DC5-B0B4-4F12-B4E9-596829D2AEEF}" type="presOf" srcId="{521BC7C2-986E-4A5C-BC11-DF0913761128}" destId="{F72466AB-69AA-4EB4-8CD5-3E1B7E90576B}" srcOrd="0" destOrd="0" presId="urn:microsoft.com/office/officeart/2005/8/layout/hList7"/>
    <dgm:cxn modelId="{3B83AE05-CE3E-466A-8FE5-D94C1CABD9BE}" type="presParOf" srcId="{905C09B2-FF2D-40BD-B05B-4878144DA3EC}" destId="{3F772138-720C-47AC-936F-D1C6FA8A3F60}" srcOrd="0" destOrd="0" presId="urn:microsoft.com/office/officeart/2005/8/layout/hList7"/>
    <dgm:cxn modelId="{B4CB19C1-2E82-49CF-B619-F6322C4913B9}" type="presParOf" srcId="{905C09B2-FF2D-40BD-B05B-4878144DA3EC}" destId="{25C22E72-7EB8-441F-B1FC-1EE6562DA860}" srcOrd="1" destOrd="0" presId="urn:microsoft.com/office/officeart/2005/8/layout/hList7"/>
    <dgm:cxn modelId="{A4FAA7BC-C5AC-4063-8373-500CF2466E7D}" type="presParOf" srcId="{25C22E72-7EB8-441F-B1FC-1EE6562DA860}" destId="{12C40D31-88A3-4083-9CFC-792561789C1C}" srcOrd="0" destOrd="0" presId="urn:microsoft.com/office/officeart/2005/8/layout/hList7"/>
    <dgm:cxn modelId="{A30D0157-F858-4221-BC45-E13ECCAA2EE7}" type="presParOf" srcId="{12C40D31-88A3-4083-9CFC-792561789C1C}" destId="{FD8D1863-9106-4C5A-B7D4-C63C0325E7D2}" srcOrd="0" destOrd="0" presId="urn:microsoft.com/office/officeart/2005/8/layout/hList7"/>
    <dgm:cxn modelId="{86D49B60-7592-48E3-BAB4-96767A09E24E}" type="presParOf" srcId="{12C40D31-88A3-4083-9CFC-792561789C1C}" destId="{EFEE9A60-1018-41F5-BE4B-19F734FBF290}" srcOrd="1" destOrd="0" presId="urn:microsoft.com/office/officeart/2005/8/layout/hList7"/>
    <dgm:cxn modelId="{2849EE3B-836A-460D-9047-65AA23024D74}" type="presParOf" srcId="{12C40D31-88A3-4083-9CFC-792561789C1C}" destId="{07878044-E12D-449F-8D0E-4150E0D3368E}" srcOrd="2" destOrd="0" presId="urn:microsoft.com/office/officeart/2005/8/layout/hList7"/>
    <dgm:cxn modelId="{BD629E31-7D1E-4A0A-B72F-ED344A4644F1}" type="presParOf" srcId="{12C40D31-88A3-4083-9CFC-792561789C1C}" destId="{C684D70A-A7A7-424E-9F49-4181B168034D}" srcOrd="3" destOrd="0" presId="urn:microsoft.com/office/officeart/2005/8/layout/hList7"/>
    <dgm:cxn modelId="{592A8C47-06A4-4130-8FE4-CBBEDBAFD1A9}" type="presParOf" srcId="{25C22E72-7EB8-441F-B1FC-1EE6562DA860}" destId="{1E454F9D-CACD-4229-B822-8D70E603F90D}" srcOrd="1" destOrd="0" presId="urn:microsoft.com/office/officeart/2005/8/layout/hList7"/>
    <dgm:cxn modelId="{A4160624-65E1-4D08-AAA7-5842EA50DCC5}" type="presParOf" srcId="{25C22E72-7EB8-441F-B1FC-1EE6562DA860}" destId="{2AE3A3D2-14F0-4A25-A11D-EFD24D967F3C}" srcOrd="2" destOrd="0" presId="urn:microsoft.com/office/officeart/2005/8/layout/hList7"/>
    <dgm:cxn modelId="{A525B4A3-6EAD-4D62-A9D6-5059BAC4C9C6}" type="presParOf" srcId="{2AE3A3D2-14F0-4A25-A11D-EFD24D967F3C}" destId="{A46D1DAE-FDA3-4E4B-BD25-2820E61B9742}" srcOrd="0" destOrd="0" presId="urn:microsoft.com/office/officeart/2005/8/layout/hList7"/>
    <dgm:cxn modelId="{D730C20B-BA4A-4E90-AD6B-279B6BEE07BF}" type="presParOf" srcId="{2AE3A3D2-14F0-4A25-A11D-EFD24D967F3C}" destId="{A3865CD5-1FD6-4CBF-B9CA-BF3FD2324F6E}" srcOrd="1" destOrd="0" presId="urn:microsoft.com/office/officeart/2005/8/layout/hList7"/>
    <dgm:cxn modelId="{CCDD8677-0DF9-4574-B83A-E9A7A195092A}" type="presParOf" srcId="{2AE3A3D2-14F0-4A25-A11D-EFD24D967F3C}" destId="{27566A77-3769-4B65-8D78-F17E96BD07F9}" srcOrd="2" destOrd="0" presId="urn:microsoft.com/office/officeart/2005/8/layout/hList7"/>
    <dgm:cxn modelId="{D298C168-8ECA-4F02-B560-382867D820B7}" type="presParOf" srcId="{2AE3A3D2-14F0-4A25-A11D-EFD24D967F3C}" destId="{F11C6B25-DD9E-40C0-B1CE-E72BD549E7A0}" srcOrd="3" destOrd="0" presId="urn:microsoft.com/office/officeart/2005/8/layout/hList7"/>
    <dgm:cxn modelId="{6A5544FE-7787-425C-AA33-1700953A9F0D}" type="presParOf" srcId="{25C22E72-7EB8-441F-B1FC-1EE6562DA860}" destId="{1689E636-F0E0-4E78-B190-B0EE79E83078}" srcOrd="3" destOrd="0" presId="urn:microsoft.com/office/officeart/2005/8/layout/hList7"/>
    <dgm:cxn modelId="{0EF3F558-E94A-4123-8211-D38127F3444A}" type="presParOf" srcId="{25C22E72-7EB8-441F-B1FC-1EE6562DA860}" destId="{C0961FED-01B7-4153-A3D6-609311F2FE71}" srcOrd="4" destOrd="0" presId="urn:microsoft.com/office/officeart/2005/8/layout/hList7"/>
    <dgm:cxn modelId="{24B63773-D9A8-49B0-995B-72ED683A044E}" type="presParOf" srcId="{C0961FED-01B7-4153-A3D6-609311F2FE71}" destId="{80CE3291-EE04-432D-BEE1-D5220311ABAD}" srcOrd="0" destOrd="0" presId="urn:microsoft.com/office/officeart/2005/8/layout/hList7"/>
    <dgm:cxn modelId="{FFF0DB89-D6F7-4B55-8928-79F0D0C4C777}" type="presParOf" srcId="{C0961FED-01B7-4153-A3D6-609311F2FE71}" destId="{F1689E38-19FC-482C-AB43-22ED7399AC49}" srcOrd="1" destOrd="0" presId="urn:microsoft.com/office/officeart/2005/8/layout/hList7"/>
    <dgm:cxn modelId="{A73E5699-0D36-4ADB-9C3E-E716986749EA}" type="presParOf" srcId="{C0961FED-01B7-4153-A3D6-609311F2FE71}" destId="{16D8D760-288A-4F04-B74B-8D89CE87F58F}" srcOrd="2" destOrd="0" presId="urn:microsoft.com/office/officeart/2005/8/layout/hList7"/>
    <dgm:cxn modelId="{F3F84264-87FD-4692-86CB-0B2FE29DF67C}" type="presParOf" srcId="{C0961FED-01B7-4153-A3D6-609311F2FE71}" destId="{699C46F1-5B31-4809-B8D2-4AB0A21EE7E3}" srcOrd="3" destOrd="0" presId="urn:microsoft.com/office/officeart/2005/8/layout/hList7"/>
    <dgm:cxn modelId="{A3D416CA-22C1-4479-8500-5DECCA491B62}" type="presParOf" srcId="{25C22E72-7EB8-441F-B1FC-1EE6562DA860}" destId="{F72466AB-69AA-4EB4-8CD5-3E1B7E90576B}" srcOrd="5" destOrd="0" presId="urn:microsoft.com/office/officeart/2005/8/layout/hList7"/>
    <dgm:cxn modelId="{369931EC-E0C2-4438-9921-976DC0A63F5C}" type="presParOf" srcId="{25C22E72-7EB8-441F-B1FC-1EE6562DA860}" destId="{599F570B-681F-483C-9338-51EC950D8429}" srcOrd="6" destOrd="0" presId="urn:microsoft.com/office/officeart/2005/8/layout/hList7"/>
    <dgm:cxn modelId="{B6771037-E145-474C-8D47-1AB336DCA05A}" type="presParOf" srcId="{599F570B-681F-483C-9338-51EC950D8429}" destId="{EF2ABE15-8291-4BF5-9F92-666894088AC8}" srcOrd="0" destOrd="0" presId="urn:microsoft.com/office/officeart/2005/8/layout/hList7"/>
    <dgm:cxn modelId="{C73E59BF-C43C-4462-839F-9E0E7B6AD90C}" type="presParOf" srcId="{599F570B-681F-483C-9338-51EC950D8429}" destId="{3F52CD03-645F-4E14-8FC6-D5F034610DF4}" srcOrd="1" destOrd="0" presId="urn:microsoft.com/office/officeart/2005/8/layout/hList7"/>
    <dgm:cxn modelId="{21B35C05-9D04-4113-A13D-AE601143B446}" type="presParOf" srcId="{599F570B-681F-483C-9338-51EC950D8429}" destId="{B554969F-0F1D-45E5-87E6-064BD63246C6}" srcOrd="2" destOrd="0" presId="urn:microsoft.com/office/officeart/2005/8/layout/hList7"/>
    <dgm:cxn modelId="{D63CEC56-03A4-4AA7-9507-14E610F9B374}" type="presParOf" srcId="{599F570B-681F-483C-9338-51EC950D8429}" destId="{91F50FA0-F2F5-45C2-85D8-8B03B2F6DD0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5621858-6E7E-4BED-A8C8-6CD3955F524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258110A-208A-414E-B9F4-2BB970E84F50}">
      <dgm:prSet phldrT="[Text]" custT="1"/>
      <dgm:spPr>
        <a:xfrm>
          <a:off x="3867" y="0"/>
          <a:ext cx="3381894" cy="333248"/>
        </a:xfrm>
        <a:prstGeom prst="homePlate">
          <a:avLst/>
        </a:prstGeom>
        <a:solidFill>
          <a:srgbClr val="4D4D4D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ctr">
            <a:buNone/>
          </a:pPr>
          <a:r>
            <a:rPr lang="en-US" sz="1300" b="1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Pre Modeling</a:t>
          </a:r>
        </a:p>
      </dgm:t>
    </dgm:pt>
    <dgm:pt modelId="{6DD723D3-9105-4A1E-A413-8E9D9DB87ABC}" type="parTrans" cxnId="{8AB1E60E-2EE7-4B77-9DB3-857DB3A9207C}">
      <dgm:prSet/>
      <dgm:spPr/>
      <dgm:t>
        <a:bodyPr/>
        <a:lstStyle/>
        <a:p>
          <a:endParaRPr lang="en-US" sz="900">
            <a:solidFill>
              <a:schemeClr val="bg1"/>
            </a:solidFill>
            <a:latin typeface="+mj-lt"/>
          </a:endParaRPr>
        </a:p>
      </dgm:t>
    </dgm:pt>
    <dgm:pt modelId="{31569E9C-B40D-40C0-BF35-74BC96DEC4D3}" type="sibTrans" cxnId="{8AB1E60E-2EE7-4B77-9DB3-857DB3A9207C}">
      <dgm:prSet/>
      <dgm:spPr/>
      <dgm:t>
        <a:bodyPr/>
        <a:lstStyle/>
        <a:p>
          <a:endParaRPr lang="en-US" sz="900">
            <a:solidFill>
              <a:schemeClr val="bg1"/>
            </a:solidFill>
            <a:latin typeface="+mj-lt"/>
          </a:endParaRPr>
        </a:p>
      </dgm:t>
    </dgm:pt>
    <dgm:pt modelId="{C1D0E8AC-1C04-4D88-B3CE-9CE719EEB818}">
      <dgm:prSet custT="1"/>
      <dgm:spPr>
        <a:xfrm>
          <a:off x="2709382" y="0"/>
          <a:ext cx="3381894" cy="333248"/>
        </a:xfrm>
        <a:prstGeom prst="chevron">
          <a:avLst/>
        </a:prstGeom>
        <a:solidFill>
          <a:srgbClr val="006666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300" b="1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Modeling</a:t>
          </a:r>
        </a:p>
      </dgm:t>
    </dgm:pt>
    <dgm:pt modelId="{7D895511-FDCF-4832-83F1-DB8F4DEC1EF7}" type="parTrans" cxnId="{E4372A12-F399-4728-8B77-BCA8F6F86B0A}">
      <dgm:prSet/>
      <dgm:spPr/>
      <dgm:t>
        <a:bodyPr/>
        <a:lstStyle/>
        <a:p>
          <a:endParaRPr lang="en-US"/>
        </a:p>
      </dgm:t>
    </dgm:pt>
    <dgm:pt modelId="{39FF5E84-A1BE-41D5-99ED-083D34466FD6}" type="sibTrans" cxnId="{E4372A12-F399-4728-8B77-BCA8F6F86B0A}">
      <dgm:prSet/>
      <dgm:spPr/>
      <dgm:t>
        <a:bodyPr/>
        <a:lstStyle/>
        <a:p>
          <a:endParaRPr lang="en-US"/>
        </a:p>
      </dgm:t>
    </dgm:pt>
    <dgm:pt modelId="{C4237D9F-143C-4297-88FC-13027757AEBA}" type="pres">
      <dgm:prSet presAssocID="{25621858-6E7E-4BED-A8C8-6CD3955F5248}" presName="Name0" presStyleCnt="0">
        <dgm:presLayoutVars>
          <dgm:dir/>
          <dgm:resizeHandles val="exact"/>
        </dgm:presLayoutVars>
      </dgm:prSet>
      <dgm:spPr/>
    </dgm:pt>
    <dgm:pt modelId="{45D4A394-131B-4D52-A76A-FF685BDF3881}" type="pres">
      <dgm:prSet presAssocID="{1258110A-208A-414E-B9F4-2BB970E84F50}" presName="parTxOnly" presStyleLbl="node1" presStyleIdx="0" presStyleCnt="2">
        <dgm:presLayoutVars>
          <dgm:bulletEnabled val="1"/>
        </dgm:presLayoutVars>
      </dgm:prSet>
      <dgm:spPr/>
    </dgm:pt>
    <dgm:pt modelId="{8D9DA361-0887-48CE-8939-84C34054F244}" type="pres">
      <dgm:prSet presAssocID="{31569E9C-B40D-40C0-BF35-74BC96DEC4D3}" presName="parSpace" presStyleCnt="0"/>
      <dgm:spPr/>
    </dgm:pt>
    <dgm:pt modelId="{94CFCBA5-7CD5-4584-AB75-589640AFC93C}" type="pres">
      <dgm:prSet presAssocID="{C1D0E8AC-1C04-4D88-B3CE-9CE719EEB818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8AB1E60E-2EE7-4B77-9DB3-857DB3A9207C}" srcId="{25621858-6E7E-4BED-A8C8-6CD3955F5248}" destId="{1258110A-208A-414E-B9F4-2BB970E84F50}" srcOrd="0" destOrd="0" parTransId="{6DD723D3-9105-4A1E-A413-8E9D9DB87ABC}" sibTransId="{31569E9C-B40D-40C0-BF35-74BC96DEC4D3}"/>
    <dgm:cxn modelId="{E4372A12-F399-4728-8B77-BCA8F6F86B0A}" srcId="{25621858-6E7E-4BED-A8C8-6CD3955F5248}" destId="{C1D0E8AC-1C04-4D88-B3CE-9CE719EEB818}" srcOrd="1" destOrd="0" parTransId="{7D895511-FDCF-4832-83F1-DB8F4DEC1EF7}" sibTransId="{39FF5E84-A1BE-41D5-99ED-083D34466FD6}"/>
    <dgm:cxn modelId="{D7F9EFE0-F156-488E-AF63-640F23632E2B}" type="presOf" srcId="{25621858-6E7E-4BED-A8C8-6CD3955F5248}" destId="{C4237D9F-143C-4297-88FC-13027757AEBA}" srcOrd="0" destOrd="0" presId="urn:microsoft.com/office/officeart/2005/8/layout/hChevron3"/>
    <dgm:cxn modelId="{B7809DE8-165B-4398-BC63-AD03C0DA8DBB}" type="presOf" srcId="{C1D0E8AC-1C04-4D88-B3CE-9CE719EEB818}" destId="{94CFCBA5-7CD5-4584-AB75-589640AFC93C}" srcOrd="0" destOrd="0" presId="urn:microsoft.com/office/officeart/2005/8/layout/hChevron3"/>
    <dgm:cxn modelId="{7CBCD1FD-0D81-4218-BCEC-2F99084FA7BB}" type="presOf" srcId="{1258110A-208A-414E-B9F4-2BB970E84F50}" destId="{45D4A394-131B-4D52-A76A-FF685BDF3881}" srcOrd="0" destOrd="0" presId="urn:microsoft.com/office/officeart/2005/8/layout/hChevron3"/>
    <dgm:cxn modelId="{B02B257F-EB4E-4873-A4AA-B5E35AFDD923}" type="presParOf" srcId="{C4237D9F-143C-4297-88FC-13027757AEBA}" destId="{45D4A394-131B-4D52-A76A-FF685BDF3881}" srcOrd="0" destOrd="0" presId="urn:microsoft.com/office/officeart/2005/8/layout/hChevron3"/>
    <dgm:cxn modelId="{F10DEE14-5EA2-4470-8673-7DA001A1148D}" type="presParOf" srcId="{C4237D9F-143C-4297-88FC-13027757AEBA}" destId="{8D9DA361-0887-48CE-8939-84C34054F244}" srcOrd="1" destOrd="0" presId="urn:microsoft.com/office/officeart/2005/8/layout/hChevron3"/>
    <dgm:cxn modelId="{40AD4E00-151F-488A-890B-F372A4E4FB5E}" type="presParOf" srcId="{C4237D9F-143C-4297-88FC-13027757AEBA}" destId="{94CFCBA5-7CD5-4584-AB75-589640AFC93C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5621858-6E7E-4BED-A8C8-6CD3955F524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258110A-208A-414E-B9F4-2BB970E84F50}">
      <dgm:prSet phldrT="[Text]" custT="1"/>
      <dgm:spPr>
        <a:xfrm>
          <a:off x="3867" y="0"/>
          <a:ext cx="3381894" cy="333248"/>
        </a:xfrm>
        <a:prstGeom prst="homePlate">
          <a:avLst/>
        </a:prstGeom>
        <a:solidFill>
          <a:srgbClr val="4D4D4D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ctr">
            <a:buNone/>
          </a:pPr>
          <a:r>
            <a:rPr lang="en-US" sz="1300" b="1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Pre Modeling</a:t>
          </a:r>
        </a:p>
      </dgm:t>
    </dgm:pt>
    <dgm:pt modelId="{6DD723D3-9105-4A1E-A413-8E9D9DB87ABC}" type="parTrans" cxnId="{8AB1E60E-2EE7-4B77-9DB3-857DB3A9207C}">
      <dgm:prSet/>
      <dgm:spPr/>
      <dgm:t>
        <a:bodyPr/>
        <a:lstStyle/>
        <a:p>
          <a:endParaRPr lang="en-US" sz="900">
            <a:solidFill>
              <a:schemeClr val="bg1"/>
            </a:solidFill>
            <a:latin typeface="+mj-lt"/>
          </a:endParaRPr>
        </a:p>
      </dgm:t>
    </dgm:pt>
    <dgm:pt modelId="{31569E9C-B40D-40C0-BF35-74BC96DEC4D3}" type="sibTrans" cxnId="{8AB1E60E-2EE7-4B77-9DB3-857DB3A9207C}">
      <dgm:prSet/>
      <dgm:spPr/>
      <dgm:t>
        <a:bodyPr/>
        <a:lstStyle/>
        <a:p>
          <a:endParaRPr lang="en-US" sz="900">
            <a:solidFill>
              <a:schemeClr val="bg1"/>
            </a:solidFill>
            <a:latin typeface="+mj-lt"/>
          </a:endParaRPr>
        </a:p>
      </dgm:t>
    </dgm:pt>
    <dgm:pt modelId="{C1D0E8AC-1C04-4D88-B3CE-9CE719EEB818}">
      <dgm:prSet custT="1"/>
      <dgm:spPr>
        <a:xfrm>
          <a:off x="2709382" y="0"/>
          <a:ext cx="3381894" cy="333248"/>
        </a:xfrm>
        <a:prstGeom prst="chevron">
          <a:avLst/>
        </a:prstGeom>
        <a:solidFill>
          <a:srgbClr val="006666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300" b="1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Modeling</a:t>
          </a:r>
        </a:p>
      </dgm:t>
    </dgm:pt>
    <dgm:pt modelId="{7D895511-FDCF-4832-83F1-DB8F4DEC1EF7}" type="parTrans" cxnId="{E4372A12-F399-4728-8B77-BCA8F6F86B0A}">
      <dgm:prSet/>
      <dgm:spPr/>
      <dgm:t>
        <a:bodyPr/>
        <a:lstStyle/>
        <a:p>
          <a:endParaRPr lang="en-US"/>
        </a:p>
      </dgm:t>
    </dgm:pt>
    <dgm:pt modelId="{39FF5E84-A1BE-41D5-99ED-083D34466FD6}" type="sibTrans" cxnId="{E4372A12-F399-4728-8B77-BCA8F6F86B0A}">
      <dgm:prSet/>
      <dgm:spPr/>
      <dgm:t>
        <a:bodyPr/>
        <a:lstStyle/>
        <a:p>
          <a:endParaRPr lang="en-US"/>
        </a:p>
      </dgm:t>
    </dgm:pt>
    <dgm:pt modelId="{C4237D9F-143C-4297-88FC-13027757AEBA}" type="pres">
      <dgm:prSet presAssocID="{25621858-6E7E-4BED-A8C8-6CD3955F5248}" presName="Name0" presStyleCnt="0">
        <dgm:presLayoutVars>
          <dgm:dir/>
          <dgm:resizeHandles val="exact"/>
        </dgm:presLayoutVars>
      </dgm:prSet>
      <dgm:spPr/>
    </dgm:pt>
    <dgm:pt modelId="{45D4A394-131B-4D52-A76A-FF685BDF3881}" type="pres">
      <dgm:prSet presAssocID="{1258110A-208A-414E-B9F4-2BB970E84F50}" presName="parTxOnly" presStyleLbl="node1" presStyleIdx="0" presStyleCnt="2">
        <dgm:presLayoutVars>
          <dgm:bulletEnabled val="1"/>
        </dgm:presLayoutVars>
      </dgm:prSet>
      <dgm:spPr/>
    </dgm:pt>
    <dgm:pt modelId="{8D9DA361-0887-48CE-8939-84C34054F244}" type="pres">
      <dgm:prSet presAssocID="{31569E9C-B40D-40C0-BF35-74BC96DEC4D3}" presName="parSpace" presStyleCnt="0"/>
      <dgm:spPr/>
    </dgm:pt>
    <dgm:pt modelId="{94CFCBA5-7CD5-4584-AB75-589640AFC93C}" type="pres">
      <dgm:prSet presAssocID="{C1D0E8AC-1C04-4D88-B3CE-9CE719EEB818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8AB1E60E-2EE7-4B77-9DB3-857DB3A9207C}" srcId="{25621858-6E7E-4BED-A8C8-6CD3955F5248}" destId="{1258110A-208A-414E-B9F4-2BB970E84F50}" srcOrd="0" destOrd="0" parTransId="{6DD723D3-9105-4A1E-A413-8E9D9DB87ABC}" sibTransId="{31569E9C-B40D-40C0-BF35-74BC96DEC4D3}"/>
    <dgm:cxn modelId="{E4372A12-F399-4728-8B77-BCA8F6F86B0A}" srcId="{25621858-6E7E-4BED-A8C8-6CD3955F5248}" destId="{C1D0E8AC-1C04-4D88-B3CE-9CE719EEB818}" srcOrd="1" destOrd="0" parTransId="{7D895511-FDCF-4832-83F1-DB8F4DEC1EF7}" sibTransId="{39FF5E84-A1BE-41D5-99ED-083D34466FD6}"/>
    <dgm:cxn modelId="{D7F9EFE0-F156-488E-AF63-640F23632E2B}" type="presOf" srcId="{25621858-6E7E-4BED-A8C8-6CD3955F5248}" destId="{C4237D9F-143C-4297-88FC-13027757AEBA}" srcOrd="0" destOrd="0" presId="urn:microsoft.com/office/officeart/2005/8/layout/hChevron3"/>
    <dgm:cxn modelId="{B7809DE8-165B-4398-BC63-AD03C0DA8DBB}" type="presOf" srcId="{C1D0E8AC-1C04-4D88-B3CE-9CE719EEB818}" destId="{94CFCBA5-7CD5-4584-AB75-589640AFC93C}" srcOrd="0" destOrd="0" presId="urn:microsoft.com/office/officeart/2005/8/layout/hChevron3"/>
    <dgm:cxn modelId="{7CBCD1FD-0D81-4218-BCEC-2F99084FA7BB}" type="presOf" srcId="{1258110A-208A-414E-B9F4-2BB970E84F50}" destId="{45D4A394-131B-4D52-A76A-FF685BDF3881}" srcOrd="0" destOrd="0" presId="urn:microsoft.com/office/officeart/2005/8/layout/hChevron3"/>
    <dgm:cxn modelId="{B02B257F-EB4E-4873-A4AA-B5E35AFDD923}" type="presParOf" srcId="{C4237D9F-143C-4297-88FC-13027757AEBA}" destId="{45D4A394-131B-4D52-A76A-FF685BDF3881}" srcOrd="0" destOrd="0" presId="urn:microsoft.com/office/officeart/2005/8/layout/hChevron3"/>
    <dgm:cxn modelId="{F10DEE14-5EA2-4470-8673-7DA001A1148D}" type="presParOf" srcId="{C4237D9F-143C-4297-88FC-13027757AEBA}" destId="{8D9DA361-0887-48CE-8939-84C34054F244}" srcOrd="1" destOrd="0" presId="urn:microsoft.com/office/officeart/2005/8/layout/hChevron3"/>
    <dgm:cxn modelId="{40AD4E00-151F-488A-890B-F372A4E4FB5E}" type="presParOf" srcId="{C4237D9F-143C-4297-88FC-13027757AEBA}" destId="{94CFCBA5-7CD5-4584-AB75-589640AFC93C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BC742D6-8263-450F-855F-2D93118E036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27BFFC86-94F3-4D21-BEF6-6EE21ED0C38B}">
      <dgm:prSet phldrT="[Text]" custT="1"/>
      <dgm:spPr>
        <a:xfrm>
          <a:off x="271402" y="129512"/>
          <a:ext cx="6472296" cy="394361"/>
        </a:xfrm>
        <a:prstGeom prst="rect">
          <a:avLst/>
        </a:prstGeom>
        <a:solidFill>
          <a:srgbClr val="9690C4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 b="1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Workload Index (WI): </a:t>
          </a:r>
          <a:r>
            <a:rPr lang="en-US" sz="1200" b="0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Workload required to optimally reach all target aligned to a territory</a:t>
          </a:r>
          <a:endParaRPr lang="en-US" sz="1200" b="1" dirty="0">
            <a:solidFill>
              <a:sysClr val="windowText" lastClr="000000"/>
            </a:solidFill>
            <a:latin typeface="Selawik" panose="020B0502040204020203" pitchFamily="34" charset="0"/>
            <a:ea typeface="+mn-ea"/>
            <a:cs typeface="+mn-cs"/>
          </a:endParaRPr>
        </a:p>
      </dgm:t>
    </dgm:pt>
    <dgm:pt modelId="{486EC8F2-BFBB-4BF2-8AE1-FD341582CEE8}" type="parTrans" cxnId="{5A7B0C34-CE7F-4665-A872-C29946550878}">
      <dgm:prSet/>
      <dgm:spPr/>
      <dgm:t>
        <a:bodyPr/>
        <a:lstStyle/>
        <a:p>
          <a:endParaRPr lang="en-US"/>
        </a:p>
      </dgm:t>
    </dgm:pt>
    <dgm:pt modelId="{115C7455-1E40-4D13-ADE3-9BE9923250CA}" type="sibTrans" cxnId="{5A7B0C34-CE7F-4665-A872-C29946550878}">
      <dgm:prSet/>
      <dgm:spPr>
        <a:xfrm>
          <a:off x="-4736997" y="-1000122"/>
          <a:ext cx="5374593" cy="7305088"/>
        </a:xfrm>
        <a:prstGeom prst="blockArc">
          <a:avLst>
            <a:gd name="adj1" fmla="val 18900000"/>
            <a:gd name="adj2" fmla="val 2700000"/>
            <a:gd name="adj3" fmla="val 370"/>
          </a:avLst>
        </a:prstGeom>
        <a:noFill/>
        <a:ln w="12700" cap="flat" cmpd="sng" algn="ctr">
          <a:solidFill>
            <a:srgbClr val="4472C4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593CE36-D477-40F5-B0E5-91BC47909995}">
      <dgm:prSet phldrT="[Text]" custT="1"/>
      <dgm:spPr>
        <a:xfrm>
          <a:off x="516570" y="752476"/>
          <a:ext cx="6227128" cy="394361"/>
        </a:xfrm>
        <a:prstGeom prst="rect">
          <a:avLst/>
        </a:prstGeom>
        <a:solidFill>
          <a:srgbClr val="9690C4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 b="1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Targets Coverage</a:t>
          </a:r>
          <a:r>
            <a:rPr lang="en-US" sz="1200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: No. of targets coverage by segments within the territory</a:t>
          </a:r>
        </a:p>
      </dgm:t>
    </dgm:pt>
    <dgm:pt modelId="{7357A50B-C766-4F38-A021-E3AB3A5FB3C5}" type="parTrans" cxnId="{A2A0D19D-4FCC-434E-8CCA-A0177290FB56}">
      <dgm:prSet/>
      <dgm:spPr/>
      <dgm:t>
        <a:bodyPr/>
        <a:lstStyle/>
        <a:p>
          <a:endParaRPr lang="en-US"/>
        </a:p>
      </dgm:t>
    </dgm:pt>
    <dgm:pt modelId="{103F7324-B444-4222-A3D9-A9BB22274239}" type="sibTrans" cxnId="{A2A0D19D-4FCC-434E-8CCA-A0177290FB56}">
      <dgm:prSet/>
      <dgm:spPr/>
      <dgm:t>
        <a:bodyPr/>
        <a:lstStyle/>
        <a:p>
          <a:endParaRPr lang="en-US"/>
        </a:p>
      </dgm:t>
    </dgm:pt>
    <dgm:pt modelId="{4EAF0415-3A25-42CC-9F66-558CE0290C07}">
      <dgm:prSet phldrT="[Text]" custT="1"/>
      <dgm:spPr>
        <a:xfrm>
          <a:off x="721898" y="1958315"/>
          <a:ext cx="6027934" cy="394361"/>
        </a:xfrm>
        <a:prstGeom prst="rect">
          <a:avLst/>
        </a:prstGeom>
        <a:solidFill>
          <a:sysClr val="window" lastClr="FFFFFF">
            <a:lumMod val="65000"/>
          </a:sys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 b="1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Compactness Index (CI): </a:t>
          </a:r>
          <a:r>
            <a:rPr lang="en-US" sz="1200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Quantify geographical distribution of targets to analyze compactness of territories</a:t>
          </a:r>
        </a:p>
      </dgm:t>
    </dgm:pt>
    <dgm:pt modelId="{EBCDD4B1-9E0A-4682-A555-F402265963FF}" type="parTrans" cxnId="{703E5394-DC9E-455C-B524-9A12BEEDE13B}">
      <dgm:prSet/>
      <dgm:spPr/>
      <dgm:t>
        <a:bodyPr/>
        <a:lstStyle/>
        <a:p>
          <a:endParaRPr lang="en-US"/>
        </a:p>
      </dgm:t>
    </dgm:pt>
    <dgm:pt modelId="{42E6575D-C6EF-48AE-9567-D888D25A46C4}" type="sibTrans" cxnId="{703E5394-DC9E-455C-B524-9A12BEEDE13B}">
      <dgm:prSet/>
      <dgm:spPr/>
      <dgm:t>
        <a:bodyPr/>
        <a:lstStyle/>
        <a:p>
          <a:endParaRPr lang="en-US"/>
        </a:p>
      </dgm:t>
    </dgm:pt>
    <dgm:pt modelId="{66BAEAE5-84E8-4AD4-8AAE-D6C2BEF38F04}">
      <dgm:prSet phldrT="[Text]" custT="1"/>
      <dgm:spPr>
        <a:xfrm>
          <a:off x="726827" y="2644113"/>
          <a:ext cx="5998720" cy="394361"/>
        </a:xfrm>
        <a:prstGeom prst="rect">
          <a:avLst/>
        </a:prstGeom>
        <a:solidFill>
          <a:srgbClr val="D7523C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 b="1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Payer Mix Index (PMI): </a:t>
          </a:r>
          <a:r>
            <a:rPr lang="en-US" sz="1200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Distinguishes territories with different mix of payers and margins (profit  opportunities)</a:t>
          </a:r>
        </a:p>
      </dgm:t>
    </dgm:pt>
    <dgm:pt modelId="{94F39A77-701F-4C2F-92E0-3EFBC0611897}" type="parTrans" cxnId="{93F2EE3F-1CCA-4ABD-A9E4-CD7D5266480F}">
      <dgm:prSet/>
      <dgm:spPr/>
      <dgm:t>
        <a:bodyPr/>
        <a:lstStyle/>
        <a:p>
          <a:endParaRPr lang="en-US"/>
        </a:p>
      </dgm:t>
    </dgm:pt>
    <dgm:pt modelId="{5DAA1871-6A3A-421E-BB30-D7AB5514FE5A}" type="sibTrans" cxnId="{93F2EE3F-1CCA-4ABD-A9E4-CD7D5266480F}">
      <dgm:prSet/>
      <dgm:spPr/>
      <dgm:t>
        <a:bodyPr/>
        <a:lstStyle/>
        <a:p>
          <a:endParaRPr lang="en-US"/>
        </a:p>
      </dgm:t>
    </dgm:pt>
    <dgm:pt modelId="{CE2EE550-5A62-4D34-BD61-7B496F319F34}">
      <dgm:prSet phldrT="[Text]" custT="1"/>
      <dgm:spPr>
        <a:xfrm>
          <a:off x="333818" y="3876673"/>
          <a:ext cx="6381362" cy="394361"/>
        </a:xfrm>
        <a:prstGeom prst="rect">
          <a:avLst/>
        </a:prstGeom>
        <a:solidFill>
          <a:srgbClr val="D7523C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 b="1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Sales Potential Index (SPI): </a:t>
          </a:r>
          <a:r>
            <a:rPr lang="en-US" sz="1200" b="0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Opportunity assessment of territories based on the market sales volume</a:t>
          </a:r>
        </a:p>
      </dgm:t>
    </dgm:pt>
    <dgm:pt modelId="{22C16DB4-A382-4232-B46E-FB03B0669292}" type="parTrans" cxnId="{2FCECAB0-770B-4339-99AD-A0BE2173E265}">
      <dgm:prSet/>
      <dgm:spPr/>
      <dgm:t>
        <a:bodyPr/>
        <a:lstStyle/>
        <a:p>
          <a:endParaRPr lang="en-US"/>
        </a:p>
      </dgm:t>
    </dgm:pt>
    <dgm:pt modelId="{13FE6EAF-551A-42B4-98D4-F7A1F4928572}" type="sibTrans" cxnId="{2FCECAB0-770B-4339-99AD-A0BE2173E265}">
      <dgm:prSet/>
      <dgm:spPr/>
      <dgm:t>
        <a:bodyPr/>
        <a:lstStyle/>
        <a:p>
          <a:endParaRPr lang="en-US"/>
        </a:p>
      </dgm:t>
    </dgm:pt>
    <dgm:pt modelId="{540D48B5-4967-4501-9F85-E7FD85A89EF0}">
      <dgm:prSet phldrT="[Text]" custT="1"/>
      <dgm:spPr>
        <a:xfrm>
          <a:off x="637563" y="1348711"/>
          <a:ext cx="6106023" cy="394361"/>
        </a:xfrm>
        <a:prstGeom prst="rect">
          <a:avLst/>
        </a:prstGeom>
        <a:solidFill>
          <a:srgbClr val="9690C4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 b="1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Access Index (AI)</a:t>
          </a:r>
          <a:r>
            <a:rPr lang="en-US" sz="1200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: Captures accessibility of the Physicians of a territory</a:t>
          </a:r>
        </a:p>
      </dgm:t>
    </dgm:pt>
    <dgm:pt modelId="{5616319D-2439-427E-9464-548167A1375F}" type="parTrans" cxnId="{29483323-E3A5-4B45-BA86-3E4BF3479174}">
      <dgm:prSet/>
      <dgm:spPr/>
      <dgm:t>
        <a:bodyPr/>
        <a:lstStyle/>
        <a:p>
          <a:endParaRPr lang="en-US"/>
        </a:p>
      </dgm:t>
    </dgm:pt>
    <dgm:pt modelId="{5F7D2B58-A591-4ED8-91FC-63227FF92AEE}" type="sibTrans" cxnId="{29483323-E3A5-4B45-BA86-3E4BF3479174}">
      <dgm:prSet/>
      <dgm:spPr/>
      <dgm:t>
        <a:bodyPr/>
        <a:lstStyle/>
        <a:p>
          <a:endParaRPr lang="en-US"/>
        </a:p>
      </dgm:t>
    </dgm:pt>
    <dgm:pt modelId="{BD7F14A9-C2A9-46D7-A287-40FFEB2FC76B}">
      <dgm:prSet phldrT="[Text]" custT="1"/>
      <dgm:spPr>
        <a:xfrm>
          <a:off x="526338" y="3253713"/>
          <a:ext cx="6200140" cy="394361"/>
        </a:xfrm>
        <a:prstGeom prst="rect">
          <a:avLst/>
        </a:prstGeom>
        <a:solidFill>
          <a:srgbClr val="D7523C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 b="1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Sales Index (SI):</a:t>
          </a:r>
          <a:r>
            <a:rPr lang="en-US" sz="1200" b="0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 Evaluates territories based on the brand sales volume</a:t>
          </a:r>
          <a:endParaRPr lang="en-US" sz="1200" dirty="0">
            <a:solidFill>
              <a:sysClr val="windowText" lastClr="000000"/>
            </a:solidFill>
            <a:latin typeface="Selawik" panose="020B0502040204020203" pitchFamily="34" charset="0"/>
            <a:ea typeface="+mn-ea"/>
            <a:cs typeface="+mn-cs"/>
          </a:endParaRPr>
        </a:p>
      </dgm:t>
    </dgm:pt>
    <dgm:pt modelId="{33F61864-CC67-44C7-A229-99E197BC2A40}" type="parTrans" cxnId="{BF98FC7F-3C8F-4ABE-A0F6-88671DAF6D46}">
      <dgm:prSet/>
      <dgm:spPr/>
      <dgm:t>
        <a:bodyPr/>
        <a:lstStyle/>
        <a:p>
          <a:endParaRPr lang="en-US"/>
        </a:p>
      </dgm:t>
    </dgm:pt>
    <dgm:pt modelId="{C562F9B8-3F95-4563-BC3E-453A9CAADB12}" type="sibTrans" cxnId="{BF98FC7F-3C8F-4ABE-A0F6-88671DAF6D46}">
      <dgm:prSet/>
      <dgm:spPr/>
      <dgm:t>
        <a:bodyPr/>
        <a:lstStyle/>
        <a:p>
          <a:endParaRPr lang="en-US"/>
        </a:p>
      </dgm:t>
    </dgm:pt>
    <dgm:pt modelId="{52422206-0C88-4B42-A2D8-F2C3F6C704FA}" type="pres">
      <dgm:prSet presAssocID="{ABC742D6-8263-450F-855F-2D93118E0360}" presName="Name0" presStyleCnt="0">
        <dgm:presLayoutVars>
          <dgm:chMax val="7"/>
          <dgm:chPref val="7"/>
          <dgm:dir/>
        </dgm:presLayoutVars>
      </dgm:prSet>
      <dgm:spPr/>
    </dgm:pt>
    <dgm:pt modelId="{0F0F0A56-01BA-483D-A10B-7446E0508ED4}" type="pres">
      <dgm:prSet presAssocID="{ABC742D6-8263-450F-855F-2D93118E0360}" presName="Name1" presStyleCnt="0"/>
      <dgm:spPr/>
    </dgm:pt>
    <dgm:pt modelId="{E46AEEA2-7D4C-4F80-947B-3B7B98EA7E16}" type="pres">
      <dgm:prSet presAssocID="{ABC742D6-8263-450F-855F-2D93118E0360}" presName="cycle" presStyleCnt="0"/>
      <dgm:spPr/>
    </dgm:pt>
    <dgm:pt modelId="{98759596-D6DF-4AE1-8615-D94DBDAF3FFE}" type="pres">
      <dgm:prSet presAssocID="{ABC742D6-8263-450F-855F-2D93118E0360}" presName="srcNode" presStyleLbl="node1" presStyleIdx="0" presStyleCnt="7"/>
      <dgm:spPr/>
    </dgm:pt>
    <dgm:pt modelId="{CA220912-D233-4909-9E47-ED101BDA9686}" type="pres">
      <dgm:prSet presAssocID="{ABC742D6-8263-450F-855F-2D93118E0360}" presName="conn" presStyleLbl="parChTrans1D2" presStyleIdx="0" presStyleCnt="1" custScaleX="91985" custScaleY="125025" custLinFactNeighborX="-1329" custLinFactNeighborY="8262"/>
      <dgm:spPr/>
    </dgm:pt>
    <dgm:pt modelId="{05AD7C61-72C7-4EF0-A88C-5417774C7156}" type="pres">
      <dgm:prSet presAssocID="{ABC742D6-8263-450F-855F-2D93118E0360}" presName="extraNode" presStyleLbl="node1" presStyleIdx="0" presStyleCnt="7"/>
      <dgm:spPr/>
    </dgm:pt>
    <dgm:pt modelId="{AF05BA98-2409-415E-980A-F0CFB343CE7D}" type="pres">
      <dgm:prSet presAssocID="{ABC742D6-8263-450F-855F-2D93118E0360}" presName="dstNode" presStyleLbl="node1" presStyleIdx="0" presStyleCnt="7"/>
      <dgm:spPr/>
    </dgm:pt>
    <dgm:pt modelId="{ACE25B72-8027-4194-A059-81E4A7A26914}" type="pres">
      <dgm:prSet presAssocID="{27BFFC86-94F3-4D21-BEF6-6EE21ED0C38B}" presName="text_1" presStyleLbl="node1" presStyleIdx="0" presStyleCnt="7" custScaleX="101425" custLinFactNeighborX="1252" custLinFactNeighborY="-17181">
        <dgm:presLayoutVars>
          <dgm:bulletEnabled val="1"/>
        </dgm:presLayoutVars>
      </dgm:prSet>
      <dgm:spPr/>
    </dgm:pt>
    <dgm:pt modelId="{CD4B935A-BDBB-4437-9B22-77BE84F4C8B6}" type="pres">
      <dgm:prSet presAssocID="{27BFFC86-94F3-4D21-BEF6-6EE21ED0C38B}" presName="accent_1" presStyleCnt="0"/>
      <dgm:spPr/>
    </dgm:pt>
    <dgm:pt modelId="{89D4416A-8CDA-4BD7-A3AB-96EC66A52C86}" type="pres">
      <dgm:prSet presAssocID="{27BFFC86-94F3-4D21-BEF6-6EE21ED0C38B}" presName="accentRepeatNode" presStyleLbl="solidFgAcc1" presStyleIdx="0" presStyleCnt="7" custScaleX="102022" custScaleY="102022" custLinFactNeighborX="-15540" custLinFactNeighborY="-7791"/>
      <dgm:spPr>
        <a:xfrm>
          <a:off x="-13935" y="104582"/>
          <a:ext cx="502919" cy="502919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9720FBB1-9C0D-4E15-896B-E388D2196909}" type="pres">
      <dgm:prSet presAssocID="{1593CE36-D477-40F5-B0E5-91BC47909995}" presName="text_2" presStyleLbl="node1" presStyleIdx="1" presStyleCnt="7" custScaleX="103368" custLinFactNeighborX="543" custLinFactNeighborY="-9301">
        <dgm:presLayoutVars>
          <dgm:bulletEnabled val="1"/>
        </dgm:presLayoutVars>
      </dgm:prSet>
      <dgm:spPr/>
    </dgm:pt>
    <dgm:pt modelId="{B13B3DAA-AC54-4BD2-8AC5-07C8EDF6CB21}" type="pres">
      <dgm:prSet presAssocID="{1593CE36-D477-40F5-B0E5-91BC47909995}" presName="accent_2" presStyleCnt="0"/>
      <dgm:spPr/>
    </dgm:pt>
    <dgm:pt modelId="{0D869D3F-1C28-44A9-B857-D507AC77F4D3}" type="pres">
      <dgm:prSet presAssocID="{1593CE36-D477-40F5-B0E5-91BC47909995}" presName="accentRepeatNode" presStyleLbl="solidFgAcc1" presStyleIdx="1" presStyleCnt="7" custScaleX="102022" custScaleY="102022" custLinFactNeighborX="-46307" custLinFactNeighborY="2883"/>
      <dgm:spPr>
        <a:xfrm>
          <a:off x="114922" y="749089"/>
          <a:ext cx="502919" cy="502919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shade val="80000"/>
              <a:hueOff val="58214"/>
              <a:satOff val="-1043"/>
              <a:lumOff val="4431"/>
              <a:alphaOff val="0"/>
            </a:srgbClr>
          </a:solidFill>
          <a:prstDash val="solid"/>
          <a:miter lim="800000"/>
        </a:ln>
        <a:effectLst/>
      </dgm:spPr>
    </dgm:pt>
    <dgm:pt modelId="{289A0887-2816-44CE-AAA2-D6C98913C361}" type="pres">
      <dgm:prSet presAssocID="{540D48B5-4967-4501-9F85-E7FD85A89EF0}" presName="text_3" presStyleLbl="node1" presStyleIdx="2" presStyleCnt="7" custScaleX="104761" custLinFactNeighborX="-241" custLinFactNeighborY="-8089">
        <dgm:presLayoutVars>
          <dgm:bulletEnabled val="1"/>
        </dgm:presLayoutVars>
      </dgm:prSet>
      <dgm:spPr/>
    </dgm:pt>
    <dgm:pt modelId="{0ECC0709-893F-41AC-A9A6-F45AFAE49B88}" type="pres">
      <dgm:prSet presAssocID="{540D48B5-4967-4501-9F85-E7FD85A89EF0}" presName="accent_3" presStyleCnt="0"/>
      <dgm:spPr/>
    </dgm:pt>
    <dgm:pt modelId="{D74E5D93-EEC0-4593-890C-1DE57A90C37A}" type="pres">
      <dgm:prSet presAssocID="{540D48B5-4967-4501-9F85-E7FD85A89EF0}" presName="accentRepeatNode" presStyleLbl="solidFgAcc1" presStyleIdx="2" presStyleCnt="7" custScaleX="102022" custScaleY="102022" custLinFactNeighborX="-53436" custLinFactNeighborY="-8674"/>
      <dgm:spPr>
        <a:xfrm>
          <a:off x="275485" y="1283573"/>
          <a:ext cx="502919" cy="502919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shade val="80000"/>
              <a:hueOff val="116428"/>
              <a:satOff val="-2085"/>
              <a:lumOff val="8862"/>
              <a:alphaOff val="0"/>
            </a:srgbClr>
          </a:solidFill>
          <a:prstDash val="solid"/>
          <a:miter lim="800000"/>
        </a:ln>
        <a:effectLst/>
      </dgm:spPr>
    </dgm:pt>
    <dgm:pt modelId="{C36C318A-3E00-49A6-99ED-862B1674B6BA}" type="pres">
      <dgm:prSet presAssocID="{4EAF0415-3A25-42CC-9F66-558CE0290C07}" presName="text_4" presStyleLbl="node1" presStyleIdx="3" presStyleCnt="7" custScaleX="104542" custLinFactNeighborY="-3597">
        <dgm:presLayoutVars>
          <dgm:bulletEnabled val="1"/>
        </dgm:presLayoutVars>
      </dgm:prSet>
      <dgm:spPr/>
    </dgm:pt>
    <dgm:pt modelId="{8A5C2547-E89E-4E54-B756-EFA143968769}" type="pres">
      <dgm:prSet presAssocID="{4EAF0415-3A25-42CC-9F66-558CE0290C07}" presName="accent_4" presStyleCnt="0"/>
      <dgm:spPr/>
    </dgm:pt>
    <dgm:pt modelId="{B20BAEAA-EA90-4B22-A883-21CB462FC4E0}" type="pres">
      <dgm:prSet presAssocID="{4EAF0415-3A25-42CC-9F66-558CE0290C07}" presName="accentRepeatNode" presStyleLbl="solidFgAcc1" presStyleIdx="3" presStyleCnt="7" custScaleX="102022" custScaleY="102022" custLinFactNeighborX="-41718" custLinFactNeighborY="1569"/>
      <dgm:spPr>
        <a:xfrm>
          <a:off x="395736" y="1925955"/>
          <a:ext cx="502919" cy="50291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rgbClr val="4472C4">
              <a:shade val="80000"/>
              <a:hueOff val="174641"/>
              <a:satOff val="-3128"/>
              <a:lumOff val="13293"/>
              <a:alphaOff val="0"/>
            </a:srgbClr>
          </a:solidFill>
          <a:prstDash val="solid"/>
          <a:miter lim="800000"/>
        </a:ln>
        <a:effectLst/>
      </dgm:spPr>
    </dgm:pt>
    <dgm:pt modelId="{03C86EF0-1B7A-46CB-853E-C4A938492400}" type="pres">
      <dgm:prSet presAssocID="{66BAEAE5-84E8-4AD4-8AAE-D6C2BEF38F04}" presName="text_5" presStyleLbl="node1" presStyleIdx="4" presStyleCnt="7" custScaleX="102920" custLinFactNeighborX="370" custLinFactNeighborY="20216">
        <dgm:presLayoutVars>
          <dgm:bulletEnabled val="1"/>
        </dgm:presLayoutVars>
      </dgm:prSet>
      <dgm:spPr/>
    </dgm:pt>
    <dgm:pt modelId="{7FA7016A-77FC-4CA2-97BC-CFAB0404CCEB}" type="pres">
      <dgm:prSet presAssocID="{66BAEAE5-84E8-4AD4-8AAE-D6C2BEF38F04}" presName="accent_5" presStyleCnt="0"/>
      <dgm:spPr/>
    </dgm:pt>
    <dgm:pt modelId="{612DCBB6-5857-4BD8-A729-FA94D9DE7C63}" type="pres">
      <dgm:prSet presAssocID="{66BAEAE5-84E8-4AD4-8AAE-D6C2BEF38F04}" presName="accentRepeatNode" presStyleLbl="solidFgAcc1" presStyleIdx="4" presStyleCnt="7" custScaleX="102022" custScaleY="102022" custLinFactNeighborX="-47846" custLinFactNeighborY="20620"/>
      <dgm:spPr>
        <a:xfrm>
          <a:off x="303041" y="2611757"/>
          <a:ext cx="502919" cy="50291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rgbClr val="4472C4">
              <a:shade val="80000"/>
              <a:hueOff val="232855"/>
              <a:satOff val="-4171"/>
              <a:lumOff val="17723"/>
              <a:alphaOff val="0"/>
            </a:srgbClr>
          </a:solidFill>
          <a:prstDash val="solid"/>
          <a:miter lim="800000"/>
        </a:ln>
        <a:effectLst/>
      </dgm:spPr>
    </dgm:pt>
    <dgm:pt modelId="{81347530-ADFC-4905-B128-339494190BA5}" type="pres">
      <dgm:prSet presAssocID="{BD7F14A9-C2A9-46D7-A287-40FFEB2FC76B}" presName="text_6" presStyleLbl="node1" presStyleIdx="5" presStyleCnt="7" custScaleX="102920" custLinFactNeighborX="326" custLinFactNeighborY="24817">
        <dgm:presLayoutVars>
          <dgm:bulletEnabled val="1"/>
        </dgm:presLayoutVars>
      </dgm:prSet>
      <dgm:spPr/>
    </dgm:pt>
    <dgm:pt modelId="{D8829575-5739-4390-9CFF-63F45E5D5404}" type="pres">
      <dgm:prSet presAssocID="{BD7F14A9-C2A9-46D7-A287-40FFEB2FC76B}" presName="accent_6" presStyleCnt="0"/>
      <dgm:spPr/>
    </dgm:pt>
    <dgm:pt modelId="{E5FCF0A8-87D3-4562-BAB3-F3BB7D4DC61D}" type="pres">
      <dgm:prSet presAssocID="{BD7F14A9-C2A9-46D7-A287-40FFEB2FC76B}" presName="accentRepeatNode" presStyleLbl="solidFgAcc1" presStyleIdx="5" presStyleCnt="7" custScaleX="102022" custScaleY="102022" custLinFactNeighborX="-23603" custLinFactNeighborY="24301"/>
      <dgm:spPr>
        <a:xfrm>
          <a:off x="226842" y="3221357"/>
          <a:ext cx="502919" cy="50291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rgbClr val="4472C4">
              <a:shade val="80000"/>
              <a:hueOff val="291069"/>
              <a:satOff val="-5213"/>
              <a:lumOff val="22154"/>
              <a:alphaOff val="0"/>
            </a:srgbClr>
          </a:solidFill>
          <a:prstDash val="solid"/>
          <a:miter lim="800000"/>
        </a:ln>
        <a:effectLst/>
      </dgm:spPr>
    </dgm:pt>
    <dgm:pt modelId="{FCEFAAE3-114C-4E6D-8998-C98DD123D90F}" type="pres">
      <dgm:prSet presAssocID="{CE2EE550-5A62-4D34-BD61-7B496F319F34}" presName="text_7" presStyleLbl="node1" presStyleIdx="6" presStyleCnt="7" custLinFactNeighborX="1509" custLinFactNeighborY="32696">
        <dgm:presLayoutVars>
          <dgm:bulletEnabled val="1"/>
        </dgm:presLayoutVars>
      </dgm:prSet>
      <dgm:spPr/>
    </dgm:pt>
    <dgm:pt modelId="{9F329A46-5F4B-4B01-81E0-AC9CF8D4D610}" type="pres">
      <dgm:prSet presAssocID="{CE2EE550-5A62-4D34-BD61-7B496F319F34}" presName="accent_7" presStyleCnt="0"/>
      <dgm:spPr/>
    </dgm:pt>
    <dgm:pt modelId="{71E6E578-2947-47F8-B0F8-4CB45F1C6D02}" type="pres">
      <dgm:prSet presAssocID="{CE2EE550-5A62-4D34-BD61-7B496F319F34}" presName="accentRepeatNode" presStyleLbl="solidFgAcc1" presStyleIdx="6" presStyleCnt="7" custScaleX="102022" custScaleY="102022" custLinFactNeighborX="25828" custLinFactNeighborY="36481"/>
      <dgm:spPr>
        <a:xfrm>
          <a:off x="113384" y="3836442"/>
          <a:ext cx="502919" cy="502919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shade val="80000"/>
              <a:hueOff val="349283"/>
              <a:satOff val="-6256"/>
              <a:lumOff val="26585"/>
              <a:alphaOff val="0"/>
            </a:srgbClr>
          </a:solidFill>
          <a:prstDash val="solid"/>
          <a:miter lim="800000"/>
        </a:ln>
        <a:effectLst/>
      </dgm:spPr>
    </dgm:pt>
  </dgm:ptLst>
  <dgm:cxnLst>
    <dgm:cxn modelId="{F4608622-7800-4A2A-86AA-4AD747220EDA}" type="presOf" srcId="{CE2EE550-5A62-4D34-BD61-7B496F319F34}" destId="{FCEFAAE3-114C-4E6D-8998-C98DD123D90F}" srcOrd="0" destOrd="0" presId="urn:microsoft.com/office/officeart/2008/layout/VerticalCurvedList"/>
    <dgm:cxn modelId="{29483323-E3A5-4B45-BA86-3E4BF3479174}" srcId="{ABC742D6-8263-450F-855F-2D93118E0360}" destId="{540D48B5-4967-4501-9F85-E7FD85A89EF0}" srcOrd="2" destOrd="0" parTransId="{5616319D-2439-427E-9464-548167A1375F}" sibTransId="{5F7D2B58-A591-4ED8-91FC-63227FF92AEE}"/>
    <dgm:cxn modelId="{5A7B0C34-CE7F-4665-A872-C29946550878}" srcId="{ABC742D6-8263-450F-855F-2D93118E0360}" destId="{27BFFC86-94F3-4D21-BEF6-6EE21ED0C38B}" srcOrd="0" destOrd="0" parTransId="{486EC8F2-BFBB-4BF2-8AE1-FD341582CEE8}" sibTransId="{115C7455-1E40-4D13-ADE3-9BE9923250CA}"/>
    <dgm:cxn modelId="{0028BD3A-5219-4A50-8109-264B19723B6F}" type="presOf" srcId="{BD7F14A9-C2A9-46D7-A287-40FFEB2FC76B}" destId="{81347530-ADFC-4905-B128-339494190BA5}" srcOrd="0" destOrd="0" presId="urn:microsoft.com/office/officeart/2008/layout/VerticalCurvedList"/>
    <dgm:cxn modelId="{93F2EE3F-1CCA-4ABD-A9E4-CD7D5266480F}" srcId="{ABC742D6-8263-450F-855F-2D93118E0360}" destId="{66BAEAE5-84E8-4AD4-8AAE-D6C2BEF38F04}" srcOrd="4" destOrd="0" parTransId="{94F39A77-701F-4C2F-92E0-3EFBC0611897}" sibTransId="{5DAA1871-6A3A-421E-BB30-D7AB5514FE5A}"/>
    <dgm:cxn modelId="{2705E959-B34E-4BDB-BC93-9E1DA7EC90A4}" type="presOf" srcId="{4EAF0415-3A25-42CC-9F66-558CE0290C07}" destId="{C36C318A-3E00-49A6-99ED-862B1674B6BA}" srcOrd="0" destOrd="0" presId="urn:microsoft.com/office/officeart/2008/layout/VerticalCurvedList"/>
    <dgm:cxn modelId="{6DDDC87F-EFE7-4BC1-B5C9-F4A52E0352EC}" type="presOf" srcId="{66BAEAE5-84E8-4AD4-8AAE-D6C2BEF38F04}" destId="{03C86EF0-1B7A-46CB-853E-C4A938492400}" srcOrd="0" destOrd="0" presId="urn:microsoft.com/office/officeart/2008/layout/VerticalCurvedList"/>
    <dgm:cxn modelId="{BF98FC7F-3C8F-4ABE-A0F6-88671DAF6D46}" srcId="{ABC742D6-8263-450F-855F-2D93118E0360}" destId="{BD7F14A9-C2A9-46D7-A287-40FFEB2FC76B}" srcOrd="5" destOrd="0" parTransId="{33F61864-CC67-44C7-A229-99E197BC2A40}" sibTransId="{C562F9B8-3F95-4563-BC3E-453A9CAADB12}"/>
    <dgm:cxn modelId="{703E5394-DC9E-455C-B524-9A12BEEDE13B}" srcId="{ABC742D6-8263-450F-855F-2D93118E0360}" destId="{4EAF0415-3A25-42CC-9F66-558CE0290C07}" srcOrd="3" destOrd="0" parTransId="{EBCDD4B1-9E0A-4682-A555-F402265963FF}" sibTransId="{42E6575D-C6EF-48AE-9567-D888D25A46C4}"/>
    <dgm:cxn modelId="{A2A0D19D-4FCC-434E-8CCA-A0177290FB56}" srcId="{ABC742D6-8263-450F-855F-2D93118E0360}" destId="{1593CE36-D477-40F5-B0E5-91BC47909995}" srcOrd="1" destOrd="0" parTransId="{7357A50B-C766-4F38-A021-E3AB3A5FB3C5}" sibTransId="{103F7324-B444-4222-A3D9-A9BB22274239}"/>
    <dgm:cxn modelId="{DA9D56AD-7B52-4BD5-9FB7-AEBA8BCA0781}" type="presOf" srcId="{1593CE36-D477-40F5-B0E5-91BC47909995}" destId="{9720FBB1-9C0D-4E15-896B-E388D2196909}" srcOrd="0" destOrd="0" presId="urn:microsoft.com/office/officeart/2008/layout/VerticalCurvedList"/>
    <dgm:cxn modelId="{2FCECAB0-770B-4339-99AD-A0BE2173E265}" srcId="{ABC742D6-8263-450F-855F-2D93118E0360}" destId="{CE2EE550-5A62-4D34-BD61-7B496F319F34}" srcOrd="6" destOrd="0" parTransId="{22C16DB4-A382-4232-B46E-FB03B0669292}" sibTransId="{13FE6EAF-551A-42B4-98D4-F7A1F4928572}"/>
    <dgm:cxn modelId="{6C7B93CB-4DDE-4DC0-ADF4-C2287A46FD9D}" type="presOf" srcId="{115C7455-1E40-4D13-ADE3-9BE9923250CA}" destId="{CA220912-D233-4909-9E47-ED101BDA9686}" srcOrd="0" destOrd="0" presId="urn:microsoft.com/office/officeart/2008/layout/VerticalCurvedList"/>
    <dgm:cxn modelId="{EF79C5DF-8B98-407F-A0E4-03D955FC7587}" type="presOf" srcId="{ABC742D6-8263-450F-855F-2D93118E0360}" destId="{52422206-0C88-4B42-A2D8-F2C3F6C704FA}" srcOrd="0" destOrd="0" presId="urn:microsoft.com/office/officeart/2008/layout/VerticalCurvedList"/>
    <dgm:cxn modelId="{AF279BE7-BB83-491C-B924-3C215F45E5FD}" type="presOf" srcId="{540D48B5-4967-4501-9F85-E7FD85A89EF0}" destId="{289A0887-2816-44CE-AAA2-D6C98913C361}" srcOrd="0" destOrd="0" presId="urn:microsoft.com/office/officeart/2008/layout/VerticalCurvedList"/>
    <dgm:cxn modelId="{CF3EE4F0-D36D-4BC5-A4A7-C3CBA8269BA5}" type="presOf" srcId="{27BFFC86-94F3-4D21-BEF6-6EE21ED0C38B}" destId="{ACE25B72-8027-4194-A059-81E4A7A26914}" srcOrd="0" destOrd="0" presId="urn:microsoft.com/office/officeart/2008/layout/VerticalCurvedList"/>
    <dgm:cxn modelId="{001B35C6-007E-49F0-AB8B-7041EC7F818B}" type="presParOf" srcId="{52422206-0C88-4B42-A2D8-F2C3F6C704FA}" destId="{0F0F0A56-01BA-483D-A10B-7446E0508ED4}" srcOrd="0" destOrd="0" presId="urn:microsoft.com/office/officeart/2008/layout/VerticalCurvedList"/>
    <dgm:cxn modelId="{E0EB3398-6F8F-4659-B8E0-9923B57B7870}" type="presParOf" srcId="{0F0F0A56-01BA-483D-A10B-7446E0508ED4}" destId="{E46AEEA2-7D4C-4F80-947B-3B7B98EA7E16}" srcOrd="0" destOrd="0" presId="urn:microsoft.com/office/officeart/2008/layout/VerticalCurvedList"/>
    <dgm:cxn modelId="{5B7BDE4A-7B92-49CB-AC04-DFF31FABE669}" type="presParOf" srcId="{E46AEEA2-7D4C-4F80-947B-3B7B98EA7E16}" destId="{98759596-D6DF-4AE1-8615-D94DBDAF3FFE}" srcOrd="0" destOrd="0" presId="urn:microsoft.com/office/officeart/2008/layout/VerticalCurvedList"/>
    <dgm:cxn modelId="{9CD0B92E-22CE-4CBB-AEC5-092CC210BB7E}" type="presParOf" srcId="{E46AEEA2-7D4C-4F80-947B-3B7B98EA7E16}" destId="{CA220912-D233-4909-9E47-ED101BDA9686}" srcOrd="1" destOrd="0" presId="urn:microsoft.com/office/officeart/2008/layout/VerticalCurvedList"/>
    <dgm:cxn modelId="{FFDD1378-AEC5-4EE1-A360-EC5989198C58}" type="presParOf" srcId="{E46AEEA2-7D4C-4F80-947B-3B7B98EA7E16}" destId="{05AD7C61-72C7-4EF0-A88C-5417774C7156}" srcOrd="2" destOrd="0" presId="urn:microsoft.com/office/officeart/2008/layout/VerticalCurvedList"/>
    <dgm:cxn modelId="{0AB37249-6E27-4958-B112-B82A5ECA6CEF}" type="presParOf" srcId="{E46AEEA2-7D4C-4F80-947B-3B7B98EA7E16}" destId="{AF05BA98-2409-415E-980A-F0CFB343CE7D}" srcOrd="3" destOrd="0" presId="urn:microsoft.com/office/officeart/2008/layout/VerticalCurvedList"/>
    <dgm:cxn modelId="{1722C631-C1FC-4C73-8DC5-9D2CEE4CBB2A}" type="presParOf" srcId="{0F0F0A56-01BA-483D-A10B-7446E0508ED4}" destId="{ACE25B72-8027-4194-A059-81E4A7A26914}" srcOrd="1" destOrd="0" presId="urn:microsoft.com/office/officeart/2008/layout/VerticalCurvedList"/>
    <dgm:cxn modelId="{66F20FAF-CFAD-4A56-81C0-A28BD13619F0}" type="presParOf" srcId="{0F0F0A56-01BA-483D-A10B-7446E0508ED4}" destId="{CD4B935A-BDBB-4437-9B22-77BE84F4C8B6}" srcOrd="2" destOrd="0" presId="urn:microsoft.com/office/officeart/2008/layout/VerticalCurvedList"/>
    <dgm:cxn modelId="{C18F305B-DFCF-490F-9CE3-670FAB32DC7E}" type="presParOf" srcId="{CD4B935A-BDBB-4437-9B22-77BE84F4C8B6}" destId="{89D4416A-8CDA-4BD7-A3AB-96EC66A52C86}" srcOrd="0" destOrd="0" presId="urn:microsoft.com/office/officeart/2008/layout/VerticalCurvedList"/>
    <dgm:cxn modelId="{B7238711-CA07-45D3-888F-54BF86CF7F0D}" type="presParOf" srcId="{0F0F0A56-01BA-483D-A10B-7446E0508ED4}" destId="{9720FBB1-9C0D-4E15-896B-E388D2196909}" srcOrd="3" destOrd="0" presId="urn:microsoft.com/office/officeart/2008/layout/VerticalCurvedList"/>
    <dgm:cxn modelId="{FF7AB4FA-6AAF-4547-BC21-5BDFA5EC8FC0}" type="presParOf" srcId="{0F0F0A56-01BA-483D-A10B-7446E0508ED4}" destId="{B13B3DAA-AC54-4BD2-8AC5-07C8EDF6CB21}" srcOrd="4" destOrd="0" presId="urn:microsoft.com/office/officeart/2008/layout/VerticalCurvedList"/>
    <dgm:cxn modelId="{62F4BD54-9680-4664-917C-E6369970922D}" type="presParOf" srcId="{B13B3DAA-AC54-4BD2-8AC5-07C8EDF6CB21}" destId="{0D869D3F-1C28-44A9-B857-D507AC77F4D3}" srcOrd="0" destOrd="0" presId="urn:microsoft.com/office/officeart/2008/layout/VerticalCurvedList"/>
    <dgm:cxn modelId="{6C3C7144-D3D7-421E-A644-26845ACEFA0E}" type="presParOf" srcId="{0F0F0A56-01BA-483D-A10B-7446E0508ED4}" destId="{289A0887-2816-44CE-AAA2-D6C98913C361}" srcOrd="5" destOrd="0" presId="urn:microsoft.com/office/officeart/2008/layout/VerticalCurvedList"/>
    <dgm:cxn modelId="{9C9AAE5A-6700-4F5D-BC8B-45B36A46E362}" type="presParOf" srcId="{0F0F0A56-01BA-483D-A10B-7446E0508ED4}" destId="{0ECC0709-893F-41AC-A9A6-F45AFAE49B88}" srcOrd="6" destOrd="0" presId="urn:microsoft.com/office/officeart/2008/layout/VerticalCurvedList"/>
    <dgm:cxn modelId="{F336A9EE-19E8-4565-8344-D1D13D4C16E8}" type="presParOf" srcId="{0ECC0709-893F-41AC-A9A6-F45AFAE49B88}" destId="{D74E5D93-EEC0-4593-890C-1DE57A90C37A}" srcOrd="0" destOrd="0" presId="urn:microsoft.com/office/officeart/2008/layout/VerticalCurvedList"/>
    <dgm:cxn modelId="{CE2E3C82-13E0-48CE-B6CB-4A951DA85C38}" type="presParOf" srcId="{0F0F0A56-01BA-483D-A10B-7446E0508ED4}" destId="{C36C318A-3E00-49A6-99ED-862B1674B6BA}" srcOrd="7" destOrd="0" presId="urn:microsoft.com/office/officeart/2008/layout/VerticalCurvedList"/>
    <dgm:cxn modelId="{0C38E5E2-7BD6-4B1E-A622-DC00D5D77684}" type="presParOf" srcId="{0F0F0A56-01BA-483D-A10B-7446E0508ED4}" destId="{8A5C2547-E89E-4E54-B756-EFA143968769}" srcOrd="8" destOrd="0" presId="urn:microsoft.com/office/officeart/2008/layout/VerticalCurvedList"/>
    <dgm:cxn modelId="{5F727F6E-70C3-48C0-B53E-DE8D376F849A}" type="presParOf" srcId="{8A5C2547-E89E-4E54-B756-EFA143968769}" destId="{B20BAEAA-EA90-4B22-A883-21CB462FC4E0}" srcOrd="0" destOrd="0" presId="urn:microsoft.com/office/officeart/2008/layout/VerticalCurvedList"/>
    <dgm:cxn modelId="{7FE78BC6-EC7B-481A-B119-EA7AD6EDCD7D}" type="presParOf" srcId="{0F0F0A56-01BA-483D-A10B-7446E0508ED4}" destId="{03C86EF0-1B7A-46CB-853E-C4A938492400}" srcOrd="9" destOrd="0" presId="urn:microsoft.com/office/officeart/2008/layout/VerticalCurvedList"/>
    <dgm:cxn modelId="{44E82A80-44EA-455A-B0ED-1F9D4D9BC1AD}" type="presParOf" srcId="{0F0F0A56-01BA-483D-A10B-7446E0508ED4}" destId="{7FA7016A-77FC-4CA2-97BC-CFAB0404CCEB}" srcOrd="10" destOrd="0" presId="urn:microsoft.com/office/officeart/2008/layout/VerticalCurvedList"/>
    <dgm:cxn modelId="{AAF31FB4-EA0E-4B83-A5F0-7E07DA9ACEBE}" type="presParOf" srcId="{7FA7016A-77FC-4CA2-97BC-CFAB0404CCEB}" destId="{612DCBB6-5857-4BD8-A729-FA94D9DE7C63}" srcOrd="0" destOrd="0" presId="urn:microsoft.com/office/officeart/2008/layout/VerticalCurvedList"/>
    <dgm:cxn modelId="{04587DD0-E9A8-4300-84A1-931A0E62AC49}" type="presParOf" srcId="{0F0F0A56-01BA-483D-A10B-7446E0508ED4}" destId="{81347530-ADFC-4905-B128-339494190BA5}" srcOrd="11" destOrd="0" presId="urn:microsoft.com/office/officeart/2008/layout/VerticalCurvedList"/>
    <dgm:cxn modelId="{F4AC7180-B84C-4601-BC18-5A29B8E4EE96}" type="presParOf" srcId="{0F0F0A56-01BA-483D-A10B-7446E0508ED4}" destId="{D8829575-5739-4390-9CFF-63F45E5D5404}" srcOrd="12" destOrd="0" presId="urn:microsoft.com/office/officeart/2008/layout/VerticalCurvedList"/>
    <dgm:cxn modelId="{2769BBF3-78D0-4640-9953-8C7BA61B4D67}" type="presParOf" srcId="{D8829575-5739-4390-9CFF-63F45E5D5404}" destId="{E5FCF0A8-87D3-4562-BAB3-F3BB7D4DC61D}" srcOrd="0" destOrd="0" presId="urn:microsoft.com/office/officeart/2008/layout/VerticalCurvedList"/>
    <dgm:cxn modelId="{824B6802-90DD-4368-974D-BB319C724B11}" type="presParOf" srcId="{0F0F0A56-01BA-483D-A10B-7446E0508ED4}" destId="{FCEFAAE3-114C-4E6D-8998-C98DD123D90F}" srcOrd="13" destOrd="0" presId="urn:microsoft.com/office/officeart/2008/layout/VerticalCurvedList"/>
    <dgm:cxn modelId="{E43A9235-33FA-4562-89E4-A8C0B4DA2113}" type="presParOf" srcId="{0F0F0A56-01BA-483D-A10B-7446E0508ED4}" destId="{9F329A46-5F4B-4B01-81E0-AC9CF8D4D610}" srcOrd="14" destOrd="0" presId="urn:microsoft.com/office/officeart/2008/layout/VerticalCurvedList"/>
    <dgm:cxn modelId="{38A16377-9CDF-4F75-A810-340CD0944BF1}" type="presParOf" srcId="{9F329A46-5F4B-4B01-81E0-AC9CF8D4D610}" destId="{71E6E578-2947-47F8-B0F8-4CB45F1C6D0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638A670-656E-4D02-B684-41D5F129B48E}" type="doc">
      <dgm:prSet loTypeId="urn:microsoft.com/office/officeart/2005/8/layout/hChevron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39D7B-1619-4CD2-B2E4-F0026363AFA8}">
      <dgm:prSet phldrT="[Text]" custT="1"/>
      <dgm:spPr>
        <a:xfrm>
          <a:off x="1106" y="172462"/>
          <a:ext cx="2158472" cy="863389"/>
        </a:xfrm>
        <a:prstGeom prst="homePlate">
          <a:avLst/>
        </a:prstGeom>
        <a:solidFill>
          <a:srgbClr val="820900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400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Finalize Territory Alignments</a:t>
          </a:r>
        </a:p>
      </dgm:t>
    </dgm:pt>
    <dgm:pt modelId="{6D6E012C-43D1-41CB-A347-BD1C3E68CC93}" type="parTrans" cxnId="{CF078DA6-6292-48A0-8DB5-822BB58504A8}">
      <dgm:prSet/>
      <dgm:spPr/>
      <dgm:t>
        <a:bodyPr/>
        <a:lstStyle/>
        <a:p>
          <a:endParaRPr lang="en-US" sz="1400" b="0"/>
        </a:p>
      </dgm:t>
    </dgm:pt>
    <dgm:pt modelId="{1E4E9672-C94A-40F1-A6D0-71B47C0A298B}" type="sibTrans" cxnId="{CF078DA6-6292-48A0-8DB5-822BB58504A8}">
      <dgm:prSet/>
      <dgm:spPr/>
      <dgm:t>
        <a:bodyPr/>
        <a:lstStyle/>
        <a:p>
          <a:endParaRPr lang="en-US" sz="1400" b="0"/>
        </a:p>
      </dgm:t>
    </dgm:pt>
    <dgm:pt modelId="{783C6D13-1DE1-4467-A7B6-551C7420A4D5}">
      <dgm:prSet phldrT="[Text]" custT="1"/>
      <dgm:spPr>
        <a:xfrm>
          <a:off x="1727885" y="172462"/>
          <a:ext cx="2158472" cy="863389"/>
        </a:xfrm>
        <a:prstGeom prst="chevron">
          <a:avLst/>
        </a:prstGeom>
        <a:solidFill>
          <a:srgbClr val="800000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 lIns="0" rIns="0"/>
        <a:lstStyle/>
        <a:p>
          <a:pPr>
            <a:buNone/>
          </a:pPr>
          <a:r>
            <a:rPr lang="en-US" sz="1400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Define Placement Rules &amp; Criterions</a:t>
          </a:r>
        </a:p>
      </dgm:t>
    </dgm:pt>
    <dgm:pt modelId="{CD281450-2DA9-4FE0-8AB0-1416C79BBF85}" type="parTrans" cxnId="{704FF326-6D09-4742-8D91-9F95ABA6B3EC}">
      <dgm:prSet/>
      <dgm:spPr/>
      <dgm:t>
        <a:bodyPr/>
        <a:lstStyle/>
        <a:p>
          <a:endParaRPr lang="en-US" sz="1400" b="0"/>
        </a:p>
      </dgm:t>
    </dgm:pt>
    <dgm:pt modelId="{9FE42B69-0123-435A-A6B4-9B494F1CA0F3}" type="sibTrans" cxnId="{704FF326-6D09-4742-8D91-9F95ABA6B3EC}">
      <dgm:prSet/>
      <dgm:spPr/>
      <dgm:t>
        <a:bodyPr/>
        <a:lstStyle/>
        <a:p>
          <a:endParaRPr lang="en-US" sz="1400" b="0"/>
        </a:p>
      </dgm:t>
    </dgm:pt>
    <dgm:pt modelId="{6F455B39-AA36-4CCB-A3B8-F9FD4B94028C}">
      <dgm:prSet phldrT="[Text]" custT="1"/>
      <dgm:spPr>
        <a:xfrm>
          <a:off x="3454663" y="172462"/>
          <a:ext cx="2158472" cy="863389"/>
        </a:xfrm>
        <a:prstGeom prst="chevron">
          <a:avLst/>
        </a:prstGeom>
        <a:solidFill>
          <a:srgbClr val="820900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400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Design &amp; Setup Placement Process</a:t>
          </a:r>
        </a:p>
      </dgm:t>
    </dgm:pt>
    <dgm:pt modelId="{A8BADB05-79F1-4E66-8966-C5DA087CE19A}" type="parTrans" cxnId="{DD27C69C-CD35-4A43-81D3-9D16F33999D9}">
      <dgm:prSet/>
      <dgm:spPr/>
      <dgm:t>
        <a:bodyPr/>
        <a:lstStyle/>
        <a:p>
          <a:endParaRPr lang="en-US" sz="1400" b="0"/>
        </a:p>
      </dgm:t>
    </dgm:pt>
    <dgm:pt modelId="{B55C0CEB-DE7C-474D-A829-BE674A33DBCD}" type="sibTrans" cxnId="{DD27C69C-CD35-4A43-81D3-9D16F33999D9}">
      <dgm:prSet/>
      <dgm:spPr/>
      <dgm:t>
        <a:bodyPr/>
        <a:lstStyle/>
        <a:p>
          <a:endParaRPr lang="en-US" sz="1400" b="0"/>
        </a:p>
      </dgm:t>
    </dgm:pt>
    <dgm:pt modelId="{91BE97A8-5CA6-423A-AEF6-6D7F601AD19F}">
      <dgm:prSet phldrT="[Text]" custT="1"/>
      <dgm:spPr>
        <a:xfrm>
          <a:off x="5181441" y="172462"/>
          <a:ext cx="2158472" cy="863389"/>
        </a:xfrm>
        <a:prstGeom prst="chevron">
          <a:avLst/>
        </a:prstGeom>
        <a:solidFill>
          <a:srgbClr val="820900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400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Generate Scenarios &amp; Diagnostics</a:t>
          </a:r>
        </a:p>
      </dgm:t>
    </dgm:pt>
    <dgm:pt modelId="{6CE71F9F-238E-45E6-A6EE-05F8479B12E1}" type="parTrans" cxnId="{613B9F93-8315-4DAA-AE51-66CA6DD927CE}">
      <dgm:prSet/>
      <dgm:spPr/>
      <dgm:t>
        <a:bodyPr/>
        <a:lstStyle/>
        <a:p>
          <a:endParaRPr lang="en-US" sz="1400" b="0"/>
        </a:p>
      </dgm:t>
    </dgm:pt>
    <dgm:pt modelId="{491DE08C-9C73-4A40-9940-68B35215F4A6}" type="sibTrans" cxnId="{613B9F93-8315-4DAA-AE51-66CA6DD927CE}">
      <dgm:prSet/>
      <dgm:spPr/>
      <dgm:t>
        <a:bodyPr/>
        <a:lstStyle/>
        <a:p>
          <a:endParaRPr lang="en-US" sz="1400" b="0"/>
        </a:p>
      </dgm:t>
    </dgm:pt>
    <dgm:pt modelId="{2AACD9B5-8851-4D83-8100-3CE3A3662AE9}">
      <dgm:prSet phldrT="[Text]" custT="1"/>
      <dgm:spPr>
        <a:xfrm>
          <a:off x="6908220" y="172462"/>
          <a:ext cx="2158472" cy="863389"/>
        </a:xfrm>
        <a:prstGeom prst="chevron">
          <a:avLst/>
        </a:prstGeom>
        <a:solidFill>
          <a:srgbClr val="820900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 lIns="0"/>
        <a:lstStyle/>
        <a:p>
          <a:pPr>
            <a:buNone/>
          </a:pPr>
          <a:r>
            <a:rPr lang="en-US" sz="1400" b="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Final Results &amp; Field Force Communication</a:t>
          </a:r>
        </a:p>
      </dgm:t>
    </dgm:pt>
    <dgm:pt modelId="{173F5CF7-557B-46A1-A84E-25E4E1171633}" type="parTrans" cxnId="{A75F681B-1A7B-40E5-A595-D11412C411AD}">
      <dgm:prSet/>
      <dgm:spPr/>
      <dgm:t>
        <a:bodyPr/>
        <a:lstStyle/>
        <a:p>
          <a:endParaRPr lang="en-US" sz="1400" b="0"/>
        </a:p>
      </dgm:t>
    </dgm:pt>
    <dgm:pt modelId="{8738EE7D-1A21-4670-8A37-49171CAA6A20}" type="sibTrans" cxnId="{A75F681B-1A7B-40E5-A595-D11412C411AD}">
      <dgm:prSet/>
      <dgm:spPr/>
      <dgm:t>
        <a:bodyPr/>
        <a:lstStyle/>
        <a:p>
          <a:endParaRPr lang="en-US" sz="1400" b="0"/>
        </a:p>
      </dgm:t>
    </dgm:pt>
    <dgm:pt modelId="{4A6A2D62-6C88-404C-81F5-1249EE2A9661}" type="pres">
      <dgm:prSet presAssocID="{B638A670-656E-4D02-B684-41D5F129B48E}" presName="Name0" presStyleCnt="0">
        <dgm:presLayoutVars>
          <dgm:dir/>
          <dgm:resizeHandles val="exact"/>
        </dgm:presLayoutVars>
      </dgm:prSet>
      <dgm:spPr/>
    </dgm:pt>
    <dgm:pt modelId="{FB68BD26-8038-496E-9E9A-2E251FC1D17A}" type="pres">
      <dgm:prSet presAssocID="{B6439D7B-1619-4CD2-B2E4-F0026363AFA8}" presName="parTxOnly" presStyleLbl="node1" presStyleIdx="0" presStyleCnt="5" custLinFactNeighborX="-2719">
        <dgm:presLayoutVars>
          <dgm:bulletEnabled val="1"/>
        </dgm:presLayoutVars>
      </dgm:prSet>
      <dgm:spPr/>
    </dgm:pt>
    <dgm:pt modelId="{1BE2C960-BF1B-4BC9-9E42-D5AE4762D12C}" type="pres">
      <dgm:prSet presAssocID="{1E4E9672-C94A-40F1-A6D0-71B47C0A298B}" presName="parSpace" presStyleCnt="0"/>
      <dgm:spPr/>
    </dgm:pt>
    <dgm:pt modelId="{33DB9062-A002-417C-BF5A-212D3F054572}" type="pres">
      <dgm:prSet presAssocID="{783C6D13-1DE1-4467-A7B6-551C7420A4D5}" presName="parTxOnly" presStyleLbl="node1" presStyleIdx="1" presStyleCnt="5">
        <dgm:presLayoutVars>
          <dgm:bulletEnabled val="1"/>
        </dgm:presLayoutVars>
      </dgm:prSet>
      <dgm:spPr/>
    </dgm:pt>
    <dgm:pt modelId="{D6BF56AB-C0DF-4821-AA17-5526CCD55B22}" type="pres">
      <dgm:prSet presAssocID="{9FE42B69-0123-435A-A6B4-9B494F1CA0F3}" presName="parSpace" presStyleCnt="0"/>
      <dgm:spPr/>
    </dgm:pt>
    <dgm:pt modelId="{1B302839-DC58-4050-B838-508F0D4BA17C}" type="pres">
      <dgm:prSet presAssocID="{6F455B39-AA36-4CCB-A3B8-F9FD4B94028C}" presName="parTxOnly" presStyleLbl="node1" presStyleIdx="2" presStyleCnt="5">
        <dgm:presLayoutVars>
          <dgm:bulletEnabled val="1"/>
        </dgm:presLayoutVars>
      </dgm:prSet>
      <dgm:spPr/>
    </dgm:pt>
    <dgm:pt modelId="{184D1704-C5F6-418E-98A5-5829F5ACF3E4}" type="pres">
      <dgm:prSet presAssocID="{B55C0CEB-DE7C-474D-A829-BE674A33DBCD}" presName="parSpace" presStyleCnt="0"/>
      <dgm:spPr/>
    </dgm:pt>
    <dgm:pt modelId="{E875BD17-A087-421F-A3D2-0D6282DB647B}" type="pres">
      <dgm:prSet presAssocID="{91BE97A8-5CA6-423A-AEF6-6D7F601AD19F}" presName="parTxOnly" presStyleLbl="node1" presStyleIdx="3" presStyleCnt="5">
        <dgm:presLayoutVars>
          <dgm:bulletEnabled val="1"/>
        </dgm:presLayoutVars>
      </dgm:prSet>
      <dgm:spPr/>
    </dgm:pt>
    <dgm:pt modelId="{2FCE8523-74C1-42F1-8427-3B7D7EC23B9E}" type="pres">
      <dgm:prSet presAssocID="{491DE08C-9C73-4A40-9940-68B35215F4A6}" presName="parSpace" presStyleCnt="0"/>
      <dgm:spPr/>
    </dgm:pt>
    <dgm:pt modelId="{1CAB0669-D6E6-4D15-A234-106641AE4A26}" type="pres">
      <dgm:prSet presAssocID="{2AACD9B5-8851-4D83-8100-3CE3A3662AE9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C452D717-67EE-4C24-AB87-3CDB770D21A3}" type="presOf" srcId="{B6439D7B-1619-4CD2-B2E4-F0026363AFA8}" destId="{FB68BD26-8038-496E-9E9A-2E251FC1D17A}" srcOrd="0" destOrd="0" presId="urn:microsoft.com/office/officeart/2005/8/layout/hChevron3"/>
    <dgm:cxn modelId="{A75F681B-1A7B-40E5-A595-D11412C411AD}" srcId="{B638A670-656E-4D02-B684-41D5F129B48E}" destId="{2AACD9B5-8851-4D83-8100-3CE3A3662AE9}" srcOrd="4" destOrd="0" parTransId="{173F5CF7-557B-46A1-A84E-25E4E1171633}" sibTransId="{8738EE7D-1A21-4670-8A37-49171CAA6A20}"/>
    <dgm:cxn modelId="{9324741D-2E75-4E59-A2C3-A2E0E2B6F297}" type="presOf" srcId="{2AACD9B5-8851-4D83-8100-3CE3A3662AE9}" destId="{1CAB0669-D6E6-4D15-A234-106641AE4A26}" srcOrd="0" destOrd="0" presId="urn:microsoft.com/office/officeart/2005/8/layout/hChevron3"/>
    <dgm:cxn modelId="{8B377521-80EC-4295-9782-C0AFA21EF629}" type="presOf" srcId="{783C6D13-1DE1-4467-A7B6-551C7420A4D5}" destId="{33DB9062-A002-417C-BF5A-212D3F054572}" srcOrd="0" destOrd="0" presId="urn:microsoft.com/office/officeart/2005/8/layout/hChevron3"/>
    <dgm:cxn modelId="{704FF326-6D09-4742-8D91-9F95ABA6B3EC}" srcId="{B638A670-656E-4D02-B684-41D5F129B48E}" destId="{783C6D13-1DE1-4467-A7B6-551C7420A4D5}" srcOrd="1" destOrd="0" parTransId="{CD281450-2DA9-4FE0-8AB0-1416C79BBF85}" sibTransId="{9FE42B69-0123-435A-A6B4-9B494F1CA0F3}"/>
    <dgm:cxn modelId="{C40BA761-3E6C-4DAA-96C4-D2986655E9B3}" type="presOf" srcId="{B638A670-656E-4D02-B684-41D5F129B48E}" destId="{4A6A2D62-6C88-404C-81F5-1249EE2A9661}" srcOrd="0" destOrd="0" presId="urn:microsoft.com/office/officeart/2005/8/layout/hChevron3"/>
    <dgm:cxn modelId="{BA00035A-98AF-467B-A0C6-944A0A06543D}" type="presOf" srcId="{6F455B39-AA36-4CCB-A3B8-F9FD4B94028C}" destId="{1B302839-DC58-4050-B838-508F0D4BA17C}" srcOrd="0" destOrd="0" presId="urn:microsoft.com/office/officeart/2005/8/layout/hChevron3"/>
    <dgm:cxn modelId="{613B9F93-8315-4DAA-AE51-66CA6DD927CE}" srcId="{B638A670-656E-4D02-B684-41D5F129B48E}" destId="{91BE97A8-5CA6-423A-AEF6-6D7F601AD19F}" srcOrd="3" destOrd="0" parTransId="{6CE71F9F-238E-45E6-A6EE-05F8479B12E1}" sibTransId="{491DE08C-9C73-4A40-9940-68B35215F4A6}"/>
    <dgm:cxn modelId="{DD27C69C-CD35-4A43-81D3-9D16F33999D9}" srcId="{B638A670-656E-4D02-B684-41D5F129B48E}" destId="{6F455B39-AA36-4CCB-A3B8-F9FD4B94028C}" srcOrd="2" destOrd="0" parTransId="{A8BADB05-79F1-4E66-8966-C5DA087CE19A}" sibTransId="{B55C0CEB-DE7C-474D-A829-BE674A33DBCD}"/>
    <dgm:cxn modelId="{CF078DA6-6292-48A0-8DB5-822BB58504A8}" srcId="{B638A670-656E-4D02-B684-41D5F129B48E}" destId="{B6439D7B-1619-4CD2-B2E4-F0026363AFA8}" srcOrd="0" destOrd="0" parTransId="{6D6E012C-43D1-41CB-A347-BD1C3E68CC93}" sibTransId="{1E4E9672-C94A-40F1-A6D0-71B47C0A298B}"/>
    <dgm:cxn modelId="{4399E4CF-1076-4FE7-98ED-646AD3D048CF}" type="presOf" srcId="{91BE97A8-5CA6-423A-AEF6-6D7F601AD19F}" destId="{E875BD17-A087-421F-A3D2-0D6282DB647B}" srcOrd="0" destOrd="0" presId="urn:microsoft.com/office/officeart/2005/8/layout/hChevron3"/>
    <dgm:cxn modelId="{4271F34B-94FA-45D7-B090-ABC4671135B7}" type="presParOf" srcId="{4A6A2D62-6C88-404C-81F5-1249EE2A9661}" destId="{FB68BD26-8038-496E-9E9A-2E251FC1D17A}" srcOrd="0" destOrd="0" presId="urn:microsoft.com/office/officeart/2005/8/layout/hChevron3"/>
    <dgm:cxn modelId="{208C26C8-0430-4106-8F30-2B3600DDA841}" type="presParOf" srcId="{4A6A2D62-6C88-404C-81F5-1249EE2A9661}" destId="{1BE2C960-BF1B-4BC9-9E42-D5AE4762D12C}" srcOrd="1" destOrd="0" presId="urn:microsoft.com/office/officeart/2005/8/layout/hChevron3"/>
    <dgm:cxn modelId="{0DD85193-FCEC-4EB9-953F-5C330512463E}" type="presParOf" srcId="{4A6A2D62-6C88-404C-81F5-1249EE2A9661}" destId="{33DB9062-A002-417C-BF5A-212D3F054572}" srcOrd="2" destOrd="0" presId="urn:microsoft.com/office/officeart/2005/8/layout/hChevron3"/>
    <dgm:cxn modelId="{897E1F25-02D4-430F-9FC3-472561E8EF7F}" type="presParOf" srcId="{4A6A2D62-6C88-404C-81F5-1249EE2A9661}" destId="{D6BF56AB-C0DF-4821-AA17-5526CCD55B22}" srcOrd="3" destOrd="0" presId="urn:microsoft.com/office/officeart/2005/8/layout/hChevron3"/>
    <dgm:cxn modelId="{85DCC514-34FF-46F0-9189-2D24F927763B}" type="presParOf" srcId="{4A6A2D62-6C88-404C-81F5-1249EE2A9661}" destId="{1B302839-DC58-4050-B838-508F0D4BA17C}" srcOrd="4" destOrd="0" presId="urn:microsoft.com/office/officeart/2005/8/layout/hChevron3"/>
    <dgm:cxn modelId="{CD7C2C32-A56E-42C8-A322-D1F16F247095}" type="presParOf" srcId="{4A6A2D62-6C88-404C-81F5-1249EE2A9661}" destId="{184D1704-C5F6-418E-98A5-5829F5ACF3E4}" srcOrd="5" destOrd="0" presId="urn:microsoft.com/office/officeart/2005/8/layout/hChevron3"/>
    <dgm:cxn modelId="{74BE6CEE-DE04-4D29-A061-D80149481548}" type="presParOf" srcId="{4A6A2D62-6C88-404C-81F5-1249EE2A9661}" destId="{E875BD17-A087-421F-A3D2-0D6282DB647B}" srcOrd="6" destOrd="0" presId="urn:microsoft.com/office/officeart/2005/8/layout/hChevron3"/>
    <dgm:cxn modelId="{8907C8A4-5243-485A-8917-343D0E2A7FA2}" type="presParOf" srcId="{4A6A2D62-6C88-404C-81F5-1249EE2A9661}" destId="{2FCE8523-74C1-42F1-8427-3B7D7EC23B9E}" srcOrd="7" destOrd="0" presId="urn:microsoft.com/office/officeart/2005/8/layout/hChevron3"/>
    <dgm:cxn modelId="{996776D3-0C1E-42EA-B87A-B3C9BDF7E223}" type="presParOf" srcId="{4A6A2D62-6C88-404C-81F5-1249EE2A9661}" destId="{1CAB0669-D6E6-4D15-A234-106641AE4A26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E85F956-9C26-4D24-AABD-8CEDEC4C0D90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FB5CEB-2BF9-49E0-9216-CE16921EEE9E}">
      <dgm:prSet phldrT="[Text]" custT="1"/>
      <dgm:spPr>
        <a:xfrm>
          <a:off x="3279482" y="15811"/>
          <a:ext cx="5205612" cy="143614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algn="ctr">
            <a:buNone/>
          </a:pPr>
          <a:r>
            <a:rPr lang="en-US" sz="16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Placement maximization</a:t>
          </a:r>
        </a:p>
        <a:p>
          <a:pPr algn="l">
            <a:buNone/>
          </a:pPr>
          <a:r>
            <a:rPr lang="en-US" sz="1200" b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This approach is suitable to be used when multiple sales rep are eligible for multiple roles &amp; a best sales rep to position combination is not a necessity. Hungarian algorithm is used for optimization</a:t>
          </a:r>
        </a:p>
      </dgm:t>
    </dgm:pt>
    <dgm:pt modelId="{F53F6B28-5B5A-4DF1-A246-A29599AE3D38}" type="parTrans" cxnId="{67FDDB89-54AC-4131-AE94-735EB42CB47D}">
      <dgm:prSet/>
      <dgm:spPr/>
      <dgm:t>
        <a:bodyPr/>
        <a:lstStyle/>
        <a:p>
          <a:endParaRPr lang="en-US"/>
        </a:p>
      </dgm:t>
    </dgm:pt>
    <dgm:pt modelId="{E769B3DB-8D82-4059-BB35-71A7C0167A5A}" type="sibTrans" cxnId="{67FDDB89-54AC-4131-AE94-735EB42CB47D}">
      <dgm:prSet/>
      <dgm:spPr/>
      <dgm:t>
        <a:bodyPr/>
        <a:lstStyle/>
        <a:p>
          <a:endParaRPr lang="en-US"/>
        </a:p>
      </dgm:t>
    </dgm:pt>
    <dgm:pt modelId="{EA5F2F2E-9487-48E0-8F57-7AFCA9C08DFB}">
      <dgm:prSet phldrT="[Text]" custT="1"/>
      <dgm:spPr>
        <a:xfrm>
          <a:off x="383960" y="1983248"/>
          <a:ext cx="4492837" cy="143614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algn="ctr">
            <a:buNone/>
          </a:pPr>
          <a:r>
            <a:rPr lang="en-US" sz="1600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Best-fit placements</a:t>
          </a:r>
          <a:endParaRPr lang="en-US" sz="1200" b="1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  <a:p>
          <a:pPr algn="l">
            <a:buNone/>
          </a:pPr>
          <a:r>
            <a:rPr lang="en-US" sz="1200" b="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In some cases business demands dictate that the job profile to be filled is of a specialist nature and it is desirable that a specific best-fitting sales rep be placed in the position, over a pool of fairly eligible sales rep. </a:t>
          </a:r>
          <a:endParaRPr lang="en-US" sz="1200" b="1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gm:t>
    </dgm:pt>
    <dgm:pt modelId="{CCAEA11A-A49F-4CB9-9334-4570588858C7}" type="parTrans" cxnId="{325B2C14-D24C-4953-9688-B810C71D0F0D}">
      <dgm:prSet/>
      <dgm:spPr/>
      <dgm:t>
        <a:bodyPr/>
        <a:lstStyle/>
        <a:p>
          <a:endParaRPr lang="en-US"/>
        </a:p>
      </dgm:t>
    </dgm:pt>
    <dgm:pt modelId="{D4169153-51F9-4863-BF51-FD5745EF82A5}" type="sibTrans" cxnId="{325B2C14-D24C-4953-9688-B810C71D0F0D}">
      <dgm:prSet/>
      <dgm:spPr/>
      <dgm:t>
        <a:bodyPr/>
        <a:lstStyle/>
        <a:p>
          <a:endParaRPr lang="en-US"/>
        </a:p>
      </dgm:t>
    </dgm:pt>
    <dgm:pt modelId="{B2224C45-9804-493A-B537-853392B36AE9}" type="pres">
      <dgm:prSet presAssocID="{9E85F956-9C26-4D24-AABD-8CEDEC4C0D90}" presName="compositeShape" presStyleCnt="0">
        <dgm:presLayoutVars>
          <dgm:chMax val="2"/>
          <dgm:dir/>
          <dgm:resizeHandles val="exact"/>
        </dgm:presLayoutVars>
      </dgm:prSet>
      <dgm:spPr/>
    </dgm:pt>
    <dgm:pt modelId="{5BD85AE6-CD3F-45F8-AB8A-9818DFB1C65C}" type="pres">
      <dgm:prSet presAssocID="{9E85F956-9C26-4D24-AABD-8CEDEC4C0D90}" presName="divider" presStyleLbl="fgShp" presStyleIdx="0" presStyleCnt="1"/>
      <dgm:spPr>
        <a:xfrm rot="21300000">
          <a:off x="319232" y="1366451"/>
          <a:ext cx="7846629" cy="686491"/>
        </a:xfrm>
        <a:prstGeom prst="mathMinus">
          <a:avLst/>
        </a:prstGeom>
        <a:solidFill>
          <a:srgbClr val="800000">
            <a:tint val="6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00D4929A-4153-4C68-8F30-601091887005}" type="pres">
      <dgm:prSet presAssocID="{5FFB5CEB-2BF9-49E0-9216-CE16921EEE9E}" presName="downArrow" presStyleLbl="node1" presStyleIdx="0" presStyleCnt="2" custLinFactNeighborX="-10206" custLinFactNeighborY="4623"/>
      <dgm:spPr>
        <a:xfrm>
          <a:off x="758414" y="234201"/>
          <a:ext cx="2545528" cy="1367757"/>
        </a:xfrm>
        <a:prstGeom prst="downArrow">
          <a:avLst/>
        </a:prstGeom>
        <a:solidFill>
          <a:srgbClr val="800000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BB501285-F3F0-45C4-B2D7-811B60C344ED}" type="pres">
      <dgm:prSet presAssocID="{5FFB5CEB-2BF9-49E0-9216-CE16921EEE9E}" presName="downArrowText" presStyleLbl="revTx" presStyleIdx="0" presStyleCnt="2" custScaleX="191719" custLinFactNeighborX="10397" custLinFactNeighborY="1101">
        <dgm:presLayoutVars>
          <dgm:bulletEnabled val="1"/>
        </dgm:presLayoutVars>
      </dgm:prSet>
      <dgm:spPr/>
    </dgm:pt>
    <dgm:pt modelId="{C74B283C-6FF0-4B8A-B1DE-1F564D3219D9}" type="pres">
      <dgm:prSet presAssocID="{EA5F2F2E-9487-48E0-8F57-7AFCA9C08DFB}" presName="upArrow" presStyleLbl="node1" presStyleIdx="1" presStyleCnt="2" custLinFactNeighborX="-3914" custLinFactNeighborY="-3468"/>
      <dgm:spPr>
        <a:xfrm>
          <a:off x="4821723" y="1833232"/>
          <a:ext cx="2545528" cy="1367757"/>
        </a:xfrm>
        <a:prstGeom prst="upArrow">
          <a:avLst/>
        </a:prstGeom>
        <a:solidFill>
          <a:srgbClr val="800000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9CB91CE1-6ED0-49DD-A38A-9FB90C5E6C2F}" type="pres">
      <dgm:prSet presAssocID="{EA5F2F2E-9487-48E0-8F57-7AFCA9C08DFB}" presName="upArrowText" presStyleLbl="revTx" presStyleIdx="1" presStyleCnt="2" custScaleX="165468" custLinFactNeighborY="758">
        <dgm:presLayoutVars>
          <dgm:bulletEnabled val="1"/>
        </dgm:presLayoutVars>
      </dgm:prSet>
      <dgm:spPr/>
    </dgm:pt>
  </dgm:ptLst>
  <dgm:cxnLst>
    <dgm:cxn modelId="{325B2C14-D24C-4953-9688-B810C71D0F0D}" srcId="{9E85F956-9C26-4D24-AABD-8CEDEC4C0D90}" destId="{EA5F2F2E-9487-48E0-8F57-7AFCA9C08DFB}" srcOrd="1" destOrd="0" parTransId="{CCAEA11A-A49F-4CB9-9334-4570588858C7}" sibTransId="{D4169153-51F9-4863-BF51-FD5745EF82A5}"/>
    <dgm:cxn modelId="{D906C233-B300-4D91-BDF2-F8CB5AA6202F}" type="presOf" srcId="{5FFB5CEB-2BF9-49E0-9216-CE16921EEE9E}" destId="{BB501285-F3F0-45C4-B2D7-811B60C344ED}" srcOrd="0" destOrd="0" presId="urn:microsoft.com/office/officeart/2005/8/layout/arrow3"/>
    <dgm:cxn modelId="{17D36B6D-CF9D-422B-9F19-53002AB84380}" type="presOf" srcId="{EA5F2F2E-9487-48E0-8F57-7AFCA9C08DFB}" destId="{9CB91CE1-6ED0-49DD-A38A-9FB90C5E6C2F}" srcOrd="0" destOrd="0" presId="urn:microsoft.com/office/officeart/2005/8/layout/arrow3"/>
    <dgm:cxn modelId="{67FDDB89-54AC-4131-AE94-735EB42CB47D}" srcId="{9E85F956-9C26-4D24-AABD-8CEDEC4C0D90}" destId="{5FFB5CEB-2BF9-49E0-9216-CE16921EEE9E}" srcOrd="0" destOrd="0" parTransId="{F53F6B28-5B5A-4DF1-A246-A29599AE3D38}" sibTransId="{E769B3DB-8D82-4059-BB35-71A7C0167A5A}"/>
    <dgm:cxn modelId="{AA60A98B-FBAA-4501-B879-48EF3E9458BC}" type="presOf" srcId="{9E85F956-9C26-4D24-AABD-8CEDEC4C0D90}" destId="{B2224C45-9804-493A-B537-853392B36AE9}" srcOrd="0" destOrd="0" presId="urn:microsoft.com/office/officeart/2005/8/layout/arrow3"/>
    <dgm:cxn modelId="{CAA6FC78-5B7A-4F7B-93BB-227F27E987F2}" type="presParOf" srcId="{B2224C45-9804-493A-B537-853392B36AE9}" destId="{5BD85AE6-CD3F-45F8-AB8A-9818DFB1C65C}" srcOrd="0" destOrd="0" presId="urn:microsoft.com/office/officeart/2005/8/layout/arrow3"/>
    <dgm:cxn modelId="{4AFC08A0-FA9B-471F-BA5C-4A08A6CF8619}" type="presParOf" srcId="{B2224C45-9804-493A-B537-853392B36AE9}" destId="{00D4929A-4153-4C68-8F30-601091887005}" srcOrd="1" destOrd="0" presId="urn:microsoft.com/office/officeart/2005/8/layout/arrow3"/>
    <dgm:cxn modelId="{B287232E-D6B1-4826-9793-BCD1F976742A}" type="presParOf" srcId="{B2224C45-9804-493A-B537-853392B36AE9}" destId="{BB501285-F3F0-45C4-B2D7-811B60C344ED}" srcOrd="2" destOrd="0" presId="urn:microsoft.com/office/officeart/2005/8/layout/arrow3"/>
    <dgm:cxn modelId="{0901DFA9-33DD-402C-A241-27DD9FD0378A}" type="presParOf" srcId="{B2224C45-9804-493A-B537-853392B36AE9}" destId="{C74B283C-6FF0-4B8A-B1DE-1F564D3219D9}" srcOrd="3" destOrd="0" presId="urn:microsoft.com/office/officeart/2005/8/layout/arrow3"/>
    <dgm:cxn modelId="{030BD521-C5DD-4C7D-BD3E-A05001CE9C5E}" type="presParOf" srcId="{B2224C45-9804-493A-B537-853392B36AE9}" destId="{9CB91CE1-6ED0-49DD-A38A-9FB90C5E6C2F}" srcOrd="4" destOrd="0" presId="urn:microsoft.com/office/officeart/2005/8/layout/arrow3"/>
  </dgm:cxnLst>
  <dgm:bg>
    <a:solidFill>
      <a:schemeClr val="accent6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3085546-7C7C-4B3E-ABEB-2669F1A65FB2}" type="doc">
      <dgm:prSet loTypeId="urn:microsoft.com/office/officeart/2017/3/layout/DropPin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CEA5FC-4640-45AF-B712-7A4FD94AEF0D}">
      <dgm:prSet phldrT="[Text]" custT="1"/>
      <dgm:spPr>
        <a:xfrm>
          <a:off x="562060" y="538162"/>
          <a:ext cx="2576929" cy="55968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defRPr b="1"/>
          </a:pPr>
          <a:r>
            <a:rPr lang="en-US" sz="1600" b="1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Dec 2019</a:t>
          </a:r>
          <a:endParaRPr lang="en-US" sz="1100" b="1" dirty="0">
            <a:solidFill>
              <a:sysClr val="windowText" lastClr="000000">
                <a:lumMod val="65000"/>
                <a:lumOff val="35000"/>
              </a:sysClr>
            </a:solidFill>
            <a:latin typeface="Selawik Light" panose="020B0502040204020203" pitchFamily="34" charset="0"/>
            <a:ea typeface="+mn-ea"/>
            <a:cs typeface="+mn-cs"/>
          </a:endParaRPr>
        </a:p>
      </dgm:t>
    </dgm:pt>
    <dgm:pt modelId="{929A5FD9-0612-4B79-9B59-C3C36D34A069}" type="parTrans" cxnId="{DBD99269-D7F7-4B47-B17B-A5AE402751D9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0A99745B-BB5C-49B3-A782-8DB57641F6C9}" type="sibTrans" cxnId="{DBD99269-D7F7-4B47-B17B-A5AE402751D9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831701CF-77C7-46C0-A913-8CC39517BAB8}">
      <dgm:prSet phldrT="[Text]"/>
      <dgm:spPr>
        <a:xfrm>
          <a:off x="562060" y="1097851"/>
          <a:ext cx="2576929" cy="159296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Pre-kickoff</a:t>
          </a:r>
        </a:p>
      </dgm:t>
    </dgm:pt>
    <dgm:pt modelId="{13FBC60D-3EA6-4496-BA97-C1AE8C7F8961}" type="parTrans" cxnId="{39A11E5C-7A57-4117-A6DF-36000C29509C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75156CDF-E17B-4DAD-AE37-EA44D7F37090}" type="sibTrans" cxnId="{39A11E5C-7A57-4117-A6DF-36000C29509C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096A9AF0-0DAE-4EB3-B448-4501DA034F4A}">
      <dgm:prSet phldrT="[Text]" custT="1"/>
      <dgm:spPr>
        <a:xfrm>
          <a:off x="2120742" y="4283774"/>
          <a:ext cx="2576929" cy="55968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defRPr b="1"/>
          </a:pPr>
          <a:r>
            <a:rPr lang="en-US" sz="1600" b="1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Jan 2020</a:t>
          </a:r>
          <a:endParaRPr lang="en-US" sz="1100" b="1" dirty="0">
            <a:solidFill>
              <a:sysClr val="windowText" lastClr="000000">
                <a:lumMod val="65000"/>
                <a:lumOff val="35000"/>
              </a:sysClr>
            </a:solidFill>
            <a:latin typeface="Selawik Light" panose="020B0502040204020203" pitchFamily="34" charset="0"/>
            <a:ea typeface="+mn-ea"/>
            <a:cs typeface="+mn-cs"/>
          </a:endParaRPr>
        </a:p>
      </dgm:t>
    </dgm:pt>
    <dgm:pt modelId="{8CE6ABD6-768E-42C8-9029-C3B5F278B21C}" type="parTrans" cxnId="{CA0753BD-DB60-4D68-8486-5B376B839B26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6B0D7DA9-E6ED-4137-9716-F48BF62327A8}" type="sibTrans" cxnId="{CA0753BD-DB60-4D68-8486-5B376B839B26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CA6B1BA0-B2FC-48AD-8EDA-F4AAA4AF2782}">
      <dgm:prSet custT="1"/>
      <dgm:spPr>
        <a:xfrm>
          <a:off x="5238106" y="4283774"/>
          <a:ext cx="2576929" cy="55968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defRPr b="1"/>
          </a:pPr>
          <a:r>
            <a:rPr lang="en-US" sz="1600" b="1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mid-Jan 2020</a:t>
          </a:r>
          <a:endParaRPr lang="en-US" sz="1100" b="1" dirty="0">
            <a:solidFill>
              <a:sysClr val="windowText" lastClr="000000">
                <a:lumMod val="65000"/>
                <a:lumOff val="35000"/>
              </a:sysClr>
            </a:solidFill>
            <a:latin typeface="Selawik Light" panose="020B0502040204020203" pitchFamily="34" charset="0"/>
            <a:ea typeface="+mn-ea"/>
            <a:cs typeface="+mn-cs"/>
          </a:endParaRPr>
        </a:p>
      </dgm:t>
    </dgm:pt>
    <dgm:pt modelId="{D7D3AA07-BCB9-4212-A556-E90870FB1413}" type="parTrans" cxnId="{CD6B6EE8-3813-4EF1-BFEC-C005A3326D63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39FB540D-D808-4040-9A37-0AC474C0212F}" type="sibTrans" cxnId="{CD6B6EE8-3813-4EF1-BFEC-C005A3326D63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92921081-529B-4D1C-83A4-C416BB4C5224}">
      <dgm:prSet/>
      <dgm:spPr>
        <a:xfrm>
          <a:off x="2120742" y="2690813"/>
          <a:ext cx="2576929" cy="159296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Project Kick-off</a:t>
          </a:r>
        </a:p>
      </dgm:t>
    </dgm:pt>
    <dgm:pt modelId="{5AD2C2F8-A1D7-469B-93D8-B578BEFE51F8}" type="parTrans" cxnId="{B05C4C7C-FEB8-4825-98A0-C38D3021918A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ECC13403-1F53-4ED4-AE4F-334EEC7C8710}" type="sibTrans" cxnId="{B05C4C7C-FEB8-4825-98A0-C38D3021918A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3CB04A44-4013-4CA7-90FD-29AFC3C15E37}">
      <dgm:prSet/>
      <dgm:spPr>
        <a:xfrm>
          <a:off x="5238106" y="2690813"/>
          <a:ext cx="2576929" cy="159296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fr-FR" dirty="0">
              <a:latin typeface="Selawik Light" panose="020B0502040204020203" pitchFamily="34" charset="0"/>
            </a:rPr>
            <a:t>Data Review</a:t>
          </a:r>
          <a:endParaRPr lang="en-US" dirty="0">
            <a:solidFill>
              <a:sysClr val="windowText" lastClr="000000">
                <a:lumMod val="65000"/>
                <a:lumOff val="35000"/>
              </a:sysClr>
            </a:solidFill>
            <a:latin typeface="Selawik Light" panose="020B0502040204020203" pitchFamily="34" charset="0"/>
            <a:ea typeface="+mn-ea"/>
            <a:cs typeface="+mn-cs"/>
          </a:endParaRPr>
        </a:p>
      </dgm:t>
    </dgm:pt>
    <dgm:pt modelId="{ECEE936A-E3CC-4209-BECC-1CD0C85A2B72}" type="parTrans" cxnId="{24A8F052-3377-4BA4-8C62-CCF5039C85D7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D7A8F7A0-47A3-4464-B3B7-E0806DF46627}" type="sibTrans" cxnId="{24A8F052-3377-4BA4-8C62-CCF5039C85D7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212ADAAB-D5CB-4BBC-8DAF-7340FD334994}">
      <dgm:prSet custT="1"/>
      <dgm:spPr>
        <a:xfrm>
          <a:off x="6796788" y="538162"/>
          <a:ext cx="2576929" cy="55968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defRPr b="1"/>
          </a:pPr>
          <a:r>
            <a:rPr lang="en-US" sz="1600" b="1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mid-Feb 2020</a:t>
          </a:r>
          <a:endParaRPr lang="en-US" sz="1100" b="1" dirty="0">
            <a:solidFill>
              <a:sysClr val="windowText" lastClr="000000">
                <a:lumMod val="65000"/>
                <a:lumOff val="35000"/>
              </a:sysClr>
            </a:solidFill>
            <a:latin typeface="Selawik Light" panose="020B0502040204020203" pitchFamily="34" charset="0"/>
            <a:ea typeface="+mn-ea"/>
            <a:cs typeface="+mn-cs"/>
          </a:endParaRPr>
        </a:p>
      </dgm:t>
    </dgm:pt>
    <dgm:pt modelId="{45F6D312-A686-491E-95E3-EFB9640CC472}" type="parTrans" cxnId="{C8C7266C-2A0C-476A-85B3-F12BE2521F4C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AB2787E4-2A8B-428D-A4AE-2B14DCFFC4E7}" type="sibTrans" cxnId="{C8C7266C-2A0C-476A-85B3-F12BE2521F4C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2AEE5C11-34AE-4EB7-8907-9BED418EA471}">
      <dgm:prSet/>
      <dgm:spPr>
        <a:xfrm>
          <a:off x="6796788" y="1097851"/>
          <a:ext cx="2576929" cy="159296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Segmentation</a:t>
          </a:r>
        </a:p>
      </dgm:t>
    </dgm:pt>
    <dgm:pt modelId="{2E14AD1F-C7EA-45AE-ADC0-0EE92A6516CB}" type="parTrans" cxnId="{DD687B5C-28C8-4088-99B8-D375C5FDAE4A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F36FDDA0-6B91-47CB-8114-B6F076E55FC8}" type="sibTrans" cxnId="{DD687B5C-28C8-4088-99B8-D375C5FDAE4A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D8F9DD5D-E31F-4C74-9FA5-EB75F787AEE0}">
      <dgm:prSet phldrT="[Text]" custT="1"/>
      <dgm:spPr>
        <a:xfrm>
          <a:off x="6796788" y="1097851"/>
          <a:ext cx="2576929" cy="1592961"/>
        </a:xfrm>
        <a:noFill/>
        <a:ln>
          <a:noFill/>
        </a:ln>
        <a:effectLst/>
      </dgm:spPr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Feb 2020</a:t>
          </a:r>
        </a:p>
      </dgm:t>
    </dgm:pt>
    <dgm:pt modelId="{B289B457-B8C5-49B2-BA88-07E5BD63AC9D}" type="parTrans" cxnId="{2130291B-8675-4CFF-A86D-4EE9ED789390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7D4C04B7-D121-4250-906D-2CAD8CBFBF06}" type="sibTrans" cxnId="{2130291B-8675-4CFF-A86D-4EE9ED789390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B15CC340-DE17-4A91-BBE8-3F310EF91272}">
      <dgm:prSet phldrT="[Text]"/>
      <dgm:spPr>
        <a:xfrm>
          <a:off x="6796788" y="1097851"/>
          <a:ext cx="2576929" cy="1592961"/>
        </a:xfrm>
        <a:noFill/>
        <a:ln>
          <a:noFill/>
        </a:ln>
        <a:effectLst/>
      </dgm:spPr>
      <dgm:t>
        <a:bodyPr/>
        <a:lstStyle/>
        <a:p>
          <a:r>
            <a:rPr lang="en-US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Promotion Response Modeling</a:t>
          </a:r>
        </a:p>
      </dgm:t>
    </dgm:pt>
    <dgm:pt modelId="{C3F41CA7-C1D5-46FC-96A8-6CC6DC7BE745}" type="parTrans" cxnId="{944E1ACF-ED7E-43FF-8C60-72512DD73CFA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3D5863EC-0D80-427A-907A-2FE033147DC9}" type="sibTrans" cxnId="{944E1ACF-ED7E-43FF-8C60-72512DD73CFA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789DF8A4-DDEF-4E39-9C68-E7C2E13413F3}">
      <dgm:prSet phldrT="[Text]" custT="1"/>
      <dgm:spPr>
        <a:xfrm>
          <a:off x="6796788" y="1097851"/>
          <a:ext cx="2576929" cy="1592961"/>
        </a:xfrm>
        <a:noFill/>
        <a:ln>
          <a:noFill/>
        </a:ln>
        <a:effectLst/>
      </dgm:spPr>
      <dgm:t>
        <a:bodyPr/>
        <a:lstStyle/>
        <a:p>
          <a:pPr>
            <a:defRPr b="1"/>
          </a:pPr>
          <a:r>
            <a:rPr lang="en-US" sz="1600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Apr 2020</a:t>
          </a:r>
        </a:p>
      </dgm:t>
    </dgm:pt>
    <dgm:pt modelId="{BCFC77EF-663C-4BD6-978A-D1829FF2C5D7}" type="parTrans" cxnId="{BF31AE9B-4931-42EC-A360-F52B8A49FF10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D1795931-675D-4F06-93B3-B58E7195A1F4}" type="sibTrans" cxnId="{BF31AE9B-4931-42EC-A360-F52B8A49FF10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C1A37D2A-BA13-469F-A1CA-35E983A436CD}">
      <dgm:prSet phldrT="[Text]"/>
      <dgm:spPr>
        <a:xfrm>
          <a:off x="6796788" y="1097851"/>
          <a:ext cx="2576929" cy="1592961"/>
        </a:xfrm>
        <a:noFill/>
        <a:ln>
          <a:noFill/>
        </a:ln>
        <a:effectLst/>
      </dgm:spPr>
      <dgm:t>
        <a:bodyPr/>
        <a:lstStyle/>
        <a:p>
          <a:r>
            <a:rPr lang="en-US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Sales Force Sizing Simulation</a:t>
          </a:r>
        </a:p>
      </dgm:t>
    </dgm:pt>
    <dgm:pt modelId="{4BC3647C-582E-4AB6-9F27-85077024BC23}" type="parTrans" cxnId="{8F04D087-F6AC-4547-AE15-880B71A0717B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90258D46-AA43-4ED8-BBFD-64FD64A98182}" type="sibTrans" cxnId="{8F04D087-F6AC-4547-AE15-880B71A0717B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D17AECF5-8E9A-4AC1-920F-5C949B788A17}">
      <dgm:prSet phldrT="[Text]" custT="1"/>
      <dgm:spPr>
        <a:xfrm>
          <a:off x="6796788" y="1097851"/>
          <a:ext cx="2576929" cy="1592961"/>
        </a:xfrm>
        <a:noFill/>
        <a:ln>
          <a:noFill/>
        </a:ln>
        <a:effectLst/>
      </dgm:spPr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May 2020</a:t>
          </a:r>
        </a:p>
      </dgm:t>
    </dgm:pt>
    <dgm:pt modelId="{F2814A5A-26E0-4951-8E03-276E067550EB}" type="parTrans" cxnId="{EFB14D0E-95C2-41C8-842D-F19908368047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6EA54FED-56E1-4D4A-BDE8-9FF885A12EE0}" type="sibTrans" cxnId="{EFB14D0E-95C2-41C8-842D-F19908368047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C8174962-41BA-49D1-8E8E-AC0615F0AB42}">
      <dgm:prSet phldrT="[Text]"/>
      <dgm:spPr>
        <a:xfrm>
          <a:off x="6796788" y="1097851"/>
          <a:ext cx="2576929" cy="1592961"/>
        </a:xfrm>
        <a:noFill/>
        <a:ln>
          <a:noFill/>
        </a:ln>
        <a:effectLst/>
      </dgm:spPr>
      <dgm:t>
        <a:bodyPr/>
        <a:lstStyle/>
        <a:p>
          <a:r>
            <a:rPr lang="en-US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Alignment </a:t>
          </a:r>
        </a:p>
      </dgm:t>
    </dgm:pt>
    <dgm:pt modelId="{6025A594-B786-4063-8D6A-07B44802D450}" type="parTrans" cxnId="{8ADDD584-8651-414C-9F40-5B132520BB64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2B103613-5275-4C12-BB90-F4FDB527CE0F}" type="sibTrans" cxnId="{8ADDD584-8651-414C-9F40-5B132520BB64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FFC99E0B-B590-492B-AA4A-BBEC3958EC3A}">
      <dgm:prSet phldrT="[Text]" custT="1"/>
      <dgm:spPr>
        <a:xfrm>
          <a:off x="6796788" y="1097851"/>
          <a:ext cx="2576929" cy="1592961"/>
        </a:xfrm>
        <a:noFill/>
        <a:ln>
          <a:noFill/>
        </a:ln>
        <a:effectLst/>
      </dgm:spPr>
      <dgm:t>
        <a:bodyPr/>
        <a:lstStyle/>
        <a:p>
          <a:pPr>
            <a:defRPr b="1"/>
          </a:pPr>
          <a:r>
            <a:rPr lang="en-US" sz="1600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Jul 2020</a:t>
          </a:r>
        </a:p>
      </dgm:t>
    </dgm:pt>
    <dgm:pt modelId="{74994CD9-A608-48EF-88D0-7C40EF617E61}" type="parTrans" cxnId="{6B408C06-7D9E-4018-9CB9-E917758A66E4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84940C20-9C34-4F37-8E9A-0A77EC52EAB4}" type="sibTrans" cxnId="{6B408C06-7D9E-4018-9CB9-E917758A66E4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035BF2E8-F52C-4F48-B01B-84B7ADECCC5E}">
      <dgm:prSet phldrT="[Text]"/>
      <dgm:spPr>
        <a:xfrm>
          <a:off x="6796788" y="1097851"/>
          <a:ext cx="2576929" cy="1592961"/>
        </a:xfrm>
        <a:noFill/>
        <a:ln>
          <a:noFill/>
        </a:ln>
        <a:effectLst/>
      </dgm:spPr>
      <dgm:t>
        <a:bodyPr/>
        <a:lstStyle/>
        <a:p>
          <a:r>
            <a:rPr lang="en-US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People Placement</a:t>
          </a:r>
        </a:p>
      </dgm:t>
    </dgm:pt>
    <dgm:pt modelId="{208EE61D-78C1-4E8D-846E-F739B03B3E49}" type="parTrans" cxnId="{1ABB9264-DA97-4D7A-BC8C-6A1ACB5CD040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9F690B6A-E8AA-431E-A7AE-8A3335221296}" type="sibTrans" cxnId="{1ABB9264-DA97-4D7A-BC8C-6A1ACB5CD040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946804CB-8A6A-46DD-B1CF-BB542CB71F0D}">
      <dgm:prSet phldrT="[Text]" custT="1"/>
      <dgm:spPr>
        <a:xfrm>
          <a:off x="6796788" y="1097851"/>
          <a:ext cx="2576929" cy="1592961"/>
        </a:xfrm>
        <a:noFill/>
        <a:ln>
          <a:noFill/>
        </a:ln>
        <a:effectLst/>
      </dgm:spPr>
      <dgm:t>
        <a:bodyPr/>
        <a:lstStyle/>
        <a:p>
          <a:pPr>
            <a:defRPr b="1"/>
          </a:pPr>
          <a:r>
            <a:rPr lang="en-US" sz="1600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End of Jul 2020</a:t>
          </a:r>
        </a:p>
      </dgm:t>
    </dgm:pt>
    <dgm:pt modelId="{6CED9F7D-8744-4F5E-96D3-D268E6EED20B}" type="parTrans" cxnId="{9DEAFD49-4E5F-42A2-95F4-7FAA4216DE57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8F26603B-BF33-4A1F-AD8E-B24719EF427B}" type="sibTrans" cxnId="{9DEAFD49-4E5F-42A2-95F4-7FAA4216DE57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379EDFB8-61EA-40AA-94EC-A38128C16822}">
      <dgm:prSet phldrT="[Text]"/>
      <dgm:spPr>
        <a:xfrm>
          <a:off x="6796788" y="1097851"/>
          <a:ext cx="2576929" cy="1592961"/>
        </a:xfrm>
        <a:noFill/>
        <a:ln>
          <a:noFill/>
        </a:ln>
        <a:effectLst/>
      </dgm:spPr>
      <dgm:t>
        <a:bodyPr/>
        <a:lstStyle/>
        <a:p>
          <a:r>
            <a:rPr lang="en-US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Project completion</a:t>
          </a:r>
        </a:p>
      </dgm:t>
    </dgm:pt>
    <dgm:pt modelId="{D8B27C43-0FE7-4468-B034-C797932C49CF}" type="parTrans" cxnId="{3ADAEEEA-3FD5-4C23-B029-F9825EB60928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44C60D88-3C96-4276-B9F0-CF6064E6A5DB}" type="sibTrans" cxnId="{3ADAEEEA-3FD5-4C23-B029-F9825EB60928}">
      <dgm:prSet/>
      <dgm:spPr/>
      <dgm:t>
        <a:bodyPr/>
        <a:lstStyle/>
        <a:p>
          <a:endParaRPr lang="en-US">
            <a:latin typeface="Selawik Light" panose="020B0502040204020203" pitchFamily="34" charset="0"/>
          </a:endParaRPr>
        </a:p>
      </dgm:t>
    </dgm:pt>
    <dgm:pt modelId="{7A5D3400-AF5B-4297-8592-4C1EDB9D0973}" type="pres">
      <dgm:prSet presAssocID="{63085546-7C7C-4B3E-ABEB-2669F1A65FB2}" presName="root" presStyleCnt="0">
        <dgm:presLayoutVars>
          <dgm:chMax/>
          <dgm:chPref/>
          <dgm:animLvl val="lvl"/>
        </dgm:presLayoutVars>
      </dgm:prSet>
      <dgm:spPr/>
    </dgm:pt>
    <dgm:pt modelId="{BD204284-1F7C-4D58-BC79-8C2DEE7E9FAF}" type="pres">
      <dgm:prSet presAssocID="{63085546-7C7C-4B3E-ABEB-2669F1A65FB2}" presName="divider" presStyleLbl="fgAcc1" presStyleIdx="0" presStyleCnt="10" custSzY="428624"/>
      <dgm:spPr>
        <a:xfrm>
          <a:off x="0" y="2476501"/>
          <a:ext cx="10939605" cy="428624"/>
        </a:xfrm>
        <a:prstGeom prst="homePlate">
          <a:avLst/>
        </a:prstGeom>
        <a:gradFill rotWithShape="0">
          <a:gsLst>
            <a:gs pos="0">
              <a:sysClr val="window" lastClr="FFFFFF">
                <a:lumMod val="95000"/>
              </a:sysClr>
            </a:gs>
            <a:gs pos="100000">
              <a:sysClr val="window" lastClr="FFFFFF">
                <a:lumMod val="85000"/>
              </a:sysClr>
            </a:gs>
          </a:gsLst>
          <a:lin ang="1200000" scaled="0"/>
        </a:gradFill>
        <a:ln w="12700" cap="flat" cmpd="sng" algn="ctr">
          <a:noFill/>
          <a:prstDash val="solid"/>
          <a:miter lim="800000"/>
          <a:tailEnd type="arrow" w="sm" len="sm"/>
        </a:ln>
        <a:effectLst/>
      </dgm:spPr>
    </dgm:pt>
    <dgm:pt modelId="{46A6B157-7198-41C4-9D25-C4F8885F1B6F}" type="pres">
      <dgm:prSet presAssocID="{63085546-7C7C-4B3E-ABEB-2669F1A65FB2}" presName="nodes" presStyleCnt="0">
        <dgm:presLayoutVars>
          <dgm:chMax/>
          <dgm:chPref/>
          <dgm:animLvl val="lvl"/>
        </dgm:presLayoutVars>
      </dgm:prSet>
      <dgm:spPr/>
    </dgm:pt>
    <dgm:pt modelId="{578E6A06-6F61-48BD-9F1A-48E731D6E26D}" type="pres">
      <dgm:prSet presAssocID="{9DCEA5FC-4640-45AF-B712-7A4FD94AEF0D}" presName="composite" presStyleCnt="0"/>
      <dgm:spPr/>
    </dgm:pt>
    <dgm:pt modelId="{9F727168-E825-43C1-AF50-41E115F59C0C}" type="pres">
      <dgm:prSet presAssocID="{9DCEA5FC-4640-45AF-B712-7A4FD94AEF0D}" presName="ConnectorPoint" presStyleLbl="lnNode1" presStyleIdx="0" presStyleCnt="9"/>
      <dgm:spPr>
        <a:xfrm>
          <a:off x="237113" y="2640440"/>
          <a:ext cx="99873" cy="100744"/>
        </a:xfrm>
        <a:prstGeom prst="ellipse">
          <a:avLst/>
        </a:prstGeom>
        <a:solidFill>
          <a:srgbClr val="72D5E3"/>
        </a:solidFill>
        <a:ln w="6350" cap="flat" cmpd="sng" algn="ctr">
          <a:noFill/>
          <a:prstDash val="solid"/>
          <a:miter lim="800000"/>
        </a:ln>
        <a:effectLst/>
      </dgm:spPr>
    </dgm:pt>
    <dgm:pt modelId="{0C380CA5-521A-4949-A022-450DA9C217F5}" type="pres">
      <dgm:prSet presAssocID="{9DCEA5FC-4640-45AF-B712-7A4FD94AEF0D}" presName="DropPinPlaceHolder" presStyleCnt="0"/>
      <dgm:spPr/>
    </dgm:pt>
    <dgm:pt modelId="{19EF924A-339B-436A-9151-9C7B0B0377B9}" type="pres">
      <dgm:prSet presAssocID="{9DCEA5FC-4640-45AF-B712-7A4FD94AEF0D}" presName="DropPin" presStyleLbl="alignNode1" presStyleIdx="0" presStyleCnt="9" custLinFactNeighborX="0" custLinFactNeighborY="0"/>
      <dgm:spPr>
        <a:xfrm rot="8100000">
          <a:off x="88462" y="621836"/>
          <a:ext cx="392341" cy="392341"/>
        </a:xfrm>
        <a:prstGeom prst="teardrop">
          <a:avLst>
            <a:gd name="adj" fmla="val 115000"/>
          </a:avLst>
        </a:prstGeom>
        <a:solidFill>
          <a:srgbClr val="72D5E3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gm:spPr>
    </dgm:pt>
    <dgm:pt modelId="{846B4BA4-33F0-43CE-A60E-B95E195AD5A9}" type="pres">
      <dgm:prSet presAssocID="{9DCEA5FC-4640-45AF-B712-7A4FD94AEF0D}" presName="Ellipse" presStyleLbl="fgAcc1" presStyleIdx="1" presStyleCnt="10"/>
      <dgm:spPr>
        <a:xfrm>
          <a:off x="132047" y="665422"/>
          <a:ext cx="305170" cy="305170"/>
        </a:xfrm>
        <a:prstGeom prst="donut">
          <a:avLst/>
        </a:prstGeom>
        <a:solidFill>
          <a:sysClr val="window" lastClr="FFFFFF"/>
        </a:solidFill>
        <a:ln w="12700" cap="flat" cmpd="sng" algn="ctr">
          <a:noFill/>
          <a:prstDash val="solid"/>
          <a:miter lim="800000"/>
        </a:ln>
        <a:effectLst/>
      </dgm:spPr>
    </dgm:pt>
    <dgm:pt modelId="{A782CF5D-A585-4990-846A-5EDBD19A9BDB}" type="pres">
      <dgm:prSet presAssocID="{9DCEA5FC-4640-45AF-B712-7A4FD94AEF0D}" presName="L2TextContainer" presStyleLbl="revTx" presStyleIdx="0" presStyleCnt="18">
        <dgm:presLayoutVars>
          <dgm:bulletEnabled val="1"/>
        </dgm:presLayoutVars>
      </dgm:prSet>
      <dgm:spPr/>
    </dgm:pt>
    <dgm:pt modelId="{85C50C56-6DC8-4C47-8DBC-4FD6B1554AA4}" type="pres">
      <dgm:prSet presAssocID="{9DCEA5FC-4640-45AF-B712-7A4FD94AEF0D}" presName="L1TextContainer" presStyleLbl="revTx" presStyleIdx="1" presStyleCnt="18">
        <dgm:presLayoutVars>
          <dgm:chMax val="1"/>
          <dgm:chPref val="1"/>
          <dgm:bulletEnabled val="1"/>
        </dgm:presLayoutVars>
      </dgm:prSet>
      <dgm:spPr/>
    </dgm:pt>
    <dgm:pt modelId="{4F322B1B-F357-4BCD-BF34-8A0D705A1CE7}" type="pres">
      <dgm:prSet presAssocID="{9DCEA5FC-4640-45AF-B712-7A4FD94AEF0D}" presName="ConnectLine" presStyleLbl="sibTrans1D1" presStyleIdx="0" presStyleCnt="9"/>
      <dgm:spPr>
        <a:xfrm>
          <a:off x="284633" y="1097851"/>
          <a:ext cx="0" cy="1592961"/>
        </a:xfrm>
        <a:prstGeom prst="line">
          <a:avLst/>
        </a:prstGeom>
        <a:noFill/>
        <a:ln w="3175" cap="flat" cmpd="sng" algn="ctr">
          <a:solidFill>
            <a:sysClr val="window" lastClr="FFFFFF">
              <a:lumMod val="85000"/>
            </a:sysClr>
          </a:solidFill>
          <a:prstDash val="solid"/>
          <a:miter lim="800000"/>
        </a:ln>
        <a:effectLst/>
      </dgm:spPr>
    </dgm:pt>
    <dgm:pt modelId="{9FF32B1E-94FD-475E-9959-8E0546070C5B}" type="pres">
      <dgm:prSet presAssocID="{9DCEA5FC-4640-45AF-B712-7A4FD94AEF0D}" presName="EmptyPlaceHolder" presStyleCnt="0"/>
      <dgm:spPr/>
    </dgm:pt>
    <dgm:pt modelId="{C9E000F5-B650-46EB-A3B0-FBA6593CE548}" type="pres">
      <dgm:prSet presAssocID="{0A99745B-BB5C-49B3-A782-8DB57641F6C9}" presName="spaceBetweenRectangles" presStyleCnt="0"/>
      <dgm:spPr/>
    </dgm:pt>
    <dgm:pt modelId="{64373A7D-C7A5-4C0C-9781-58743159539A}" type="pres">
      <dgm:prSet presAssocID="{096A9AF0-0DAE-4EB3-B448-4501DA034F4A}" presName="composite" presStyleCnt="0"/>
      <dgm:spPr/>
    </dgm:pt>
    <dgm:pt modelId="{B57996C3-16BE-4CEB-B9E2-6FFC42938F41}" type="pres">
      <dgm:prSet presAssocID="{096A9AF0-0DAE-4EB3-B448-4501DA034F4A}" presName="ConnectorPoint" presStyleLbl="lnNode1" presStyleIdx="1" presStyleCnt="9"/>
      <dgm:spPr>
        <a:xfrm>
          <a:off x="1795795" y="2640440"/>
          <a:ext cx="99873" cy="100744"/>
        </a:xfrm>
        <a:prstGeom prst="ellipse">
          <a:avLst/>
        </a:prstGeom>
        <a:solidFill>
          <a:srgbClr val="72D5E3">
            <a:hueOff val="0"/>
            <a:satOff val="0"/>
            <a:lumOff val="0"/>
            <a:alphaOff val="0"/>
          </a:srgbClr>
        </a:solidFill>
        <a:ln w="6350" cap="flat" cmpd="sng" algn="ctr">
          <a:noFill/>
          <a:prstDash val="solid"/>
          <a:miter lim="800000"/>
        </a:ln>
        <a:effectLst/>
      </dgm:spPr>
    </dgm:pt>
    <dgm:pt modelId="{BC71368F-DA7E-405D-93AC-3A6767BF9FC6}" type="pres">
      <dgm:prSet presAssocID="{096A9AF0-0DAE-4EB3-B448-4501DA034F4A}" presName="DropPinPlaceHolder" presStyleCnt="0"/>
      <dgm:spPr/>
    </dgm:pt>
    <dgm:pt modelId="{5B4632EA-1574-417A-A3FA-D711159FBAD1}" type="pres">
      <dgm:prSet presAssocID="{096A9AF0-0DAE-4EB3-B448-4501DA034F4A}" presName="DropPin" presStyleLbl="alignNode1" presStyleIdx="1" presStyleCnt="9"/>
      <dgm:spPr>
        <a:xfrm rot="18900000">
          <a:off x="1647144" y="4367448"/>
          <a:ext cx="392341" cy="392341"/>
        </a:xfrm>
        <a:prstGeom prst="teardrop">
          <a:avLst>
            <a:gd name="adj" fmla="val 115000"/>
          </a:avLst>
        </a:prstGeom>
        <a:solidFill>
          <a:srgbClr val="72D5E3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gm:spPr>
    </dgm:pt>
    <dgm:pt modelId="{032E0966-F86B-4BBD-BE80-8FAB861AF0E8}" type="pres">
      <dgm:prSet presAssocID="{096A9AF0-0DAE-4EB3-B448-4501DA034F4A}" presName="Ellipse" presStyleLbl="fgAcc1" presStyleIdx="2" presStyleCnt="10"/>
      <dgm:spPr>
        <a:xfrm>
          <a:off x="1690729" y="4411033"/>
          <a:ext cx="305170" cy="305170"/>
        </a:xfrm>
        <a:prstGeom prst="donut">
          <a:avLst/>
        </a:prstGeom>
        <a:solidFill>
          <a:sysClr val="window" lastClr="FFFFFF">
            <a:hueOff val="0"/>
            <a:satOff val="0"/>
            <a:lumOff val="0"/>
          </a:sysClr>
        </a:solidFill>
        <a:ln w="12700" cap="flat" cmpd="sng" algn="ctr">
          <a:noFill/>
          <a:prstDash val="solid"/>
          <a:miter lim="800000"/>
        </a:ln>
        <a:effectLst/>
      </dgm:spPr>
    </dgm:pt>
    <dgm:pt modelId="{B608C5A1-CE9E-4410-9F2F-F714CC6AB069}" type="pres">
      <dgm:prSet presAssocID="{096A9AF0-0DAE-4EB3-B448-4501DA034F4A}" presName="L2TextContainer" presStyleLbl="revTx" presStyleIdx="2" presStyleCnt="18">
        <dgm:presLayoutVars>
          <dgm:bulletEnabled val="1"/>
        </dgm:presLayoutVars>
      </dgm:prSet>
      <dgm:spPr/>
    </dgm:pt>
    <dgm:pt modelId="{C1E34084-406C-48D5-88FE-7226282DBC49}" type="pres">
      <dgm:prSet presAssocID="{096A9AF0-0DAE-4EB3-B448-4501DA034F4A}" presName="L1TextContainer" presStyleLbl="revTx" presStyleIdx="3" presStyleCnt="18">
        <dgm:presLayoutVars>
          <dgm:chMax val="1"/>
          <dgm:chPref val="1"/>
          <dgm:bulletEnabled val="1"/>
        </dgm:presLayoutVars>
      </dgm:prSet>
      <dgm:spPr/>
    </dgm:pt>
    <dgm:pt modelId="{33168228-1414-4AAF-B7E5-C08A80BBB2F1}" type="pres">
      <dgm:prSet presAssocID="{096A9AF0-0DAE-4EB3-B448-4501DA034F4A}" presName="ConnectLine" presStyleLbl="sibTrans1D1" presStyleIdx="1" presStyleCnt="9"/>
      <dgm:spPr>
        <a:xfrm>
          <a:off x="1843314" y="2690813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C791BCDD-76D3-4E0E-98B9-0C4903CF0E94}" type="pres">
      <dgm:prSet presAssocID="{096A9AF0-0DAE-4EB3-B448-4501DA034F4A}" presName="EmptyPlaceHolder" presStyleCnt="0"/>
      <dgm:spPr/>
    </dgm:pt>
    <dgm:pt modelId="{3B1DA912-FDB7-4F73-8823-B30C56F7DE86}" type="pres">
      <dgm:prSet presAssocID="{6B0D7DA9-E6ED-4137-9716-F48BF62327A8}" presName="spaceBetweenRectangles" presStyleCnt="0"/>
      <dgm:spPr/>
    </dgm:pt>
    <dgm:pt modelId="{B744CD57-FD23-4E62-9589-4CAC57B034E9}" type="pres">
      <dgm:prSet presAssocID="{CA6B1BA0-B2FC-48AD-8EDA-F4AAA4AF2782}" presName="composite" presStyleCnt="0"/>
      <dgm:spPr/>
    </dgm:pt>
    <dgm:pt modelId="{D891B168-1DA5-4124-931F-A51FCB8EFC11}" type="pres">
      <dgm:prSet presAssocID="{CA6B1BA0-B2FC-48AD-8EDA-F4AAA4AF2782}" presName="ConnectorPoint" presStyleLbl="lnNode1" presStyleIdx="2" presStyleCnt="9"/>
      <dgm:spPr>
        <a:xfrm>
          <a:off x="4913158" y="2640440"/>
          <a:ext cx="99873" cy="100744"/>
        </a:xfrm>
        <a:prstGeom prst="ellipse">
          <a:avLst/>
        </a:prstGeom>
        <a:solidFill>
          <a:srgbClr val="72D5E3">
            <a:hueOff val="0"/>
            <a:satOff val="0"/>
            <a:lumOff val="0"/>
            <a:alphaOff val="0"/>
          </a:srgbClr>
        </a:solidFill>
        <a:ln w="6350" cap="flat" cmpd="sng" algn="ctr">
          <a:noFill/>
          <a:prstDash val="solid"/>
          <a:miter lim="800000"/>
        </a:ln>
        <a:effectLst/>
      </dgm:spPr>
    </dgm:pt>
    <dgm:pt modelId="{42206762-CD73-4F82-B16A-D168E2503215}" type="pres">
      <dgm:prSet presAssocID="{CA6B1BA0-B2FC-48AD-8EDA-F4AAA4AF2782}" presName="DropPinPlaceHolder" presStyleCnt="0"/>
      <dgm:spPr/>
    </dgm:pt>
    <dgm:pt modelId="{C0DBECBF-E3AA-450B-95D4-8349AA21B4F8}" type="pres">
      <dgm:prSet presAssocID="{CA6B1BA0-B2FC-48AD-8EDA-F4AAA4AF2782}" presName="DropPin" presStyleLbl="alignNode1" presStyleIdx="2" presStyleCnt="9" custLinFactNeighborX="0" custLinFactNeighborY="0"/>
      <dgm:spPr>
        <a:xfrm rot="18900000">
          <a:off x="4764507" y="4367448"/>
          <a:ext cx="392341" cy="392341"/>
        </a:xfrm>
        <a:prstGeom prst="teardrop">
          <a:avLst>
            <a:gd name="adj" fmla="val 115000"/>
          </a:avLst>
        </a:prstGeom>
        <a:solidFill>
          <a:srgbClr val="72D5E3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gm:spPr>
    </dgm:pt>
    <dgm:pt modelId="{6EDDD44C-F5E4-49AD-B1D9-346B8B8AEE8F}" type="pres">
      <dgm:prSet presAssocID="{CA6B1BA0-B2FC-48AD-8EDA-F4AAA4AF2782}" presName="Ellipse" presStyleLbl="fgAcc1" presStyleIdx="3" presStyleCnt="10"/>
      <dgm:spPr>
        <a:xfrm>
          <a:off x="4808093" y="4411033"/>
          <a:ext cx="305170" cy="305170"/>
        </a:xfrm>
        <a:prstGeom prst="donut">
          <a:avLst/>
        </a:prstGeom>
        <a:solidFill>
          <a:sysClr val="window" lastClr="FFFFFF">
            <a:hueOff val="0"/>
            <a:satOff val="0"/>
            <a:lumOff val="0"/>
          </a:sysClr>
        </a:solidFill>
        <a:ln w="12700" cap="flat" cmpd="sng" algn="ctr">
          <a:noFill/>
          <a:prstDash val="solid"/>
          <a:miter lim="800000"/>
        </a:ln>
        <a:effectLst/>
      </dgm:spPr>
    </dgm:pt>
    <dgm:pt modelId="{FE564261-183D-47F9-8E7E-BCFC5023A815}" type="pres">
      <dgm:prSet presAssocID="{CA6B1BA0-B2FC-48AD-8EDA-F4AAA4AF2782}" presName="L2TextContainer" presStyleLbl="revTx" presStyleIdx="4" presStyleCnt="18">
        <dgm:presLayoutVars>
          <dgm:bulletEnabled val="1"/>
        </dgm:presLayoutVars>
      </dgm:prSet>
      <dgm:spPr/>
    </dgm:pt>
    <dgm:pt modelId="{3DA36ABE-9810-4ED4-9A55-2905E7588D06}" type="pres">
      <dgm:prSet presAssocID="{CA6B1BA0-B2FC-48AD-8EDA-F4AAA4AF2782}" presName="L1TextContainer" presStyleLbl="revTx" presStyleIdx="5" presStyleCnt="18">
        <dgm:presLayoutVars>
          <dgm:chMax val="1"/>
          <dgm:chPref val="1"/>
          <dgm:bulletEnabled val="1"/>
        </dgm:presLayoutVars>
      </dgm:prSet>
      <dgm:spPr/>
    </dgm:pt>
    <dgm:pt modelId="{4B9F5909-A57C-4893-9C8A-D5960FE9BE37}" type="pres">
      <dgm:prSet presAssocID="{CA6B1BA0-B2FC-48AD-8EDA-F4AAA4AF2782}" presName="ConnectLine" presStyleLbl="sibTrans1D1" presStyleIdx="2" presStyleCnt="9"/>
      <dgm:spPr>
        <a:xfrm>
          <a:off x="4960678" y="2690813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DEDCEF89-DB8F-4197-B2D2-2D39426E0B96}" type="pres">
      <dgm:prSet presAssocID="{CA6B1BA0-B2FC-48AD-8EDA-F4AAA4AF2782}" presName="EmptyPlaceHolder" presStyleCnt="0"/>
      <dgm:spPr/>
    </dgm:pt>
    <dgm:pt modelId="{4A96FD2F-C127-41DC-AA54-1EEBED6BA483}" type="pres">
      <dgm:prSet presAssocID="{39FB540D-D808-4040-9A37-0AC474C0212F}" presName="spaceBetweenRectangles" presStyleCnt="0"/>
      <dgm:spPr/>
    </dgm:pt>
    <dgm:pt modelId="{A1AE2BC4-A99C-4DD3-A84D-EB3461D18287}" type="pres">
      <dgm:prSet presAssocID="{212ADAAB-D5CB-4BBC-8DAF-7340FD334994}" presName="composite" presStyleCnt="0"/>
      <dgm:spPr/>
    </dgm:pt>
    <dgm:pt modelId="{278CF1E0-B1C4-4B10-A5EC-FD7EF0557E2D}" type="pres">
      <dgm:prSet presAssocID="{212ADAAB-D5CB-4BBC-8DAF-7340FD334994}" presName="ConnectorPoint" presStyleLbl="lnNode1" presStyleIdx="3" presStyleCnt="9"/>
      <dgm:spPr>
        <a:xfrm>
          <a:off x="6471840" y="2640440"/>
          <a:ext cx="99873" cy="100744"/>
        </a:xfrm>
        <a:prstGeom prst="ellipse">
          <a:avLst/>
        </a:prstGeom>
        <a:solidFill>
          <a:srgbClr val="72D5E3">
            <a:hueOff val="0"/>
            <a:satOff val="0"/>
            <a:lumOff val="0"/>
            <a:alphaOff val="0"/>
          </a:srgbClr>
        </a:solidFill>
        <a:ln w="6350" cap="flat" cmpd="sng" algn="ctr">
          <a:noFill/>
          <a:prstDash val="solid"/>
          <a:miter lim="800000"/>
        </a:ln>
        <a:effectLst/>
      </dgm:spPr>
    </dgm:pt>
    <dgm:pt modelId="{27B65FB4-BE6A-41E6-BBE9-8DC9F7B73486}" type="pres">
      <dgm:prSet presAssocID="{212ADAAB-D5CB-4BBC-8DAF-7340FD334994}" presName="DropPinPlaceHolder" presStyleCnt="0"/>
      <dgm:spPr/>
    </dgm:pt>
    <dgm:pt modelId="{488CC4C6-DFBC-460C-A9ED-BEDA8CC682D4}" type="pres">
      <dgm:prSet presAssocID="{212ADAAB-D5CB-4BBC-8DAF-7340FD334994}" presName="DropPin" presStyleLbl="alignNode1" presStyleIdx="3" presStyleCnt="9"/>
      <dgm:spPr>
        <a:xfrm rot="8100000">
          <a:off x="6323189" y="621836"/>
          <a:ext cx="392341" cy="392341"/>
        </a:xfrm>
        <a:prstGeom prst="teardrop">
          <a:avLst>
            <a:gd name="adj" fmla="val 115000"/>
          </a:avLst>
        </a:prstGeom>
        <a:solidFill>
          <a:srgbClr val="72D5E3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gm:spPr>
    </dgm:pt>
    <dgm:pt modelId="{48CA82DA-B677-461B-A08D-337683480059}" type="pres">
      <dgm:prSet presAssocID="{212ADAAB-D5CB-4BBC-8DAF-7340FD334994}" presName="Ellipse" presStyleLbl="fgAcc1" presStyleIdx="4" presStyleCnt="10"/>
      <dgm:spPr>
        <a:xfrm>
          <a:off x="6366775" y="665422"/>
          <a:ext cx="305170" cy="305170"/>
        </a:xfrm>
        <a:prstGeom prst="donut">
          <a:avLst/>
        </a:prstGeom>
        <a:solidFill>
          <a:sysClr val="window" lastClr="FFFFFF">
            <a:hueOff val="0"/>
            <a:satOff val="0"/>
            <a:lumOff val="0"/>
          </a:sysClr>
        </a:solidFill>
        <a:ln w="12700" cap="flat" cmpd="sng" algn="ctr">
          <a:noFill/>
          <a:prstDash val="solid"/>
          <a:miter lim="800000"/>
        </a:ln>
        <a:effectLst/>
      </dgm:spPr>
    </dgm:pt>
    <dgm:pt modelId="{D1646913-A3FA-4470-A3E9-C64B0A13A62A}" type="pres">
      <dgm:prSet presAssocID="{212ADAAB-D5CB-4BBC-8DAF-7340FD334994}" presName="L2TextContainer" presStyleLbl="revTx" presStyleIdx="6" presStyleCnt="18">
        <dgm:presLayoutVars>
          <dgm:bulletEnabled val="1"/>
        </dgm:presLayoutVars>
      </dgm:prSet>
      <dgm:spPr>
        <a:prstGeom prst="rect">
          <a:avLst/>
        </a:prstGeom>
      </dgm:spPr>
    </dgm:pt>
    <dgm:pt modelId="{6EC2FC68-E1B8-4274-8090-C2C96A4CD82C}" type="pres">
      <dgm:prSet presAssocID="{212ADAAB-D5CB-4BBC-8DAF-7340FD334994}" presName="L1TextContainer" presStyleLbl="revTx" presStyleIdx="7" presStyleCnt="18">
        <dgm:presLayoutVars>
          <dgm:chMax val="1"/>
          <dgm:chPref val="1"/>
          <dgm:bulletEnabled val="1"/>
        </dgm:presLayoutVars>
      </dgm:prSet>
      <dgm:spPr/>
    </dgm:pt>
    <dgm:pt modelId="{4F41BF23-550C-4E7F-977E-3D22E3AF7B51}" type="pres">
      <dgm:prSet presAssocID="{212ADAAB-D5CB-4BBC-8DAF-7340FD334994}" presName="ConnectLine" presStyleLbl="sibTrans1D1" presStyleIdx="3" presStyleCnt="9"/>
      <dgm:spPr>
        <a:xfrm>
          <a:off x="6519360" y="1097851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5018695D-CFD4-49F8-8967-BA8A0C0A0DE1}" type="pres">
      <dgm:prSet presAssocID="{212ADAAB-D5CB-4BBC-8DAF-7340FD334994}" presName="EmptyPlaceHolder" presStyleCnt="0"/>
      <dgm:spPr/>
    </dgm:pt>
    <dgm:pt modelId="{064D48AD-0458-451B-9EC1-8AE6C7A5F147}" type="pres">
      <dgm:prSet presAssocID="{AB2787E4-2A8B-428D-A4AE-2B14DCFFC4E7}" presName="spaceBetweenRectangles" presStyleCnt="0"/>
      <dgm:spPr/>
    </dgm:pt>
    <dgm:pt modelId="{E38D9230-C4B1-401C-B602-A0CB216E16F9}" type="pres">
      <dgm:prSet presAssocID="{D8F9DD5D-E31F-4C74-9FA5-EB75F787AEE0}" presName="composite" presStyleCnt="0"/>
      <dgm:spPr/>
    </dgm:pt>
    <dgm:pt modelId="{D86AC100-E75B-4875-950D-B6D41F202967}" type="pres">
      <dgm:prSet presAssocID="{D8F9DD5D-E31F-4C74-9FA5-EB75F787AEE0}" presName="ConnectorPoint" presStyleLbl="lnNode1" presStyleIdx="4" presStyleCnt="9"/>
      <dgm:spPr>
        <a:solidFill>
          <a:srgbClr val="72D5E3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0F002814-E5FF-4B44-B9E3-4CCDB292AECB}" type="pres">
      <dgm:prSet presAssocID="{D8F9DD5D-E31F-4C74-9FA5-EB75F787AEE0}" presName="DropPinPlaceHolder" presStyleCnt="0"/>
      <dgm:spPr/>
    </dgm:pt>
    <dgm:pt modelId="{1063D155-27C2-4850-8318-04EC67B3E6BB}" type="pres">
      <dgm:prSet presAssocID="{D8F9DD5D-E31F-4C74-9FA5-EB75F787AEE0}" presName="DropPin" presStyleLbl="alignNode1" presStyleIdx="4" presStyleCnt="9" custLinFactNeighborX="-86040" custLinFactNeighborY="76137"/>
      <dgm:spPr>
        <a:noFill/>
        <a:ln>
          <a:noFill/>
        </a:ln>
      </dgm:spPr>
    </dgm:pt>
    <dgm:pt modelId="{B34FCB1C-858B-4129-B025-FDC59C3D8CDE}" type="pres">
      <dgm:prSet presAssocID="{D8F9DD5D-E31F-4C74-9FA5-EB75F787AEE0}" presName="Ellipse" presStyleLbl="fgAcc1" presStyleIdx="5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1A86C491-6419-4A91-AD3F-7DB937058A93}" type="pres">
      <dgm:prSet presAssocID="{D8F9DD5D-E31F-4C74-9FA5-EB75F787AEE0}" presName="L2TextContainer" presStyleLbl="revTx" presStyleIdx="8" presStyleCnt="18">
        <dgm:presLayoutVars>
          <dgm:bulletEnabled val="1"/>
        </dgm:presLayoutVars>
      </dgm:prSet>
      <dgm:spPr/>
    </dgm:pt>
    <dgm:pt modelId="{F0BACE7F-C0D2-40D2-8A5B-A26CAC3050BA}" type="pres">
      <dgm:prSet presAssocID="{D8F9DD5D-E31F-4C74-9FA5-EB75F787AEE0}" presName="L1TextContainer" presStyleLbl="revTx" presStyleIdx="9" presStyleCnt="18">
        <dgm:presLayoutVars>
          <dgm:chMax val="1"/>
          <dgm:chPref val="1"/>
          <dgm:bulletEnabled val="1"/>
        </dgm:presLayoutVars>
      </dgm:prSet>
      <dgm:spPr/>
    </dgm:pt>
    <dgm:pt modelId="{664B14F9-0881-42A3-8C0C-653810A7AD34}" type="pres">
      <dgm:prSet presAssocID="{D8F9DD5D-E31F-4C74-9FA5-EB75F787AEE0}" presName="ConnectLine" presStyleLbl="sibTrans1D1" presStyleIdx="4" presStyleCnt="9"/>
      <dgm:spPr>
        <a:noFill/>
        <a:ln w="3175" cap="flat" cmpd="sng" algn="ctr">
          <a:solidFill>
            <a:srgbClr val="D9D9D9"/>
          </a:solidFill>
          <a:prstDash val="solid"/>
        </a:ln>
        <a:effectLst/>
      </dgm:spPr>
    </dgm:pt>
    <dgm:pt modelId="{3BFDACF3-6C7C-4B66-B3B8-1079493DC703}" type="pres">
      <dgm:prSet presAssocID="{D8F9DD5D-E31F-4C74-9FA5-EB75F787AEE0}" presName="EmptyPlaceHolder" presStyleCnt="0"/>
      <dgm:spPr/>
    </dgm:pt>
    <dgm:pt modelId="{EEBED208-C630-4198-B287-93BB10D651B0}" type="pres">
      <dgm:prSet presAssocID="{7D4C04B7-D121-4250-906D-2CAD8CBFBF06}" presName="spaceBetweenRectangles" presStyleCnt="0"/>
      <dgm:spPr/>
    </dgm:pt>
    <dgm:pt modelId="{E3D50FA5-E884-4C22-9FAF-B949D5E011AE}" type="pres">
      <dgm:prSet presAssocID="{789DF8A4-DDEF-4E39-9C68-E7C2E13413F3}" presName="composite" presStyleCnt="0"/>
      <dgm:spPr/>
    </dgm:pt>
    <dgm:pt modelId="{C452A4F3-09E2-47DE-B623-E8D8C01E95D0}" type="pres">
      <dgm:prSet presAssocID="{789DF8A4-DDEF-4E39-9C68-E7C2E13413F3}" presName="ConnectorPoint" presStyleLbl="lnNode1" presStyleIdx="5" presStyleCnt="9"/>
      <dgm:spPr>
        <a:solidFill>
          <a:srgbClr val="72D5E3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640627A-E132-43F1-8D94-B9D5324CA6FB}" type="pres">
      <dgm:prSet presAssocID="{789DF8A4-DDEF-4E39-9C68-E7C2E13413F3}" presName="DropPinPlaceHolder" presStyleCnt="0"/>
      <dgm:spPr/>
    </dgm:pt>
    <dgm:pt modelId="{AD0C3DEC-9529-4B45-994E-1CBCE2CAB4AC}" type="pres">
      <dgm:prSet presAssocID="{789DF8A4-DDEF-4E39-9C68-E7C2E13413F3}" presName="DropPin" presStyleLbl="alignNode1" presStyleIdx="5" presStyleCnt="9" custLinFactX="-23398" custLinFactNeighborX="-100000" custLinFactNeighborY="94070"/>
      <dgm:spPr>
        <a:noFill/>
        <a:ln>
          <a:noFill/>
        </a:ln>
      </dgm:spPr>
    </dgm:pt>
    <dgm:pt modelId="{3DDE6D30-BF42-4376-AB59-1D2B5EB8FEDE}" type="pres">
      <dgm:prSet presAssocID="{789DF8A4-DDEF-4E39-9C68-E7C2E13413F3}" presName="Ellipse" presStyleLbl="fgAcc1" presStyleIdx="6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33DAC9B-D6FD-4F85-ACFA-28C89CFDFFCB}" type="pres">
      <dgm:prSet presAssocID="{789DF8A4-DDEF-4E39-9C68-E7C2E13413F3}" presName="L2TextContainer" presStyleLbl="revTx" presStyleIdx="10" presStyleCnt="18">
        <dgm:presLayoutVars>
          <dgm:bulletEnabled val="1"/>
        </dgm:presLayoutVars>
      </dgm:prSet>
      <dgm:spPr/>
    </dgm:pt>
    <dgm:pt modelId="{11CAC6BC-987D-40C3-9CDB-93A28E88CDAC}" type="pres">
      <dgm:prSet presAssocID="{789DF8A4-DDEF-4E39-9C68-E7C2E13413F3}" presName="L1TextContainer" presStyleLbl="revTx" presStyleIdx="11" presStyleCnt="18">
        <dgm:presLayoutVars>
          <dgm:chMax val="1"/>
          <dgm:chPref val="1"/>
          <dgm:bulletEnabled val="1"/>
        </dgm:presLayoutVars>
      </dgm:prSet>
      <dgm:spPr/>
    </dgm:pt>
    <dgm:pt modelId="{EAEC73C7-CEDD-4258-991E-BCE665BC413F}" type="pres">
      <dgm:prSet presAssocID="{789DF8A4-DDEF-4E39-9C68-E7C2E13413F3}" presName="ConnectLine" presStyleLbl="sibTrans1D1" presStyleIdx="5" presStyleCnt="9"/>
      <dgm:spPr>
        <a:noFill/>
        <a:ln w="3175" cap="flat" cmpd="sng" algn="ctr">
          <a:solidFill>
            <a:srgbClr val="D9D9D9"/>
          </a:solidFill>
          <a:prstDash val="solid"/>
        </a:ln>
        <a:effectLst/>
      </dgm:spPr>
    </dgm:pt>
    <dgm:pt modelId="{A927DCD0-7693-4E8F-A6E8-2D41B75F5937}" type="pres">
      <dgm:prSet presAssocID="{789DF8A4-DDEF-4E39-9C68-E7C2E13413F3}" presName="EmptyPlaceHolder" presStyleCnt="0"/>
      <dgm:spPr/>
    </dgm:pt>
    <dgm:pt modelId="{7EB096FF-55E8-422F-98FD-30E25F28119A}" type="pres">
      <dgm:prSet presAssocID="{D1795931-675D-4F06-93B3-B58E7195A1F4}" presName="spaceBetweenRectangles" presStyleCnt="0"/>
      <dgm:spPr/>
    </dgm:pt>
    <dgm:pt modelId="{63149B04-31CA-421F-AEB4-DCC078467AB4}" type="pres">
      <dgm:prSet presAssocID="{D17AECF5-8E9A-4AC1-920F-5C949B788A17}" presName="composite" presStyleCnt="0"/>
      <dgm:spPr/>
    </dgm:pt>
    <dgm:pt modelId="{5BBAFDC6-54B5-4551-BD61-EC0A23393DB8}" type="pres">
      <dgm:prSet presAssocID="{D17AECF5-8E9A-4AC1-920F-5C949B788A17}" presName="ConnectorPoint" presStyleLbl="lnNode1" presStyleIdx="6" presStyleCnt="9"/>
      <dgm:spPr>
        <a:solidFill>
          <a:srgbClr val="72D5E3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88B0073-1551-4B01-952F-6C6A607825A2}" type="pres">
      <dgm:prSet presAssocID="{D17AECF5-8E9A-4AC1-920F-5C949B788A17}" presName="DropPinPlaceHolder" presStyleCnt="0"/>
      <dgm:spPr/>
    </dgm:pt>
    <dgm:pt modelId="{91AE6531-3471-4CDB-8D50-6D53EA6545A0}" type="pres">
      <dgm:prSet presAssocID="{D17AECF5-8E9A-4AC1-920F-5C949B788A17}" presName="DropPin" presStyleLbl="alignNode1" presStyleIdx="6" presStyleCnt="9" custLinFactX="-100000" custLinFactY="100000" custLinFactNeighborX="-111160" custLinFactNeighborY="107059"/>
      <dgm:spPr>
        <a:noFill/>
        <a:ln>
          <a:noFill/>
        </a:ln>
      </dgm:spPr>
    </dgm:pt>
    <dgm:pt modelId="{CB3D2CF4-779C-4CB9-AAE5-D77C4FA1A241}" type="pres">
      <dgm:prSet presAssocID="{D17AECF5-8E9A-4AC1-920F-5C949B788A17}" presName="Ellipse" presStyleLbl="fgAcc1" presStyleIdx="7" presStyleCnt="10"/>
      <dgm:spPr>
        <a:noFill/>
        <a:ln w="25400" cap="flat" cmpd="sng" algn="ctr">
          <a:noFill/>
          <a:prstDash val="solid"/>
        </a:ln>
        <a:effectLst/>
      </dgm:spPr>
    </dgm:pt>
    <dgm:pt modelId="{9C6DE256-3D44-4F4B-ABC9-18BBCF5CFA4B}" type="pres">
      <dgm:prSet presAssocID="{D17AECF5-8E9A-4AC1-920F-5C949B788A17}" presName="L2TextContainer" presStyleLbl="revTx" presStyleIdx="12" presStyleCnt="18">
        <dgm:presLayoutVars>
          <dgm:bulletEnabled val="1"/>
        </dgm:presLayoutVars>
      </dgm:prSet>
      <dgm:spPr/>
    </dgm:pt>
    <dgm:pt modelId="{A7941FF5-6434-4060-ABB8-F01B45FA1EBA}" type="pres">
      <dgm:prSet presAssocID="{D17AECF5-8E9A-4AC1-920F-5C949B788A17}" presName="L1TextContainer" presStyleLbl="revTx" presStyleIdx="13" presStyleCnt="18">
        <dgm:presLayoutVars>
          <dgm:chMax val="1"/>
          <dgm:chPref val="1"/>
          <dgm:bulletEnabled val="1"/>
        </dgm:presLayoutVars>
      </dgm:prSet>
      <dgm:spPr/>
    </dgm:pt>
    <dgm:pt modelId="{29A1BE94-28EF-4610-8A44-66908B53D59B}" type="pres">
      <dgm:prSet presAssocID="{D17AECF5-8E9A-4AC1-920F-5C949B788A17}" presName="ConnectLine" presStyleLbl="sibTrans1D1" presStyleIdx="6" presStyleCnt="9"/>
      <dgm:spPr>
        <a:noFill/>
        <a:ln w="3175" cap="flat" cmpd="sng" algn="ctr">
          <a:solidFill>
            <a:srgbClr val="D9D9D9"/>
          </a:solidFill>
          <a:prstDash val="solid"/>
        </a:ln>
        <a:effectLst/>
      </dgm:spPr>
    </dgm:pt>
    <dgm:pt modelId="{3299511C-5AAE-4939-A13C-942B6D75501C}" type="pres">
      <dgm:prSet presAssocID="{D17AECF5-8E9A-4AC1-920F-5C949B788A17}" presName="EmptyPlaceHolder" presStyleCnt="0"/>
      <dgm:spPr/>
    </dgm:pt>
    <dgm:pt modelId="{C7DEE357-19FE-453E-A6C1-A1625F5B087C}" type="pres">
      <dgm:prSet presAssocID="{6EA54FED-56E1-4D4A-BDE8-9FF885A12EE0}" presName="spaceBetweenRectangles" presStyleCnt="0"/>
      <dgm:spPr/>
    </dgm:pt>
    <dgm:pt modelId="{F7FDB1E4-6995-4E9B-9B2B-1D39FA3B211E}" type="pres">
      <dgm:prSet presAssocID="{FFC99E0B-B590-492B-AA4A-BBEC3958EC3A}" presName="composite" presStyleCnt="0"/>
      <dgm:spPr/>
    </dgm:pt>
    <dgm:pt modelId="{813D1AA8-E3FF-4F4F-AFC5-FBF2F5F35480}" type="pres">
      <dgm:prSet presAssocID="{FFC99E0B-B590-492B-AA4A-BBEC3958EC3A}" presName="ConnectorPoint" presStyleLbl="lnNode1" presStyleIdx="7" presStyleCnt="9"/>
      <dgm:spPr>
        <a:solidFill>
          <a:srgbClr val="72D5E3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8DEB17C-4F05-4D75-99E2-24B7D379EF0F}" type="pres">
      <dgm:prSet presAssocID="{FFC99E0B-B590-492B-AA4A-BBEC3958EC3A}" presName="DropPinPlaceHolder" presStyleCnt="0"/>
      <dgm:spPr/>
    </dgm:pt>
    <dgm:pt modelId="{51ECC04D-CAF6-43D5-B122-3C2977356CB6}" type="pres">
      <dgm:prSet presAssocID="{FFC99E0B-B590-492B-AA4A-BBEC3958EC3A}" presName="DropPin" presStyleLbl="alignNode1" presStyleIdx="7" presStyleCnt="9" custLinFactX="-36648" custLinFactNeighborX="-100000" custLinFactNeighborY="76910"/>
      <dgm:spPr>
        <a:noFill/>
        <a:ln>
          <a:noFill/>
        </a:ln>
      </dgm:spPr>
    </dgm:pt>
    <dgm:pt modelId="{9B0B452A-C341-4B0B-860E-D9FA2BF8FDAD}" type="pres">
      <dgm:prSet presAssocID="{FFC99E0B-B590-492B-AA4A-BBEC3958EC3A}" presName="Ellipse" presStyleLbl="fgAcc1" presStyleIdx="8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B6AEA51D-5B52-4626-B780-7E9D1E517F23}" type="pres">
      <dgm:prSet presAssocID="{FFC99E0B-B590-492B-AA4A-BBEC3958EC3A}" presName="L2TextContainer" presStyleLbl="revTx" presStyleIdx="14" presStyleCnt="18">
        <dgm:presLayoutVars>
          <dgm:bulletEnabled val="1"/>
        </dgm:presLayoutVars>
      </dgm:prSet>
      <dgm:spPr/>
    </dgm:pt>
    <dgm:pt modelId="{2F21DD93-04E8-4183-838F-B15D6C03839C}" type="pres">
      <dgm:prSet presAssocID="{FFC99E0B-B590-492B-AA4A-BBEC3958EC3A}" presName="L1TextContainer" presStyleLbl="revTx" presStyleIdx="15" presStyleCnt="18">
        <dgm:presLayoutVars>
          <dgm:chMax val="1"/>
          <dgm:chPref val="1"/>
          <dgm:bulletEnabled val="1"/>
        </dgm:presLayoutVars>
      </dgm:prSet>
      <dgm:spPr/>
    </dgm:pt>
    <dgm:pt modelId="{7E769B1C-E6EA-450C-89E0-05EC4E0BA267}" type="pres">
      <dgm:prSet presAssocID="{FFC99E0B-B590-492B-AA4A-BBEC3958EC3A}" presName="ConnectLine" presStyleLbl="sibTrans1D1" presStyleIdx="7" presStyleCnt="9"/>
      <dgm:spPr>
        <a:noFill/>
        <a:ln w="3175" cap="flat" cmpd="sng" algn="ctr">
          <a:solidFill>
            <a:srgbClr val="D9D9D9"/>
          </a:solidFill>
          <a:prstDash val="solid"/>
        </a:ln>
        <a:effectLst/>
      </dgm:spPr>
    </dgm:pt>
    <dgm:pt modelId="{C967B159-2417-414D-9EB3-4557D14BA7DB}" type="pres">
      <dgm:prSet presAssocID="{FFC99E0B-B590-492B-AA4A-BBEC3958EC3A}" presName="EmptyPlaceHolder" presStyleCnt="0"/>
      <dgm:spPr/>
    </dgm:pt>
    <dgm:pt modelId="{31B7D66D-3C75-49E1-B601-9D2CF51D8045}" type="pres">
      <dgm:prSet presAssocID="{84940C20-9C34-4F37-8E9A-0A77EC52EAB4}" presName="spaceBetweenRectangles" presStyleCnt="0"/>
      <dgm:spPr/>
    </dgm:pt>
    <dgm:pt modelId="{99EFA076-5858-49AC-9332-59A74C90C1B4}" type="pres">
      <dgm:prSet presAssocID="{946804CB-8A6A-46DD-B1CF-BB542CB71F0D}" presName="composite" presStyleCnt="0"/>
      <dgm:spPr/>
    </dgm:pt>
    <dgm:pt modelId="{E9E16A9E-E3F4-42B0-B22B-8C3D43E41E1A}" type="pres">
      <dgm:prSet presAssocID="{946804CB-8A6A-46DD-B1CF-BB542CB71F0D}" presName="ConnectorPoint" presStyleLbl="lnNode1" presStyleIdx="8" presStyleCnt="9"/>
      <dgm:spPr>
        <a:solidFill>
          <a:srgbClr val="72D5E3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351B416D-D0ED-4AFA-995C-061BCE1AD166}" type="pres">
      <dgm:prSet presAssocID="{946804CB-8A6A-46DD-B1CF-BB542CB71F0D}" presName="DropPinPlaceHolder" presStyleCnt="0"/>
      <dgm:spPr/>
    </dgm:pt>
    <dgm:pt modelId="{5C80C3A3-4F94-4249-81EA-673F4F0CC9CA}" type="pres">
      <dgm:prSet presAssocID="{946804CB-8A6A-46DD-B1CF-BB542CB71F0D}" presName="DropPin" presStyleLbl="alignNode1" presStyleIdx="8" presStyleCnt="9" custLinFactX="-72080" custLinFactY="55445" custLinFactNeighborX="-100000" custLinFactNeighborY="100000"/>
      <dgm:spPr>
        <a:noFill/>
        <a:ln>
          <a:noFill/>
        </a:ln>
      </dgm:spPr>
    </dgm:pt>
    <dgm:pt modelId="{22E4FFD7-242B-4CA8-B054-52B475F23D35}" type="pres">
      <dgm:prSet presAssocID="{946804CB-8A6A-46DD-B1CF-BB542CB71F0D}" presName="Ellipse" presStyleLbl="fgAcc1" presStyleIdx="9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ECE2B1F6-D27A-43CE-9DB6-DD02459FA84C}" type="pres">
      <dgm:prSet presAssocID="{946804CB-8A6A-46DD-B1CF-BB542CB71F0D}" presName="L2TextContainer" presStyleLbl="revTx" presStyleIdx="16" presStyleCnt="18">
        <dgm:presLayoutVars>
          <dgm:bulletEnabled val="1"/>
        </dgm:presLayoutVars>
      </dgm:prSet>
      <dgm:spPr/>
    </dgm:pt>
    <dgm:pt modelId="{EF32189E-B9D9-4188-A154-48DB94201EEB}" type="pres">
      <dgm:prSet presAssocID="{946804CB-8A6A-46DD-B1CF-BB542CB71F0D}" presName="L1TextContainer" presStyleLbl="revTx" presStyleIdx="17" presStyleCnt="18">
        <dgm:presLayoutVars>
          <dgm:chMax val="1"/>
          <dgm:chPref val="1"/>
          <dgm:bulletEnabled val="1"/>
        </dgm:presLayoutVars>
      </dgm:prSet>
      <dgm:spPr/>
    </dgm:pt>
    <dgm:pt modelId="{3B92C87C-8056-489C-A7EF-CAB834E854EB}" type="pres">
      <dgm:prSet presAssocID="{946804CB-8A6A-46DD-B1CF-BB542CB71F0D}" presName="ConnectLine" presStyleLbl="sibTrans1D1" presStyleIdx="8" presStyleCnt="9"/>
      <dgm:spPr>
        <a:noFill/>
        <a:ln w="3175" cap="flat" cmpd="sng" algn="ctr">
          <a:solidFill>
            <a:srgbClr val="D9D9D9"/>
          </a:solidFill>
          <a:prstDash val="solid"/>
        </a:ln>
        <a:effectLst/>
      </dgm:spPr>
    </dgm:pt>
    <dgm:pt modelId="{D34A95AB-AF2A-4CEF-A81E-9F4B18B182D2}" type="pres">
      <dgm:prSet presAssocID="{946804CB-8A6A-46DD-B1CF-BB542CB71F0D}" presName="EmptyPlaceHolder" presStyleCnt="0"/>
      <dgm:spPr/>
    </dgm:pt>
  </dgm:ptLst>
  <dgm:cxnLst>
    <dgm:cxn modelId="{6B408C06-7D9E-4018-9CB9-E917758A66E4}" srcId="{63085546-7C7C-4B3E-ABEB-2669F1A65FB2}" destId="{FFC99E0B-B590-492B-AA4A-BBEC3958EC3A}" srcOrd="7" destOrd="0" parTransId="{74994CD9-A608-48EF-88D0-7C40EF617E61}" sibTransId="{84940C20-9C34-4F37-8E9A-0A77EC52EAB4}"/>
    <dgm:cxn modelId="{EFB14D0E-95C2-41C8-842D-F19908368047}" srcId="{63085546-7C7C-4B3E-ABEB-2669F1A65FB2}" destId="{D17AECF5-8E9A-4AC1-920F-5C949B788A17}" srcOrd="6" destOrd="0" parTransId="{F2814A5A-26E0-4951-8E03-276E067550EB}" sibTransId="{6EA54FED-56E1-4D4A-BDE8-9FF885A12EE0}"/>
    <dgm:cxn modelId="{23FE0D14-F85B-4B71-8347-825DC8AB2360}" type="presOf" srcId="{379EDFB8-61EA-40AA-94EC-A38128C16822}" destId="{ECE2B1F6-D27A-43CE-9DB6-DD02459FA84C}" srcOrd="0" destOrd="0" presId="urn:microsoft.com/office/officeart/2017/3/layout/DropPinTimeline"/>
    <dgm:cxn modelId="{2F02861A-3FDC-4C2B-B724-282D5914D85A}" type="presOf" srcId="{212ADAAB-D5CB-4BBC-8DAF-7340FD334994}" destId="{6EC2FC68-E1B8-4274-8090-C2C96A4CD82C}" srcOrd="0" destOrd="0" presId="urn:microsoft.com/office/officeart/2017/3/layout/DropPinTimeline"/>
    <dgm:cxn modelId="{2130291B-8675-4CFF-A86D-4EE9ED789390}" srcId="{63085546-7C7C-4B3E-ABEB-2669F1A65FB2}" destId="{D8F9DD5D-E31F-4C74-9FA5-EB75F787AEE0}" srcOrd="4" destOrd="0" parTransId="{B289B457-B8C5-49B2-BA88-07E5BD63AC9D}" sibTransId="{7D4C04B7-D121-4250-906D-2CAD8CBFBF06}"/>
    <dgm:cxn modelId="{7E1D1334-9CF6-40ED-BFCC-AC54B65A7A35}" type="presOf" srcId="{D17AECF5-8E9A-4AC1-920F-5C949B788A17}" destId="{A7941FF5-6434-4060-ABB8-F01B45FA1EBA}" srcOrd="0" destOrd="0" presId="urn:microsoft.com/office/officeart/2017/3/layout/DropPinTimeline"/>
    <dgm:cxn modelId="{146C3436-7349-460D-8FAF-B5C22B68A41F}" type="presOf" srcId="{CA6B1BA0-B2FC-48AD-8EDA-F4AAA4AF2782}" destId="{3DA36ABE-9810-4ED4-9A55-2905E7588D06}" srcOrd="0" destOrd="0" presId="urn:microsoft.com/office/officeart/2017/3/layout/DropPinTimeline"/>
    <dgm:cxn modelId="{39A11E5C-7A57-4117-A6DF-36000C29509C}" srcId="{9DCEA5FC-4640-45AF-B712-7A4FD94AEF0D}" destId="{831701CF-77C7-46C0-A913-8CC39517BAB8}" srcOrd="0" destOrd="0" parTransId="{13FBC60D-3EA6-4496-BA97-C1AE8C7F8961}" sibTransId="{75156CDF-E17B-4DAD-AE37-EA44D7F37090}"/>
    <dgm:cxn modelId="{DD687B5C-28C8-4088-99B8-D375C5FDAE4A}" srcId="{212ADAAB-D5CB-4BBC-8DAF-7340FD334994}" destId="{2AEE5C11-34AE-4EB7-8907-9BED418EA471}" srcOrd="0" destOrd="0" parTransId="{2E14AD1F-C7EA-45AE-ADC0-0EE92A6516CB}" sibTransId="{F36FDDA0-6B91-47CB-8114-B6F076E55FC8}"/>
    <dgm:cxn modelId="{1ABB9264-DA97-4D7A-BC8C-6A1ACB5CD040}" srcId="{FFC99E0B-B590-492B-AA4A-BBEC3958EC3A}" destId="{035BF2E8-F52C-4F48-B01B-84B7ADECCC5E}" srcOrd="0" destOrd="0" parTransId="{208EE61D-78C1-4E8D-846E-F739B03B3E49}" sibTransId="{9F690B6A-E8AA-431E-A7AE-8A3335221296}"/>
    <dgm:cxn modelId="{DBD99269-D7F7-4B47-B17B-A5AE402751D9}" srcId="{63085546-7C7C-4B3E-ABEB-2669F1A65FB2}" destId="{9DCEA5FC-4640-45AF-B712-7A4FD94AEF0D}" srcOrd="0" destOrd="0" parTransId="{929A5FD9-0612-4B79-9B59-C3C36D34A069}" sibTransId="{0A99745B-BB5C-49B3-A782-8DB57641F6C9}"/>
    <dgm:cxn modelId="{9DEAFD49-4E5F-42A2-95F4-7FAA4216DE57}" srcId="{63085546-7C7C-4B3E-ABEB-2669F1A65FB2}" destId="{946804CB-8A6A-46DD-B1CF-BB542CB71F0D}" srcOrd="8" destOrd="0" parTransId="{6CED9F7D-8744-4F5E-96D3-D268E6EED20B}" sibTransId="{8F26603B-BF33-4A1F-AD8E-B24719EF427B}"/>
    <dgm:cxn modelId="{C8C7266C-2A0C-476A-85B3-F12BE2521F4C}" srcId="{63085546-7C7C-4B3E-ABEB-2669F1A65FB2}" destId="{212ADAAB-D5CB-4BBC-8DAF-7340FD334994}" srcOrd="3" destOrd="0" parTransId="{45F6D312-A686-491E-95E3-EFB9640CC472}" sibTransId="{AB2787E4-2A8B-428D-A4AE-2B14DCFFC4E7}"/>
    <dgm:cxn modelId="{077CD24C-3F68-4F66-8561-7D4E5D992013}" type="presOf" srcId="{C1A37D2A-BA13-469F-A1CA-35E983A436CD}" destId="{433DAC9B-D6FD-4F85-ACFA-28C89CFDFFCB}" srcOrd="0" destOrd="0" presId="urn:microsoft.com/office/officeart/2017/3/layout/DropPinTimeline"/>
    <dgm:cxn modelId="{2841EC4D-F3DC-4972-B897-89C9EA062B26}" type="presOf" srcId="{92921081-529B-4D1C-83A4-C416BB4C5224}" destId="{B608C5A1-CE9E-4410-9F2F-F714CC6AB069}" srcOrd="0" destOrd="0" presId="urn:microsoft.com/office/officeart/2017/3/layout/DropPinTimeline"/>
    <dgm:cxn modelId="{0E804F6F-E0A4-4F32-A57F-6AB8B0E234EA}" type="presOf" srcId="{D8F9DD5D-E31F-4C74-9FA5-EB75F787AEE0}" destId="{F0BACE7F-C0D2-40D2-8A5B-A26CAC3050BA}" srcOrd="0" destOrd="0" presId="urn:microsoft.com/office/officeart/2017/3/layout/DropPinTimeline"/>
    <dgm:cxn modelId="{3C15AF51-54A6-4ED0-824A-52A4CE5468AB}" type="presOf" srcId="{2AEE5C11-34AE-4EB7-8907-9BED418EA471}" destId="{D1646913-A3FA-4470-A3E9-C64B0A13A62A}" srcOrd="0" destOrd="0" presId="urn:microsoft.com/office/officeart/2017/3/layout/DropPinTimeline"/>
    <dgm:cxn modelId="{24A8F052-3377-4BA4-8C62-CCF5039C85D7}" srcId="{CA6B1BA0-B2FC-48AD-8EDA-F4AAA4AF2782}" destId="{3CB04A44-4013-4CA7-90FD-29AFC3C15E37}" srcOrd="0" destOrd="0" parTransId="{ECEE936A-E3CC-4209-BECC-1CD0C85A2B72}" sibTransId="{D7A8F7A0-47A3-4464-B3B7-E0806DF46627}"/>
    <dgm:cxn modelId="{CB7C3453-1F17-46F6-82EB-1E2F0D3364BF}" type="presOf" srcId="{C8174962-41BA-49D1-8E8E-AC0615F0AB42}" destId="{9C6DE256-3D44-4F4B-ABC9-18BBCF5CFA4B}" srcOrd="0" destOrd="0" presId="urn:microsoft.com/office/officeart/2017/3/layout/DropPinTimeline"/>
    <dgm:cxn modelId="{601FA375-B804-4895-B969-A3CE7B37C85C}" type="presOf" srcId="{096A9AF0-0DAE-4EB3-B448-4501DA034F4A}" destId="{C1E34084-406C-48D5-88FE-7226282DBC49}" srcOrd="0" destOrd="0" presId="urn:microsoft.com/office/officeart/2017/3/layout/DropPinTimeline"/>
    <dgm:cxn modelId="{761E4B58-8AA0-4EE9-9827-01A0CA5D8AAC}" type="presOf" srcId="{9DCEA5FC-4640-45AF-B712-7A4FD94AEF0D}" destId="{85C50C56-6DC8-4C47-8DBC-4FD6B1554AA4}" srcOrd="0" destOrd="0" presId="urn:microsoft.com/office/officeart/2017/3/layout/DropPinTimeline"/>
    <dgm:cxn modelId="{B05C4C7C-FEB8-4825-98A0-C38D3021918A}" srcId="{096A9AF0-0DAE-4EB3-B448-4501DA034F4A}" destId="{92921081-529B-4D1C-83A4-C416BB4C5224}" srcOrd="0" destOrd="0" parTransId="{5AD2C2F8-A1D7-469B-93D8-B578BEFE51F8}" sibTransId="{ECC13403-1F53-4ED4-AE4F-334EEC7C8710}"/>
    <dgm:cxn modelId="{2802187F-7EB3-49BE-9C62-E8F8F0567AFB}" type="presOf" srcId="{3CB04A44-4013-4CA7-90FD-29AFC3C15E37}" destId="{FE564261-183D-47F9-8E7E-BCFC5023A815}" srcOrd="0" destOrd="0" presId="urn:microsoft.com/office/officeart/2017/3/layout/DropPinTimeline"/>
    <dgm:cxn modelId="{8ADDD584-8651-414C-9F40-5B132520BB64}" srcId="{D17AECF5-8E9A-4AC1-920F-5C949B788A17}" destId="{C8174962-41BA-49D1-8E8E-AC0615F0AB42}" srcOrd="0" destOrd="0" parTransId="{6025A594-B786-4063-8D6A-07B44802D450}" sibTransId="{2B103613-5275-4C12-BB90-F4FDB527CE0F}"/>
    <dgm:cxn modelId="{8F04D087-F6AC-4547-AE15-880B71A0717B}" srcId="{789DF8A4-DDEF-4E39-9C68-E7C2E13413F3}" destId="{C1A37D2A-BA13-469F-A1CA-35E983A436CD}" srcOrd="0" destOrd="0" parTransId="{4BC3647C-582E-4AB6-9F27-85077024BC23}" sibTransId="{90258D46-AA43-4ED8-BBFD-64FD64A98182}"/>
    <dgm:cxn modelId="{B53E6B8D-8269-416B-B4D6-ED64242AB1D5}" type="presOf" srcId="{FFC99E0B-B590-492B-AA4A-BBEC3958EC3A}" destId="{2F21DD93-04E8-4183-838F-B15D6C03839C}" srcOrd="0" destOrd="0" presId="urn:microsoft.com/office/officeart/2017/3/layout/DropPinTimeline"/>
    <dgm:cxn modelId="{247DE591-0579-4FF5-9C62-940C4F67096B}" type="presOf" srcId="{63085546-7C7C-4B3E-ABEB-2669F1A65FB2}" destId="{7A5D3400-AF5B-4297-8592-4C1EDB9D0973}" srcOrd="0" destOrd="0" presId="urn:microsoft.com/office/officeart/2017/3/layout/DropPinTimeline"/>
    <dgm:cxn modelId="{BF31AE9B-4931-42EC-A360-F52B8A49FF10}" srcId="{63085546-7C7C-4B3E-ABEB-2669F1A65FB2}" destId="{789DF8A4-DDEF-4E39-9C68-E7C2E13413F3}" srcOrd="5" destOrd="0" parTransId="{BCFC77EF-663C-4BD6-978A-D1829FF2C5D7}" sibTransId="{D1795931-675D-4F06-93B3-B58E7195A1F4}"/>
    <dgm:cxn modelId="{F16073A4-7F3E-4CB9-8FB4-14646A5FA672}" type="presOf" srcId="{831701CF-77C7-46C0-A913-8CC39517BAB8}" destId="{A782CF5D-A585-4990-846A-5EDBD19A9BDB}" srcOrd="0" destOrd="0" presId="urn:microsoft.com/office/officeart/2017/3/layout/DropPinTimeline"/>
    <dgm:cxn modelId="{263E67A5-30EF-4F88-A4E5-86ABA3759D10}" type="presOf" srcId="{946804CB-8A6A-46DD-B1CF-BB542CB71F0D}" destId="{EF32189E-B9D9-4188-A154-48DB94201EEB}" srcOrd="0" destOrd="0" presId="urn:microsoft.com/office/officeart/2017/3/layout/DropPinTimeline"/>
    <dgm:cxn modelId="{CA0753BD-DB60-4D68-8486-5B376B839B26}" srcId="{63085546-7C7C-4B3E-ABEB-2669F1A65FB2}" destId="{096A9AF0-0DAE-4EB3-B448-4501DA034F4A}" srcOrd="1" destOrd="0" parTransId="{8CE6ABD6-768E-42C8-9029-C3B5F278B21C}" sibTransId="{6B0D7DA9-E6ED-4137-9716-F48BF62327A8}"/>
    <dgm:cxn modelId="{5EB624CE-5A5B-495E-974A-F4A168C3D3A3}" type="presOf" srcId="{789DF8A4-DDEF-4E39-9C68-E7C2E13413F3}" destId="{11CAC6BC-987D-40C3-9CDB-93A28E88CDAC}" srcOrd="0" destOrd="0" presId="urn:microsoft.com/office/officeart/2017/3/layout/DropPinTimeline"/>
    <dgm:cxn modelId="{944E1ACF-ED7E-43FF-8C60-72512DD73CFA}" srcId="{D8F9DD5D-E31F-4C74-9FA5-EB75F787AEE0}" destId="{B15CC340-DE17-4A91-BBE8-3F310EF91272}" srcOrd="0" destOrd="0" parTransId="{C3F41CA7-C1D5-46FC-96A8-6CC6DC7BE745}" sibTransId="{3D5863EC-0D80-427A-907A-2FE033147DC9}"/>
    <dgm:cxn modelId="{F1EEECE3-B99C-4E7C-BEE5-57602405026E}" type="presOf" srcId="{B15CC340-DE17-4A91-BBE8-3F310EF91272}" destId="{1A86C491-6419-4A91-AD3F-7DB937058A93}" srcOrd="0" destOrd="0" presId="urn:microsoft.com/office/officeart/2017/3/layout/DropPinTimeline"/>
    <dgm:cxn modelId="{CD6B6EE8-3813-4EF1-BFEC-C005A3326D63}" srcId="{63085546-7C7C-4B3E-ABEB-2669F1A65FB2}" destId="{CA6B1BA0-B2FC-48AD-8EDA-F4AAA4AF2782}" srcOrd="2" destOrd="0" parTransId="{D7D3AA07-BCB9-4212-A556-E90870FB1413}" sibTransId="{39FB540D-D808-4040-9A37-0AC474C0212F}"/>
    <dgm:cxn modelId="{3ADAEEEA-3FD5-4C23-B029-F9825EB60928}" srcId="{946804CB-8A6A-46DD-B1CF-BB542CB71F0D}" destId="{379EDFB8-61EA-40AA-94EC-A38128C16822}" srcOrd="0" destOrd="0" parTransId="{D8B27C43-0FE7-4468-B034-C797932C49CF}" sibTransId="{44C60D88-3C96-4276-B9F0-CF6064E6A5DB}"/>
    <dgm:cxn modelId="{C9F5BAEE-4900-4D08-8E3B-682BE495FBB7}" type="presOf" srcId="{035BF2E8-F52C-4F48-B01B-84B7ADECCC5E}" destId="{B6AEA51D-5B52-4626-B780-7E9D1E517F23}" srcOrd="0" destOrd="0" presId="urn:microsoft.com/office/officeart/2017/3/layout/DropPinTimeline"/>
    <dgm:cxn modelId="{DA6A51DB-6C18-400B-9DA5-E8330852483B}" type="presParOf" srcId="{7A5D3400-AF5B-4297-8592-4C1EDB9D0973}" destId="{BD204284-1F7C-4D58-BC79-8C2DEE7E9FAF}" srcOrd="0" destOrd="0" presId="urn:microsoft.com/office/officeart/2017/3/layout/DropPinTimeline"/>
    <dgm:cxn modelId="{B682209A-D180-4D3D-A7FE-3FF4623AAAC8}" type="presParOf" srcId="{7A5D3400-AF5B-4297-8592-4C1EDB9D0973}" destId="{46A6B157-7198-41C4-9D25-C4F8885F1B6F}" srcOrd="1" destOrd="0" presId="urn:microsoft.com/office/officeart/2017/3/layout/DropPinTimeline"/>
    <dgm:cxn modelId="{4CF30FDC-8EA5-4C55-A240-DA99543AE3C6}" type="presParOf" srcId="{46A6B157-7198-41C4-9D25-C4F8885F1B6F}" destId="{578E6A06-6F61-48BD-9F1A-48E731D6E26D}" srcOrd="0" destOrd="0" presId="urn:microsoft.com/office/officeart/2017/3/layout/DropPinTimeline"/>
    <dgm:cxn modelId="{7F06BCA7-F8E6-43B5-AEBF-3EA16A460043}" type="presParOf" srcId="{578E6A06-6F61-48BD-9F1A-48E731D6E26D}" destId="{9F727168-E825-43C1-AF50-41E115F59C0C}" srcOrd="0" destOrd="0" presId="urn:microsoft.com/office/officeart/2017/3/layout/DropPinTimeline"/>
    <dgm:cxn modelId="{39550BBA-C07C-435F-AE58-6A3869656E8F}" type="presParOf" srcId="{578E6A06-6F61-48BD-9F1A-48E731D6E26D}" destId="{0C380CA5-521A-4949-A022-450DA9C217F5}" srcOrd="1" destOrd="0" presId="urn:microsoft.com/office/officeart/2017/3/layout/DropPinTimeline"/>
    <dgm:cxn modelId="{50FAF036-8C4F-4AB4-964E-F6C0C8E1B366}" type="presParOf" srcId="{0C380CA5-521A-4949-A022-450DA9C217F5}" destId="{19EF924A-339B-436A-9151-9C7B0B0377B9}" srcOrd="0" destOrd="0" presId="urn:microsoft.com/office/officeart/2017/3/layout/DropPinTimeline"/>
    <dgm:cxn modelId="{FEF6FDFF-AC95-4350-940F-FC375C454173}" type="presParOf" srcId="{0C380CA5-521A-4949-A022-450DA9C217F5}" destId="{846B4BA4-33F0-43CE-A60E-B95E195AD5A9}" srcOrd="1" destOrd="0" presId="urn:microsoft.com/office/officeart/2017/3/layout/DropPinTimeline"/>
    <dgm:cxn modelId="{86FB1E3B-8C27-43E3-9CFC-6B9AD5B19723}" type="presParOf" srcId="{578E6A06-6F61-48BD-9F1A-48E731D6E26D}" destId="{A782CF5D-A585-4990-846A-5EDBD19A9BDB}" srcOrd="2" destOrd="0" presId="urn:microsoft.com/office/officeart/2017/3/layout/DropPinTimeline"/>
    <dgm:cxn modelId="{A2AA414F-7DC4-4250-B21D-62866A63C6BC}" type="presParOf" srcId="{578E6A06-6F61-48BD-9F1A-48E731D6E26D}" destId="{85C50C56-6DC8-4C47-8DBC-4FD6B1554AA4}" srcOrd="3" destOrd="0" presId="urn:microsoft.com/office/officeart/2017/3/layout/DropPinTimeline"/>
    <dgm:cxn modelId="{AEEA7548-3D0E-4A32-8C4A-EEFE5745C7DF}" type="presParOf" srcId="{578E6A06-6F61-48BD-9F1A-48E731D6E26D}" destId="{4F322B1B-F357-4BCD-BF34-8A0D705A1CE7}" srcOrd="4" destOrd="0" presId="urn:microsoft.com/office/officeart/2017/3/layout/DropPinTimeline"/>
    <dgm:cxn modelId="{7AB3159E-92F2-4399-AE36-6211AADC42EA}" type="presParOf" srcId="{578E6A06-6F61-48BD-9F1A-48E731D6E26D}" destId="{9FF32B1E-94FD-475E-9959-8E0546070C5B}" srcOrd="5" destOrd="0" presId="urn:microsoft.com/office/officeart/2017/3/layout/DropPinTimeline"/>
    <dgm:cxn modelId="{CAD3EAEA-2806-4987-BD88-048D89C54CF1}" type="presParOf" srcId="{46A6B157-7198-41C4-9D25-C4F8885F1B6F}" destId="{C9E000F5-B650-46EB-A3B0-FBA6593CE548}" srcOrd="1" destOrd="0" presId="urn:microsoft.com/office/officeart/2017/3/layout/DropPinTimeline"/>
    <dgm:cxn modelId="{5EA5B657-7F2F-44E2-B1DD-0B3ECBD1E99D}" type="presParOf" srcId="{46A6B157-7198-41C4-9D25-C4F8885F1B6F}" destId="{64373A7D-C7A5-4C0C-9781-58743159539A}" srcOrd="2" destOrd="0" presId="urn:microsoft.com/office/officeart/2017/3/layout/DropPinTimeline"/>
    <dgm:cxn modelId="{14BAE908-5010-418B-B10F-E0EF3644818C}" type="presParOf" srcId="{64373A7D-C7A5-4C0C-9781-58743159539A}" destId="{B57996C3-16BE-4CEB-B9E2-6FFC42938F41}" srcOrd="0" destOrd="0" presId="urn:microsoft.com/office/officeart/2017/3/layout/DropPinTimeline"/>
    <dgm:cxn modelId="{6EE799C9-2ACE-448A-B9B4-1F0BFCC5494D}" type="presParOf" srcId="{64373A7D-C7A5-4C0C-9781-58743159539A}" destId="{BC71368F-DA7E-405D-93AC-3A6767BF9FC6}" srcOrd="1" destOrd="0" presId="urn:microsoft.com/office/officeart/2017/3/layout/DropPinTimeline"/>
    <dgm:cxn modelId="{59CC3372-0972-45A9-AB2E-167939969C7E}" type="presParOf" srcId="{BC71368F-DA7E-405D-93AC-3A6767BF9FC6}" destId="{5B4632EA-1574-417A-A3FA-D711159FBAD1}" srcOrd="0" destOrd="0" presId="urn:microsoft.com/office/officeart/2017/3/layout/DropPinTimeline"/>
    <dgm:cxn modelId="{1BF47519-9E4E-4BB0-BCBA-A5961FF9A6CD}" type="presParOf" srcId="{BC71368F-DA7E-405D-93AC-3A6767BF9FC6}" destId="{032E0966-F86B-4BBD-BE80-8FAB861AF0E8}" srcOrd="1" destOrd="0" presId="urn:microsoft.com/office/officeart/2017/3/layout/DropPinTimeline"/>
    <dgm:cxn modelId="{882EEBD2-110A-4990-8880-616C578449B7}" type="presParOf" srcId="{64373A7D-C7A5-4C0C-9781-58743159539A}" destId="{B608C5A1-CE9E-4410-9F2F-F714CC6AB069}" srcOrd="2" destOrd="0" presId="urn:microsoft.com/office/officeart/2017/3/layout/DropPinTimeline"/>
    <dgm:cxn modelId="{E5F82FBD-2B6D-4121-BACE-4D1B9A91EC66}" type="presParOf" srcId="{64373A7D-C7A5-4C0C-9781-58743159539A}" destId="{C1E34084-406C-48D5-88FE-7226282DBC49}" srcOrd="3" destOrd="0" presId="urn:microsoft.com/office/officeart/2017/3/layout/DropPinTimeline"/>
    <dgm:cxn modelId="{B94D7E38-E5D7-44D5-B33C-E3A0C78F3780}" type="presParOf" srcId="{64373A7D-C7A5-4C0C-9781-58743159539A}" destId="{33168228-1414-4AAF-B7E5-C08A80BBB2F1}" srcOrd="4" destOrd="0" presId="urn:microsoft.com/office/officeart/2017/3/layout/DropPinTimeline"/>
    <dgm:cxn modelId="{397EE9F0-39A3-4A02-B678-70EBE6F9F893}" type="presParOf" srcId="{64373A7D-C7A5-4C0C-9781-58743159539A}" destId="{C791BCDD-76D3-4E0E-98B9-0C4903CF0E94}" srcOrd="5" destOrd="0" presId="urn:microsoft.com/office/officeart/2017/3/layout/DropPinTimeline"/>
    <dgm:cxn modelId="{AD2F3FEC-DCA0-43DB-982D-903784448797}" type="presParOf" srcId="{46A6B157-7198-41C4-9D25-C4F8885F1B6F}" destId="{3B1DA912-FDB7-4F73-8823-B30C56F7DE86}" srcOrd="3" destOrd="0" presId="urn:microsoft.com/office/officeart/2017/3/layout/DropPinTimeline"/>
    <dgm:cxn modelId="{07DA9BDD-D756-4F29-80E5-7856AC99F270}" type="presParOf" srcId="{46A6B157-7198-41C4-9D25-C4F8885F1B6F}" destId="{B744CD57-FD23-4E62-9589-4CAC57B034E9}" srcOrd="4" destOrd="0" presId="urn:microsoft.com/office/officeart/2017/3/layout/DropPinTimeline"/>
    <dgm:cxn modelId="{A54741C0-57CC-4443-9EC5-35B27EE5E879}" type="presParOf" srcId="{B744CD57-FD23-4E62-9589-4CAC57B034E9}" destId="{D891B168-1DA5-4124-931F-A51FCB8EFC11}" srcOrd="0" destOrd="0" presId="urn:microsoft.com/office/officeart/2017/3/layout/DropPinTimeline"/>
    <dgm:cxn modelId="{44B3C3FE-C503-4088-9594-FF6526E19BF3}" type="presParOf" srcId="{B744CD57-FD23-4E62-9589-4CAC57B034E9}" destId="{42206762-CD73-4F82-B16A-D168E2503215}" srcOrd="1" destOrd="0" presId="urn:microsoft.com/office/officeart/2017/3/layout/DropPinTimeline"/>
    <dgm:cxn modelId="{239B9997-909E-499F-90E5-95A977AC216C}" type="presParOf" srcId="{42206762-CD73-4F82-B16A-D168E2503215}" destId="{C0DBECBF-E3AA-450B-95D4-8349AA21B4F8}" srcOrd="0" destOrd="0" presId="urn:microsoft.com/office/officeart/2017/3/layout/DropPinTimeline"/>
    <dgm:cxn modelId="{913BA6FA-228D-4434-8839-0BBC563346A1}" type="presParOf" srcId="{42206762-CD73-4F82-B16A-D168E2503215}" destId="{6EDDD44C-F5E4-49AD-B1D9-346B8B8AEE8F}" srcOrd="1" destOrd="0" presId="urn:microsoft.com/office/officeart/2017/3/layout/DropPinTimeline"/>
    <dgm:cxn modelId="{81CB2C61-6B70-4A51-ACCE-DD65EFE72264}" type="presParOf" srcId="{B744CD57-FD23-4E62-9589-4CAC57B034E9}" destId="{FE564261-183D-47F9-8E7E-BCFC5023A815}" srcOrd="2" destOrd="0" presId="urn:microsoft.com/office/officeart/2017/3/layout/DropPinTimeline"/>
    <dgm:cxn modelId="{0D94F868-59F8-4671-9038-53D01D6C70F0}" type="presParOf" srcId="{B744CD57-FD23-4E62-9589-4CAC57B034E9}" destId="{3DA36ABE-9810-4ED4-9A55-2905E7588D06}" srcOrd="3" destOrd="0" presId="urn:microsoft.com/office/officeart/2017/3/layout/DropPinTimeline"/>
    <dgm:cxn modelId="{A0A095FA-FAD3-4861-A220-140A889CB7D8}" type="presParOf" srcId="{B744CD57-FD23-4E62-9589-4CAC57B034E9}" destId="{4B9F5909-A57C-4893-9C8A-D5960FE9BE37}" srcOrd="4" destOrd="0" presId="urn:microsoft.com/office/officeart/2017/3/layout/DropPinTimeline"/>
    <dgm:cxn modelId="{8FFFA548-0EFE-4476-B5A5-95CB32500074}" type="presParOf" srcId="{B744CD57-FD23-4E62-9589-4CAC57B034E9}" destId="{DEDCEF89-DB8F-4197-B2D2-2D39426E0B96}" srcOrd="5" destOrd="0" presId="urn:microsoft.com/office/officeart/2017/3/layout/DropPinTimeline"/>
    <dgm:cxn modelId="{D7A836E4-E400-4ED7-ABF3-88920F3B86D1}" type="presParOf" srcId="{46A6B157-7198-41C4-9D25-C4F8885F1B6F}" destId="{4A96FD2F-C127-41DC-AA54-1EEBED6BA483}" srcOrd="5" destOrd="0" presId="urn:microsoft.com/office/officeart/2017/3/layout/DropPinTimeline"/>
    <dgm:cxn modelId="{2E35C8AB-C54E-4DE6-98F2-126D8B12CA35}" type="presParOf" srcId="{46A6B157-7198-41C4-9D25-C4F8885F1B6F}" destId="{A1AE2BC4-A99C-4DD3-A84D-EB3461D18287}" srcOrd="6" destOrd="0" presId="urn:microsoft.com/office/officeart/2017/3/layout/DropPinTimeline"/>
    <dgm:cxn modelId="{AC45CECB-C5CF-4E80-98D8-0844891DC577}" type="presParOf" srcId="{A1AE2BC4-A99C-4DD3-A84D-EB3461D18287}" destId="{278CF1E0-B1C4-4B10-A5EC-FD7EF0557E2D}" srcOrd="0" destOrd="0" presId="urn:microsoft.com/office/officeart/2017/3/layout/DropPinTimeline"/>
    <dgm:cxn modelId="{FAC5196A-0FF0-48C2-A8D5-A327A9296F37}" type="presParOf" srcId="{A1AE2BC4-A99C-4DD3-A84D-EB3461D18287}" destId="{27B65FB4-BE6A-41E6-BBE9-8DC9F7B73486}" srcOrd="1" destOrd="0" presId="urn:microsoft.com/office/officeart/2017/3/layout/DropPinTimeline"/>
    <dgm:cxn modelId="{6506C7DF-695E-463E-9F7A-076AACE839A3}" type="presParOf" srcId="{27B65FB4-BE6A-41E6-BBE9-8DC9F7B73486}" destId="{488CC4C6-DFBC-460C-A9ED-BEDA8CC682D4}" srcOrd="0" destOrd="0" presId="urn:microsoft.com/office/officeart/2017/3/layout/DropPinTimeline"/>
    <dgm:cxn modelId="{BB2EC07F-9382-4ADC-B58A-370E51165161}" type="presParOf" srcId="{27B65FB4-BE6A-41E6-BBE9-8DC9F7B73486}" destId="{48CA82DA-B677-461B-A08D-337683480059}" srcOrd="1" destOrd="0" presId="urn:microsoft.com/office/officeart/2017/3/layout/DropPinTimeline"/>
    <dgm:cxn modelId="{D2C7B1A6-CF92-4104-85AF-7ED69E77FB2E}" type="presParOf" srcId="{A1AE2BC4-A99C-4DD3-A84D-EB3461D18287}" destId="{D1646913-A3FA-4470-A3E9-C64B0A13A62A}" srcOrd="2" destOrd="0" presId="urn:microsoft.com/office/officeart/2017/3/layout/DropPinTimeline"/>
    <dgm:cxn modelId="{6DFB5DDF-069E-470A-9D51-14C2EEBAEAB6}" type="presParOf" srcId="{A1AE2BC4-A99C-4DD3-A84D-EB3461D18287}" destId="{6EC2FC68-E1B8-4274-8090-C2C96A4CD82C}" srcOrd="3" destOrd="0" presId="urn:microsoft.com/office/officeart/2017/3/layout/DropPinTimeline"/>
    <dgm:cxn modelId="{E13030DA-BCC9-42B5-90A4-C1245E765FC8}" type="presParOf" srcId="{A1AE2BC4-A99C-4DD3-A84D-EB3461D18287}" destId="{4F41BF23-550C-4E7F-977E-3D22E3AF7B51}" srcOrd="4" destOrd="0" presId="urn:microsoft.com/office/officeart/2017/3/layout/DropPinTimeline"/>
    <dgm:cxn modelId="{5DC7870F-4614-4A72-AB7A-994AF1F8A4DE}" type="presParOf" srcId="{A1AE2BC4-A99C-4DD3-A84D-EB3461D18287}" destId="{5018695D-CFD4-49F8-8967-BA8A0C0A0DE1}" srcOrd="5" destOrd="0" presId="urn:microsoft.com/office/officeart/2017/3/layout/DropPinTimeline"/>
    <dgm:cxn modelId="{DFA3895C-4F60-44EE-8F79-A13FEDA95262}" type="presParOf" srcId="{46A6B157-7198-41C4-9D25-C4F8885F1B6F}" destId="{064D48AD-0458-451B-9EC1-8AE6C7A5F147}" srcOrd="7" destOrd="0" presId="urn:microsoft.com/office/officeart/2017/3/layout/DropPinTimeline"/>
    <dgm:cxn modelId="{21A6F482-2388-4B7F-8369-23395B0B3C8D}" type="presParOf" srcId="{46A6B157-7198-41C4-9D25-C4F8885F1B6F}" destId="{E38D9230-C4B1-401C-B602-A0CB216E16F9}" srcOrd="8" destOrd="0" presId="urn:microsoft.com/office/officeart/2017/3/layout/DropPinTimeline"/>
    <dgm:cxn modelId="{12AFFC53-470D-4ED3-8038-67999CD1FBC5}" type="presParOf" srcId="{E38D9230-C4B1-401C-B602-A0CB216E16F9}" destId="{D86AC100-E75B-4875-950D-B6D41F202967}" srcOrd="0" destOrd="0" presId="urn:microsoft.com/office/officeart/2017/3/layout/DropPinTimeline"/>
    <dgm:cxn modelId="{21A09F3F-609D-47C2-91C3-5636FE97F8E6}" type="presParOf" srcId="{E38D9230-C4B1-401C-B602-A0CB216E16F9}" destId="{0F002814-E5FF-4B44-B9E3-4CCDB292AECB}" srcOrd="1" destOrd="0" presId="urn:microsoft.com/office/officeart/2017/3/layout/DropPinTimeline"/>
    <dgm:cxn modelId="{D5DEFBEF-16EE-481C-A775-ECCAD3519CAE}" type="presParOf" srcId="{0F002814-E5FF-4B44-B9E3-4CCDB292AECB}" destId="{1063D155-27C2-4850-8318-04EC67B3E6BB}" srcOrd="0" destOrd="0" presId="urn:microsoft.com/office/officeart/2017/3/layout/DropPinTimeline"/>
    <dgm:cxn modelId="{C8626C9A-84B2-4F85-A624-06B65A5B9C58}" type="presParOf" srcId="{0F002814-E5FF-4B44-B9E3-4CCDB292AECB}" destId="{B34FCB1C-858B-4129-B025-FDC59C3D8CDE}" srcOrd="1" destOrd="0" presId="urn:microsoft.com/office/officeart/2017/3/layout/DropPinTimeline"/>
    <dgm:cxn modelId="{0C79B39E-D53F-4488-AAE3-D4195E3A09A9}" type="presParOf" srcId="{E38D9230-C4B1-401C-B602-A0CB216E16F9}" destId="{1A86C491-6419-4A91-AD3F-7DB937058A93}" srcOrd="2" destOrd="0" presId="urn:microsoft.com/office/officeart/2017/3/layout/DropPinTimeline"/>
    <dgm:cxn modelId="{87ED8188-A1F1-4C9F-974C-8F7636274113}" type="presParOf" srcId="{E38D9230-C4B1-401C-B602-A0CB216E16F9}" destId="{F0BACE7F-C0D2-40D2-8A5B-A26CAC3050BA}" srcOrd="3" destOrd="0" presId="urn:microsoft.com/office/officeart/2017/3/layout/DropPinTimeline"/>
    <dgm:cxn modelId="{393B6046-2E87-4663-8BF2-CA66AC7D8C1C}" type="presParOf" srcId="{E38D9230-C4B1-401C-B602-A0CB216E16F9}" destId="{664B14F9-0881-42A3-8C0C-653810A7AD34}" srcOrd="4" destOrd="0" presId="urn:microsoft.com/office/officeart/2017/3/layout/DropPinTimeline"/>
    <dgm:cxn modelId="{C45F39D7-C909-41FE-9D29-093D44873827}" type="presParOf" srcId="{E38D9230-C4B1-401C-B602-A0CB216E16F9}" destId="{3BFDACF3-6C7C-4B66-B3B8-1079493DC703}" srcOrd="5" destOrd="0" presId="urn:microsoft.com/office/officeart/2017/3/layout/DropPinTimeline"/>
    <dgm:cxn modelId="{3852A376-D417-44B3-A7EC-4D55F83C782A}" type="presParOf" srcId="{46A6B157-7198-41C4-9D25-C4F8885F1B6F}" destId="{EEBED208-C630-4198-B287-93BB10D651B0}" srcOrd="9" destOrd="0" presId="urn:microsoft.com/office/officeart/2017/3/layout/DropPinTimeline"/>
    <dgm:cxn modelId="{E8E68FE0-CB99-4EDC-B07B-C503D71A11A6}" type="presParOf" srcId="{46A6B157-7198-41C4-9D25-C4F8885F1B6F}" destId="{E3D50FA5-E884-4C22-9FAF-B949D5E011AE}" srcOrd="10" destOrd="0" presId="urn:microsoft.com/office/officeart/2017/3/layout/DropPinTimeline"/>
    <dgm:cxn modelId="{5AC59A95-A9FC-45B9-B12C-614AF046426C}" type="presParOf" srcId="{E3D50FA5-E884-4C22-9FAF-B949D5E011AE}" destId="{C452A4F3-09E2-47DE-B623-E8D8C01E95D0}" srcOrd="0" destOrd="0" presId="urn:microsoft.com/office/officeart/2017/3/layout/DropPinTimeline"/>
    <dgm:cxn modelId="{236A1EA9-76DA-4303-B610-9E3817BB2A16}" type="presParOf" srcId="{E3D50FA5-E884-4C22-9FAF-B949D5E011AE}" destId="{D640627A-E132-43F1-8D94-B9D5324CA6FB}" srcOrd="1" destOrd="0" presId="urn:microsoft.com/office/officeart/2017/3/layout/DropPinTimeline"/>
    <dgm:cxn modelId="{2B79BB18-6554-4735-98E6-D9F769FE8303}" type="presParOf" srcId="{D640627A-E132-43F1-8D94-B9D5324CA6FB}" destId="{AD0C3DEC-9529-4B45-994E-1CBCE2CAB4AC}" srcOrd="0" destOrd="0" presId="urn:microsoft.com/office/officeart/2017/3/layout/DropPinTimeline"/>
    <dgm:cxn modelId="{E4E3B9E5-E3DD-4799-92FF-FE3BE495AEC3}" type="presParOf" srcId="{D640627A-E132-43F1-8D94-B9D5324CA6FB}" destId="{3DDE6D30-BF42-4376-AB59-1D2B5EB8FEDE}" srcOrd="1" destOrd="0" presId="urn:microsoft.com/office/officeart/2017/3/layout/DropPinTimeline"/>
    <dgm:cxn modelId="{17FEFD87-F805-4187-ADEF-4E1FFDC66158}" type="presParOf" srcId="{E3D50FA5-E884-4C22-9FAF-B949D5E011AE}" destId="{433DAC9B-D6FD-4F85-ACFA-28C89CFDFFCB}" srcOrd="2" destOrd="0" presId="urn:microsoft.com/office/officeart/2017/3/layout/DropPinTimeline"/>
    <dgm:cxn modelId="{242773AC-0303-4696-9468-D8D6319CBB4A}" type="presParOf" srcId="{E3D50FA5-E884-4C22-9FAF-B949D5E011AE}" destId="{11CAC6BC-987D-40C3-9CDB-93A28E88CDAC}" srcOrd="3" destOrd="0" presId="urn:microsoft.com/office/officeart/2017/3/layout/DropPinTimeline"/>
    <dgm:cxn modelId="{2CDBB5ED-265B-4D0A-AA09-0E8A12D74223}" type="presParOf" srcId="{E3D50FA5-E884-4C22-9FAF-B949D5E011AE}" destId="{EAEC73C7-CEDD-4258-991E-BCE665BC413F}" srcOrd="4" destOrd="0" presId="urn:microsoft.com/office/officeart/2017/3/layout/DropPinTimeline"/>
    <dgm:cxn modelId="{BD7ACB1C-7389-4F67-A822-5A3786CBBA6C}" type="presParOf" srcId="{E3D50FA5-E884-4C22-9FAF-B949D5E011AE}" destId="{A927DCD0-7693-4E8F-A6E8-2D41B75F5937}" srcOrd="5" destOrd="0" presId="urn:microsoft.com/office/officeart/2017/3/layout/DropPinTimeline"/>
    <dgm:cxn modelId="{DF6A3C13-A229-4DE2-9B5F-12902154DD35}" type="presParOf" srcId="{46A6B157-7198-41C4-9D25-C4F8885F1B6F}" destId="{7EB096FF-55E8-422F-98FD-30E25F28119A}" srcOrd="11" destOrd="0" presId="urn:microsoft.com/office/officeart/2017/3/layout/DropPinTimeline"/>
    <dgm:cxn modelId="{60C47538-6C79-4EEF-BFB1-E50C2E19EF6D}" type="presParOf" srcId="{46A6B157-7198-41C4-9D25-C4F8885F1B6F}" destId="{63149B04-31CA-421F-AEB4-DCC078467AB4}" srcOrd="12" destOrd="0" presId="urn:microsoft.com/office/officeart/2017/3/layout/DropPinTimeline"/>
    <dgm:cxn modelId="{A4AB0295-0689-44A9-B8BA-BE8DC524D70B}" type="presParOf" srcId="{63149B04-31CA-421F-AEB4-DCC078467AB4}" destId="{5BBAFDC6-54B5-4551-BD61-EC0A23393DB8}" srcOrd="0" destOrd="0" presId="urn:microsoft.com/office/officeart/2017/3/layout/DropPinTimeline"/>
    <dgm:cxn modelId="{52596D4F-70C1-49BA-A3AB-23836002FFA5}" type="presParOf" srcId="{63149B04-31CA-421F-AEB4-DCC078467AB4}" destId="{B88B0073-1551-4B01-952F-6C6A607825A2}" srcOrd="1" destOrd="0" presId="urn:microsoft.com/office/officeart/2017/3/layout/DropPinTimeline"/>
    <dgm:cxn modelId="{D87CC41E-D1C5-45BD-B3AF-CDDD9A336198}" type="presParOf" srcId="{B88B0073-1551-4B01-952F-6C6A607825A2}" destId="{91AE6531-3471-4CDB-8D50-6D53EA6545A0}" srcOrd="0" destOrd="0" presId="urn:microsoft.com/office/officeart/2017/3/layout/DropPinTimeline"/>
    <dgm:cxn modelId="{38AFB75A-6F4A-4040-8FFE-BBA94899C11F}" type="presParOf" srcId="{B88B0073-1551-4B01-952F-6C6A607825A2}" destId="{CB3D2CF4-779C-4CB9-AAE5-D77C4FA1A241}" srcOrd="1" destOrd="0" presId="urn:microsoft.com/office/officeart/2017/3/layout/DropPinTimeline"/>
    <dgm:cxn modelId="{D4228F48-B503-4266-A620-4B766A9BA821}" type="presParOf" srcId="{63149B04-31CA-421F-AEB4-DCC078467AB4}" destId="{9C6DE256-3D44-4F4B-ABC9-18BBCF5CFA4B}" srcOrd="2" destOrd="0" presId="urn:microsoft.com/office/officeart/2017/3/layout/DropPinTimeline"/>
    <dgm:cxn modelId="{2C542EAF-00D8-41AF-8DFC-05A437A46443}" type="presParOf" srcId="{63149B04-31CA-421F-AEB4-DCC078467AB4}" destId="{A7941FF5-6434-4060-ABB8-F01B45FA1EBA}" srcOrd="3" destOrd="0" presId="urn:microsoft.com/office/officeart/2017/3/layout/DropPinTimeline"/>
    <dgm:cxn modelId="{08C35597-32A0-4DBA-B504-FA28A2B24AAF}" type="presParOf" srcId="{63149B04-31CA-421F-AEB4-DCC078467AB4}" destId="{29A1BE94-28EF-4610-8A44-66908B53D59B}" srcOrd="4" destOrd="0" presId="urn:microsoft.com/office/officeart/2017/3/layout/DropPinTimeline"/>
    <dgm:cxn modelId="{6EB13FFE-6D80-44C6-9D69-04A74A5C88F9}" type="presParOf" srcId="{63149B04-31CA-421F-AEB4-DCC078467AB4}" destId="{3299511C-5AAE-4939-A13C-942B6D75501C}" srcOrd="5" destOrd="0" presId="urn:microsoft.com/office/officeart/2017/3/layout/DropPinTimeline"/>
    <dgm:cxn modelId="{2B10F21F-D9CC-45CD-9F73-FE064EC4E73A}" type="presParOf" srcId="{46A6B157-7198-41C4-9D25-C4F8885F1B6F}" destId="{C7DEE357-19FE-453E-A6C1-A1625F5B087C}" srcOrd="13" destOrd="0" presId="urn:microsoft.com/office/officeart/2017/3/layout/DropPinTimeline"/>
    <dgm:cxn modelId="{C31FC9E7-4C37-4AFF-BE1B-049FB2DF072E}" type="presParOf" srcId="{46A6B157-7198-41C4-9D25-C4F8885F1B6F}" destId="{F7FDB1E4-6995-4E9B-9B2B-1D39FA3B211E}" srcOrd="14" destOrd="0" presId="urn:microsoft.com/office/officeart/2017/3/layout/DropPinTimeline"/>
    <dgm:cxn modelId="{C9A234CA-9F78-4A8C-B84A-8A739526EA9C}" type="presParOf" srcId="{F7FDB1E4-6995-4E9B-9B2B-1D39FA3B211E}" destId="{813D1AA8-E3FF-4F4F-AFC5-FBF2F5F35480}" srcOrd="0" destOrd="0" presId="urn:microsoft.com/office/officeart/2017/3/layout/DropPinTimeline"/>
    <dgm:cxn modelId="{62A24CB7-8188-4196-9FE4-3C6D8492DF27}" type="presParOf" srcId="{F7FDB1E4-6995-4E9B-9B2B-1D39FA3B211E}" destId="{B8DEB17C-4F05-4D75-99E2-24B7D379EF0F}" srcOrd="1" destOrd="0" presId="urn:microsoft.com/office/officeart/2017/3/layout/DropPinTimeline"/>
    <dgm:cxn modelId="{82EFD374-9B97-4F48-8256-1DD66801021C}" type="presParOf" srcId="{B8DEB17C-4F05-4D75-99E2-24B7D379EF0F}" destId="{51ECC04D-CAF6-43D5-B122-3C2977356CB6}" srcOrd="0" destOrd="0" presId="urn:microsoft.com/office/officeart/2017/3/layout/DropPinTimeline"/>
    <dgm:cxn modelId="{4E281E5C-0F8C-4ED0-A727-2FAC7C0CD122}" type="presParOf" srcId="{B8DEB17C-4F05-4D75-99E2-24B7D379EF0F}" destId="{9B0B452A-C341-4B0B-860E-D9FA2BF8FDAD}" srcOrd="1" destOrd="0" presId="urn:microsoft.com/office/officeart/2017/3/layout/DropPinTimeline"/>
    <dgm:cxn modelId="{E994975E-F49A-4F0F-884D-DC527DEBB0FC}" type="presParOf" srcId="{F7FDB1E4-6995-4E9B-9B2B-1D39FA3B211E}" destId="{B6AEA51D-5B52-4626-B780-7E9D1E517F23}" srcOrd="2" destOrd="0" presId="urn:microsoft.com/office/officeart/2017/3/layout/DropPinTimeline"/>
    <dgm:cxn modelId="{EC28C920-628A-42A2-876E-D53B7614487A}" type="presParOf" srcId="{F7FDB1E4-6995-4E9B-9B2B-1D39FA3B211E}" destId="{2F21DD93-04E8-4183-838F-B15D6C03839C}" srcOrd="3" destOrd="0" presId="urn:microsoft.com/office/officeart/2017/3/layout/DropPinTimeline"/>
    <dgm:cxn modelId="{8A615A3D-A326-49AC-A475-FE6FF794FA6E}" type="presParOf" srcId="{F7FDB1E4-6995-4E9B-9B2B-1D39FA3B211E}" destId="{7E769B1C-E6EA-450C-89E0-05EC4E0BA267}" srcOrd="4" destOrd="0" presId="urn:microsoft.com/office/officeart/2017/3/layout/DropPinTimeline"/>
    <dgm:cxn modelId="{DADA4D2A-A182-46FB-9011-578556186344}" type="presParOf" srcId="{F7FDB1E4-6995-4E9B-9B2B-1D39FA3B211E}" destId="{C967B159-2417-414D-9EB3-4557D14BA7DB}" srcOrd="5" destOrd="0" presId="urn:microsoft.com/office/officeart/2017/3/layout/DropPinTimeline"/>
    <dgm:cxn modelId="{1C2C2EA0-064B-43FA-87A6-EDFC8B6E1C14}" type="presParOf" srcId="{46A6B157-7198-41C4-9D25-C4F8885F1B6F}" destId="{31B7D66D-3C75-49E1-B601-9D2CF51D8045}" srcOrd="15" destOrd="0" presId="urn:microsoft.com/office/officeart/2017/3/layout/DropPinTimeline"/>
    <dgm:cxn modelId="{C58EB726-279F-44B7-9A94-84825D456E40}" type="presParOf" srcId="{46A6B157-7198-41C4-9D25-C4F8885F1B6F}" destId="{99EFA076-5858-49AC-9332-59A74C90C1B4}" srcOrd="16" destOrd="0" presId="urn:microsoft.com/office/officeart/2017/3/layout/DropPinTimeline"/>
    <dgm:cxn modelId="{6724AFC0-49CC-4534-8AE1-D6866CAE6183}" type="presParOf" srcId="{99EFA076-5858-49AC-9332-59A74C90C1B4}" destId="{E9E16A9E-E3F4-42B0-B22B-8C3D43E41E1A}" srcOrd="0" destOrd="0" presId="urn:microsoft.com/office/officeart/2017/3/layout/DropPinTimeline"/>
    <dgm:cxn modelId="{39B98B4D-E5EF-4EF8-B7A1-3E135202D615}" type="presParOf" srcId="{99EFA076-5858-49AC-9332-59A74C90C1B4}" destId="{351B416D-D0ED-4AFA-995C-061BCE1AD166}" srcOrd="1" destOrd="0" presId="urn:microsoft.com/office/officeart/2017/3/layout/DropPinTimeline"/>
    <dgm:cxn modelId="{4BFDEA1F-2AAD-472A-8802-E0D162CFB4A6}" type="presParOf" srcId="{351B416D-D0ED-4AFA-995C-061BCE1AD166}" destId="{5C80C3A3-4F94-4249-81EA-673F4F0CC9CA}" srcOrd="0" destOrd="0" presId="urn:microsoft.com/office/officeart/2017/3/layout/DropPinTimeline"/>
    <dgm:cxn modelId="{F4DFF641-1727-479B-B352-E865375F0245}" type="presParOf" srcId="{351B416D-D0ED-4AFA-995C-061BCE1AD166}" destId="{22E4FFD7-242B-4CA8-B054-52B475F23D35}" srcOrd="1" destOrd="0" presId="urn:microsoft.com/office/officeart/2017/3/layout/DropPinTimeline"/>
    <dgm:cxn modelId="{4839C76A-CA3B-42BB-A409-983919E12854}" type="presParOf" srcId="{99EFA076-5858-49AC-9332-59A74C90C1B4}" destId="{ECE2B1F6-D27A-43CE-9DB6-DD02459FA84C}" srcOrd="2" destOrd="0" presId="urn:microsoft.com/office/officeart/2017/3/layout/DropPinTimeline"/>
    <dgm:cxn modelId="{FDAA82EE-CAE5-45F1-848D-EB806F9DD5E4}" type="presParOf" srcId="{99EFA076-5858-49AC-9332-59A74C90C1B4}" destId="{EF32189E-B9D9-4188-A154-48DB94201EEB}" srcOrd="3" destOrd="0" presId="urn:microsoft.com/office/officeart/2017/3/layout/DropPinTimeline"/>
    <dgm:cxn modelId="{1ECBD1AB-D542-4E04-B123-1CD109233C52}" type="presParOf" srcId="{99EFA076-5858-49AC-9332-59A74C90C1B4}" destId="{3B92C87C-8056-489C-A7EF-CAB834E854EB}" srcOrd="4" destOrd="0" presId="urn:microsoft.com/office/officeart/2017/3/layout/DropPinTimeline"/>
    <dgm:cxn modelId="{782B3238-3A89-4247-9A40-AB638772A960}" type="presParOf" srcId="{99EFA076-5858-49AC-9332-59A74C90C1B4}" destId="{D34A95AB-AF2A-4CEF-A81E-9F4B18B182D2}" srcOrd="5" destOrd="0" presId="urn:microsoft.com/office/officeart/2017/3/layout/DropPinTimeline"/>
  </dgm:cxnLst>
  <dgm:bg/>
  <dgm:whole>
    <a:ln>
      <a:solidFill>
        <a:srgbClr val="FFFFFF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548DEED-B1F7-4B50-AA01-DBEF47941A5D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89AAE05-2CC3-4619-9ABC-89FC0C06AB16}">
      <dgm:prSet phldrT="[Text]" custT="1"/>
      <dgm:spPr>
        <a:xfrm rot="5400000">
          <a:off x="3350503" y="14422"/>
          <a:ext cx="1021214" cy="993747"/>
        </a:xfr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1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Market Potential</a:t>
          </a:r>
        </a:p>
      </dgm:t>
    </dgm:pt>
    <dgm:pt modelId="{1D0D92FA-B4A0-4D83-9DCF-BD654CB9D575}" type="parTrans" cxnId="{22E728E9-CDD0-4FF1-A268-819311084D40}">
      <dgm:prSet/>
      <dgm:spPr/>
      <dgm:t>
        <a:bodyPr/>
        <a:lstStyle/>
        <a:p>
          <a:endParaRPr lang="en-US" sz="1100"/>
        </a:p>
      </dgm:t>
    </dgm:pt>
    <dgm:pt modelId="{7407CE97-773A-4BA9-8CA9-7757ABE0E44C}" type="sibTrans" cxnId="{22E728E9-CDD0-4FF1-A268-819311084D40}">
      <dgm:prSet custT="1"/>
      <dgm:spPr>
        <a:xfrm rot="5400000">
          <a:off x="2295727" y="10020"/>
          <a:ext cx="1021214" cy="1002552"/>
        </a:xfrm>
        <a:solidFill>
          <a:srgbClr val="ED7D31">
            <a:hueOff val="-161707"/>
            <a:satOff val="-9325"/>
            <a:lumOff val="959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Current Value</a:t>
          </a:r>
        </a:p>
      </dgm:t>
    </dgm:pt>
    <dgm:pt modelId="{19340556-3C59-49C3-878A-28C26601FF48}">
      <dgm:prSet phldrT="[Text]" custT="1"/>
      <dgm:spPr>
        <a:xfrm rot="5400000">
          <a:off x="2828100" y="836793"/>
          <a:ext cx="1021214" cy="1082619"/>
        </a:xfrm>
        <a:solidFill>
          <a:srgbClr val="ED7D31">
            <a:hueOff val="-323414"/>
            <a:satOff val="-18651"/>
            <a:lumOff val="1917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Managed care influence</a:t>
          </a:r>
        </a:p>
      </dgm:t>
    </dgm:pt>
    <dgm:pt modelId="{A37A11F0-BDCF-4FAA-83CA-1FF1B5D75B8C}" type="parTrans" cxnId="{3BBF6F73-88AD-4450-86CC-2E0010B109A1}">
      <dgm:prSet/>
      <dgm:spPr/>
      <dgm:t>
        <a:bodyPr/>
        <a:lstStyle/>
        <a:p>
          <a:endParaRPr lang="en-US" sz="1100"/>
        </a:p>
      </dgm:t>
    </dgm:pt>
    <dgm:pt modelId="{E553F8B1-D537-4D29-8590-F8476608ADF0}" type="sibTrans" cxnId="{3BBF6F73-88AD-4450-86CC-2E0010B109A1}">
      <dgm:prSet custT="1"/>
      <dgm:spPr>
        <a:xfrm rot="5400000">
          <a:off x="3950825" y="838965"/>
          <a:ext cx="1021214" cy="1078275"/>
        </a:xfrm>
        <a:solidFill>
          <a:srgbClr val="ED7D31">
            <a:hueOff val="-485121"/>
            <a:satOff val="-27976"/>
            <a:lumOff val="287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1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Switching tendency of patients</a:t>
          </a:r>
        </a:p>
      </dgm:t>
    </dgm:pt>
    <dgm:pt modelId="{C8F28487-C7C9-4F59-AB26-87F3909EAEA1}">
      <dgm:prSet phldrT="[Text]" custT="1"/>
      <dgm:spPr>
        <a:xfrm rot="5400000">
          <a:off x="3381101" y="1725315"/>
          <a:ext cx="1021214" cy="1018784"/>
        </a:xfrm>
        <a:solidFill>
          <a:srgbClr val="ED7D31">
            <a:hueOff val="-646828"/>
            <a:satOff val="-37301"/>
            <a:lumOff val="383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1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Adoption of new products</a:t>
          </a:r>
        </a:p>
      </dgm:t>
    </dgm:pt>
    <dgm:pt modelId="{DB69F0DE-8CF6-4D6F-B38B-3893A43E6EDD}" type="parTrans" cxnId="{087EB7BA-7B09-4D78-B0D3-8FF2475661D8}">
      <dgm:prSet/>
      <dgm:spPr/>
      <dgm:t>
        <a:bodyPr/>
        <a:lstStyle/>
        <a:p>
          <a:endParaRPr lang="en-US" sz="1100"/>
        </a:p>
      </dgm:t>
    </dgm:pt>
    <dgm:pt modelId="{64FC0945-BB50-48AB-A473-87CCAC8F7035}" type="sibTrans" cxnId="{087EB7BA-7B09-4D78-B0D3-8FF2475661D8}">
      <dgm:prSet custT="1"/>
      <dgm:spPr>
        <a:xfrm rot="5400000">
          <a:off x="2319573" y="1742931"/>
          <a:ext cx="1021214" cy="1003955"/>
        </a:xfrm>
        <a:solidFill>
          <a:srgbClr val="ED7D31">
            <a:hueOff val="-808535"/>
            <a:satOff val="-46627"/>
            <a:lumOff val="479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1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Share of various sales channels</a:t>
          </a:r>
        </a:p>
      </dgm:t>
    </dgm:pt>
    <dgm:pt modelId="{34186753-BC7F-4277-B8AA-2351571687EB}">
      <dgm:prSet custT="1"/>
      <dgm:spPr>
        <a:xfrm rot="5400000">
          <a:off x="3303777" y="3440191"/>
          <a:ext cx="1136734" cy="1152070"/>
        </a:xfrm>
        <a:solidFill>
          <a:srgbClr val="ED7D31">
            <a:hueOff val="-1293656"/>
            <a:satOff val="-74603"/>
            <a:lumOff val="7669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05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Competitor share</a:t>
          </a:r>
        </a:p>
      </dgm:t>
    </dgm:pt>
    <dgm:pt modelId="{71897D19-5EAE-4A31-B5F3-974719832516}" type="parTrans" cxnId="{566A6676-7FFB-4A4E-98B5-3BF96ED3B1CC}">
      <dgm:prSet/>
      <dgm:spPr/>
      <dgm:t>
        <a:bodyPr/>
        <a:lstStyle/>
        <a:p>
          <a:endParaRPr lang="en-US"/>
        </a:p>
      </dgm:t>
    </dgm:pt>
    <dgm:pt modelId="{2770665D-F582-405C-8181-FBDAA00320F6}" type="sibTrans" cxnId="{566A6676-7FFB-4A4E-98B5-3BF96ED3B1CC}">
      <dgm:prSet custT="1"/>
      <dgm:spPr>
        <a:xfrm rot="5400000">
          <a:off x="2286700" y="3579528"/>
          <a:ext cx="1021214" cy="905523"/>
        </a:xfrm>
        <a:solidFill>
          <a:srgbClr val="ED7D31">
            <a:hueOff val="-1455363"/>
            <a:satOff val="-83928"/>
            <a:lumOff val="8628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05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Specialty</a:t>
          </a:r>
        </a:p>
      </dgm:t>
    </dgm:pt>
    <dgm:pt modelId="{8C4AE947-30C4-41AB-AC9D-F64D2EAC9719}">
      <dgm:prSet custT="1"/>
      <dgm:spPr>
        <a:xfrm rot="5400000">
          <a:off x="2802219" y="2667488"/>
          <a:ext cx="1021214" cy="888456"/>
        </a:xfrm>
        <a:solidFill>
          <a:srgbClr val="ED7D31">
            <a:hueOff val="-970242"/>
            <a:satOff val="-55952"/>
            <a:lumOff val="575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05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Branded to Generic ratio</a:t>
          </a:r>
        </a:p>
      </dgm:t>
    </dgm:pt>
    <dgm:pt modelId="{24F1DF88-44CD-403E-80F7-3C4A56F095B3}" type="parTrans" cxnId="{F5A92FDA-3C2E-420A-8919-E7902CA4BD53}">
      <dgm:prSet/>
      <dgm:spPr/>
      <dgm:t>
        <a:bodyPr/>
        <a:lstStyle/>
        <a:p>
          <a:endParaRPr lang="en-US"/>
        </a:p>
      </dgm:t>
    </dgm:pt>
    <dgm:pt modelId="{65576BC8-B916-4362-8C60-A6227CA6595C}" type="sibTrans" cxnId="{F5A92FDA-3C2E-420A-8919-E7902CA4BD53}">
      <dgm:prSet custT="1"/>
      <dgm:spPr>
        <a:xfrm rot="5400000">
          <a:off x="3828431" y="2667488"/>
          <a:ext cx="1021214" cy="888456"/>
        </a:xfrm>
        <a:solidFill>
          <a:srgbClr val="ED7D31">
            <a:hueOff val="-1131949"/>
            <a:satOff val="-65277"/>
            <a:lumOff val="671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05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Response to promotion</a:t>
          </a:r>
        </a:p>
      </dgm:t>
    </dgm:pt>
    <dgm:pt modelId="{542410A5-663F-49E0-B45B-3A183997E700}" type="pres">
      <dgm:prSet presAssocID="{0548DEED-B1F7-4B50-AA01-DBEF47941A5D}" presName="Name0" presStyleCnt="0">
        <dgm:presLayoutVars>
          <dgm:chMax/>
          <dgm:chPref/>
          <dgm:dir/>
          <dgm:animLvl val="lvl"/>
        </dgm:presLayoutVars>
      </dgm:prSet>
      <dgm:spPr/>
    </dgm:pt>
    <dgm:pt modelId="{17CEB74C-CA7D-481D-B1D3-C66E6F90FFB7}" type="pres">
      <dgm:prSet presAssocID="{789AAE05-2CC3-4619-9ABC-89FC0C06AB16}" presName="composite" presStyleCnt="0"/>
      <dgm:spPr/>
    </dgm:pt>
    <dgm:pt modelId="{C6ED23A0-BBD9-409C-A1DB-FAE6A85FE05E}" type="pres">
      <dgm:prSet presAssocID="{789AAE05-2CC3-4619-9ABC-89FC0C06AB16}" presName="Parent1" presStyleLbl="node1" presStyleIdx="0" presStyleCnt="10" custScaleX="111851">
        <dgm:presLayoutVars>
          <dgm:chMax val="1"/>
          <dgm:chPref val="1"/>
          <dgm:bulletEnabled val="1"/>
        </dgm:presLayoutVars>
      </dgm:prSet>
      <dgm:spPr>
        <a:prstGeom prst="hexagon">
          <a:avLst>
            <a:gd name="adj" fmla="val 25000"/>
            <a:gd name="vf" fmla="val 115470"/>
          </a:avLst>
        </a:prstGeom>
      </dgm:spPr>
    </dgm:pt>
    <dgm:pt modelId="{224FF9BD-3717-4342-98DC-F8C2E28B6285}" type="pres">
      <dgm:prSet presAssocID="{789AAE05-2CC3-4619-9ABC-89FC0C06AB16}" presName="Childtext1" presStyleLbl="revTx" presStyleIdx="0" presStyleCnt="5">
        <dgm:presLayoutVars>
          <dgm:chMax val="0"/>
          <dgm:chPref val="0"/>
          <dgm:bulletEnabled val="1"/>
        </dgm:presLayoutVars>
      </dgm:prSet>
      <dgm:spPr>
        <a:xfrm>
          <a:off x="4332298" y="204931"/>
          <a:ext cx="1139675" cy="612728"/>
        </a:xfrm>
        <a:prstGeom prst="rect">
          <a:avLst/>
        </a:prstGeom>
        <a:noFill/>
        <a:ln>
          <a:noFill/>
        </a:ln>
        <a:effectLst/>
      </dgm:spPr>
    </dgm:pt>
    <dgm:pt modelId="{6F0B0B1C-10DE-40E3-BE73-7A91D2DE46EA}" type="pres">
      <dgm:prSet presAssocID="{789AAE05-2CC3-4619-9ABC-89FC0C06AB16}" presName="BalanceSpacing" presStyleCnt="0"/>
      <dgm:spPr/>
    </dgm:pt>
    <dgm:pt modelId="{1C47CD55-303C-40AD-AB0D-0878CAFB4FFE}" type="pres">
      <dgm:prSet presAssocID="{789AAE05-2CC3-4619-9ABC-89FC0C06AB16}" presName="BalanceSpacing1" presStyleCnt="0"/>
      <dgm:spPr/>
    </dgm:pt>
    <dgm:pt modelId="{1DA056C1-9068-4632-B721-DC1F41D5DCDA}" type="pres">
      <dgm:prSet presAssocID="{7407CE97-773A-4BA9-8CA9-7757ABE0E44C}" presName="Accent1Text" presStyleLbl="node1" presStyleIdx="1" presStyleCnt="10" custScaleX="112842" custLinFactNeighborX="-10720"/>
      <dgm:spPr>
        <a:prstGeom prst="hexagon">
          <a:avLst>
            <a:gd name="adj" fmla="val 25000"/>
            <a:gd name="vf" fmla="val 115470"/>
          </a:avLst>
        </a:prstGeom>
      </dgm:spPr>
    </dgm:pt>
    <dgm:pt modelId="{F9AC84A6-9486-41C9-B450-E7255FCDB438}" type="pres">
      <dgm:prSet presAssocID="{7407CE97-773A-4BA9-8CA9-7757ABE0E44C}" presName="spaceBetweenRectangles" presStyleCnt="0"/>
      <dgm:spPr/>
    </dgm:pt>
    <dgm:pt modelId="{13FAAA8D-9476-4F91-B7D9-2CF393E6C5A5}" type="pres">
      <dgm:prSet presAssocID="{19340556-3C59-49C3-878A-28C26601FF48}" presName="composite" presStyleCnt="0"/>
      <dgm:spPr/>
    </dgm:pt>
    <dgm:pt modelId="{C08C0CE7-2A27-4848-AEA9-B26E3EA4F5C2}" type="pres">
      <dgm:prSet presAssocID="{19340556-3C59-49C3-878A-28C26601FF48}" presName="Parent1" presStyleLbl="node1" presStyleIdx="2" presStyleCnt="10" custScaleX="121854" custLinFactNeighborX="-4592">
        <dgm:presLayoutVars>
          <dgm:chMax val="1"/>
          <dgm:chPref val="1"/>
          <dgm:bulletEnabled val="1"/>
        </dgm:presLayoutVars>
      </dgm:prSet>
      <dgm:spPr>
        <a:prstGeom prst="hexagon">
          <a:avLst>
            <a:gd name="adj" fmla="val 25000"/>
            <a:gd name="vf" fmla="val 115470"/>
          </a:avLst>
        </a:prstGeom>
      </dgm:spPr>
    </dgm:pt>
    <dgm:pt modelId="{C9E0A1AB-FE0E-4687-8C5A-A50F42EF4713}" type="pres">
      <dgm:prSet presAssocID="{19340556-3C59-49C3-878A-28C26601FF48}" presName="Childtext1" presStyleLbl="revTx" presStyleIdx="1" presStyleCnt="5">
        <dgm:presLayoutVars>
          <dgm:chMax val="0"/>
          <dgm:chPref val="0"/>
          <dgm:bulletEnabled val="1"/>
        </dgm:presLayoutVars>
      </dgm:prSet>
      <dgm:spPr>
        <a:xfrm>
          <a:off x="1795602" y="1071738"/>
          <a:ext cx="1102911" cy="612728"/>
        </a:xfrm>
        <a:prstGeom prst="rect">
          <a:avLst/>
        </a:prstGeom>
        <a:noFill/>
        <a:ln>
          <a:noFill/>
        </a:ln>
        <a:effectLst/>
      </dgm:spPr>
    </dgm:pt>
    <dgm:pt modelId="{F9188B1E-08B0-451D-B8E2-3DA366C257E5}" type="pres">
      <dgm:prSet presAssocID="{19340556-3C59-49C3-878A-28C26601FF48}" presName="BalanceSpacing" presStyleCnt="0"/>
      <dgm:spPr/>
    </dgm:pt>
    <dgm:pt modelId="{789577E0-552F-44A0-AA1E-1823ED12BA89}" type="pres">
      <dgm:prSet presAssocID="{19340556-3C59-49C3-878A-28C26601FF48}" presName="BalanceSpacing1" presStyleCnt="0"/>
      <dgm:spPr/>
    </dgm:pt>
    <dgm:pt modelId="{507322A0-C0A6-4B78-8809-1C4321DF6492}" type="pres">
      <dgm:prSet presAssocID="{E553F8B1-D537-4D29-8590-F8476608ADF0}" presName="Accent1Text" presStyleLbl="node1" presStyleIdx="3" presStyleCnt="10" custScaleX="110332" custLinFactNeighborX="11219"/>
      <dgm:spPr>
        <a:prstGeom prst="hexagon">
          <a:avLst>
            <a:gd name="adj" fmla="val 25000"/>
            <a:gd name="vf" fmla="val 115470"/>
          </a:avLst>
        </a:prstGeom>
      </dgm:spPr>
    </dgm:pt>
    <dgm:pt modelId="{72B0BDDB-CD51-4666-960B-2B24FC260DF0}" type="pres">
      <dgm:prSet presAssocID="{E553F8B1-D537-4D29-8590-F8476608ADF0}" presName="spaceBetweenRectangles" presStyleCnt="0"/>
      <dgm:spPr/>
    </dgm:pt>
    <dgm:pt modelId="{98364852-6B33-462E-8C86-06DCB19DF86D}" type="pres">
      <dgm:prSet presAssocID="{C8F28487-C7C9-4F59-AB26-87F3909EAEA1}" presName="composite" presStyleCnt="0"/>
      <dgm:spPr/>
    </dgm:pt>
    <dgm:pt modelId="{A1A0461E-9688-414B-AC0B-CBB919BD13E8}" type="pres">
      <dgm:prSet presAssocID="{C8F28487-C7C9-4F59-AB26-87F3909EAEA1}" presName="Parent1" presStyleLbl="node1" presStyleIdx="4" presStyleCnt="10" custScaleX="114669" custLinFactNeighborX="3444" custLinFactNeighborY="-999">
        <dgm:presLayoutVars>
          <dgm:chMax val="1"/>
          <dgm:chPref val="1"/>
          <dgm:bulletEnabled val="1"/>
        </dgm:presLayoutVars>
      </dgm:prSet>
      <dgm:spPr>
        <a:prstGeom prst="hexagon">
          <a:avLst>
            <a:gd name="adj" fmla="val 25000"/>
            <a:gd name="vf" fmla="val 115470"/>
          </a:avLst>
        </a:prstGeom>
      </dgm:spPr>
    </dgm:pt>
    <dgm:pt modelId="{A43B99EC-4076-4359-B1CB-423390D4FBF5}" type="pres">
      <dgm:prSet presAssocID="{C8F28487-C7C9-4F59-AB26-87F3909EAEA1}" presName="Childtext1" presStyleLbl="revTx" presStyleIdx="2" presStyleCnt="5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</dgm:pt>
    <dgm:pt modelId="{264A63CD-753F-466E-8EC8-20BDB7368C45}" type="pres">
      <dgm:prSet presAssocID="{C8F28487-C7C9-4F59-AB26-87F3909EAEA1}" presName="BalanceSpacing" presStyleCnt="0"/>
      <dgm:spPr/>
    </dgm:pt>
    <dgm:pt modelId="{A9D8A373-76EA-49BA-93B5-DA5091BFD66D}" type="pres">
      <dgm:prSet presAssocID="{C8F28487-C7C9-4F59-AB26-87F3909EAEA1}" presName="BalanceSpacing1" presStyleCnt="0"/>
      <dgm:spPr/>
    </dgm:pt>
    <dgm:pt modelId="{9A44058C-D734-4C7B-A408-E1C502A9602C}" type="pres">
      <dgm:prSet presAssocID="{64FC0945-BB50-48AB-A473-87CCAC8F7035}" presName="Accent1Text" presStyleLbl="node1" presStyleIdx="5" presStyleCnt="10" custScaleX="113000" custLinFactNeighborX="-8036"/>
      <dgm:spPr>
        <a:prstGeom prst="hexagon">
          <a:avLst>
            <a:gd name="adj" fmla="val 25000"/>
            <a:gd name="vf" fmla="val 115470"/>
          </a:avLst>
        </a:prstGeom>
      </dgm:spPr>
    </dgm:pt>
    <dgm:pt modelId="{02F0F712-9EFB-4572-89E2-337DDB16EBCE}" type="pres">
      <dgm:prSet presAssocID="{64FC0945-BB50-48AB-A473-87CCAC8F7035}" presName="spaceBetweenRectangles" presStyleCnt="0"/>
      <dgm:spPr/>
    </dgm:pt>
    <dgm:pt modelId="{45D73E1E-2B39-45CE-ABB6-5392DBC17206}" type="pres">
      <dgm:prSet presAssocID="{8C4AE947-30C4-41AB-AC9D-F64D2EAC9719}" presName="composite" presStyleCnt="0"/>
      <dgm:spPr/>
    </dgm:pt>
    <dgm:pt modelId="{20C29D15-F4F0-4403-A462-0F6A786E52E0}" type="pres">
      <dgm:prSet presAssocID="{8C4AE947-30C4-41AB-AC9D-F64D2EAC9719}" presName="Parent1" presStyleLbl="node1" presStyleIdx="6" presStyleCnt="10" custScaleX="102859" custScaleY="102494" custLinFactNeighborX="-7505">
        <dgm:presLayoutVars>
          <dgm:chMax val="1"/>
          <dgm:chPref val="1"/>
          <dgm:bulletEnabled val="1"/>
        </dgm:presLayoutVars>
      </dgm:prSet>
      <dgm:spPr>
        <a:prstGeom prst="hexagon">
          <a:avLst>
            <a:gd name="adj" fmla="val 25000"/>
            <a:gd name="vf" fmla="val 115470"/>
          </a:avLst>
        </a:prstGeom>
      </dgm:spPr>
    </dgm:pt>
    <dgm:pt modelId="{17D78940-1916-4B57-87C4-B92948BB2372}" type="pres">
      <dgm:prSet presAssocID="{8C4AE947-30C4-41AB-AC9D-F64D2EAC9719}" presName="Childtext1" presStyleLbl="revTx" presStyleIdx="3" presStyleCnt="5">
        <dgm:presLayoutVars>
          <dgm:chMax val="0"/>
          <dgm:chPref val="0"/>
          <dgm:bulletEnabled val="1"/>
        </dgm:presLayoutVars>
      </dgm:prSet>
      <dgm:spPr>
        <a:xfrm>
          <a:off x="1795602" y="2805352"/>
          <a:ext cx="1102911" cy="612728"/>
        </a:xfrm>
        <a:prstGeom prst="rect">
          <a:avLst/>
        </a:prstGeom>
        <a:noFill/>
        <a:ln>
          <a:noFill/>
        </a:ln>
        <a:effectLst/>
      </dgm:spPr>
    </dgm:pt>
    <dgm:pt modelId="{770A5024-53B5-4C93-A9CA-739086CC0798}" type="pres">
      <dgm:prSet presAssocID="{8C4AE947-30C4-41AB-AC9D-F64D2EAC9719}" presName="BalanceSpacing" presStyleCnt="0"/>
      <dgm:spPr/>
    </dgm:pt>
    <dgm:pt modelId="{BA96ED5F-9177-4DB3-AAFC-0511614FB6A6}" type="pres">
      <dgm:prSet presAssocID="{8C4AE947-30C4-41AB-AC9D-F64D2EAC9719}" presName="BalanceSpacing1" presStyleCnt="0"/>
      <dgm:spPr/>
    </dgm:pt>
    <dgm:pt modelId="{C376B334-5637-424A-B452-00E72C68B205}" type="pres">
      <dgm:prSet presAssocID="{65576BC8-B916-4362-8C60-A6227CA6595C}" presName="Accent1Text" presStyleLbl="node1" presStyleIdx="7" presStyleCnt="10"/>
      <dgm:spPr>
        <a:prstGeom prst="hexagon">
          <a:avLst>
            <a:gd name="adj" fmla="val 25000"/>
            <a:gd name="vf" fmla="val 115470"/>
          </a:avLst>
        </a:prstGeom>
      </dgm:spPr>
    </dgm:pt>
    <dgm:pt modelId="{1A05384C-373F-4264-B8B3-BC6FEA5EBC4C}" type="pres">
      <dgm:prSet presAssocID="{65576BC8-B916-4362-8C60-A6227CA6595C}" presName="spaceBetweenRectangles" presStyleCnt="0"/>
      <dgm:spPr/>
    </dgm:pt>
    <dgm:pt modelId="{5EC7EE31-6DE0-4330-942F-26B53E0F1C1A}" type="pres">
      <dgm:prSet presAssocID="{34186753-BC7F-4277-B8AA-2351571687EB}" presName="composite" presStyleCnt="0"/>
      <dgm:spPr/>
    </dgm:pt>
    <dgm:pt modelId="{A0605156-1167-4E43-A0C5-E7D16704E270}" type="pres">
      <dgm:prSet presAssocID="{34186753-BC7F-4277-B8AA-2351571687EB}" presName="Parent1" presStyleLbl="node1" presStyleIdx="8" presStyleCnt="10" custScaleX="129671" custScaleY="111312" custLinFactNeighborX="1242" custLinFactNeighborY="-1964">
        <dgm:presLayoutVars>
          <dgm:chMax val="1"/>
          <dgm:chPref val="1"/>
          <dgm:bulletEnabled val="1"/>
        </dgm:presLayoutVars>
      </dgm:prSet>
      <dgm:spPr>
        <a:prstGeom prst="hexagon">
          <a:avLst>
            <a:gd name="adj" fmla="val 25000"/>
            <a:gd name="vf" fmla="val 115470"/>
          </a:avLst>
        </a:prstGeom>
      </dgm:spPr>
    </dgm:pt>
    <dgm:pt modelId="{2060F488-2412-4224-AEC2-497022ABC008}" type="pres">
      <dgm:prSet presAssocID="{34186753-BC7F-4277-B8AA-2351571687EB}" presName="Childtext1" presStyleLbl="revTx" presStyleIdx="4" presStyleCnt="5">
        <dgm:presLayoutVars>
          <dgm:chMax val="0"/>
          <dgm:chPref val="0"/>
          <dgm:bulletEnabled val="1"/>
        </dgm:presLayoutVars>
      </dgm:prSet>
      <dgm:spPr>
        <a:xfrm>
          <a:off x="4332298" y="3729918"/>
          <a:ext cx="1139675" cy="612728"/>
        </a:xfrm>
        <a:prstGeom prst="rect">
          <a:avLst/>
        </a:prstGeom>
        <a:noFill/>
        <a:ln>
          <a:noFill/>
        </a:ln>
        <a:effectLst/>
      </dgm:spPr>
    </dgm:pt>
    <dgm:pt modelId="{12446D44-3430-45E6-9D63-DDDB131458F8}" type="pres">
      <dgm:prSet presAssocID="{34186753-BC7F-4277-B8AA-2351571687EB}" presName="BalanceSpacing" presStyleCnt="0"/>
      <dgm:spPr/>
    </dgm:pt>
    <dgm:pt modelId="{3C3FBA90-717F-48A7-919A-A66E6B50FCA7}" type="pres">
      <dgm:prSet presAssocID="{34186753-BC7F-4277-B8AA-2351571687EB}" presName="BalanceSpacing1" presStyleCnt="0"/>
      <dgm:spPr/>
    </dgm:pt>
    <dgm:pt modelId="{7E9964C9-F464-488D-98C8-4E16570F5719}" type="pres">
      <dgm:prSet presAssocID="{2770665D-F582-405C-8181-FBDAA00320F6}" presName="Accent1Text" presStyleLbl="node1" presStyleIdx="9" presStyleCnt="10" custScaleX="101921" custLinFactNeighborX="-11736" custLinFactNeighborY="-391"/>
      <dgm:spPr>
        <a:prstGeom prst="hexagon">
          <a:avLst>
            <a:gd name="adj" fmla="val 25000"/>
            <a:gd name="vf" fmla="val 115470"/>
          </a:avLst>
        </a:prstGeom>
      </dgm:spPr>
    </dgm:pt>
  </dgm:ptLst>
  <dgm:cxnLst>
    <dgm:cxn modelId="{D0CEEB0A-D5C6-463B-8D78-181DBE8CEEA6}" type="presOf" srcId="{64FC0945-BB50-48AB-A473-87CCAC8F7035}" destId="{9A44058C-D734-4C7B-A408-E1C502A9602C}" srcOrd="0" destOrd="0" presId="urn:microsoft.com/office/officeart/2008/layout/AlternatingHexagons"/>
    <dgm:cxn modelId="{0B401417-809B-47CC-B3E9-E2386CEFDFA7}" type="presOf" srcId="{65576BC8-B916-4362-8C60-A6227CA6595C}" destId="{C376B334-5637-424A-B452-00E72C68B205}" srcOrd="0" destOrd="0" presId="urn:microsoft.com/office/officeart/2008/layout/AlternatingHexagons"/>
    <dgm:cxn modelId="{7DF8CC38-52EA-4B77-B113-F46D97B9DB24}" type="presOf" srcId="{19340556-3C59-49C3-878A-28C26601FF48}" destId="{C08C0CE7-2A27-4848-AEA9-B26E3EA4F5C2}" srcOrd="0" destOrd="0" presId="urn:microsoft.com/office/officeart/2008/layout/AlternatingHexagons"/>
    <dgm:cxn modelId="{3BBF6F73-88AD-4450-86CC-2E0010B109A1}" srcId="{0548DEED-B1F7-4B50-AA01-DBEF47941A5D}" destId="{19340556-3C59-49C3-878A-28C26601FF48}" srcOrd="1" destOrd="0" parTransId="{A37A11F0-BDCF-4FAA-83CA-1FF1B5D75B8C}" sibTransId="{E553F8B1-D537-4D29-8590-F8476608ADF0}"/>
    <dgm:cxn modelId="{566A6676-7FFB-4A4E-98B5-3BF96ED3B1CC}" srcId="{0548DEED-B1F7-4B50-AA01-DBEF47941A5D}" destId="{34186753-BC7F-4277-B8AA-2351571687EB}" srcOrd="4" destOrd="0" parTransId="{71897D19-5EAE-4A31-B5F3-974719832516}" sibTransId="{2770665D-F582-405C-8181-FBDAA00320F6}"/>
    <dgm:cxn modelId="{C009FE9E-051F-4D82-806A-DB2AC84BC2EE}" type="presOf" srcId="{7407CE97-773A-4BA9-8CA9-7757ABE0E44C}" destId="{1DA056C1-9068-4632-B721-DC1F41D5DCDA}" srcOrd="0" destOrd="0" presId="urn:microsoft.com/office/officeart/2008/layout/AlternatingHexagons"/>
    <dgm:cxn modelId="{55B6F6AC-3436-4C10-90FD-65E19D396E62}" type="presOf" srcId="{0548DEED-B1F7-4B50-AA01-DBEF47941A5D}" destId="{542410A5-663F-49E0-B45B-3A183997E700}" srcOrd="0" destOrd="0" presId="urn:microsoft.com/office/officeart/2008/layout/AlternatingHexagons"/>
    <dgm:cxn modelId="{4191EFB3-4C22-49ED-8EFF-A27DBE0C5F3F}" type="presOf" srcId="{2770665D-F582-405C-8181-FBDAA00320F6}" destId="{7E9964C9-F464-488D-98C8-4E16570F5719}" srcOrd="0" destOrd="0" presId="urn:microsoft.com/office/officeart/2008/layout/AlternatingHexagons"/>
    <dgm:cxn modelId="{087EB7BA-7B09-4D78-B0D3-8FF2475661D8}" srcId="{0548DEED-B1F7-4B50-AA01-DBEF47941A5D}" destId="{C8F28487-C7C9-4F59-AB26-87F3909EAEA1}" srcOrd="2" destOrd="0" parTransId="{DB69F0DE-8CF6-4D6F-B38B-3893A43E6EDD}" sibTransId="{64FC0945-BB50-48AB-A473-87CCAC8F7035}"/>
    <dgm:cxn modelId="{F5A92FDA-3C2E-420A-8919-E7902CA4BD53}" srcId="{0548DEED-B1F7-4B50-AA01-DBEF47941A5D}" destId="{8C4AE947-30C4-41AB-AC9D-F64D2EAC9719}" srcOrd="3" destOrd="0" parTransId="{24F1DF88-44CD-403E-80F7-3C4A56F095B3}" sibTransId="{65576BC8-B916-4362-8C60-A6227CA6595C}"/>
    <dgm:cxn modelId="{9D29E8E1-592B-4C4C-B6E3-CF0E9A7A6191}" type="presOf" srcId="{34186753-BC7F-4277-B8AA-2351571687EB}" destId="{A0605156-1167-4E43-A0C5-E7D16704E270}" srcOrd="0" destOrd="0" presId="urn:microsoft.com/office/officeart/2008/layout/AlternatingHexagons"/>
    <dgm:cxn modelId="{22E728E9-CDD0-4FF1-A268-819311084D40}" srcId="{0548DEED-B1F7-4B50-AA01-DBEF47941A5D}" destId="{789AAE05-2CC3-4619-9ABC-89FC0C06AB16}" srcOrd="0" destOrd="0" parTransId="{1D0D92FA-B4A0-4D83-9DCF-BD654CB9D575}" sibTransId="{7407CE97-773A-4BA9-8CA9-7757ABE0E44C}"/>
    <dgm:cxn modelId="{CA21F6EE-327B-4403-87DF-9C31D6295C8E}" type="presOf" srcId="{C8F28487-C7C9-4F59-AB26-87F3909EAEA1}" destId="{A1A0461E-9688-414B-AC0B-CBB919BD13E8}" srcOrd="0" destOrd="0" presId="urn:microsoft.com/office/officeart/2008/layout/AlternatingHexagons"/>
    <dgm:cxn modelId="{D75ED9F7-3A7F-4EEB-874F-7862F067F520}" type="presOf" srcId="{789AAE05-2CC3-4619-9ABC-89FC0C06AB16}" destId="{C6ED23A0-BBD9-409C-A1DB-FAE6A85FE05E}" srcOrd="0" destOrd="0" presId="urn:microsoft.com/office/officeart/2008/layout/AlternatingHexagons"/>
    <dgm:cxn modelId="{91ADD2FA-998B-4E80-A494-96CE939EC375}" type="presOf" srcId="{8C4AE947-30C4-41AB-AC9D-F64D2EAC9719}" destId="{20C29D15-F4F0-4403-A462-0F6A786E52E0}" srcOrd="0" destOrd="0" presId="urn:microsoft.com/office/officeart/2008/layout/AlternatingHexagons"/>
    <dgm:cxn modelId="{9054ECFA-ED97-481A-AA12-C9E93850C7B5}" type="presOf" srcId="{E553F8B1-D537-4D29-8590-F8476608ADF0}" destId="{507322A0-C0A6-4B78-8809-1C4321DF6492}" srcOrd="0" destOrd="0" presId="urn:microsoft.com/office/officeart/2008/layout/AlternatingHexagons"/>
    <dgm:cxn modelId="{00E8CD51-F226-423C-8443-8B33D2865891}" type="presParOf" srcId="{542410A5-663F-49E0-B45B-3A183997E700}" destId="{17CEB74C-CA7D-481D-B1D3-C66E6F90FFB7}" srcOrd="0" destOrd="0" presId="urn:microsoft.com/office/officeart/2008/layout/AlternatingHexagons"/>
    <dgm:cxn modelId="{1FDF69A5-F4BF-4EB4-B777-B1881C52C19B}" type="presParOf" srcId="{17CEB74C-CA7D-481D-B1D3-C66E6F90FFB7}" destId="{C6ED23A0-BBD9-409C-A1DB-FAE6A85FE05E}" srcOrd="0" destOrd="0" presId="urn:microsoft.com/office/officeart/2008/layout/AlternatingHexagons"/>
    <dgm:cxn modelId="{48159C3B-76FF-4CCA-AACF-64872D487858}" type="presParOf" srcId="{17CEB74C-CA7D-481D-B1D3-C66E6F90FFB7}" destId="{224FF9BD-3717-4342-98DC-F8C2E28B6285}" srcOrd="1" destOrd="0" presId="urn:microsoft.com/office/officeart/2008/layout/AlternatingHexagons"/>
    <dgm:cxn modelId="{98C117BB-05D1-4224-A01B-F80AC1CC624F}" type="presParOf" srcId="{17CEB74C-CA7D-481D-B1D3-C66E6F90FFB7}" destId="{6F0B0B1C-10DE-40E3-BE73-7A91D2DE46EA}" srcOrd="2" destOrd="0" presId="urn:microsoft.com/office/officeart/2008/layout/AlternatingHexagons"/>
    <dgm:cxn modelId="{F3533452-F5B1-4812-A855-57496FDD9737}" type="presParOf" srcId="{17CEB74C-CA7D-481D-B1D3-C66E6F90FFB7}" destId="{1C47CD55-303C-40AD-AB0D-0878CAFB4FFE}" srcOrd="3" destOrd="0" presId="urn:microsoft.com/office/officeart/2008/layout/AlternatingHexagons"/>
    <dgm:cxn modelId="{1EFC02A4-C958-49DE-AC08-B5BF8E5D5461}" type="presParOf" srcId="{17CEB74C-CA7D-481D-B1D3-C66E6F90FFB7}" destId="{1DA056C1-9068-4632-B721-DC1F41D5DCDA}" srcOrd="4" destOrd="0" presId="urn:microsoft.com/office/officeart/2008/layout/AlternatingHexagons"/>
    <dgm:cxn modelId="{19127C7E-C51D-45AE-B6FD-B5834F6A6A2F}" type="presParOf" srcId="{542410A5-663F-49E0-B45B-3A183997E700}" destId="{F9AC84A6-9486-41C9-B450-E7255FCDB438}" srcOrd="1" destOrd="0" presId="urn:microsoft.com/office/officeart/2008/layout/AlternatingHexagons"/>
    <dgm:cxn modelId="{498629FA-0D15-4B68-BA0D-D7DD8902BB72}" type="presParOf" srcId="{542410A5-663F-49E0-B45B-3A183997E700}" destId="{13FAAA8D-9476-4F91-B7D9-2CF393E6C5A5}" srcOrd="2" destOrd="0" presId="urn:microsoft.com/office/officeart/2008/layout/AlternatingHexagons"/>
    <dgm:cxn modelId="{F558686D-2037-4FA4-84F0-EFC59D0FA246}" type="presParOf" srcId="{13FAAA8D-9476-4F91-B7D9-2CF393E6C5A5}" destId="{C08C0CE7-2A27-4848-AEA9-B26E3EA4F5C2}" srcOrd="0" destOrd="0" presId="urn:microsoft.com/office/officeart/2008/layout/AlternatingHexagons"/>
    <dgm:cxn modelId="{F3FF6B59-402F-4F6E-8A7A-AC8FC5922CA8}" type="presParOf" srcId="{13FAAA8D-9476-4F91-B7D9-2CF393E6C5A5}" destId="{C9E0A1AB-FE0E-4687-8C5A-A50F42EF4713}" srcOrd="1" destOrd="0" presId="urn:microsoft.com/office/officeart/2008/layout/AlternatingHexagons"/>
    <dgm:cxn modelId="{49FFFCEF-798D-4D51-9C87-6D8015E88C5D}" type="presParOf" srcId="{13FAAA8D-9476-4F91-B7D9-2CF393E6C5A5}" destId="{F9188B1E-08B0-451D-B8E2-3DA366C257E5}" srcOrd="2" destOrd="0" presId="urn:microsoft.com/office/officeart/2008/layout/AlternatingHexagons"/>
    <dgm:cxn modelId="{B875AA26-2F08-49A6-866D-97E69420B288}" type="presParOf" srcId="{13FAAA8D-9476-4F91-B7D9-2CF393E6C5A5}" destId="{789577E0-552F-44A0-AA1E-1823ED12BA89}" srcOrd="3" destOrd="0" presId="urn:microsoft.com/office/officeart/2008/layout/AlternatingHexagons"/>
    <dgm:cxn modelId="{75D7130E-3C60-484C-96AD-AA625CC958F5}" type="presParOf" srcId="{13FAAA8D-9476-4F91-B7D9-2CF393E6C5A5}" destId="{507322A0-C0A6-4B78-8809-1C4321DF6492}" srcOrd="4" destOrd="0" presId="urn:microsoft.com/office/officeart/2008/layout/AlternatingHexagons"/>
    <dgm:cxn modelId="{47038EAF-0D43-4229-BAFC-0FB465AAA895}" type="presParOf" srcId="{542410A5-663F-49E0-B45B-3A183997E700}" destId="{72B0BDDB-CD51-4666-960B-2B24FC260DF0}" srcOrd="3" destOrd="0" presId="urn:microsoft.com/office/officeart/2008/layout/AlternatingHexagons"/>
    <dgm:cxn modelId="{ADF581DB-DA3A-4266-B8FA-AD62B3E0B054}" type="presParOf" srcId="{542410A5-663F-49E0-B45B-3A183997E700}" destId="{98364852-6B33-462E-8C86-06DCB19DF86D}" srcOrd="4" destOrd="0" presId="urn:microsoft.com/office/officeart/2008/layout/AlternatingHexagons"/>
    <dgm:cxn modelId="{63FDC0C1-B9A8-447E-BA7F-52DD94AFB75A}" type="presParOf" srcId="{98364852-6B33-462E-8C86-06DCB19DF86D}" destId="{A1A0461E-9688-414B-AC0B-CBB919BD13E8}" srcOrd="0" destOrd="0" presId="urn:microsoft.com/office/officeart/2008/layout/AlternatingHexagons"/>
    <dgm:cxn modelId="{007C6D1A-D5A3-4FCE-A3C2-588B5AB4BCAE}" type="presParOf" srcId="{98364852-6B33-462E-8C86-06DCB19DF86D}" destId="{A43B99EC-4076-4359-B1CB-423390D4FBF5}" srcOrd="1" destOrd="0" presId="urn:microsoft.com/office/officeart/2008/layout/AlternatingHexagons"/>
    <dgm:cxn modelId="{E7465A7B-8787-4A9F-B287-B959E57C97C4}" type="presParOf" srcId="{98364852-6B33-462E-8C86-06DCB19DF86D}" destId="{264A63CD-753F-466E-8EC8-20BDB7368C45}" srcOrd="2" destOrd="0" presId="urn:microsoft.com/office/officeart/2008/layout/AlternatingHexagons"/>
    <dgm:cxn modelId="{D76F8EAE-F711-484B-B4F1-FB6706EAFC36}" type="presParOf" srcId="{98364852-6B33-462E-8C86-06DCB19DF86D}" destId="{A9D8A373-76EA-49BA-93B5-DA5091BFD66D}" srcOrd="3" destOrd="0" presId="urn:microsoft.com/office/officeart/2008/layout/AlternatingHexagons"/>
    <dgm:cxn modelId="{77EEA484-44C8-4AA0-83B1-DC6CA5A25866}" type="presParOf" srcId="{98364852-6B33-462E-8C86-06DCB19DF86D}" destId="{9A44058C-D734-4C7B-A408-E1C502A9602C}" srcOrd="4" destOrd="0" presId="urn:microsoft.com/office/officeart/2008/layout/AlternatingHexagons"/>
    <dgm:cxn modelId="{C9435663-328B-44C6-BB4C-778A6BA2B0A7}" type="presParOf" srcId="{542410A5-663F-49E0-B45B-3A183997E700}" destId="{02F0F712-9EFB-4572-89E2-337DDB16EBCE}" srcOrd="5" destOrd="0" presId="urn:microsoft.com/office/officeart/2008/layout/AlternatingHexagons"/>
    <dgm:cxn modelId="{177CF173-10E7-4794-B3AF-447E98F9A5F0}" type="presParOf" srcId="{542410A5-663F-49E0-B45B-3A183997E700}" destId="{45D73E1E-2B39-45CE-ABB6-5392DBC17206}" srcOrd="6" destOrd="0" presId="urn:microsoft.com/office/officeart/2008/layout/AlternatingHexagons"/>
    <dgm:cxn modelId="{F8CFA3C9-3D50-4C1A-A7C9-71B2C73CF9E2}" type="presParOf" srcId="{45D73E1E-2B39-45CE-ABB6-5392DBC17206}" destId="{20C29D15-F4F0-4403-A462-0F6A786E52E0}" srcOrd="0" destOrd="0" presId="urn:microsoft.com/office/officeart/2008/layout/AlternatingHexagons"/>
    <dgm:cxn modelId="{67E8CBB7-32AC-4589-A760-BA1D87F8BF5F}" type="presParOf" srcId="{45D73E1E-2B39-45CE-ABB6-5392DBC17206}" destId="{17D78940-1916-4B57-87C4-B92948BB2372}" srcOrd="1" destOrd="0" presId="urn:microsoft.com/office/officeart/2008/layout/AlternatingHexagons"/>
    <dgm:cxn modelId="{CF3DF59E-5BCA-42BF-A2DF-D918296EAAF6}" type="presParOf" srcId="{45D73E1E-2B39-45CE-ABB6-5392DBC17206}" destId="{770A5024-53B5-4C93-A9CA-739086CC0798}" srcOrd="2" destOrd="0" presId="urn:microsoft.com/office/officeart/2008/layout/AlternatingHexagons"/>
    <dgm:cxn modelId="{E5684AB4-0F0C-4909-8EAB-003E177E4765}" type="presParOf" srcId="{45D73E1E-2B39-45CE-ABB6-5392DBC17206}" destId="{BA96ED5F-9177-4DB3-AAFC-0511614FB6A6}" srcOrd="3" destOrd="0" presId="urn:microsoft.com/office/officeart/2008/layout/AlternatingHexagons"/>
    <dgm:cxn modelId="{FDBACBFD-5CAA-4BA9-BB99-E45905D8E046}" type="presParOf" srcId="{45D73E1E-2B39-45CE-ABB6-5392DBC17206}" destId="{C376B334-5637-424A-B452-00E72C68B205}" srcOrd="4" destOrd="0" presId="urn:microsoft.com/office/officeart/2008/layout/AlternatingHexagons"/>
    <dgm:cxn modelId="{B2994C1F-2EDC-416E-969B-A2ED307AC35D}" type="presParOf" srcId="{542410A5-663F-49E0-B45B-3A183997E700}" destId="{1A05384C-373F-4264-B8B3-BC6FEA5EBC4C}" srcOrd="7" destOrd="0" presId="urn:microsoft.com/office/officeart/2008/layout/AlternatingHexagons"/>
    <dgm:cxn modelId="{659A23F1-446D-4B2F-9F44-27D0D8B3C125}" type="presParOf" srcId="{542410A5-663F-49E0-B45B-3A183997E700}" destId="{5EC7EE31-6DE0-4330-942F-26B53E0F1C1A}" srcOrd="8" destOrd="0" presId="urn:microsoft.com/office/officeart/2008/layout/AlternatingHexagons"/>
    <dgm:cxn modelId="{60CD35ED-8DEE-4DC8-BA4B-C7860E7C4752}" type="presParOf" srcId="{5EC7EE31-6DE0-4330-942F-26B53E0F1C1A}" destId="{A0605156-1167-4E43-A0C5-E7D16704E270}" srcOrd="0" destOrd="0" presId="urn:microsoft.com/office/officeart/2008/layout/AlternatingHexagons"/>
    <dgm:cxn modelId="{812877F7-2EEB-45B9-8149-3C6D1774900A}" type="presParOf" srcId="{5EC7EE31-6DE0-4330-942F-26B53E0F1C1A}" destId="{2060F488-2412-4224-AEC2-497022ABC008}" srcOrd="1" destOrd="0" presId="urn:microsoft.com/office/officeart/2008/layout/AlternatingHexagons"/>
    <dgm:cxn modelId="{3289EE95-DD67-4329-A98B-700D348BD7C4}" type="presParOf" srcId="{5EC7EE31-6DE0-4330-942F-26B53E0F1C1A}" destId="{12446D44-3430-45E6-9D63-DDDB131458F8}" srcOrd="2" destOrd="0" presId="urn:microsoft.com/office/officeart/2008/layout/AlternatingHexagons"/>
    <dgm:cxn modelId="{B7300BA5-8534-474E-A195-989CE7AA8DA1}" type="presParOf" srcId="{5EC7EE31-6DE0-4330-942F-26B53E0F1C1A}" destId="{3C3FBA90-717F-48A7-919A-A66E6B50FCA7}" srcOrd="3" destOrd="0" presId="urn:microsoft.com/office/officeart/2008/layout/AlternatingHexagons"/>
    <dgm:cxn modelId="{F405FC6B-8DDB-42C1-8768-1CF120A0AE26}" type="presParOf" srcId="{5EC7EE31-6DE0-4330-942F-26B53E0F1C1A}" destId="{7E9964C9-F464-488D-98C8-4E16570F5719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AB01EFA-CCBC-48CC-A842-362EC116137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FCE2E8-9146-42AD-B646-BA0D651BCE32}">
      <dgm:prSet phldrT="[Text]" custT="1"/>
      <dgm:spPr/>
      <dgm:t>
        <a:bodyPr/>
        <a:lstStyle/>
        <a:p>
          <a:r>
            <a:rPr lang="en-US" sz="1050" dirty="0"/>
            <a:t>Variable Creation and Treatment</a:t>
          </a:r>
        </a:p>
      </dgm:t>
    </dgm:pt>
    <dgm:pt modelId="{A8E4ECDF-BFBF-4EAD-BF06-31C7E8856E79}" type="parTrans" cxnId="{ACA53375-5D75-4E24-9700-15CEA8D3BB96}">
      <dgm:prSet/>
      <dgm:spPr/>
      <dgm:t>
        <a:bodyPr/>
        <a:lstStyle/>
        <a:p>
          <a:endParaRPr lang="en-US" sz="1050"/>
        </a:p>
      </dgm:t>
    </dgm:pt>
    <dgm:pt modelId="{0FEEEEE6-C09D-45CD-9EB6-D7A886822E01}" type="sibTrans" cxnId="{ACA53375-5D75-4E24-9700-15CEA8D3BB96}">
      <dgm:prSet/>
      <dgm:spPr/>
      <dgm:t>
        <a:bodyPr/>
        <a:lstStyle/>
        <a:p>
          <a:endParaRPr lang="en-US" sz="1050"/>
        </a:p>
      </dgm:t>
    </dgm:pt>
    <dgm:pt modelId="{A911D336-0021-48AB-BD72-89704980D97E}">
      <dgm:prSet phldrT="[Text]" custT="1"/>
      <dgm:spPr/>
      <dgm:t>
        <a:bodyPr/>
        <a:lstStyle/>
        <a:p>
          <a:r>
            <a:rPr lang="en-US" sz="1050" dirty="0"/>
            <a:t>List of variables is built from perspective of objective behind segmentation</a:t>
          </a:r>
        </a:p>
      </dgm:t>
    </dgm:pt>
    <dgm:pt modelId="{DAFC27D9-FCB4-4E5A-8E83-CE5D50B807DF}" type="parTrans" cxnId="{56E564BA-4943-4011-B1E9-A11B7D5C4FC0}">
      <dgm:prSet/>
      <dgm:spPr/>
      <dgm:t>
        <a:bodyPr/>
        <a:lstStyle/>
        <a:p>
          <a:endParaRPr lang="en-US" sz="1050"/>
        </a:p>
      </dgm:t>
    </dgm:pt>
    <dgm:pt modelId="{C838011E-DBF8-450B-832A-5BE5938DCC2D}" type="sibTrans" cxnId="{56E564BA-4943-4011-B1E9-A11B7D5C4FC0}">
      <dgm:prSet/>
      <dgm:spPr/>
      <dgm:t>
        <a:bodyPr/>
        <a:lstStyle/>
        <a:p>
          <a:endParaRPr lang="en-US" sz="1050"/>
        </a:p>
      </dgm:t>
    </dgm:pt>
    <dgm:pt modelId="{712E1DE9-FD9A-4D47-A7A0-23DF5AD29393}">
      <dgm:prSet phldrT="[Text]" custT="1"/>
      <dgm:spPr/>
      <dgm:t>
        <a:bodyPr/>
        <a:lstStyle/>
        <a:p>
          <a:r>
            <a:rPr lang="en-US" sz="1050" dirty="0"/>
            <a:t>Base list Preparation</a:t>
          </a:r>
        </a:p>
      </dgm:t>
    </dgm:pt>
    <dgm:pt modelId="{E940130B-D430-40B5-9A26-2F3ABF6B8CC5}" type="parTrans" cxnId="{E81728C5-B7E0-40A3-BA50-BC6F098ADF34}">
      <dgm:prSet/>
      <dgm:spPr/>
      <dgm:t>
        <a:bodyPr/>
        <a:lstStyle/>
        <a:p>
          <a:endParaRPr lang="en-US" sz="1050"/>
        </a:p>
      </dgm:t>
    </dgm:pt>
    <dgm:pt modelId="{4FC0D9B9-40EF-41FC-8147-750E4C17AD96}" type="sibTrans" cxnId="{E81728C5-B7E0-40A3-BA50-BC6F098ADF34}">
      <dgm:prSet/>
      <dgm:spPr/>
      <dgm:t>
        <a:bodyPr/>
        <a:lstStyle/>
        <a:p>
          <a:endParaRPr lang="en-US" sz="1050"/>
        </a:p>
      </dgm:t>
    </dgm:pt>
    <dgm:pt modelId="{264ACC21-942E-4C20-BC7F-42F2C1BA25AE}">
      <dgm:prSet phldrT="[Text]" custT="1"/>
      <dgm:spPr/>
      <dgm:t>
        <a:bodyPr/>
        <a:lstStyle/>
        <a:p>
          <a:r>
            <a:rPr lang="en-US" sz="1050" dirty="0"/>
            <a:t>The base list of physicians to be considered for segmentation consist of all the physicians who have prescriber in Market in the last two years </a:t>
          </a:r>
          <a:r>
            <a:rPr lang="en-US" sz="1050" i="1" dirty="0"/>
            <a:t>(But this definition is very much dependent on Brand and objectives of segmentation)</a:t>
          </a:r>
          <a:r>
            <a:rPr lang="en-US" sz="1050" dirty="0"/>
            <a:t> </a:t>
          </a:r>
        </a:p>
      </dgm:t>
    </dgm:pt>
    <dgm:pt modelId="{91A74DEF-85F0-4C4B-8717-137F7FBE78B4}" type="parTrans" cxnId="{AE529AC7-275A-4CFC-BAD4-9480E8EED359}">
      <dgm:prSet/>
      <dgm:spPr/>
      <dgm:t>
        <a:bodyPr/>
        <a:lstStyle/>
        <a:p>
          <a:endParaRPr lang="en-US" sz="1050"/>
        </a:p>
      </dgm:t>
    </dgm:pt>
    <dgm:pt modelId="{7AC10934-8B18-4854-B7BD-DC05B6885C73}" type="sibTrans" cxnId="{AE529AC7-275A-4CFC-BAD4-9480E8EED359}">
      <dgm:prSet/>
      <dgm:spPr/>
      <dgm:t>
        <a:bodyPr/>
        <a:lstStyle/>
        <a:p>
          <a:endParaRPr lang="en-US" sz="1050"/>
        </a:p>
      </dgm:t>
    </dgm:pt>
    <dgm:pt modelId="{8AAA49E9-2B82-4073-82D7-610872B6FD42}">
      <dgm:prSet phldrT="[Text]" custT="1"/>
      <dgm:spPr/>
      <dgm:t>
        <a:bodyPr/>
        <a:lstStyle/>
        <a:p>
          <a:r>
            <a:rPr lang="en-US" sz="1050" b="0" dirty="0"/>
            <a:t>Segmentation</a:t>
          </a:r>
          <a:r>
            <a:rPr lang="en-US" sz="1050" b="1" dirty="0"/>
            <a:t> </a:t>
          </a:r>
          <a:r>
            <a:rPr lang="en-US" sz="1050" b="0" dirty="0"/>
            <a:t>Analysis</a:t>
          </a:r>
        </a:p>
      </dgm:t>
    </dgm:pt>
    <dgm:pt modelId="{D0A904A9-1DC9-4E88-8DF2-1FE4B967AA0D}" type="parTrans" cxnId="{76226168-3BDE-4101-8659-93784DFA464B}">
      <dgm:prSet/>
      <dgm:spPr/>
      <dgm:t>
        <a:bodyPr/>
        <a:lstStyle/>
        <a:p>
          <a:endParaRPr lang="en-US" sz="1050"/>
        </a:p>
      </dgm:t>
    </dgm:pt>
    <dgm:pt modelId="{5DD6C2A2-D69D-43A4-B739-8E8DBAC88D0C}" type="sibTrans" cxnId="{76226168-3BDE-4101-8659-93784DFA464B}">
      <dgm:prSet/>
      <dgm:spPr/>
      <dgm:t>
        <a:bodyPr/>
        <a:lstStyle/>
        <a:p>
          <a:endParaRPr lang="en-US" sz="1050"/>
        </a:p>
      </dgm:t>
    </dgm:pt>
    <dgm:pt modelId="{C8BAEBA9-EA7A-4DB5-992D-81F65938F31E}">
      <dgm:prSet phldrT="[Text]" custT="1"/>
      <dgm:spPr/>
      <dgm:t>
        <a:bodyPr/>
        <a:lstStyle/>
        <a:p>
          <a:endParaRPr lang="en-US" sz="1050" dirty="0"/>
        </a:p>
      </dgm:t>
    </dgm:pt>
    <dgm:pt modelId="{54ED17E8-2E66-4E9F-8E19-F764C57621D2}" type="parTrans" cxnId="{C909804D-4968-4477-961B-42DBE98B37DE}">
      <dgm:prSet/>
      <dgm:spPr/>
      <dgm:t>
        <a:bodyPr/>
        <a:lstStyle/>
        <a:p>
          <a:endParaRPr lang="en-US" sz="1050"/>
        </a:p>
      </dgm:t>
    </dgm:pt>
    <dgm:pt modelId="{01C68518-1F97-4E0B-88A3-DE48E335198F}" type="sibTrans" cxnId="{C909804D-4968-4477-961B-42DBE98B37DE}">
      <dgm:prSet/>
      <dgm:spPr/>
      <dgm:t>
        <a:bodyPr/>
        <a:lstStyle/>
        <a:p>
          <a:endParaRPr lang="en-US" sz="1050"/>
        </a:p>
      </dgm:t>
    </dgm:pt>
    <dgm:pt modelId="{0F1B2B4E-798E-4DFA-9FCA-154CB9B1D193}">
      <dgm:prSet phldrT="[Text]" custT="1"/>
      <dgm:spPr/>
      <dgm:t>
        <a:bodyPr/>
        <a:lstStyle/>
        <a:p>
          <a:endParaRPr lang="en-US" sz="1050" dirty="0"/>
        </a:p>
      </dgm:t>
    </dgm:pt>
    <dgm:pt modelId="{89D28E31-BE85-4576-9C68-CFAE18B60794}" type="parTrans" cxnId="{D7C4C9F2-04DA-4610-832C-6D0B2AA0F7B4}">
      <dgm:prSet/>
      <dgm:spPr/>
      <dgm:t>
        <a:bodyPr/>
        <a:lstStyle/>
        <a:p>
          <a:endParaRPr lang="en-US" sz="1050"/>
        </a:p>
      </dgm:t>
    </dgm:pt>
    <dgm:pt modelId="{4C24FCBA-CD07-4A68-AF50-F7E80FE107F0}" type="sibTrans" cxnId="{D7C4C9F2-04DA-4610-832C-6D0B2AA0F7B4}">
      <dgm:prSet/>
      <dgm:spPr/>
      <dgm:t>
        <a:bodyPr/>
        <a:lstStyle/>
        <a:p>
          <a:endParaRPr lang="en-US" sz="1050"/>
        </a:p>
      </dgm:t>
    </dgm:pt>
    <dgm:pt modelId="{0D4D6F98-8F42-47ED-8806-C1BD46AB14A9}">
      <dgm:prSet phldrT="[Text]" custT="1"/>
      <dgm:spPr/>
      <dgm:t>
        <a:bodyPr/>
        <a:lstStyle/>
        <a:p>
          <a:r>
            <a:rPr lang="en-US" sz="1050" dirty="0"/>
            <a:t>A model based clustering analysis was performed on the Base list of physicians based on their responsiveness to promotions of the analog and behavioral pattern</a:t>
          </a:r>
        </a:p>
      </dgm:t>
    </dgm:pt>
    <dgm:pt modelId="{4A4F3EAF-E99F-43B2-8B04-A5F743953101}" type="parTrans" cxnId="{BBF9EC3E-7B4A-44C2-83D8-DBF2C1236FBB}">
      <dgm:prSet/>
      <dgm:spPr/>
      <dgm:t>
        <a:bodyPr/>
        <a:lstStyle/>
        <a:p>
          <a:endParaRPr lang="en-US" sz="1050"/>
        </a:p>
      </dgm:t>
    </dgm:pt>
    <dgm:pt modelId="{BA0B78E4-AFF5-4BFF-B050-DF11AC751502}" type="sibTrans" cxnId="{BBF9EC3E-7B4A-44C2-83D8-DBF2C1236FBB}">
      <dgm:prSet/>
      <dgm:spPr/>
      <dgm:t>
        <a:bodyPr/>
        <a:lstStyle/>
        <a:p>
          <a:endParaRPr lang="en-US" sz="1050"/>
        </a:p>
      </dgm:t>
    </dgm:pt>
    <dgm:pt modelId="{47BA73C5-5B7C-41E8-88A0-D1C28D2EB81B}">
      <dgm:prSet phldrT="[Text]" custT="1"/>
      <dgm:spPr/>
      <dgm:t>
        <a:bodyPr/>
        <a:lstStyle/>
        <a:p>
          <a:r>
            <a:rPr lang="en-US" sz="1050" dirty="0"/>
            <a:t>The following primary treatments is performed on the variables created to get better understanding of variables </a:t>
          </a:r>
        </a:p>
      </dgm:t>
    </dgm:pt>
    <dgm:pt modelId="{3136EBA8-5CA4-4CE8-9D2C-764D48FC71EE}" type="parTrans" cxnId="{1F4A33B2-297E-4A12-97CB-8744F9B15A21}">
      <dgm:prSet/>
      <dgm:spPr/>
      <dgm:t>
        <a:bodyPr/>
        <a:lstStyle/>
        <a:p>
          <a:endParaRPr lang="en-US" sz="1050"/>
        </a:p>
      </dgm:t>
    </dgm:pt>
    <dgm:pt modelId="{E26D984E-9D09-4908-A69A-6C9EFCADB1B0}" type="sibTrans" cxnId="{1F4A33B2-297E-4A12-97CB-8744F9B15A21}">
      <dgm:prSet/>
      <dgm:spPr/>
      <dgm:t>
        <a:bodyPr/>
        <a:lstStyle/>
        <a:p>
          <a:endParaRPr lang="en-US" sz="1050"/>
        </a:p>
      </dgm:t>
    </dgm:pt>
    <dgm:pt modelId="{050A8106-E68F-4543-8F6B-CF7B650AE0A8}">
      <dgm:prSet phldrT="[Text]" custT="1"/>
      <dgm:spPr/>
      <dgm:t>
        <a:bodyPr/>
        <a:lstStyle/>
        <a:p>
          <a:endParaRPr lang="en-US" sz="1050" dirty="0"/>
        </a:p>
      </dgm:t>
    </dgm:pt>
    <dgm:pt modelId="{996525BE-3688-4313-BA9C-13D39E586345}" type="parTrans" cxnId="{0C844867-BB9E-40C3-9B5D-1D13AE8A057D}">
      <dgm:prSet/>
      <dgm:spPr/>
      <dgm:t>
        <a:bodyPr/>
        <a:lstStyle/>
        <a:p>
          <a:endParaRPr lang="en-US" sz="1050"/>
        </a:p>
      </dgm:t>
    </dgm:pt>
    <dgm:pt modelId="{D8168BAF-1A83-4316-9C11-4E7A800FC980}" type="sibTrans" cxnId="{0C844867-BB9E-40C3-9B5D-1D13AE8A057D}">
      <dgm:prSet/>
      <dgm:spPr/>
      <dgm:t>
        <a:bodyPr/>
        <a:lstStyle/>
        <a:p>
          <a:endParaRPr lang="en-US" sz="1050"/>
        </a:p>
      </dgm:t>
    </dgm:pt>
    <dgm:pt modelId="{970C2183-0E2B-4FBC-921A-C037357192CE}">
      <dgm:prSet phldrT="[Text]" custT="1"/>
      <dgm:spPr/>
      <dgm:t>
        <a:bodyPr/>
        <a:lstStyle/>
        <a:p>
          <a:r>
            <a:rPr lang="en-US" sz="1050" dirty="0"/>
            <a:t>Univariate ,Correlation </a:t>
          </a:r>
        </a:p>
      </dgm:t>
    </dgm:pt>
    <dgm:pt modelId="{CC56A815-6B9A-4C44-8C38-91657CF4FEC0}" type="parTrans" cxnId="{5AC73B13-F13E-400F-AF98-7F53F608E5FF}">
      <dgm:prSet/>
      <dgm:spPr/>
      <dgm:t>
        <a:bodyPr/>
        <a:lstStyle/>
        <a:p>
          <a:endParaRPr lang="en-US" sz="1050"/>
        </a:p>
      </dgm:t>
    </dgm:pt>
    <dgm:pt modelId="{3E6A57D8-59B7-4329-9E63-9BF380AD6450}" type="sibTrans" cxnId="{5AC73B13-F13E-400F-AF98-7F53F608E5FF}">
      <dgm:prSet/>
      <dgm:spPr/>
      <dgm:t>
        <a:bodyPr/>
        <a:lstStyle/>
        <a:p>
          <a:endParaRPr lang="en-US" sz="1050"/>
        </a:p>
      </dgm:t>
    </dgm:pt>
    <dgm:pt modelId="{9A492B84-C144-45DE-9FD0-7300D2A516CA}">
      <dgm:prSet phldrT="[Text]" custT="1"/>
      <dgm:spPr/>
      <dgm:t>
        <a:bodyPr/>
        <a:lstStyle/>
        <a:p>
          <a:r>
            <a:rPr lang="en-US" sz="1050" dirty="0">
              <a:solidFill>
                <a:srgbClr val="000000"/>
              </a:solidFill>
            </a:rPr>
            <a:t>Outlier and Missing values Treatment</a:t>
          </a:r>
          <a:endParaRPr lang="en-US" sz="1050" dirty="0"/>
        </a:p>
      </dgm:t>
    </dgm:pt>
    <dgm:pt modelId="{82C35ACF-59C9-4BE5-9E99-F4E2A1360B22}" type="parTrans" cxnId="{81A6BC4D-AE02-4190-8948-B5F1932082C1}">
      <dgm:prSet/>
      <dgm:spPr/>
      <dgm:t>
        <a:bodyPr/>
        <a:lstStyle/>
        <a:p>
          <a:endParaRPr lang="en-US" sz="1050"/>
        </a:p>
      </dgm:t>
    </dgm:pt>
    <dgm:pt modelId="{1ED2D6D1-941E-45BB-99EC-4E17A3A54276}" type="sibTrans" cxnId="{81A6BC4D-AE02-4190-8948-B5F1932082C1}">
      <dgm:prSet/>
      <dgm:spPr/>
      <dgm:t>
        <a:bodyPr/>
        <a:lstStyle/>
        <a:p>
          <a:endParaRPr lang="en-US" sz="1050"/>
        </a:p>
      </dgm:t>
    </dgm:pt>
    <dgm:pt modelId="{0FBD7B48-95E1-48D7-861D-4DDF994241E8}">
      <dgm:prSet phldrT="[Text]" custT="1"/>
      <dgm:spPr/>
      <dgm:t>
        <a:bodyPr/>
        <a:lstStyle/>
        <a:p>
          <a:r>
            <a:rPr lang="en-US" sz="1050" dirty="0"/>
            <a:t> Narrowed down the variable list by running a factor analysis </a:t>
          </a:r>
        </a:p>
      </dgm:t>
    </dgm:pt>
    <dgm:pt modelId="{21317081-9970-4F17-8E35-B3FA40C6DE70}" type="parTrans" cxnId="{73FCB489-515A-47A4-9B69-9E8FC58A8B55}">
      <dgm:prSet/>
      <dgm:spPr/>
      <dgm:t>
        <a:bodyPr/>
        <a:lstStyle/>
        <a:p>
          <a:endParaRPr lang="en-US" sz="1050"/>
        </a:p>
      </dgm:t>
    </dgm:pt>
    <dgm:pt modelId="{A3C5610A-184A-490A-B7D6-A2594E60DE8D}" type="sibTrans" cxnId="{73FCB489-515A-47A4-9B69-9E8FC58A8B55}">
      <dgm:prSet/>
      <dgm:spPr/>
      <dgm:t>
        <a:bodyPr/>
        <a:lstStyle/>
        <a:p>
          <a:endParaRPr lang="en-US" sz="1050"/>
        </a:p>
      </dgm:t>
    </dgm:pt>
    <dgm:pt modelId="{E9F764CF-D3C8-4467-A3FF-098CC318A502}">
      <dgm:prSet phldrT="[Text]" custT="1"/>
      <dgm:spPr/>
      <dgm:t>
        <a:bodyPr/>
        <a:lstStyle/>
        <a:p>
          <a:endParaRPr lang="en-US" sz="1050" dirty="0"/>
        </a:p>
      </dgm:t>
    </dgm:pt>
    <dgm:pt modelId="{8B1CB45C-4C58-456A-8D8E-8870015E7FD6}" type="parTrans" cxnId="{9E704461-F256-4D50-AE4C-C7F65D8DAAC1}">
      <dgm:prSet/>
      <dgm:spPr/>
      <dgm:t>
        <a:bodyPr/>
        <a:lstStyle/>
        <a:p>
          <a:endParaRPr lang="en-US" sz="1050"/>
        </a:p>
      </dgm:t>
    </dgm:pt>
    <dgm:pt modelId="{B056624F-D7CB-41A7-81B0-ECA30E0FA5CD}" type="sibTrans" cxnId="{9E704461-F256-4D50-AE4C-C7F65D8DAAC1}">
      <dgm:prSet/>
      <dgm:spPr/>
      <dgm:t>
        <a:bodyPr/>
        <a:lstStyle/>
        <a:p>
          <a:endParaRPr lang="en-US" sz="1050"/>
        </a:p>
      </dgm:t>
    </dgm:pt>
    <dgm:pt modelId="{3CA48B24-3E43-4C41-AD54-D2E1FB553132}">
      <dgm:prSet phldrT="[Text]" custT="1"/>
      <dgm:spPr/>
      <dgm:t>
        <a:bodyPr/>
        <a:lstStyle/>
        <a:p>
          <a:r>
            <a:rPr lang="en-US" sz="1050" dirty="0"/>
            <a:t>Segmented physicians were customized based on the client needs and geographical alignment of the sales representatives</a:t>
          </a:r>
        </a:p>
      </dgm:t>
    </dgm:pt>
    <dgm:pt modelId="{533AE522-D999-46B5-B78B-2B46F4FEB6EC}" type="parTrans" cxnId="{41D81C9A-FE97-4C72-9AFC-258BC488FABE}">
      <dgm:prSet/>
      <dgm:spPr/>
      <dgm:t>
        <a:bodyPr/>
        <a:lstStyle/>
        <a:p>
          <a:endParaRPr lang="en-US" sz="1050"/>
        </a:p>
      </dgm:t>
    </dgm:pt>
    <dgm:pt modelId="{86BD6F70-A034-4BB8-952E-DF41818538DD}" type="sibTrans" cxnId="{41D81C9A-FE97-4C72-9AFC-258BC488FABE}">
      <dgm:prSet/>
      <dgm:spPr/>
      <dgm:t>
        <a:bodyPr/>
        <a:lstStyle/>
        <a:p>
          <a:endParaRPr lang="en-US" sz="1050"/>
        </a:p>
      </dgm:t>
    </dgm:pt>
    <dgm:pt modelId="{25AB3EE4-4AA1-4ABB-8C64-590EB7BDA0D1}" type="pres">
      <dgm:prSet presAssocID="{CAB01EFA-CCBC-48CC-A842-362EC1161373}" presName="linearFlow" presStyleCnt="0">
        <dgm:presLayoutVars>
          <dgm:dir/>
          <dgm:animLvl val="lvl"/>
          <dgm:resizeHandles val="exact"/>
        </dgm:presLayoutVars>
      </dgm:prSet>
      <dgm:spPr/>
    </dgm:pt>
    <dgm:pt modelId="{DA8B9C3D-6EBD-49E5-B530-B0403E803569}" type="pres">
      <dgm:prSet presAssocID="{C7FCE2E8-9146-42AD-B646-BA0D651BCE32}" presName="composite" presStyleCnt="0"/>
      <dgm:spPr/>
    </dgm:pt>
    <dgm:pt modelId="{CCCEAAC0-97C7-4A98-A920-E5AEE5FC3699}" type="pres">
      <dgm:prSet presAssocID="{C7FCE2E8-9146-42AD-B646-BA0D651BCE32}" presName="parentText" presStyleLbl="alignNode1" presStyleIdx="0" presStyleCnt="3" custScaleX="103518" custLinFactNeighborX="-2679">
        <dgm:presLayoutVars>
          <dgm:chMax val="1"/>
          <dgm:bulletEnabled val="1"/>
        </dgm:presLayoutVars>
      </dgm:prSet>
      <dgm:spPr/>
    </dgm:pt>
    <dgm:pt modelId="{DD0EF884-8216-49FC-81D8-145E5D2EDF64}" type="pres">
      <dgm:prSet presAssocID="{C7FCE2E8-9146-42AD-B646-BA0D651BCE32}" presName="descendantText" presStyleLbl="alignAcc1" presStyleIdx="0" presStyleCnt="3">
        <dgm:presLayoutVars>
          <dgm:bulletEnabled val="1"/>
        </dgm:presLayoutVars>
      </dgm:prSet>
      <dgm:spPr/>
    </dgm:pt>
    <dgm:pt modelId="{7B0E0808-22C0-418C-9104-C5B5C92EBF2C}" type="pres">
      <dgm:prSet presAssocID="{0FEEEEE6-C09D-45CD-9EB6-D7A886822E01}" presName="sp" presStyleCnt="0"/>
      <dgm:spPr/>
    </dgm:pt>
    <dgm:pt modelId="{D0DD6E10-1B0A-4AF1-8405-C4D3BCE66E87}" type="pres">
      <dgm:prSet presAssocID="{712E1DE9-FD9A-4D47-A7A0-23DF5AD29393}" presName="composite" presStyleCnt="0"/>
      <dgm:spPr/>
    </dgm:pt>
    <dgm:pt modelId="{E224FE88-FAEB-4CA4-A56F-90BAB1510A6E}" type="pres">
      <dgm:prSet presAssocID="{712E1DE9-FD9A-4D47-A7A0-23DF5AD29393}" presName="parentText" presStyleLbl="alignNode1" presStyleIdx="1" presStyleCnt="3" custScaleX="103518" custLinFactNeighborX="-2679" custLinFactNeighborY="3">
        <dgm:presLayoutVars>
          <dgm:chMax val="1"/>
          <dgm:bulletEnabled val="1"/>
        </dgm:presLayoutVars>
      </dgm:prSet>
      <dgm:spPr/>
    </dgm:pt>
    <dgm:pt modelId="{4DCA586E-F2D7-4EB0-BEBD-B9A0E2FFFF9E}" type="pres">
      <dgm:prSet presAssocID="{712E1DE9-FD9A-4D47-A7A0-23DF5AD29393}" presName="descendantText" presStyleLbl="alignAcc1" presStyleIdx="1" presStyleCnt="3" custLinFactNeighborX="0" custLinFactNeighborY="-5751">
        <dgm:presLayoutVars>
          <dgm:bulletEnabled val="1"/>
        </dgm:presLayoutVars>
      </dgm:prSet>
      <dgm:spPr/>
    </dgm:pt>
    <dgm:pt modelId="{18BC4410-E374-4F26-9E4E-8530ED99E666}" type="pres">
      <dgm:prSet presAssocID="{4FC0D9B9-40EF-41FC-8147-750E4C17AD96}" presName="sp" presStyleCnt="0"/>
      <dgm:spPr/>
    </dgm:pt>
    <dgm:pt modelId="{8D27E10C-35E1-47EF-8252-17AA816F79F8}" type="pres">
      <dgm:prSet presAssocID="{8AAA49E9-2B82-4073-82D7-610872B6FD42}" presName="composite" presStyleCnt="0"/>
      <dgm:spPr/>
    </dgm:pt>
    <dgm:pt modelId="{42EAE2B8-E3D6-4BDB-88CD-9B3DAD4CEC4A}" type="pres">
      <dgm:prSet presAssocID="{8AAA49E9-2B82-4073-82D7-610872B6FD42}" presName="parentText" presStyleLbl="alignNode1" presStyleIdx="2" presStyleCnt="3" custScaleX="103518" custScaleY="94274" custLinFactNeighborX="-2679">
        <dgm:presLayoutVars>
          <dgm:chMax val="1"/>
          <dgm:bulletEnabled val="1"/>
        </dgm:presLayoutVars>
      </dgm:prSet>
      <dgm:spPr/>
    </dgm:pt>
    <dgm:pt modelId="{87EBB5D3-E2A1-4EEC-9750-92960AC0C8AD}" type="pres">
      <dgm:prSet presAssocID="{8AAA49E9-2B82-4073-82D7-610872B6FD42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3F0EA08-BBFF-4648-992F-1C098B4E57D1}" type="presOf" srcId="{E9F764CF-D3C8-4467-A3FF-098CC318A502}" destId="{DD0EF884-8216-49FC-81D8-145E5D2EDF64}" srcOrd="0" destOrd="0" presId="urn:microsoft.com/office/officeart/2005/8/layout/chevron2"/>
    <dgm:cxn modelId="{7A83100B-EDD4-4A0B-9B17-1D2F70AAB926}" type="presOf" srcId="{3CA48B24-3E43-4C41-AD54-D2E1FB553132}" destId="{87EBB5D3-E2A1-4EEC-9750-92960AC0C8AD}" srcOrd="0" destOrd="1" presId="urn:microsoft.com/office/officeart/2005/8/layout/chevron2"/>
    <dgm:cxn modelId="{39E7FE0F-E433-4428-923B-FD1CB7F46C04}" type="presOf" srcId="{970C2183-0E2B-4FBC-921A-C037357192CE}" destId="{DD0EF884-8216-49FC-81D8-145E5D2EDF64}" srcOrd="0" destOrd="3" presId="urn:microsoft.com/office/officeart/2005/8/layout/chevron2"/>
    <dgm:cxn modelId="{5AC73B13-F13E-400F-AF98-7F53F608E5FF}" srcId="{47BA73C5-5B7C-41E8-88A0-D1C28D2EB81B}" destId="{970C2183-0E2B-4FBC-921A-C037357192CE}" srcOrd="0" destOrd="0" parTransId="{CC56A815-6B9A-4C44-8C38-91657CF4FEC0}" sibTransId="{3E6A57D8-59B7-4329-9E63-9BF380AD6450}"/>
    <dgm:cxn modelId="{8A8CC51A-5CD4-4D8A-9185-F63755FE5B60}" type="presOf" srcId="{C8BAEBA9-EA7A-4DB5-992D-81F65938F31E}" destId="{4DCA586E-F2D7-4EB0-BEBD-B9A0E2FFFF9E}" srcOrd="0" destOrd="3" presId="urn:microsoft.com/office/officeart/2005/8/layout/chevron2"/>
    <dgm:cxn modelId="{DDD9B922-931D-4646-8CA6-4AD9A87F2482}" type="presOf" srcId="{050A8106-E68F-4543-8F6B-CF7B650AE0A8}" destId="{DD0EF884-8216-49FC-81D8-145E5D2EDF64}" srcOrd="0" destOrd="5" presId="urn:microsoft.com/office/officeart/2005/8/layout/chevron2"/>
    <dgm:cxn modelId="{CFBD842B-FE6A-4175-A3A7-B4EAFB579383}" type="presOf" srcId="{47BA73C5-5B7C-41E8-88A0-D1C28D2EB81B}" destId="{DD0EF884-8216-49FC-81D8-145E5D2EDF64}" srcOrd="0" destOrd="2" presId="urn:microsoft.com/office/officeart/2005/8/layout/chevron2"/>
    <dgm:cxn modelId="{BBF9EC3E-7B4A-44C2-83D8-DBF2C1236FBB}" srcId="{8AAA49E9-2B82-4073-82D7-610872B6FD42}" destId="{0D4D6F98-8F42-47ED-8806-C1BD46AB14A9}" srcOrd="0" destOrd="0" parTransId="{4A4F3EAF-E99F-43B2-8B04-A5F743953101}" sibTransId="{BA0B78E4-AFF5-4BFF-B050-DF11AC751502}"/>
    <dgm:cxn modelId="{9E704461-F256-4D50-AE4C-C7F65D8DAAC1}" srcId="{C7FCE2E8-9146-42AD-B646-BA0D651BCE32}" destId="{E9F764CF-D3C8-4467-A3FF-098CC318A502}" srcOrd="0" destOrd="0" parTransId="{8B1CB45C-4C58-456A-8D8E-8870015E7FD6}" sibTransId="{B056624F-D7CB-41A7-81B0-ECA30E0FA5CD}"/>
    <dgm:cxn modelId="{0C844867-BB9E-40C3-9B5D-1D13AE8A057D}" srcId="{C7FCE2E8-9146-42AD-B646-BA0D651BCE32}" destId="{050A8106-E68F-4543-8F6B-CF7B650AE0A8}" srcOrd="3" destOrd="0" parTransId="{996525BE-3688-4313-BA9C-13D39E586345}" sibTransId="{D8168BAF-1A83-4316-9C11-4E7A800FC980}"/>
    <dgm:cxn modelId="{76226168-3BDE-4101-8659-93784DFA464B}" srcId="{CAB01EFA-CCBC-48CC-A842-362EC1161373}" destId="{8AAA49E9-2B82-4073-82D7-610872B6FD42}" srcOrd="2" destOrd="0" parTransId="{D0A904A9-1DC9-4E88-8DF2-1FE4B967AA0D}" sibTransId="{5DD6C2A2-D69D-43A4-B739-8E8DBAC88D0C}"/>
    <dgm:cxn modelId="{C909804D-4968-4477-961B-42DBE98B37DE}" srcId="{712E1DE9-FD9A-4D47-A7A0-23DF5AD29393}" destId="{C8BAEBA9-EA7A-4DB5-992D-81F65938F31E}" srcOrd="3" destOrd="0" parTransId="{54ED17E8-2E66-4E9F-8E19-F764C57621D2}" sibTransId="{01C68518-1F97-4E0B-88A3-DE48E335198F}"/>
    <dgm:cxn modelId="{81A6BC4D-AE02-4190-8948-B5F1932082C1}" srcId="{47BA73C5-5B7C-41E8-88A0-D1C28D2EB81B}" destId="{9A492B84-C144-45DE-9FD0-7300D2A516CA}" srcOrd="1" destOrd="0" parTransId="{82C35ACF-59C9-4BE5-9E99-F4E2A1360B22}" sibTransId="{1ED2D6D1-941E-45BB-99EC-4E17A3A54276}"/>
    <dgm:cxn modelId="{ACA53375-5D75-4E24-9700-15CEA8D3BB96}" srcId="{CAB01EFA-CCBC-48CC-A842-362EC1161373}" destId="{C7FCE2E8-9146-42AD-B646-BA0D651BCE32}" srcOrd="0" destOrd="0" parTransId="{A8E4ECDF-BFBF-4EAD-BF06-31C7E8856E79}" sibTransId="{0FEEEEE6-C09D-45CD-9EB6-D7A886822E01}"/>
    <dgm:cxn modelId="{73FCB489-515A-47A4-9B69-9E8FC58A8B55}" srcId="{712E1DE9-FD9A-4D47-A7A0-23DF5AD29393}" destId="{0FBD7B48-95E1-48D7-861D-4DDF994241E8}" srcOrd="2" destOrd="0" parTransId="{21317081-9970-4F17-8E35-B3FA40C6DE70}" sibTransId="{A3C5610A-184A-490A-B7D6-A2594E60DE8D}"/>
    <dgm:cxn modelId="{8A9C2D8B-DA4E-4AB3-B52F-90519591A82D}" type="presOf" srcId="{0FBD7B48-95E1-48D7-861D-4DDF994241E8}" destId="{4DCA586E-F2D7-4EB0-BEBD-B9A0E2FFFF9E}" srcOrd="0" destOrd="2" presId="urn:microsoft.com/office/officeart/2005/8/layout/chevron2"/>
    <dgm:cxn modelId="{400D4992-D351-49BE-8813-87D3BF4794D5}" type="presOf" srcId="{A911D336-0021-48AB-BD72-89704980D97E}" destId="{DD0EF884-8216-49FC-81D8-145E5D2EDF64}" srcOrd="0" destOrd="1" presId="urn:microsoft.com/office/officeart/2005/8/layout/chevron2"/>
    <dgm:cxn modelId="{81C9BD93-DC32-4302-8C8E-A7BF53DB1325}" type="presOf" srcId="{C7FCE2E8-9146-42AD-B646-BA0D651BCE32}" destId="{CCCEAAC0-97C7-4A98-A920-E5AEE5FC3699}" srcOrd="0" destOrd="0" presId="urn:microsoft.com/office/officeart/2005/8/layout/chevron2"/>
    <dgm:cxn modelId="{41D81C9A-FE97-4C72-9AFC-258BC488FABE}" srcId="{8AAA49E9-2B82-4073-82D7-610872B6FD42}" destId="{3CA48B24-3E43-4C41-AD54-D2E1FB553132}" srcOrd="1" destOrd="0" parTransId="{533AE522-D999-46B5-B78B-2B46F4FEB6EC}" sibTransId="{86BD6F70-A034-4BB8-952E-DF41818538DD}"/>
    <dgm:cxn modelId="{1349C8A4-7122-4A03-8F8D-EF29D19E7F5B}" type="presOf" srcId="{0F1B2B4E-798E-4DFA-9FCA-154CB9B1D193}" destId="{4DCA586E-F2D7-4EB0-BEBD-B9A0E2FFFF9E}" srcOrd="0" destOrd="0" presId="urn:microsoft.com/office/officeart/2005/8/layout/chevron2"/>
    <dgm:cxn modelId="{F2B8FBA7-C00E-47FF-8F8B-EB4D6F2BA610}" type="presOf" srcId="{264ACC21-942E-4C20-BC7F-42F2C1BA25AE}" destId="{4DCA586E-F2D7-4EB0-BEBD-B9A0E2FFFF9E}" srcOrd="0" destOrd="1" presId="urn:microsoft.com/office/officeart/2005/8/layout/chevron2"/>
    <dgm:cxn modelId="{1F4A33B2-297E-4A12-97CB-8744F9B15A21}" srcId="{C7FCE2E8-9146-42AD-B646-BA0D651BCE32}" destId="{47BA73C5-5B7C-41E8-88A0-D1C28D2EB81B}" srcOrd="2" destOrd="0" parTransId="{3136EBA8-5CA4-4CE8-9D2C-764D48FC71EE}" sibTransId="{E26D984E-9D09-4908-A69A-6C9EFCADB1B0}"/>
    <dgm:cxn modelId="{FB1663B2-6B9E-4204-B51C-F3B07201C2E2}" type="presOf" srcId="{0D4D6F98-8F42-47ED-8806-C1BD46AB14A9}" destId="{87EBB5D3-E2A1-4EEC-9750-92960AC0C8AD}" srcOrd="0" destOrd="0" presId="urn:microsoft.com/office/officeart/2005/8/layout/chevron2"/>
    <dgm:cxn modelId="{56E564BA-4943-4011-B1E9-A11B7D5C4FC0}" srcId="{C7FCE2E8-9146-42AD-B646-BA0D651BCE32}" destId="{A911D336-0021-48AB-BD72-89704980D97E}" srcOrd="1" destOrd="0" parTransId="{DAFC27D9-FCB4-4E5A-8E83-CE5D50B807DF}" sibTransId="{C838011E-DBF8-450B-832A-5BE5938DCC2D}"/>
    <dgm:cxn modelId="{D79883C3-85AA-41BE-ABFE-9DE8DB4B2121}" type="presOf" srcId="{CAB01EFA-CCBC-48CC-A842-362EC1161373}" destId="{25AB3EE4-4AA1-4ABB-8C64-590EB7BDA0D1}" srcOrd="0" destOrd="0" presId="urn:microsoft.com/office/officeart/2005/8/layout/chevron2"/>
    <dgm:cxn modelId="{E81728C5-B7E0-40A3-BA50-BC6F098ADF34}" srcId="{CAB01EFA-CCBC-48CC-A842-362EC1161373}" destId="{712E1DE9-FD9A-4D47-A7A0-23DF5AD29393}" srcOrd="1" destOrd="0" parTransId="{E940130B-D430-40B5-9A26-2F3ABF6B8CC5}" sibTransId="{4FC0D9B9-40EF-41FC-8147-750E4C17AD96}"/>
    <dgm:cxn modelId="{AE529AC7-275A-4CFC-BAD4-9480E8EED359}" srcId="{712E1DE9-FD9A-4D47-A7A0-23DF5AD29393}" destId="{264ACC21-942E-4C20-BC7F-42F2C1BA25AE}" srcOrd="1" destOrd="0" parTransId="{91A74DEF-85F0-4C4B-8717-137F7FBE78B4}" sibTransId="{7AC10934-8B18-4854-B7BD-DC05B6885C73}"/>
    <dgm:cxn modelId="{49DD85D0-C118-4964-AE4A-C9ACBFCCC9C5}" type="presOf" srcId="{8AAA49E9-2B82-4073-82D7-610872B6FD42}" destId="{42EAE2B8-E3D6-4BDB-88CD-9B3DAD4CEC4A}" srcOrd="0" destOrd="0" presId="urn:microsoft.com/office/officeart/2005/8/layout/chevron2"/>
    <dgm:cxn modelId="{F6756DD7-3A50-4B6F-90F5-C576FD4957E8}" type="presOf" srcId="{712E1DE9-FD9A-4D47-A7A0-23DF5AD29393}" destId="{E224FE88-FAEB-4CA4-A56F-90BAB1510A6E}" srcOrd="0" destOrd="0" presId="urn:microsoft.com/office/officeart/2005/8/layout/chevron2"/>
    <dgm:cxn modelId="{D7C4C9F2-04DA-4610-832C-6D0B2AA0F7B4}" srcId="{712E1DE9-FD9A-4D47-A7A0-23DF5AD29393}" destId="{0F1B2B4E-798E-4DFA-9FCA-154CB9B1D193}" srcOrd="0" destOrd="0" parTransId="{89D28E31-BE85-4576-9C68-CFAE18B60794}" sibTransId="{4C24FCBA-CD07-4A68-AF50-F7E80FE107F0}"/>
    <dgm:cxn modelId="{9A2D64FB-9710-4601-8B50-FBFC24E84821}" type="presOf" srcId="{9A492B84-C144-45DE-9FD0-7300D2A516CA}" destId="{DD0EF884-8216-49FC-81D8-145E5D2EDF64}" srcOrd="0" destOrd="4" presId="urn:microsoft.com/office/officeart/2005/8/layout/chevron2"/>
    <dgm:cxn modelId="{F7442B16-537C-4C99-B299-2726F73F9B31}" type="presParOf" srcId="{25AB3EE4-4AA1-4ABB-8C64-590EB7BDA0D1}" destId="{DA8B9C3D-6EBD-49E5-B530-B0403E803569}" srcOrd="0" destOrd="0" presId="urn:microsoft.com/office/officeart/2005/8/layout/chevron2"/>
    <dgm:cxn modelId="{493C4915-CF6B-47B9-9C6E-0DD8FDBF654A}" type="presParOf" srcId="{DA8B9C3D-6EBD-49E5-B530-B0403E803569}" destId="{CCCEAAC0-97C7-4A98-A920-E5AEE5FC3699}" srcOrd="0" destOrd="0" presId="urn:microsoft.com/office/officeart/2005/8/layout/chevron2"/>
    <dgm:cxn modelId="{23AF01F4-9262-4BEF-90B9-494B5C101D7F}" type="presParOf" srcId="{DA8B9C3D-6EBD-49E5-B530-B0403E803569}" destId="{DD0EF884-8216-49FC-81D8-145E5D2EDF64}" srcOrd="1" destOrd="0" presId="urn:microsoft.com/office/officeart/2005/8/layout/chevron2"/>
    <dgm:cxn modelId="{B4B97D3F-8CD9-4C8A-AACE-5B18A64089D6}" type="presParOf" srcId="{25AB3EE4-4AA1-4ABB-8C64-590EB7BDA0D1}" destId="{7B0E0808-22C0-418C-9104-C5B5C92EBF2C}" srcOrd="1" destOrd="0" presId="urn:microsoft.com/office/officeart/2005/8/layout/chevron2"/>
    <dgm:cxn modelId="{4E25484C-C7E4-4508-AA5E-20089ECDD5E0}" type="presParOf" srcId="{25AB3EE4-4AA1-4ABB-8C64-590EB7BDA0D1}" destId="{D0DD6E10-1B0A-4AF1-8405-C4D3BCE66E87}" srcOrd="2" destOrd="0" presId="urn:microsoft.com/office/officeart/2005/8/layout/chevron2"/>
    <dgm:cxn modelId="{820C6107-34FE-47BA-BFA9-01CB50C64444}" type="presParOf" srcId="{D0DD6E10-1B0A-4AF1-8405-C4D3BCE66E87}" destId="{E224FE88-FAEB-4CA4-A56F-90BAB1510A6E}" srcOrd="0" destOrd="0" presId="urn:microsoft.com/office/officeart/2005/8/layout/chevron2"/>
    <dgm:cxn modelId="{7347C1E2-295F-4652-BBCA-708D8C870349}" type="presParOf" srcId="{D0DD6E10-1B0A-4AF1-8405-C4D3BCE66E87}" destId="{4DCA586E-F2D7-4EB0-BEBD-B9A0E2FFFF9E}" srcOrd="1" destOrd="0" presId="urn:microsoft.com/office/officeart/2005/8/layout/chevron2"/>
    <dgm:cxn modelId="{F2B02286-FCD1-47D0-89C8-1D27BB469D44}" type="presParOf" srcId="{25AB3EE4-4AA1-4ABB-8C64-590EB7BDA0D1}" destId="{18BC4410-E374-4F26-9E4E-8530ED99E666}" srcOrd="3" destOrd="0" presId="urn:microsoft.com/office/officeart/2005/8/layout/chevron2"/>
    <dgm:cxn modelId="{E2BEC476-3058-4CA0-9BC6-8A91BEB4CC5F}" type="presParOf" srcId="{25AB3EE4-4AA1-4ABB-8C64-590EB7BDA0D1}" destId="{8D27E10C-35E1-47EF-8252-17AA816F79F8}" srcOrd="4" destOrd="0" presId="urn:microsoft.com/office/officeart/2005/8/layout/chevron2"/>
    <dgm:cxn modelId="{B5A083E3-4846-427F-81B6-136AF9E94E8D}" type="presParOf" srcId="{8D27E10C-35E1-47EF-8252-17AA816F79F8}" destId="{42EAE2B8-E3D6-4BDB-88CD-9B3DAD4CEC4A}" srcOrd="0" destOrd="0" presId="urn:microsoft.com/office/officeart/2005/8/layout/chevron2"/>
    <dgm:cxn modelId="{969314C8-103E-42A1-B0FF-EEEE9436B4AE}" type="presParOf" srcId="{8D27E10C-35E1-47EF-8252-17AA816F79F8}" destId="{87EBB5D3-E2A1-4EEC-9750-92960AC0C8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78DA47-A448-422B-89C2-12A54DBED0C1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295F35-D43C-4683-9B27-722EDE988E3B}">
      <dgm:prSet phldrT="[Text]"/>
      <dgm:spPr>
        <a:xfrm>
          <a:off x="864571" y="89010"/>
          <a:ext cx="395797" cy="395797"/>
        </a:xfrm>
        <a:prstGeom prst="ellipse">
          <a:avLst/>
        </a:prstGeom>
        <a:solidFill>
          <a:srgbClr val="800000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Size</a:t>
          </a:r>
        </a:p>
      </dgm:t>
    </dgm:pt>
    <dgm:pt modelId="{CA4BE16A-5449-45D4-ACD9-D4A7B1B31A0D}" type="parTrans" cxnId="{68442FD1-E734-4C05-B6EA-AEDAC0D209A7}">
      <dgm:prSet/>
      <dgm:spPr/>
      <dgm:t>
        <a:bodyPr/>
        <a:lstStyle/>
        <a:p>
          <a:endParaRPr lang="en-US"/>
        </a:p>
      </dgm:t>
    </dgm:pt>
    <dgm:pt modelId="{9D357D27-D772-4F09-8DF4-82B5DC052A2A}" type="sibTrans" cxnId="{68442FD1-E734-4C05-B6EA-AEDAC0D209A7}">
      <dgm:prSet/>
      <dgm:spPr/>
      <dgm:t>
        <a:bodyPr/>
        <a:lstStyle/>
        <a:p>
          <a:endParaRPr lang="en-US"/>
        </a:p>
      </dgm:t>
    </dgm:pt>
    <dgm:pt modelId="{E31A111B-B010-499E-815C-2A13D893B24A}">
      <dgm:prSet phldrT="[Text]"/>
      <dgm:spPr>
        <a:xfrm>
          <a:off x="459978" y="184705"/>
          <a:ext cx="395797" cy="395797"/>
        </a:xfrm>
        <a:prstGeom prst="ellipse">
          <a:avLst/>
        </a:prstGeom>
        <a:solidFill>
          <a:srgbClr val="800000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Influence</a:t>
          </a:r>
        </a:p>
      </dgm:t>
    </dgm:pt>
    <dgm:pt modelId="{582F55AF-27BA-4C15-9455-725777C83BBD}" type="parTrans" cxnId="{1FFF40BF-3E5E-47B3-B9F9-F54B1F911920}">
      <dgm:prSet/>
      <dgm:spPr/>
      <dgm:t>
        <a:bodyPr/>
        <a:lstStyle/>
        <a:p>
          <a:endParaRPr lang="en-US"/>
        </a:p>
      </dgm:t>
    </dgm:pt>
    <dgm:pt modelId="{CBC0BEA2-3013-48F5-A81C-AF98514682A6}" type="sibTrans" cxnId="{1FFF40BF-3E5E-47B3-B9F9-F54B1F911920}">
      <dgm:prSet/>
      <dgm:spPr/>
      <dgm:t>
        <a:bodyPr/>
        <a:lstStyle/>
        <a:p>
          <a:endParaRPr lang="en-US"/>
        </a:p>
      </dgm:t>
    </dgm:pt>
    <dgm:pt modelId="{946837C8-A75C-47A8-BDAE-09D5DCBCF2A7}">
      <dgm:prSet phldrT="[Text]"/>
      <dgm:spPr>
        <a:xfrm>
          <a:off x="743193" y="481641"/>
          <a:ext cx="395797" cy="395797"/>
        </a:xfrm>
        <a:prstGeom prst="ellipse">
          <a:avLst/>
        </a:prstGeom>
        <a:solidFill>
          <a:srgbClr val="800000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Control</a:t>
          </a:r>
        </a:p>
      </dgm:t>
    </dgm:pt>
    <dgm:pt modelId="{8B44FA86-508E-4A5A-8B03-342A336563D3}" type="parTrans" cxnId="{F99614A1-06ED-4333-89AA-934C8D822E74}">
      <dgm:prSet/>
      <dgm:spPr/>
      <dgm:t>
        <a:bodyPr/>
        <a:lstStyle/>
        <a:p>
          <a:endParaRPr lang="en-US"/>
        </a:p>
      </dgm:t>
    </dgm:pt>
    <dgm:pt modelId="{3E61D5DC-6972-49FE-9652-A32025754CD4}" type="sibTrans" cxnId="{F99614A1-06ED-4333-89AA-934C8D822E74}">
      <dgm:prSet/>
      <dgm:spPr/>
      <dgm:t>
        <a:bodyPr/>
        <a:lstStyle/>
        <a:p>
          <a:endParaRPr lang="en-US"/>
        </a:p>
      </dgm:t>
    </dgm:pt>
    <dgm:pt modelId="{465995FA-38BE-4993-958E-BB33F731387F}">
      <dgm:prSet phldrT="[Text]"/>
      <dgm:spPr>
        <a:xfrm>
          <a:off x="372023" y="1134619"/>
          <a:ext cx="1055460" cy="26386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endParaRPr 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gm:t>
    </dgm:pt>
    <dgm:pt modelId="{9BEC7EB5-F76D-4ADB-9E6E-751A2E670366}" type="parTrans" cxnId="{D7C8B41E-B228-4996-8C94-AA2DB34714CE}">
      <dgm:prSet/>
      <dgm:spPr/>
      <dgm:t>
        <a:bodyPr/>
        <a:lstStyle/>
        <a:p>
          <a:endParaRPr lang="en-US"/>
        </a:p>
      </dgm:t>
    </dgm:pt>
    <dgm:pt modelId="{8A995FDA-978B-4EA1-B934-370521820DC2}" type="sibTrans" cxnId="{D7C8B41E-B228-4996-8C94-AA2DB34714CE}">
      <dgm:prSet/>
      <dgm:spPr/>
      <dgm:t>
        <a:bodyPr/>
        <a:lstStyle/>
        <a:p>
          <a:endParaRPr lang="en-US"/>
        </a:p>
      </dgm:t>
    </dgm:pt>
    <dgm:pt modelId="{DB17DD3D-2000-4362-A086-15CBAC0F71E6}" type="pres">
      <dgm:prSet presAssocID="{0A78DA47-A448-422B-89C2-12A54DBED0C1}" presName="Name0" presStyleCnt="0">
        <dgm:presLayoutVars>
          <dgm:chMax val="4"/>
          <dgm:resizeHandles val="exact"/>
        </dgm:presLayoutVars>
      </dgm:prSet>
      <dgm:spPr/>
    </dgm:pt>
    <dgm:pt modelId="{DA7E7255-F948-444B-A571-111F65B13F30}" type="pres">
      <dgm:prSet presAssocID="{0A78DA47-A448-422B-89C2-12A54DBED0C1}" presName="ellipse" presStyleLbl="trBgShp" presStyleIdx="0" presStyleCnt="1"/>
      <dgm:spPr>
        <a:xfrm>
          <a:off x="330684" y="57170"/>
          <a:ext cx="1134619" cy="394038"/>
        </a:xfrm>
        <a:prstGeom prst="ellipse">
          <a:avLst/>
        </a:prstGeom>
        <a:solidFill>
          <a:srgbClr val="800000">
            <a:tint val="50000"/>
            <a:alpha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E902D179-0B65-48B8-909C-8EED0FCF5843}" type="pres">
      <dgm:prSet presAssocID="{0A78DA47-A448-422B-89C2-12A54DBED0C1}" presName="arrow1" presStyleLbl="fgShp" presStyleIdx="0" presStyleCnt="1"/>
      <dgm:spPr>
        <a:xfrm>
          <a:off x="789809" y="1022037"/>
          <a:ext cx="219887" cy="140728"/>
        </a:xfrm>
        <a:prstGeom prst="downArrow">
          <a:avLst/>
        </a:prstGeom>
        <a:solidFill>
          <a:srgbClr val="800000">
            <a:tint val="6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B39F446E-228B-416D-93B5-B29651D868D4}" type="pres">
      <dgm:prSet presAssocID="{0A78DA47-A448-422B-89C2-12A54DBED0C1}" presName="rectangle" presStyleLbl="revTx" presStyleIdx="0" presStyleCnt="1">
        <dgm:presLayoutVars>
          <dgm:bulletEnabled val="1"/>
        </dgm:presLayoutVars>
      </dgm:prSet>
      <dgm:spPr/>
    </dgm:pt>
    <dgm:pt modelId="{64D7BCA4-0E77-4C18-AD65-029C3AA219A9}" type="pres">
      <dgm:prSet presAssocID="{E31A111B-B010-499E-815C-2A13D893B24A}" presName="item1" presStyleLbl="node1" presStyleIdx="0" presStyleCnt="3">
        <dgm:presLayoutVars>
          <dgm:bulletEnabled val="1"/>
        </dgm:presLayoutVars>
      </dgm:prSet>
      <dgm:spPr/>
    </dgm:pt>
    <dgm:pt modelId="{2DEAE826-F486-4126-90A8-BBC024A3FBCF}" type="pres">
      <dgm:prSet presAssocID="{946837C8-A75C-47A8-BDAE-09D5DCBCF2A7}" presName="item2" presStyleLbl="node1" presStyleIdx="1" presStyleCnt="3">
        <dgm:presLayoutVars>
          <dgm:bulletEnabled val="1"/>
        </dgm:presLayoutVars>
      </dgm:prSet>
      <dgm:spPr/>
    </dgm:pt>
    <dgm:pt modelId="{7BA8BF6D-CF8A-4BCA-8951-7074273C9CA7}" type="pres">
      <dgm:prSet presAssocID="{465995FA-38BE-4993-958E-BB33F731387F}" presName="item3" presStyleLbl="node1" presStyleIdx="2" presStyleCnt="3">
        <dgm:presLayoutVars>
          <dgm:bulletEnabled val="1"/>
        </dgm:presLayoutVars>
      </dgm:prSet>
      <dgm:spPr/>
    </dgm:pt>
    <dgm:pt modelId="{272BB667-81B5-4106-82FB-DD756DCFE33A}" type="pres">
      <dgm:prSet presAssocID="{0A78DA47-A448-422B-89C2-12A54DBED0C1}" presName="funnel" presStyleLbl="trAlignAcc1" presStyleIdx="0" presStyleCnt="1"/>
      <dgm:spPr>
        <a:xfrm>
          <a:off x="284068" y="8795"/>
          <a:ext cx="1231370" cy="985096"/>
        </a:xfrm>
        <a:prstGeom prst="funnel">
          <a:avLst/>
        </a:prstGeom>
        <a:solidFill>
          <a:sysClr val="window" lastClr="FFFFFF">
            <a:alpha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800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</dgm:ptLst>
  <dgm:cxnLst>
    <dgm:cxn modelId="{89FBE012-DB08-4AF4-BA30-4A9712C359A5}" type="presOf" srcId="{465995FA-38BE-4993-958E-BB33F731387F}" destId="{B39F446E-228B-416D-93B5-B29651D868D4}" srcOrd="0" destOrd="0" presId="urn:microsoft.com/office/officeart/2005/8/layout/funnel1"/>
    <dgm:cxn modelId="{89CA251B-E547-46DE-93FE-FA4934EB1F31}" type="presOf" srcId="{54295F35-D43C-4683-9B27-722EDE988E3B}" destId="{7BA8BF6D-CF8A-4BCA-8951-7074273C9CA7}" srcOrd="0" destOrd="0" presId="urn:microsoft.com/office/officeart/2005/8/layout/funnel1"/>
    <dgm:cxn modelId="{D7C8B41E-B228-4996-8C94-AA2DB34714CE}" srcId="{0A78DA47-A448-422B-89C2-12A54DBED0C1}" destId="{465995FA-38BE-4993-958E-BB33F731387F}" srcOrd="3" destOrd="0" parTransId="{9BEC7EB5-F76D-4ADB-9E6E-751A2E670366}" sibTransId="{8A995FDA-978B-4EA1-B934-370521820DC2}"/>
    <dgm:cxn modelId="{67D5D976-324A-4ED1-AFD2-032DF6147AE1}" type="presOf" srcId="{E31A111B-B010-499E-815C-2A13D893B24A}" destId="{2DEAE826-F486-4126-90A8-BBC024A3FBCF}" srcOrd="0" destOrd="0" presId="urn:microsoft.com/office/officeart/2005/8/layout/funnel1"/>
    <dgm:cxn modelId="{A5D57A90-5C16-4E1C-B6BD-F057224306A3}" type="presOf" srcId="{0A78DA47-A448-422B-89C2-12A54DBED0C1}" destId="{DB17DD3D-2000-4362-A086-15CBAC0F71E6}" srcOrd="0" destOrd="0" presId="urn:microsoft.com/office/officeart/2005/8/layout/funnel1"/>
    <dgm:cxn modelId="{F99614A1-06ED-4333-89AA-934C8D822E74}" srcId="{0A78DA47-A448-422B-89C2-12A54DBED0C1}" destId="{946837C8-A75C-47A8-BDAE-09D5DCBCF2A7}" srcOrd="2" destOrd="0" parTransId="{8B44FA86-508E-4A5A-8B03-342A336563D3}" sibTransId="{3E61D5DC-6972-49FE-9652-A32025754CD4}"/>
    <dgm:cxn modelId="{222FEAAB-483C-48F1-B7A3-F9C63317EDB4}" type="presOf" srcId="{946837C8-A75C-47A8-BDAE-09D5DCBCF2A7}" destId="{64D7BCA4-0E77-4C18-AD65-029C3AA219A9}" srcOrd="0" destOrd="0" presId="urn:microsoft.com/office/officeart/2005/8/layout/funnel1"/>
    <dgm:cxn modelId="{1FFF40BF-3E5E-47B3-B9F9-F54B1F911920}" srcId="{0A78DA47-A448-422B-89C2-12A54DBED0C1}" destId="{E31A111B-B010-499E-815C-2A13D893B24A}" srcOrd="1" destOrd="0" parTransId="{582F55AF-27BA-4C15-9455-725777C83BBD}" sibTransId="{CBC0BEA2-3013-48F5-A81C-AF98514682A6}"/>
    <dgm:cxn modelId="{68442FD1-E734-4C05-B6EA-AEDAC0D209A7}" srcId="{0A78DA47-A448-422B-89C2-12A54DBED0C1}" destId="{54295F35-D43C-4683-9B27-722EDE988E3B}" srcOrd="0" destOrd="0" parTransId="{CA4BE16A-5449-45D4-ACD9-D4A7B1B31A0D}" sibTransId="{9D357D27-D772-4F09-8DF4-82B5DC052A2A}"/>
    <dgm:cxn modelId="{AE2E61E7-2022-4D5D-8260-757BD2B6D28F}" type="presParOf" srcId="{DB17DD3D-2000-4362-A086-15CBAC0F71E6}" destId="{DA7E7255-F948-444B-A571-111F65B13F30}" srcOrd="0" destOrd="0" presId="urn:microsoft.com/office/officeart/2005/8/layout/funnel1"/>
    <dgm:cxn modelId="{8445AB65-63F8-4DAF-909C-34C61B30074B}" type="presParOf" srcId="{DB17DD3D-2000-4362-A086-15CBAC0F71E6}" destId="{E902D179-0B65-48B8-909C-8EED0FCF5843}" srcOrd="1" destOrd="0" presId="urn:microsoft.com/office/officeart/2005/8/layout/funnel1"/>
    <dgm:cxn modelId="{9801D0A4-FE70-4E76-ABA8-D3CB4E95442B}" type="presParOf" srcId="{DB17DD3D-2000-4362-A086-15CBAC0F71E6}" destId="{B39F446E-228B-416D-93B5-B29651D868D4}" srcOrd="2" destOrd="0" presId="urn:microsoft.com/office/officeart/2005/8/layout/funnel1"/>
    <dgm:cxn modelId="{65510801-4E7A-4F44-B025-C87F50E06055}" type="presParOf" srcId="{DB17DD3D-2000-4362-A086-15CBAC0F71E6}" destId="{64D7BCA4-0E77-4C18-AD65-029C3AA219A9}" srcOrd="3" destOrd="0" presId="urn:microsoft.com/office/officeart/2005/8/layout/funnel1"/>
    <dgm:cxn modelId="{3D3BD03F-1410-4EA6-A8DB-7FA4AB2BF3A5}" type="presParOf" srcId="{DB17DD3D-2000-4362-A086-15CBAC0F71E6}" destId="{2DEAE826-F486-4126-90A8-BBC024A3FBCF}" srcOrd="4" destOrd="0" presId="urn:microsoft.com/office/officeart/2005/8/layout/funnel1"/>
    <dgm:cxn modelId="{E501D3AC-AB4B-428D-8FBC-4C2ADE1F12FF}" type="presParOf" srcId="{DB17DD3D-2000-4362-A086-15CBAC0F71E6}" destId="{7BA8BF6D-CF8A-4BCA-8951-7074273C9CA7}" srcOrd="5" destOrd="0" presId="urn:microsoft.com/office/officeart/2005/8/layout/funnel1"/>
    <dgm:cxn modelId="{BCCF47A5-1426-4165-8A7E-4E6444F0CF14}" type="presParOf" srcId="{DB17DD3D-2000-4362-A086-15CBAC0F71E6}" destId="{272BB667-81B5-4106-82FB-DD756DCFE33A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621858-6E7E-4BED-A8C8-6CD3955F524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258110A-208A-414E-B9F4-2BB970E84F50}">
      <dgm:prSet phldrT="[Text]" custT="1"/>
      <dgm:spPr>
        <a:xfrm>
          <a:off x="3867" y="0"/>
          <a:ext cx="3381894" cy="333248"/>
        </a:xfrm>
        <a:prstGeom prst="homePlate">
          <a:avLst/>
        </a:prstGeom>
        <a:solidFill>
          <a:srgbClr val="006666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ctr">
            <a:buNone/>
          </a:pPr>
          <a:r>
            <a:rPr lang="en-US" sz="1300" b="1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Pre Modeling</a:t>
          </a:r>
        </a:p>
      </dgm:t>
    </dgm:pt>
    <dgm:pt modelId="{6DD723D3-9105-4A1E-A413-8E9D9DB87ABC}" type="parTrans" cxnId="{8AB1E60E-2EE7-4B77-9DB3-857DB3A9207C}">
      <dgm:prSet/>
      <dgm:spPr/>
      <dgm:t>
        <a:bodyPr/>
        <a:lstStyle/>
        <a:p>
          <a:endParaRPr lang="en-US" sz="900">
            <a:solidFill>
              <a:schemeClr val="bg1"/>
            </a:solidFill>
            <a:latin typeface="+mj-lt"/>
          </a:endParaRPr>
        </a:p>
      </dgm:t>
    </dgm:pt>
    <dgm:pt modelId="{31569E9C-B40D-40C0-BF35-74BC96DEC4D3}" type="sibTrans" cxnId="{8AB1E60E-2EE7-4B77-9DB3-857DB3A9207C}">
      <dgm:prSet/>
      <dgm:spPr/>
      <dgm:t>
        <a:bodyPr/>
        <a:lstStyle/>
        <a:p>
          <a:endParaRPr lang="en-US" sz="900">
            <a:solidFill>
              <a:schemeClr val="bg1"/>
            </a:solidFill>
            <a:latin typeface="+mj-lt"/>
          </a:endParaRPr>
        </a:p>
      </dgm:t>
    </dgm:pt>
    <dgm:pt modelId="{C1D0E8AC-1C04-4D88-B3CE-9CE719EEB818}">
      <dgm:prSet custT="1"/>
      <dgm:spPr>
        <a:xfrm>
          <a:off x="2709382" y="0"/>
          <a:ext cx="3381894" cy="333248"/>
        </a:xfrm>
        <a:prstGeom prst="chevron">
          <a:avLst/>
        </a:prstGeom>
        <a:solidFill>
          <a:srgbClr val="4D4D4D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300" b="1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Modeling</a:t>
          </a:r>
        </a:p>
      </dgm:t>
    </dgm:pt>
    <dgm:pt modelId="{7D895511-FDCF-4832-83F1-DB8F4DEC1EF7}" type="parTrans" cxnId="{E4372A12-F399-4728-8B77-BCA8F6F86B0A}">
      <dgm:prSet/>
      <dgm:spPr/>
      <dgm:t>
        <a:bodyPr/>
        <a:lstStyle/>
        <a:p>
          <a:endParaRPr lang="en-US"/>
        </a:p>
      </dgm:t>
    </dgm:pt>
    <dgm:pt modelId="{39FF5E84-A1BE-41D5-99ED-083D34466FD6}" type="sibTrans" cxnId="{E4372A12-F399-4728-8B77-BCA8F6F86B0A}">
      <dgm:prSet/>
      <dgm:spPr/>
      <dgm:t>
        <a:bodyPr/>
        <a:lstStyle/>
        <a:p>
          <a:endParaRPr lang="en-US"/>
        </a:p>
      </dgm:t>
    </dgm:pt>
    <dgm:pt modelId="{C4237D9F-143C-4297-88FC-13027757AEBA}" type="pres">
      <dgm:prSet presAssocID="{25621858-6E7E-4BED-A8C8-6CD3955F5248}" presName="Name0" presStyleCnt="0">
        <dgm:presLayoutVars>
          <dgm:dir/>
          <dgm:resizeHandles val="exact"/>
        </dgm:presLayoutVars>
      </dgm:prSet>
      <dgm:spPr/>
    </dgm:pt>
    <dgm:pt modelId="{45D4A394-131B-4D52-A76A-FF685BDF3881}" type="pres">
      <dgm:prSet presAssocID="{1258110A-208A-414E-B9F4-2BB970E84F50}" presName="parTxOnly" presStyleLbl="node1" presStyleIdx="0" presStyleCnt="2">
        <dgm:presLayoutVars>
          <dgm:bulletEnabled val="1"/>
        </dgm:presLayoutVars>
      </dgm:prSet>
      <dgm:spPr/>
    </dgm:pt>
    <dgm:pt modelId="{8D9DA361-0887-48CE-8939-84C34054F244}" type="pres">
      <dgm:prSet presAssocID="{31569E9C-B40D-40C0-BF35-74BC96DEC4D3}" presName="parSpace" presStyleCnt="0"/>
      <dgm:spPr/>
    </dgm:pt>
    <dgm:pt modelId="{94CFCBA5-7CD5-4584-AB75-589640AFC93C}" type="pres">
      <dgm:prSet presAssocID="{C1D0E8AC-1C04-4D88-B3CE-9CE719EEB818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8AB1E60E-2EE7-4B77-9DB3-857DB3A9207C}" srcId="{25621858-6E7E-4BED-A8C8-6CD3955F5248}" destId="{1258110A-208A-414E-B9F4-2BB970E84F50}" srcOrd="0" destOrd="0" parTransId="{6DD723D3-9105-4A1E-A413-8E9D9DB87ABC}" sibTransId="{31569E9C-B40D-40C0-BF35-74BC96DEC4D3}"/>
    <dgm:cxn modelId="{E4372A12-F399-4728-8B77-BCA8F6F86B0A}" srcId="{25621858-6E7E-4BED-A8C8-6CD3955F5248}" destId="{C1D0E8AC-1C04-4D88-B3CE-9CE719EEB818}" srcOrd="1" destOrd="0" parTransId="{7D895511-FDCF-4832-83F1-DB8F4DEC1EF7}" sibTransId="{39FF5E84-A1BE-41D5-99ED-083D34466FD6}"/>
    <dgm:cxn modelId="{D7F9EFE0-F156-488E-AF63-640F23632E2B}" type="presOf" srcId="{25621858-6E7E-4BED-A8C8-6CD3955F5248}" destId="{C4237D9F-143C-4297-88FC-13027757AEBA}" srcOrd="0" destOrd="0" presId="urn:microsoft.com/office/officeart/2005/8/layout/hChevron3"/>
    <dgm:cxn modelId="{B7809DE8-165B-4398-BC63-AD03C0DA8DBB}" type="presOf" srcId="{C1D0E8AC-1C04-4D88-B3CE-9CE719EEB818}" destId="{94CFCBA5-7CD5-4584-AB75-589640AFC93C}" srcOrd="0" destOrd="0" presId="urn:microsoft.com/office/officeart/2005/8/layout/hChevron3"/>
    <dgm:cxn modelId="{7CBCD1FD-0D81-4218-BCEC-2F99084FA7BB}" type="presOf" srcId="{1258110A-208A-414E-B9F4-2BB970E84F50}" destId="{45D4A394-131B-4D52-A76A-FF685BDF3881}" srcOrd="0" destOrd="0" presId="urn:microsoft.com/office/officeart/2005/8/layout/hChevron3"/>
    <dgm:cxn modelId="{B02B257F-EB4E-4873-A4AA-B5E35AFDD923}" type="presParOf" srcId="{C4237D9F-143C-4297-88FC-13027757AEBA}" destId="{45D4A394-131B-4D52-A76A-FF685BDF3881}" srcOrd="0" destOrd="0" presId="urn:microsoft.com/office/officeart/2005/8/layout/hChevron3"/>
    <dgm:cxn modelId="{F10DEE14-5EA2-4470-8673-7DA001A1148D}" type="presParOf" srcId="{C4237D9F-143C-4297-88FC-13027757AEBA}" destId="{8D9DA361-0887-48CE-8939-84C34054F244}" srcOrd="1" destOrd="0" presId="urn:microsoft.com/office/officeart/2005/8/layout/hChevron3"/>
    <dgm:cxn modelId="{40AD4E00-151F-488A-890B-F372A4E4FB5E}" type="presParOf" srcId="{C4237D9F-143C-4297-88FC-13027757AEBA}" destId="{94CFCBA5-7CD5-4584-AB75-589640AFC93C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621858-6E7E-4BED-A8C8-6CD3955F524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258110A-208A-414E-B9F4-2BB970E84F50}">
      <dgm:prSet phldrT="[Text]" custT="1"/>
      <dgm:spPr>
        <a:xfrm>
          <a:off x="3867" y="0"/>
          <a:ext cx="3381894" cy="333248"/>
        </a:xfrm>
        <a:prstGeom prst="homePlate">
          <a:avLst/>
        </a:prstGeom>
        <a:solidFill>
          <a:srgbClr val="006666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ctr">
            <a:buNone/>
          </a:pPr>
          <a:r>
            <a:rPr lang="en-US" sz="1300" b="1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Pre Modeling</a:t>
          </a:r>
        </a:p>
      </dgm:t>
    </dgm:pt>
    <dgm:pt modelId="{6DD723D3-9105-4A1E-A413-8E9D9DB87ABC}" type="parTrans" cxnId="{8AB1E60E-2EE7-4B77-9DB3-857DB3A9207C}">
      <dgm:prSet/>
      <dgm:spPr/>
      <dgm:t>
        <a:bodyPr/>
        <a:lstStyle/>
        <a:p>
          <a:endParaRPr lang="en-US" sz="900">
            <a:solidFill>
              <a:schemeClr val="bg1"/>
            </a:solidFill>
            <a:latin typeface="+mj-lt"/>
          </a:endParaRPr>
        </a:p>
      </dgm:t>
    </dgm:pt>
    <dgm:pt modelId="{31569E9C-B40D-40C0-BF35-74BC96DEC4D3}" type="sibTrans" cxnId="{8AB1E60E-2EE7-4B77-9DB3-857DB3A9207C}">
      <dgm:prSet/>
      <dgm:spPr/>
      <dgm:t>
        <a:bodyPr/>
        <a:lstStyle/>
        <a:p>
          <a:endParaRPr lang="en-US" sz="900">
            <a:solidFill>
              <a:schemeClr val="bg1"/>
            </a:solidFill>
            <a:latin typeface="+mj-lt"/>
          </a:endParaRPr>
        </a:p>
      </dgm:t>
    </dgm:pt>
    <dgm:pt modelId="{C1D0E8AC-1C04-4D88-B3CE-9CE719EEB818}">
      <dgm:prSet custT="1"/>
      <dgm:spPr>
        <a:xfrm>
          <a:off x="2709382" y="0"/>
          <a:ext cx="3381894" cy="333248"/>
        </a:xfrm>
        <a:prstGeom prst="chevron">
          <a:avLst/>
        </a:prstGeom>
        <a:solidFill>
          <a:srgbClr val="4D4D4D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300" b="1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Modeling</a:t>
          </a:r>
        </a:p>
      </dgm:t>
    </dgm:pt>
    <dgm:pt modelId="{7D895511-FDCF-4832-83F1-DB8F4DEC1EF7}" type="parTrans" cxnId="{E4372A12-F399-4728-8B77-BCA8F6F86B0A}">
      <dgm:prSet/>
      <dgm:spPr/>
      <dgm:t>
        <a:bodyPr/>
        <a:lstStyle/>
        <a:p>
          <a:endParaRPr lang="en-US"/>
        </a:p>
      </dgm:t>
    </dgm:pt>
    <dgm:pt modelId="{39FF5E84-A1BE-41D5-99ED-083D34466FD6}" type="sibTrans" cxnId="{E4372A12-F399-4728-8B77-BCA8F6F86B0A}">
      <dgm:prSet/>
      <dgm:spPr/>
      <dgm:t>
        <a:bodyPr/>
        <a:lstStyle/>
        <a:p>
          <a:endParaRPr lang="en-US"/>
        </a:p>
      </dgm:t>
    </dgm:pt>
    <dgm:pt modelId="{C4237D9F-143C-4297-88FC-13027757AEBA}" type="pres">
      <dgm:prSet presAssocID="{25621858-6E7E-4BED-A8C8-6CD3955F5248}" presName="Name0" presStyleCnt="0">
        <dgm:presLayoutVars>
          <dgm:dir/>
          <dgm:resizeHandles val="exact"/>
        </dgm:presLayoutVars>
      </dgm:prSet>
      <dgm:spPr/>
    </dgm:pt>
    <dgm:pt modelId="{45D4A394-131B-4D52-A76A-FF685BDF3881}" type="pres">
      <dgm:prSet presAssocID="{1258110A-208A-414E-B9F4-2BB970E84F50}" presName="parTxOnly" presStyleLbl="node1" presStyleIdx="0" presStyleCnt="2">
        <dgm:presLayoutVars>
          <dgm:bulletEnabled val="1"/>
        </dgm:presLayoutVars>
      </dgm:prSet>
      <dgm:spPr/>
    </dgm:pt>
    <dgm:pt modelId="{8D9DA361-0887-48CE-8939-84C34054F244}" type="pres">
      <dgm:prSet presAssocID="{31569E9C-B40D-40C0-BF35-74BC96DEC4D3}" presName="parSpace" presStyleCnt="0"/>
      <dgm:spPr/>
    </dgm:pt>
    <dgm:pt modelId="{94CFCBA5-7CD5-4584-AB75-589640AFC93C}" type="pres">
      <dgm:prSet presAssocID="{C1D0E8AC-1C04-4D88-B3CE-9CE719EEB818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8AB1E60E-2EE7-4B77-9DB3-857DB3A9207C}" srcId="{25621858-6E7E-4BED-A8C8-6CD3955F5248}" destId="{1258110A-208A-414E-B9F4-2BB970E84F50}" srcOrd="0" destOrd="0" parTransId="{6DD723D3-9105-4A1E-A413-8E9D9DB87ABC}" sibTransId="{31569E9C-B40D-40C0-BF35-74BC96DEC4D3}"/>
    <dgm:cxn modelId="{E4372A12-F399-4728-8B77-BCA8F6F86B0A}" srcId="{25621858-6E7E-4BED-A8C8-6CD3955F5248}" destId="{C1D0E8AC-1C04-4D88-B3CE-9CE719EEB818}" srcOrd="1" destOrd="0" parTransId="{7D895511-FDCF-4832-83F1-DB8F4DEC1EF7}" sibTransId="{39FF5E84-A1BE-41D5-99ED-083D34466FD6}"/>
    <dgm:cxn modelId="{D7F9EFE0-F156-488E-AF63-640F23632E2B}" type="presOf" srcId="{25621858-6E7E-4BED-A8C8-6CD3955F5248}" destId="{C4237D9F-143C-4297-88FC-13027757AEBA}" srcOrd="0" destOrd="0" presId="urn:microsoft.com/office/officeart/2005/8/layout/hChevron3"/>
    <dgm:cxn modelId="{B7809DE8-165B-4398-BC63-AD03C0DA8DBB}" type="presOf" srcId="{C1D0E8AC-1C04-4D88-B3CE-9CE719EEB818}" destId="{94CFCBA5-7CD5-4584-AB75-589640AFC93C}" srcOrd="0" destOrd="0" presId="urn:microsoft.com/office/officeart/2005/8/layout/hChevron3"/>
    <dgm:cxn modelId="{7CBCD1FD-0D81-4218-BCEC-2F99084FA7BB}" type="presOf" srcId="{1258110A-208A-414E-B9F4-2BB970E84F50}" destId="{45D4A394-131B-4D52-A76A-FF685BDF3881}" srcOrd="0" destOrd="0" presId="urn:microsoft.com/office/officeart/2005/8/layout/hChevron3"/>
    <dgm:cxn modelId="{B02B257F-EB4E-4873-A4AA-B5E35AFDD923}" type="presParOf" srcId="{C4237D9F-143C-4297-88FC-13027757AEBA}" destId="{45D4A394-131B-4D52-A76A-FF685BDF3881}" srcOrd="0" destOrd="0" presId="urn:microsoft.com/office/officeart/2005/8/layout/hChevron3"/>
    <dgm:cxn modelId="{F10DEE14-5EA2-4470-8673-7DA001A1148D}" type="presParOf" srcId="{C4237D9F-143C-4297-88FC-13027757AEBA}" destId="{8D9DA361-0887-48CE-8939-84C34054F244}" srcOrd="1" destOrd="0" presId="urn:microsoft.com/office/officeart/2005/8/layout/hChevron3"/>
    <dgm:cxn modelId="{40AD4E00-151F-488A-890B-F372A4E4FB5E}" type="presParOf" srcId="{C4237D9F-143C-4297-88FC-13027757AEBA}" destId="{94CFCBA5-7CD5-4584-AB75-589640AFC93C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5621858-6E7E-4BED-A8C8-6CD3955F524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258110A-208A-414E-B9F4-2BB970E84F50}">
      <dgm:prSet phldrT="[Text]" custT="1"/>
      <dgm:spPr>
        <a:xfrm>
          <a:off x="3867" y="0"/>
          <a:ext cx="3381894" cy="333248"/>
        </a:xfrm>
        <a:prstGeom prst="homePlate">
          <a:avLst/>
        </a:prstGeom>
        <a:solidFill>
          <a:srgbClr val="4D4D4D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ctr">
            <a:buNone/>
          </a:pPr>
          <a:r>
            <a:rPr lang="en-US" sz="1300" b="1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Pre Modeling</a:t>
          </a:r>
        </a:p>
      </dgm:t>
    </dgm:pt>
    <dgm:pt modelId="{6DD723D3-9105-4A1E-A413-8E9D9DB87ABC}" type="parTrans" cxnId="{8AB1E60E-2EE7-4B77-9DB3-857DB3A9207C}">
      <dgm:prSet/>
      <dgm:spPr/>
      <dgm:t>
        <a:bodyPr/>
        <a:lstStyle/>
        <a:p>
          <a:endParaRPr lang="en-US" sz="900">
            <a:solidFill>
              <a:schemeClr val="bg1"/>
            </a:solidFill>
            <a:latin typeface="+mj-lt"/>
          </a:endParaRPr>
        </a:p>
      </dgm:t>
    </dgm:pt>
    <dgm:pt modelId="{31569E9C-B40D-40C0-BF35-74BC96DEC4D3}" type="sibTrans" cxnId="{8AB1E60E-2EE7-4B77-9DB3-857DB3A9207C}">
      <dgm:prSet/>
      <dgm:spPr/>
      <dgm:t>
        <a:bodyPr/>
        <a:lstStyle/>
        <a:p>
          <a:endParaRPr lang="en-US" sz="900">
            <a:solidFill>
              <a:schemeClr val="bg1"/>
            </a:solidFill>
            <a:latin typeface="+mj-lt"/>
          </a:endParaRPr>
        </a:p>
      </dgm:t>
    </dgm:pt>
    <dgm:pt modelId="{C1D0E8AC-1C04-4D88-B3CE-9CE719EEB818}">
      <dgm:prSet custT="1"/>
      <dgm:spPr>
        <a:xfrm>
          <a:off x="2709382" y="0"/>
          <a:ext cx="3381894" cy="333248"/>
        </a:xfrm>
        <a:prstGeom prst="chevron">
          <a:avLst/>
        </a:prstGeom>
        <a:solidFill>
          <a:srgbClr val="006666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300" b="1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Modeling</a:t>
          </a:r>
        </a:p>
      </dgm:t>
    </dgm:pt>
    <dgm:pt modelId="{7D895511-FDCF-4832-83F1-DB8F4DEC1EF7}" type="parTrans" cxnId="{E4372A12-F399-4728-8B77-BCA8F6F86B0A}">
      <dgm:prSet/>
      <dgm:spPr/>
      <dgm:t>
        <a:bodyPr/>
        <a:lstStyle/>
        <a:p>
          <a:endParaRPr lang="en-US"/>
        </a:p>
      </dgm:t>
    </dgm:pt>
    <dgm:pt modelId="{39FF5E84-A1BE-41D5-99ED-083D34466FD6}" type="sibTrans" cxnId="{E4372A12-F399-4728-8B77-BCA8F6F86B0A}">
      <dgm:prSet/>
      <dgm:spPr/>
      <dgm:t>
        <a:bodyPr/>
        <a:lstStyle/>
        <a:p>
          <a:endParaRPr lang="en-US"/>
        </a:p>
      </dgm:t>
    </dgm:pt>
    <dgm:pt modelId="{C4237D9F-143C-4297-88FC-13027757AEBA}" type="pres">
      <dgm:prSet presAssocID="{25621858-6E7E-4BED-A8C8-6CD3955F5248}" presName="Name0" presStyleCnt="0">
        <dgm:presLayoutVars>
          <dgm:dir/>
          <dgm:resizeHandles val="exact"/>
        </dgm:presLayoutVars>
      </dgm:prSet>
      <dgm:spPr/>
    </dgm:pt>
    <dgm:pt modelId="{45D4A394-131B-4D52-A76A-FF685BDF3881}" type="pres">
      <dgm:prSet presAssocID="{1258110A-208A-414E-B9F4-2BB970E84F50}" presName="parTxOnly" presStyleLbl="node1" presStyleIdx="0" presStyleCnt="2">
        <dgm:presLayoutVars>
          <dgm:bulletEnabled val="1"/>
        </dgm:presLayoutVars>
      </dgm:prSet>
      <dgm:spPr/>
    </dgm:pt>
    <dgm:pt modelId="{8D9DA361-0887-48CE-8939-84C34054F244}" type="pres">
      <dgm:prSet presAssocID="{31569E9C-B40D-40C0-BF35-74BC96DEC4D3}" presName="parSpace" presStyleCnt="0"/>
      <dgm:spPr/>
    </dgm:pt>
    <dgm:pt modelId="{94CFCBA5-7CD5-4584-AB75-589640AFC93C}" type="pres">
      <dgm:prSet presAssocID="{C1D0E8AC-1C04-4D88-B3CE-9CE719EEB818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8AB1E60E-2EE7-4B77-9DB3-857DB3A9207C}" srcId="{25621858-6E7E-4BED-A8C8-6CD3955F5248}" destId="{1258110A-208A-414E-B9F4-2BB970E84F50}" srcOrd="0" destOrd="0" parTransId="{6DD723D3-9105-4A1E-A413-8E9D9DB87ABC}" sibTransId="{31569E9C-B40D-40C0-BF35-74BC96DEC4D3}"/>
    <dgm:cxn modelId="{E4372A12-F399-4728-8B77-BCA8F6F86B0A}" srcId="{25621858-6E7E-4BED-A8C8-6CD3955F5248}" destId="{C1D0E8AC-1C04-4D88-B3CE-9CE719EEB818}" srcOrd="1" destOrd="0" parTransId="{7D895511-FDCF-4832-83F1-DB8F4DEC1EF7}" sibTransId="{39FF5E84-A1BE-41D5-99ED-083D34466FD6}"/>
    <dgm:cxn modelId="{D7F9EFE0-F156-488E-AF63-640F23632E2B}" type="presOf" srcId="{25621858-6E7E-4BED-A8C8-6CD3955F5248}" destId="{C4237D9F-143C-4297-88FC-13027757AEBA}" srcOrd="0" destOrd="0" presId="urn:microsoft.com/office/officeart/2005/8/layout/hChevron3"/>
    <dgm:cxn modelId="{B7809DE8-165B-4398-BC63-AD03C0DA8DBB}" type="presOf" srcId="{C1D0E8AC-1C04-4D88-B3CE-9CE719EEB818}" destId="{94CFCBA5-7CD5-4584-AB75-589640AFC93C}" srcOrd="0" destOrd="0" presId="urn:microsoft.com/office/officeart/2005/8/layout/hChevron3"/>
    <dgm:cxn modelId="{7CBCD1FD-0D81-4218-BCEC-2F99084FA7BB}" type="presOf" srcId="{1258110A-208A-414E-B9F4-2BB970E84F50}" destId="{45D4A394-131B-4D52-A76A-FF685BDF3881}" srcOrd="0" destOrd="0" presId="urn:microsoft.com/office/officeart/2005/8/layout/hChevron3"/>
    <dgm:cxn modelId="{B02B257F-EB4E-4873-A4AA-B5E35AFDD923}" type="presParOf" srcId="{C4237D9F-143C-4297-88FC-13027757AEBA}" destId="{45D4A394-131B-4D52-A76A-FF685BDF3881}" srcOrd="0" destOrd="0" presId="urn:microsoft.com/office/officeart/2005/8/layout/hChevron3"/>
    <dgm:cxn modelId="{F10DEE14-5EA2-4470-8673-7DA001A1148D}" type="presParOf" srcId="{C4237D9F-143C-4297-88FC-13027757AEBA}" destId="{8D9DA361-0887-48CE-8939-84C34054F244}" srcOrd="1" destOrd="0" presId="urn:microsoft.com/office/officeart/2005/8/layout/hChevron3"/>
    <dgm:cxn modelId="{40AD4E00-151F-488A-890B-F372A4E4FB5E}" type="presParOf" srcId="{C4237D9F-143C-4297-88FC-13027757AEBA}" destId="{94CFCBA5-7CD5-4584-AB75-589640AFC93C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621858-6E7E-4BED-A8C8-6CD3955F524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258110A-208A-414E-B9F4-2BB970E84F50}">
      <dgm:prSet phldrT="[Text]" custT="1"/>
      <dgm:spPr>
        <a:xfrm>
          <a:off x="3867" y="0"/>
          <a:ext cx="3381894" cy="333248"/>
        </a:xfrm>
        <a:prstGeom prst="homePlate">
          <a:avLst/>
        </a:prstGeom>
        <a:solidFill>
          <a:srgbClr val="4D4D4D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ctr">
            <a:buNone/>
          </a:pPr>
          <a:r>
            <a:rPr lang="en-US" sz="1300" b="1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Pre Modeling</a:t>
          </a:r>
        </a:p>
      </dgm:t>
    </dgm:pt>
    <dgm:pt modelId="{6DD723D3-9105-4A1E-A413-8E9D9DB87ABC}" type="parTrans" cxnId="{8AB1E60E-2EE7-4B77-9DB3-857DB3A9207C}">
      <dgm:prSet/>
      <dgm:spPr/>
      <dgm:t>
        <a:bodyPr/>
        <a:lstStyle/>
        <a:p>
          <a:endParaRPr lang="en-US" sz="900">
            <a:solidFill>
              <a:schemeClr val="bg1"/>
            </a:solidFill>
            <a:latin typeface="+mj-lt"/>
          </a:endParaRPr>
        </a:p>
      </dgm:t>
    </dgm:pt>
    <dgm:pt modelId="{31569E9C-B40D-40C0-BF35-74BC96DEC4D3}" type="sibTrans" cxnId="{8AB1E60E-2EE7-4B77-9DB3-857DB3A9207C}">
      <dgm:prSet/>
      <dgm:spPr/>
      <dgm:t>
        <a:bodyPr/>
        <a:lstStyle/>
        <a:p>
          <a:endParaRPr lang="en-US" sz="900">
            <a:solidFill>
              <a:schemeClr val="bg1"/>
            </a:solidFill>
            <a:latin typeface="+mj-lt"/>
          </a:endParaRPr>
        </a:p>
      </dgm:t>
    </dgm:pt>
    <dgm:pt modelId="{C1D0E8AC-1C04-4D88-B3CE-9CE719EEB818}">
      <dgm:prSet custT="1"/>
      <dgm:spPr>
        <a:xfrm>
          <a:off x="2709382" y="0"/>
          <a:ext cx="3381894" cy="333248"/>
        </a:xfrm>
        <a:prstGeom prst="chevron">
          <a:avLst/>
        </a:prstGeom>
        <a:solidFill>
          <a:srgbClr val="006666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300" b="1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Modeling</a:t>
          </a:r>
        </a:p>
      </dgm:t>
    </dgm:pt>
    <dgm:pt modelId="{7D895511-FDCF-4832-83F1-DB8F4DEC1EF7}" type="parTrans" cxnId="{E4372A12-F399-4728-8B77-BCA8F6F86B0A}">
      <dgm:prSet/>
      <dgm:spPr/>
      <dgm:t>
        <a:bodyPr/>
        <a:lstStyle/>
        <a:p>
          <a:endParaRPr lang="en-US"/>
        </a:p>
      </dgm:t>
    </dgm:pt>
    <dgm:pt modelId="{39FF5E84-A1BE-41D5-99ED-083D34466FD6}" type="sibTrans" cxnId="{E4372A12-F399-4728-8B77-BCA8F6F86B0A}">
      <dgm:prSet/>
      <dgm:spPr/>
      <dgm:t>
        <a:bodyPr/>
        <a:lstStyle/>
        <a:p>
          <a:endParaRPr lang="en-US"/>
        </a:p>
      </dgm:t>
    </dgm:pt>
    <dgm:pt modelId="{C4237D9F-143C-4297-88FC-13027757AEBA}" type="pres">
      <dgm:prSet presAssocID="{25621858-6E7E-4BED-A8C8-6CD3955F5248}" presName="Name0" presStyleCnt="0">
        <dgm:presLayoutVars>
          <dgm:dir/>
          <dgm:resizeHandles val="exact"/>
        </dgm:presLayoutVars>
      </dgm:prSet>
      <dgm:spPr/>
    </dgm:pt>
    <dgm:pt modelId="{45D4A394-131B-4D52-A76A-FF685BDF3881}" type="pres">
      <dgm:prSet presAssocID="{1258110A-208A-414E-B9F4-2BB970E84F50}" presName="parTxOnly" presStyleLbl="node1" presStyleIdx="0" presStyleCnt="2">
        <dgm:presLayoutVars>
          <dgm:bulletEnabled val="1"/>
        </dgm:presLayoutVars>
      </dgm:prSet>
      <dgm:spPr/>
    </dgm:pt>
    <dgm:pt modelId="{8D9DA361-0887-48CE-8939-84C34054F244}" type="pres">
      <dgm:prSet presAssocID="{31569E9C-B40D-40C0-BF35-74BC96DEC4D3}" presName="parSpace" presStyleCnt="0"/>
      <dgm:spPr/>
    </dgm:pt>
    <dgm:pt modelId="{94CFCBA5-7CD5-4584-AB75-589640AFC93C}" type="pres">
      <dgm:prSet presAssocID="{C1D0E8AC-1C04-4D88-B3CE-9CE719EEB818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8AB1E60E-2EE7-4B77-9DB3-857DB3A9207C}" srcId="{25621858-6E7E-4BED-A8C8-6CD3955F5248}" destId="{1258110A-208A-414E-B9F4-2BB970E84F50}" srcOrd="0" destOrd="0" parTransId="{6DD723D3-9105-4A1E-A413-8E9D9DB87ABC}" sibTransId="{31569E9C-B40D-40C0-BF35-74BC96DEC4D3}"/>
    <dgm:cxn modelId="{E4372A12-F399-4728-8B77-BCA8F6F86B0A}" srcId="{25621858-6E7E-4BED-A8C8-6CD3955F5248}" destId="{C1D0E8AC-1C04-4D88-B3CE-9CE719EEB818}" srcOrd="1" destOrd="0" parTransId="{7D895511-FDCF-4832-83F1-DB8F4DEC1EF7}" sibTransId="{39FF5E84-A1BE-41D5-99ED-083D34466FD6}"/>
    <dgm:cxn modelId="{D7F9EFE0-F156-488E-AF63-640F23632E2B}" type="presOf" srcId="{25621858-6E7E-4BED-A8C8-6CD3955F5248}" destId="{C4237D9F-143C-4297-88FC-13027757AEBA}" srcOrd="0" destOrd="0" presId="urn:microsoft.com/office/officeart/2005/8/layout/hChevron3"/>
    <dgm:cxn modelId="{B7809DE8-165B-4398-BC63-AD03C0DA8DBB}" type="presOf" srcId="{C1D0E8AC-1C04-4D88-B3CE-9CE719EEB818}" destId="{94CFCBA5-7CD5-4584-AB75-589640AFC93C}" srcOrd="0" destOrd="0" presId="urn:microsoft.com/office/officeart/2005/8/layout/hChevron3"/>
    <dgm:cxn modelId="{7CBCD1FD-0D81-4218-BCEC-2F99084FA7BB}" type="presOf" srcId="{1258110A-208A-414E-B9F4-2BB970E84F50}" destId="{45D4A394-131B-4D52-A76A-FF685BDF3881}" srcOrd="0" destOrd="0" presId="urn:microsoft.com/office/officeart/2005/8/layout/hChevron3"/>
    <dgm:cxn modelId="{B02B257F-EB4E-4873-A4AA-B5E35AFDD923}" type="presParOf" srcId="{C4237D9F-143C-4297-88FC-13027757AEBA}" destId="{45D4A394-131B-4D52-A76A-FF685BDF3881}" srcOrd="0" destOrd="0" presId="urn:microsoft.com/office/officeart/2005/8/layout/hChevron3"/>
    <dgm:cxn modelId="{F10DEE14-5EA2-4470-8673-7DA001A1148D}" type="presParOf" srcId="{C4237D9F-143C-4297-88FC-13027757AEBA}" destId="{8D9DA361-0887-48CE-8939-84C34054F244}" srcOrd="1" destOrd="0" presId="urn:microsoft.com/office/officeart/2005/8/layout/hChevron3"/>
    <dgm:cxn modelId="{40AD4E00-151F-488A-890B-F372A4E4FB5E}" type="presParOf" srcId="{C4237D9F-143C-4297-88FC-13027757AEBA}" destId="{94CFCBA5-7CD5-4584-AB75-589640AFC93C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5621858-6E7E-4BED-A8C8-6CD3955F524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258110A-208A-414E-B9F4-2BB970E84F50}">
      <dgm:prSet phldrT="[Text]" custT="1"/>
      <dgm:spPr>
        <a:xfrm>
          <a:off x="3867" y="0"/>
          <a:ext cx="3381894" cy="333248"/>
        </a:xfrm>
        <a:prstGeom prst="homePlate">
          <a:avLst/>
        </a:prstGeom>
        <a:solidFill>
          <a:srgbClr val="4D4D4D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ctr">
            <a:buNone/>
          </a:pPr>
          <a:r>
            <a:rPr lang="en-US" sz="1300" b="1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Pre Modeling</a:t>
          </a:r>
        </a:p>
      </dgm:t>
    </dgm:pt>
    <dgm:pt modelId="{6DD723D3-9105-4A1E-A413-8E9D9DB87ABC}" type="parTrans" cxnId="{8AB1E60E-2EE7-4B77-9DB3-857DB3A9207C}">
      <dgm:prSet/>
      <dgm:spPr/>
      <dgm:t>
        <a:bodyPr/>
        <a:lstStyle/>
        <a:p>
          <a:endParaRPr lang="en-US" sz="900">
            <a:solidFill>
              <a:schemeClr val="bg1"/>
            </a:solidFill>
            <a:latin typeface="+mj-lt"/>
          </a:endParaRPr>
        </a:p>
      </dgm:t>
    </dgm:pt>
    <dgm:pt modelId="{31569E9C-B40D-40C0-BF35-74BC96DEC4D3}" type="sibTrans" cxnId="{8AB1E60E-2EE7-4B77-9DB3-857DB3A9207C}">
      <dgm:prSet/>
      <dgm:spPr/>
      <dgm:t>
        <a:bodyPr/>
        <a:lstStyle/>
        <a:p>
          <a:endParaRPr lang="en-US" sz="900">
            <a:solidFill>
              <a:schemeClr val="bg1"/>
            </a:solidFill>
            <a:latin typeface="+mj-lt"/>
          </a:endParaRPr>
        </a:p>
      </dgm:t>
    </dgm:pt>
    <dgm:pt modelId="{C1D0E8AC-1C04-4D88-B3CE-9CE719EEB818}">
      <dgm:prSet custT="1"/>
      <dgm:spPr>
        <a:xfrm>
          <a:off x="2709382" y="0"/>
          <a:ext cx="3381894" cy="333248"/>
        </a:xfrm>
        <a:prstGeom prst="chevron">
          <a:avLst/>
        </a:prstGeom>
        <a:solidFill>
          <a:srgbClr val="006666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300" b="1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Modeling</a:t>
          </a:r>
        </a:p>
      </dgm:t>
    </dgm:pt>
    <dgm:pt modelId="{7D895511-FDCF-4832-83F1-DB8F4DEC1EF7}" type="parTrans" cxnId="{E4372A12-F399-4728-8B77-BCA8F6F86B0A}">
      <dgm:prSet/>
      <dgm:spPr/>
      <dgm:t>
        <a:bodyPr/>
        <a:lstStyle/>
        <a:p>
          <a:endParaRPr lang="en-US"/>
        </a:p>
      </dgm:t>
    </dgm:pt>
    <dgm:pt modelId="{39FF5E84-A1BE-41D5-99ED-083D34466FD6}" type="sibTrans" cxnId="{E4372A12-F399-4728-8B77-BCA8F6F86B0A}">
      <dgm:prSet/>
      <dgm:spPr/>
      <dgm:t>
        <a:bodyPr/>
        <a:lstStyle/>
        <a:p>
          <a:endParaRPr lang="en-US"/>
        </a:p>
      </dgm:t>
    </dgm:pt>
    <dgm:pt modelId="{C4237D9F-143C-4297-88FC-13027757AEBA}" type="pres">
      <dgm:prSet presAssocID="{25621858-6E7E-4BED-A8C8-6CD3955F5248}" presName="Name0" presStyleCnt="0">
        <dgm:presLayoutVars>
          <dgm:dir/>
          <dgm:resizeHandles val="exact"/>
        </dgm:presLayoutVars>
      </dgm:prSet>
      <dgm:spPr/>
    </dgm:pt>
    <dgm:pt modelId="{45D4A394-131B-4D52-A76A-FF685BDF3881}" type="pres">
      <dgm:prSet presAssocID="{1258110A-208A-414E-B9F4-2BB970E84F50}" presName="parTxOnly" presStyleLbl="node1" presStyleIdx="0" presStyleCnt="2">
        <dgm:presLayoutVars>
          <dgm:bulletEnabled val="1"/>
        </dgm:presLayoutVars>
      </dgm:prSet>
      <dgm:spPr/>
    </dgm:pt>
    <dgm:pt modelId="{8D9DA361-0887-48CE-8939-84C34054F244}" type="pres">
      <dgm:prSet presAssocID="{31569E9C-B40D-40C0-BF35-74BC96DEC4D3}" presName="parSpace" presStyleCnt="0"/>
      <dgm:spPr/>
    </dgm:pt>
    <dgm:pt modelId="{94CFCBA5-7CD5-4584-AB75-589640AFC93C}" type="pres">
      <dgm:prSet presAssocID="{C1D0E8AC-1C04-4D88-B3CE-9CE719EEB818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8AB1E60E-2EE7-4B77-9DB3-857DB3A9207C}" srcId="{25621858-6E7E-4BED-A8C8-6CD3955F5248}" destId="{1258110A-208A-414E-B9F4-2BB970E84F50}" srcOrd="0" destOrd="0" parTransId="{6DD723D3-9105-4A1E-A413-8E9D9DB87ABC}" sibTransId="{31569E9C-B40D-40C0-BF35-74BC96DEC4D3}"/>
    <dgm:cxn modelId="{E4372A12-F399-4728-8B77-BCA8F6F86B0A}" srcId="{25621858-6E7E-4BED-A8C8-6CD3955F5248}" destId="{C1D0E8AC-1C04-4D88-B3CE-9CE719EEB818}" srcOrd="1" destOrd="0" parTransId="{7D895511-FDCF-4832-83F1-DB8F4DEC1EF7}" sibTransId="{39FF5E84-A1BE-41D5-99ED-083D34466FD6}"/>
    <dgm:cxn modelId="{D7F9EFE0-F156-488E-AF63-640F23632E2B}" type="presOf" srcId="{25621858-6E7E-4BED-A8C8-6CD3955F5248}" destId="{C4237D9F-143C-4297-88FC-13027757AEBA}" srcOrd="0" destOrd="0" presId="urn:microsoft.com/office/officeart/2005/8/layout/hChevron3"/>
    <dgm:cxn modelId="{B7809DE8-165B-4398-BC63-AD03C0DA8DBB}" type="presOf" srcId="{C1D0E8AC-1C04-4D88-B3CE-9CE719EEB818}" destId="{94CFCBA5-7CD5-4584-AB75-589640AFC93C}" srcOrd="0" destOrd="0" presId="urn:microsoft.com/office/officeart/2005/8/layout/hChevron3"/>
    <dgm:cxn modelId="{7CBCD1FD-0D81-4218-BCEC-2F99084FA7BB}" type="presOf" srcId="{1258110A-208A-414E-B9F4-2BB970E84F50}" destId="{45D4A394-131B-4D52-A76A-FF685BDF3881}" srcOrd="0" destOrd="0" presId="urn:microsoft.com/office/officeart/2005/8/layout/hChevron3"/>
    <dgm:cxn modelId="{B02B257F-EB4E-4873-A4AA-B5E35AFDD923}" type="presParOf" srcId="{C4237D9F-143C-4297-88FC-13027757AEBA}" destId="{45D4A394-131B-4D52-A76A-FF685BDF3881}" srcOrd="0" destOrd="0" presId="urn:microsoft.com/office/officeart/2005/8/layout/hChevron3"/>
    <dgm:cxn modelId="{F10DEE14-5EA2-4470-8673-7DA001A1148D}" type="presParOf" srcId="{C4237D9F-143C-4297-88FC-13027757AEBA}" destId="{8D9DA361-0887-48CE-8939-84C34054F244}" srcOrd="1" destOrd="0" presId="urn:microsoft.com/office/officeart/2005/8/layout/hChevron3"/>
    <dgm:cxn modelId="{40AD4E00-151F-488A-890B-F372A4E4FB5E}" type="presParOf" srcId="{C4237D9F-143C-4297-88FC-13027757AEBA}" destId="{94CFCBA5-7CD5-4584-AB75-589640AFC93C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5621858-6E7E-4BED-A8C8-6CD3955F524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258110A-208A-414E-B9F4-2BB970E84F50}">
      <dgm:prSet phldrT="[Text]" custT="1"/>
      <dgm:spPr>
        <a:xfrm>
          <a:off x="3867" y="0"/>
          <a:ext cx="3381894" cy="333248"/>
        </a:xfrm>
        <a:prstGeom prst="homePlate">
          <a:avLst/>
        </a:prstGeom>
        <a:solidFill>
          <a:srgbClr val="4D4D4D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ctr">
            <a:buNone/>
          </a:pPr>
          <a:r>
            <a:rPr lang="en-US" sz="1300" b="1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Pre Modeling</a:t>
          </a:r>
        </a:p>
      </dgm:t>
    </dgm:pt>
    <dgm:pt modelId="{6DD723D3-9105-4A1E-A413-8E9D9DB87ABC}" type="parTrans" cxnId="{8AB1E60E-2EE7-4B77-9DB3-857DB3A9207C}">
      <dgm:prSet/>
      <dgm:spPr/>
      <dgm:t>
        <a:bodyPr/>
        <a:lstStyle/>
        <a:p>
          <a:endParaRPr lang="en-US" sz="900">
            <a:solidFill>
              <a:schemeClr val="bg1"/>
            </a:solidFill>
            <a:latin typeface="+mj-lt"/>
          </a:endParaRPr>
        </a:p>
      </dgm:t>
    </dgm:pt>
    <dgm:pt modelId="{31569E9C-B40D-40C0-BF35-74BC96DEC4D3}" type="sibTrans" cxnId="{8AB1E60E-2EE7-4B77-9DB3-857DB3A9207C}">
      <dgm:prSet/>
      <dgm:spPr/>
      <dgm:t>
        <a:bodyPr/>
        <a:lstStyle/>
        <a:p>
          <a:endParaRPr lang="en-US" sz="900">
            <a:solidFill>
              <a:schemeClr val="bg1"/>
            </a:solidFill>
            <a:latin typeface="+mj-lt"/>
          </a:endParaRPr>
        </a:p>
      </dgm:t>
    </dgm:pt>
    <dgm:pt modelId="{C1D0E8AC-1C04-4D88-B3CE-9CE719EEB818}">
      <dgm:prSet custT="1"/>
      <dgm:spPr>
        <a:xfrm>
          <a:off x="2709382" y="0"/>
          <a:ext cx="3381894" cy="333248"/>
        </a:xfrm>
        <a:prstGeom prst="chevron">
          <a:avLst/>
        </a:prstGeom>
        <a:solidFill>
          <a:srgbClr val="006666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300" b="1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Modeling</a:t>
          </a:r>
        </a:p>
      </dgm:t>
    </dgm:pt>
    <dgm:pt modelId="{7D895511-FDCF-4832-83F1-DB8F4DEC1EF7}" type="parTrans" cxnId="{E4372A12-F399-4728-8B77-BCA8F6F86B0A}">
      <dgm:prSet/>
      <dgm:spPr/>
      <dgm:t>
        <a:bodyPr/>
        <a:lstStyle/>
        <a:p>
          <a:endParaRPr lang="en-US"/>
        </a:p>
      </dgm:t>
    </dgm:pt>
    <dgm:pt modelId="{39FF5E84-A1BE-41D5-99ED-083D34466FD6}" type="sibTrans" cxnId="{E4372A12-F399-4728-8B77-BCA8F6F86B0A}">
      <dgm:prSet/>
      <dgm:spPr/>
      <dgm:t>
        <a:bodyPr/>
        <a:lstStyle/>
        <a:p>
          <a:endParaRPr lang="en-US"/>
        </a:p>
      </dgm:t>
    </dgm:pt>
    <dgm:pt modelId="{C4237D9F-143C-4297-88FC-13027757AEBA}" type="pres">
      <dgm:prSet presAssocID="{25621858-6E7E-4BED-A8C8-6CD3955F5248}" presName="Name0" presStyleCnt="0">
        <dgm:presLayoutVars>
          <dgm:dir/>
          <dgm:resizeHandles val="exact"/>
        </dgm:presLayoutVars>
      </dgm:prSet>
      <dgm:spPr/>
    </dgm:pt>
    <dgm:pt modelId="{45D4A394-131B-4D52-A76A-FF685BDF3881}" type="pres">
      <dgm:prSet presAssocID="{1258110A-208A-414E-B9F4-2BB970E84F50}" presName="parTxOnly" presStyleLbl="node1" presStyleIdx="0" presStyleCnt="2">
        <dgm:presLayoutVars>
          <dgm:bulletEnabled val="1"/>
        </dgm:presLayoutVars>
      </dgm:prSet>
      <dgm:spPr/>
    </dgm:pt>
    <dgm:pt modelId="{8D9DA361-0887-48CE-8939-84C34054F244}" type="pres">
      <dgm:prSet presAssocID="{31569E9C-B40D-40C0-BF35-74BC96DEC4D3}" presName="parSpace" presStyleCnt="0"/>
      <dgm:spPr/>
    </dgm:pt>
    <dgm:pt modelId="{94CFCBA5-7CD5-4584-AB75-589640AFC93C}" type="pres">
      <dgm:prSet presAssocID="{C1D0E8AC-1C04-4D88-B3CE-9CE719EEB818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8AB1E60E-2EE7-4B77-9DB3-857DB3A9207C}" srcId="{25621858-6E7E-4BED-A8C8-6CD3955F5248}" destId="{1258110A-208A-414E-B9F4-2BB970E84F50}" srcOrd="0" destOrd="0" parTransId="{6DD723D3-9105-4A1E-A413-8E9D9DB87ABC}" sibTransId="{31569E9C-B40D-40C0-BF35-74BC96DEC4D3}"/>
    <dgm:cxn modelId="{E4372A12-F399-4728-8B77-BCA8F6F86B0A}" srcId="{25621858-6E7E-4BED-A8C8-6CD3955F5248}" destId="{C1D0E8AC-1C04-4D88-B3CE-9CE719EEB818}" srcOrd="1" destOrd="0" parTransId="{7D895511-FDCF-4832-83F1-DB8F4DEC1EF7}" sibTransId="{39FF5E84-A1BE-41D5-99ED-083D34466FD6}"/>
    <dgm:cxn modelId="{D7F9EFE0-F156-488E-AF63-640F23632E2B}" type="presOf" srcId="{25621858-6E7E-4BED-A8C8-6CD3955F5248}" destId="{C4237D9F-143C-4297-88FC-13027757AEBA}" srcOrd="0" destOrd="0" presId="urn:microsoft.com/office/officeart/2005/8/layout/hChevron3"/>
    <dgm:cxn modelId="{B7809DE8-165B-4398-BC63-AD03C0DA8DBB}" type="presOf" srcId="{C1D0E8AC-1C04-4D88-B3CE-9CE719EEB818}" destId="{94CFCBA5-7CD5-4584-AB75-589640AFC93C}" srcOrd="0" destOrd="0" presId="urn:microsoft.com/office/officeart/2005/8/layout/hChevron3"/>
    <dgm:cxn modelId="{7CBCD1FD-0D81-4218-BCEC-2F99084FA7BB}" type="presOf" srcId="{1258110A-208A-414E-B9F4-2BB970E84F50}" destId="{45D4A394-131B-4D52-A76A-FF685BDF3881}" srcOrd="0" destOrd="0" presId="urn:microsoft.com/office/officeart/2005/8/layout/hChevron3"/>
    <dgm:cxn modelId="{B02B257F-EB4E-4873-A4AA-B5E35AFDD923}" type="presParOf" srcId="{C4237D9F-143C-4297-88FC-13027757AEBA}" destId="{45D4A394-131B-4D52-A76A-FF685BDF3881}" srcOrd="0" destOrd="0" presId="urn:microsoft.com/office/officeart/2005/8/layout/hChevron3"/>
    <dgm:cxn modelId="{F10DEE14-5EA2-4470-8673-7DA001A1148D}" type="presParOf" srcId="{C4237D9F-143C-4297-88FC-13027757AEBA}" destId="{8D9DA361-0887-48CE-8939-84C34054F244}" srcOrd="1" destOrd="0" presId="urn:microsoft.com/office/officeart/2005/8/layout/hChevron3"/>
    <dgm:cxn modelId="{40AD4E00-151F-488A-890B-F372A4E4FB5E}" type="presParOf" srcId="{C4237D9F-143C-4297-88FC-13027757AEBA}" destId="{94CFCBA5-7CD5-4584-AB75-589640AFC93C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5621858-6E7E-4BED-A8C8-6CD3955F524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258110A-208A-414E-B9F4-2BB970E84F50}">
      <dgm:prSet phldrT="[Text]" custT="1"/>
      <dgm:spPr>
        <a:xfrm>
          <a:off x="3867" y="0"/>
          <a:ext cx="3381894" cy="333248"/>
        </a:xfrm>
        <a:prstGeom prst="homePlate">
          <a:avLst/>
        </a:prstGeom>
        <a:solidFill>
          <a:srgbClr val="4D4D4D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algn="ctr">
            <a:buNone/>
          </a:pPr>
          <a:r>
            <a:rPr lang="en-US" sz="1300" b="1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Pre Modeling</a:t>
          </a:r>
        </a:p>
      </dgm:t>
    </dgm:pt>
    <dgm:pt modelId="{6DD723D3-9105-4A1E-A413-8E9D9DB87ABC}" type="parTrans" cxnId="{8AB1E60E-2EE7-4B77-9DB3-857DB3A9207C}">
      <dgm:prSet/>
      <dgm:spPr/>
      <dgm:t>
        <a:bodyPr/>
        <a:lstStyle/>
        <a:p>
          <a:endParaRPr lang="en-US" sz="900">
            <a:solidFill>
              <a:schemeClr val="bg1"/>
            </a:solidFill>
            <a:latin typeface="+mj-lt"/>
          </a:endParaRPr>
        </a:p>
      </dgm:t>
    </dgm:pt>
    <dgm:pt modelId="{31569E9C-B40D-40C0-BF35-74BC96DEC4D3}" type="sibTrans" cxnId="{8AB1E60E-2EE7-4B77-9DB3-857DB3A9207C}">
      <dgm:prSet/>
      <dgm:spPr/>
      <dgm:t>
        <a:bodyPr/>
        <a:lstStyle/>
        <a:p>
          <a:endParaRPr lang="en-US" sz="900">
            <a:solidFill>
              <a:schemeClr val="bg1"/>
            </a:solidFill>
            <a:latin typeface="+mj-lt"/>
          </a:endParaRPr>
        </a:p>
      </dgm:t>
    </dgm:pt>
    <dgm:pt modelId="{C1D0E8AC-1C04-4D88-B3CE-9CE719EEB818}">
      <dgm:prSet custT="1"/>
      <dgm:spPr>
        <a:xfrm>
          <a:off x="2709382" y="0"/>
          <a:ext cx="3381894" cy="333248"/>
        </a:xfrm>
        <a:prstGeom prst="chevron">
          <a:avLst/>
        </a:prstGeom>
        <a:solidFill>
          <a:srgbClr val="006666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1300" b="1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Modeling</a:t>
          </a:r>
        </a:p>
      </dgm:t>
    </dgm:pt>
    <dgm:pt modelId="{7D895511-FDCF-4832-83F1-DB8F4DEC1EF7}" type="parTrans" cxnId="{E4372A12-F399-4728-8B77-BCA8F6F86B0A}">
      <dgm:prSet/>
      <dgm:spPr/>
      <dgm:t>
        <a:bodyPr/>
        <a:lstStyle/>
        <a:p>
          <a:endParaRPr lang="en-US"/>
        </a:p>
      </dgm:t>
    </dgm:pt>
    <dgm:pt modelId="{39FF5E84-A1BE-41D5-99ED-083D34466FD6}" type="sibTrans" cxnId="{E4372A12-F399-4728-8B77-BCA8F6F86B0A}">
      <dgm:prSet/>
      <dgm:spPr/>
      <dgm:t>
        <a:bodyPr/>
        <a:lstStyle/>
        <a:p>
          <a:endParaRPr lang="en-US"/>
        </a:p>
      </dgm:t>
    </dgm:pt>
    <dgm:pt modelId="{C4237D9F-143C-4297-88FC-13027757AEBA}" type="pres">
      <dgm:prSet presAssocID="{25621858-6E7E-4BED-A8C8-6CD3955F5248}" presName="Name0" presStyleCnt="0">
        <dgm:presLayoutVars>
          <dgm:dir/>
          <dgm:resizeHandles val="exact"/>
        </dgm:presLayoutVars>
      </dgm:prSet>
      <dgm:spPr/>
    </dgm:pt>
    <dgm:pt modelId="{45D4A394-131B-4D52-A76A-FF685BDF3881}" type="pres">
      <dgm:prSet presAssocID="{1258110A-208A-414E-B9F4-2BB970E84F50}" presName="parTxOnly" presStyleLbl="node1" presStyleIdx="0" presStyleCnt="2">
        <dgm:presLayoutVars>
          <dgm:bulletEnabled val="1"/>
        </dgm:presLayoutVars>
      </dgm:prSet>
      <dgm:spPr/>
    </dgm:pt>
    <dgm:pt modelId="{8D9DA361-0887-48CE-8939-84C34054F244}" type="pres">
      <dgm:prSet presAssocID="{31569E9C-B40D-40C0-BF35-74BC96DEC4D3}" presName="parSpace" presStyleCnt="0"/>
      <dgm:spPr/>
    </dgm:pt>
    <dgm:pt modelId="{94CFCBA5-7CD5-4584-AB75-589640AFC93C}" type="pres">
      <dgm:prSet presAssocID="{C1D0E8AC-1C04-4D88-B3CE-9CE719EEB818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8AB1E60E-2EE7-4B77-9DB3-857DB3A9207C}" srcId="{25621858-6E7E-4BED-A8C8-6CD3955F5248}" destId="{1258110A-208A-414E-B9F4-2BB970E84F50}" srcOrd="0" destOrd="0" parTransId="{6DD723D3-9105-4A1E-A413-8E9D9DB87ABC}" sibTransId="{31569E9C-B40D-40C0-BF35-74BC96DEC4D3}"/>
    <dgm:cxn modelId="{E4372A12-F399-4728-8B77-BCA8F6F86B0A}" srcId="{25621858-6E7E-4BED-A8C8-6CD3955F5248}" destId="{C1D0E8AC-1C04-4D88-B3CE-9CE719EEB818}" srcOrd="1" destOrd="0" parTransId="{7D895511-FDCF-4832-83F1-DB8F4DEC1EF7}" sibTransId="{39FF5E84-A1BE-41D5-99ED-083D34466FD6}"/>
    <dgm:cxn modelId="{D7F9EFE0-F156-488E-AF63-640F23632E2B}" type="presOf" srcId="{25621858-6E7E-4BED-A8C8-6CD3955F5248}" destId="{C4237D9F-143C-4297-88FC-13027757AEBA}" srcOrd="0" destOrd="0" presId="urn:microsoft.com/office/officeart/2005/8/layout/hChevron3"/>
    <dgm:cxn modelId="{B7809DE8-165B-4398-BC63-AD03C0DA8DBB}" type="presOf" srcId="{C1D0E8AC-1C04-4D88-B3CE-9CE719EEB818}" destId="{94CFCBA5-7CD5-4584-AB75-589640AFC93C}" srcOrd="0" destOrd="0" presId="urn:microsoft.com/office/officeart/2005/8/layout/hChevron3"/>
    <dgm:cxn modelId="{7CBCD1FD-0D81-4218-BCEC-2F99084FA7BB}" type="presOf" srcId="{1258110A-208A-414E-B9F4-2BB970E84F50}" destId="{45D4A394-131B-4D52-A76A-FF685BDF3881}" srcOrd="0" destOrd="0" presId="urn:microsoft.com/office/officeart/2005/8/layout/hChevron3"/>
    <dgm:cxn modelId="{B02B257F-EB4E-4873-A4AA-B5E35AFDD923}" type="presParOf" srcId="{C4237D9F-143C-4297-88FC-13027757AEBA}" destId="{45D4A394-131B-4D52-A76A-FF685BDF3881}" srcOrd="0" destOrd="0" presId="urn:microsoft.com/office/officeart/2005/8/layout/hChevron3"/>
    <dgm:cxn modelId="{F10DEE14-5EA2-4470-8673-7DA001A1148D}" type="presParOf" srcId="{C4237D9F-143C-4297-88FC-13027757AEBA}" destId="{8D9DA361-0887-48CE-8939-84C34054F244}" srcOrd="1" destOrd="0" presId="urn:microsoft.com/office/officeart/2005/8/layout/hChevron3"/>
    <dgm:cxn modelId="{40AD4E00-151F-488A-890B-F372A4E4FB5E}" type="presParOf" srcId="{C4237D9F-143C-4297-88FC-13027757AEBA}" destId="{94CFCBA5-7CD5-4584-AB75-589640AFC93C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D1863-9106-4C5A-B7D4-C63C0325E7D2}">
      <dsp:nvSpPr>
        <dsp:cNvPr id="0" name=""/>
        <dsp:cNvSpPr/>
      </dsp:nvSpPr>
      <dsp:spPr>
        <a:xfrm>
          <a:off x="2507" y="0"/>
          <a:ext cx="2628147" cy="5312012"/>
        </a:xfrm>
        <a:prstGeom prst="roundRect">
          <a:avLst>
            <a:gd name="adj" fmla="val 10000"/>
          </a:avLst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lawik" panose="020B0502040204020203" pitchFamily="34" charset="0"/>
              <a:ea typeface="+mn-ea"/>
              <a:cs typeface="Arial"/>
            </a:rPr>
            <a:t>Mapping out affiliations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0000"/>
              </a:solidFill>
              <a:latin typeface="Selawik" panose="020B0502040204020203" pitchFamily="34" charset="0"/>
              <a:ea typeface="+mn-ea"/>
              <a:cs typeface="Times New Roman" pitchFamily="18" charset="0"/>
            </a:rPr>
            <a:t>IMS HCOS data can be used to map out HCP-Account-Corporate Parent affiliations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>
            <a:solidFill>
              <a:srgbClr val="000000"/>
            </a:solidFill>
            <a:latin typeface="Selawik" panose="020B0502040204020203" pitchFamily="34" charset="0"/>
            <a:ea typeface="+mn-ea"/>
            <a:cs typeface="Times New Roman" pitchFamily="18" charset="0"/>
          </a:endParaRPr>
        </a:p>
      </dsp:txBody>
      <dsp:txXfrm>
        <a:off x="64740" y="2187037"/>
        <a:ext cx="2503681" cy="2000338"/>
      </dsp:txXfrm>
    </dsp:sp>
    <dsp:sp modelId="{C684D70A-A7A7-424E-9F49-4181B168034D}">
      <dsp:nvSpPr>
        <dsp:cNvPr id="0" name=""/>
        <dsp:cNvSpPr/>
      </dsp:nvSpPr>
      <dsp:spPr>
        <a:xfrm>
          <a:off x="432131" y="318720"/>
          <a:ext cx="1768899" cy="1768899"/>
        </a:xfrm>
        <a:prstGeom prst="ellipse">
          <a:avLst/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6D1DAE-FDA3-4E4B-BD25-2820E61B9742}">
      <dsp:nvSpPr>
        <dsp:cNvPr id="0" name=""/>
        <dsp:cNvSpPr/>
      </dsp:nvSpPr>
      <dsp:spPr>
        <a:xfrm>
          <a:off x="2709499" y="0"/>
          <a:ext cx="2628147" cy="5312012"/>
        </a:xfrm>
        <a:prstGeom prst="roundRect">
          <a:avLst>
            <a:gd name="adj" fmla="val 10000"/>
          </a:avLst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  <a:hlinkClick xmlns:r="http://schemas.openxmlformats.org/officeDocument/2006/relationships" r:id="" action="ppaction://noaction">
              <a:extLst>
                <a:ext uri="{A12FA001-AC4F-418D-AE19-62706E023703}">
                  <ahyp:hlinkClr xmlns:ahyp="http://schemas.microsoft.com/office/drawing/2018/hyperlinkcolor" val="tx"/>
                </a:ext>
              </a:extLst>
            </a:hlinkClick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Selawik" panose="020B0502040204020203" pitchFamily="34" charset="0"/>
              <a:ea typeface="+mn-ea"/>
              <a:cs typeface="Arial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Variable definition &amp; refinement</a:t>
          </a:r>
          <a:endParaRPr lang="en-US" sz="1400" b="1" kern="1200" dirty="0">
            <a:solidFill>
              <a:schemeClr val="tx1"/>
            </a:solidFill>
            <a:latin typeface="Selawik" panose="020B0502040204020203" pitchFamily="34" charset="0"/>
            <a:ea typeface="+mn-ea"/>
            <a:cs typeface="Arial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0000"/>
              </a:solidFill>
              <a:latin typeface="Selawik" panose="020B0502040204020203" pitchFamily="34" charset="0"/>
              <a:ea typeface="+mn-ea"/>
              <a:cs typeface="Times New Roman" pitchFamily="18" charset="0"/>
            </a:rPr>
            <a:t>Define and refine the set of variables across: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0000"/>
              </a:solidFill>
              <a:latin typeface="Selawik" panose="020B0502040204020203" pitchFamily="34" charset="0"/>
              <a:ea typeface="+mn-ea"/>
              <a:cs typeface="Times New Roman" pitchFamily="18" charset="0"/>
            </a:rPr>
            <a:t>1. Value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0000"/>
              </a:solidFill>
              <a:latin typeface="Selawik" panose="020B0502040204020203" pitchFamily="34" charset="0"/>
              <a:ea typeface="+mn-ea"/>
              <a:cs typeface="Times New Roman" pitchFamily="18" charset="0"/>
            </a:rPr>
            <a:t>2. Level of Health systems integration &amp; control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0000"/>
              </a:solidFill>
              <a:latin typeface="Selawik" panose="020B0502040204020203" pitchFamily="34" charset="0"/>
              <a:ea typeface="+mn-ea"/>
              <a:cs typeface="Times New Roman" pitchFamily="18" charset="0"/>
            </a:rPr>
            <a:t>3. Behavioral variables</a:t>
          </a:r>
          <a:endParaRPr lang="en-US" sz="12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</dsp:txBody>
      <dsp:txXfrm>
        <a:off x="2771732" y="2187037"/>
        <a:ext cx="2503681" cy="2000338"/>
      </dsp:txXfrm>
    </dsp:sp>
    <dsp:sp modelId="{F11C6B25-DD9E-40C0-B1CE-E72BD549E7A0}">
      <dsp:nvSpPr>
        <dsp:cNvPr id="0" name=""/>
        <dsp:cNvSpPr/>
      </dsp:nvSpPr>
      <dsp:spPr>
        <a:xfrm>
          <a:off x="3139123" y="318720"/>
          <a:ext cx="1768899" cy="1768899"/>
        </a:xfrm>
        <a:prstGeom prst="ellipse">
          <a:avLst/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E3291-EE04-432D-BEE1-D5220311ABAD}">
      <dsp:nvSpPr>
        <dsp:cNvPr id="0" name=""/>
        <dsp:cNvSpPr/>
      </dsp:nvSpPr>
      <dsp:spPr>
        <a:xfrm>
          <a:off x="5416492" y="0"/>
          <a:ext cx="2628147" cy="5312012"/>
        </a:xfrm>
        <a:prstGeom prst="roundRect">
          <a:avLst>
            <a:gd name="adj" fmla="val 10000"/>
          </a:avLst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lawik" panose="020B0502040204020203" pitchFamily="34" charset="0"/>
              <a:ea typeface="+mn-ea"/>
              <a:cs typeface="Arial"/>
            </a:rPr>
            <a:t>Clustering and Profiling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lawik" panose="020B0502040204020203" pitchFamily="34" charset="0"/>
              <a:ea typeface="+mn-ea"/>
              <a:cs typeface="Arial"/>
            </a:rPr>
            <a:t>Experiment with clustering algorithms – partitional, hierarchical, hybrid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lawik" panose="020B0502040204020203" pitchFamily="34" charset="0"/>
              <a:ea typeface="+mn-ea"/>
              <a:cs typeface="Arial"/>
            </a:rPr>
            <a:t>Profiling of segments based on: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lawik" panose="020B0502040204020203" pitchFamily="34" charset="0"/>
              <a:ea typeface="+mn-ea"/>
              <a:cs typeface="Arial"/>
            </a:rPr>
            <a:t>1. Volume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lawik" panose="020B0502040204020203" pitchFamily="34" charset="0"/>
              <a:ea typeface="+mn-ea"/>
              <a:cs typeface="Arial"/>
            </a:rPr>
            <a:t>2. Spread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lawik" panose="020B0502040204020203" pitchFamily="34" charset="0"/>
              <a:ea typeface="+mn-ea"/>
              <a:cs typeface="Arial"/>
            </a:rPr>
            <a:t>3. Control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lawik" panose="020B0502040204020203" pitchFamily="34" charset="0"/>
              <a:ea typeface="+mn-ea"/>
              <a:cs typeface="Arial"/>
            </a:rPr>
            <a:t>4. Payer Concentration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lawik" panose="020B0502040204020203" pitchFamily="34" charset="0"/>
              <a:ea typeface="+mn-ea"/>
              <a:cs typeface="Arial"/>
            </a:rPr>
            <a:t>5. ACO affiliation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</dsp:txBody>
      <dsp:txXfrm>
        <a:off x="5478725" y="2187037"/>
        <a:ext cx="2503681" cy="2000338"/>
      </dsp:txXfrm>
    </dsp:sp>
    <dsp:sp modelId="{699C46F1-5B31-4809-B8D2-4AB0A21EE7E3}">
      <dsp:nvSpPr>
        <dsp:cNvPr id="0" name=""/>
        <dsp:cNvSpPr/>
      </dsp:nvSpPr>
      <dsp:spPr>
        <a:xfrm>
          <a:off x="5846116" y="318720"/>
          <a:ext cx="1768899" cy="1768899"/>
        </a:xfrm>
        <a:prstGeom prst="ellipse">
          <a:avLst/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2ABE15-8291-4BF5-9F92-666894088AC8}">
      <dsp:nvSpPr>
        <dsp:cNvPr id="0" name=""/>
        <dsp:cNvSpPr/>
      </dsp:nvSpPr>
      <dsp:spPr>
        <a:xfrm>
          <a:off x="8125992" y="0"/>
          <a:ext cx="2628147" cy="5312012"/>
        </a:xfrm>
        <a:prstGeom prst="roundRect">
          <a:avLst>
            <a:gd name="adj" fmla="val 10000"/>
          </a:avLst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Selawik" panose="020B0502040204020203" pitchFamily="34" charset="0"/>
              <a:ea typeface="+mn-ea"/>
              <a:cs typeface="Arial"/>
            </a:rPr>
            <a:t>Align Segments with Business Strategy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0000"/>
              </a:solidFill>
              <a:latin typeface="Selawik" panose="020B0502040204020203" pitchFamily="34" charset="0"/>
              <a:ea typeface="+mn-ea"/>
              <a:cs typeface="Times New Roman" pitchFamily="18" charset="0"/>
            </a:rPr>
            <a:t>Incorporate business inputs and feedback for segments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0000"/>
              </a:solidFill>
              <a:latin typeface="Selawik" panose="020B0502040204020203" pitchFamily="34" charset="0"/>
              <a:ea typeface="+mn-ea"/>
              <a:cs typeface="Times New Roman" pitchFamily="18" charset="0"/>
            </a:rPr>
            <a:t>Utilize the segmentation output to answer key business questions</a:t>
          </a:r>
          <a:endParaRPr lang="en-US" sz="12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Selawik" panose="020B0502040204020203" pitchFamily="34" charset="0"/>
            <a:ea typeface="+mn-ea"/>
            <a:cs typeface="Arial"/>
          </a:endParaRPr>
        </a:p>
      </dsp:txBody>
      <dsp:txXfrm>
        <a:off x="8188225" y="2187037"/>
        <a:ext cx="2503681" cy="2000338"/>
      </dsp:txXfrm>
    </dsp:sp>
    <dsp:sp modelId="{91F50FA0-F2F5-45C2-85D8-8B03B2F6DD0D}">
      <dsp:nvSpPr>
        <dsp:cNvPr id="0" name=""/>
        <dsp:cNvSpPr/>
      </dsp:nvSpPr>
      <dsp:spPr>
        <a:xfrm>
          <a:off x="8553108" y="318720"/>
          <a:ext cx="1768899" cy="1768899"/>
        </a:xfrm>
        <a:prstGeom prst="ellipse">
          <a:avLst/>
        </a:prstGeom>
        <a:solidFill>
          <a:srgbClr val="A5A5A5"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772138-720C-47AC-936F-D1C6FA8A3F60}">
      <dsp:nvSpPr>
        <dsp:cNvPr id="0" name=""/>
        <dsp:cNvSpPr/>
      </dsp:nvSpPr>
      <dsp:spPr>
        <a:xfrm flipH="1">
          <a:off x="7231219" y="4222155"/>
          <a:ext cx="1604676" cy="668779"/>
        </a:xfrm>
        <a:prstGeom prst="leftRightArrow">
          <a:avLst/>
        </a:prstGeom>
        <a:solidFill>
          <a:srgbClr val="A5A5A5">
            <a:tint val="6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4A394-131B-4D52-A76A-FF685BDF3881}">
      <dsp:nvSpPr>
        <dsp:cNvPr id="0" name=""/>
        <dsp:cNvSpPr/>
      </dsp:nvSpPr>
      <dsp:spPr>
        <a:xfrm>
          <a:off x="6875" y="0"/>
          <a:ext cx="4881616" cy="333248"/>
        </a:xfrm>
        <a:prstGeom prst="homePlate">
          <a:avLst/>
        </a:prstGeom>
        <a:solidFill>
          <a:srgbClr val="4D4D4D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Pre Modeling</a:t>
          </a:r>
        </a:p>
      </dsp:txBody>
      <dsp:txXfrm>
        <a:off x="6875" y="0"/>
        <a:ext cx="4798304" cy="333248"/>
      </dsp:txXfrm>
    </dsp:sp>
    <dsp:sp modelId="{94CFCBA5-7CD5-4584-AB75-589640AFC93C}">
      <dsp:nvSpPr>
        <dsp:cNvPr id="0" name=""/>
        <dsp:cNvSpPr/>
      </dsp:nvSpPr>
      <dsp:spPr>
        <a:xfrm>
          <a:off x="3912168" y="0"/>
          <a:ext cx="4881616" cy="333248"/>
        </a:xfrm>
        <a:prstGeom prst="chevron">
          <a:avLst/>
        </a:prstGeom>
        <a:solidFill>
          <a:srgbClr val="006666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Modeling</a:t>
          </a:r>
        </a:p>
      </dsp:txBody>
      <dsp:txXfrm>
        <a:off x="4078792" y="0"/>
        <a:ext cx="4548368" cy="3332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4A394-131B-4D52-A76A-FF685BDF3881}">
      <dsp:nvSpPr>
        <dsp:cNvPr id="0" name=""/>
        <dsp:cNvSpPr/>
      </dsp:nvSpPr>
      <dsp:spPr>
        <a:xfrm>
          <a:off x="6875" y="0"/>
          <a:ext cx="4881616" cy="333248"/>
        </a:xfrm>
        <a:prstGeom prst="homePlate">
          <a:avLst/>
        </a:prstGeom>
        <a:solidFill>
          <a:srgbClr val="4D4D4D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Pre Modeling</a:t>
          </a:r>
        </a:p>
      </dsp:txBody>
      <dsp:txXfrm>
        <a:off x="6875" y="0"/>
        <a:ext cx="4798304" cy="333248"/>
      </dsp:txXfrm>
    </dsp:sp>
    <dsp:sp modelId="{94CFCBA5-7CD5-4584-AB75-589640AFC93C}">
      <dsp:nvSpPr>
        <dsp:cNvPr id="0" name=""/>
        <dsp:cNvSpPr/>
      </dsp:nvSpPr>
      <dsp:spPr>
        <a:xfrm>
          <a:off x="3912168" y="0"/>
          <a:ext cx="4881616" cy="333248"/>
        </a:xfrm>
        <a:prstGeom prst="chevron">
          <a:avLst/>
        </a:prstGeom>
        <a:solidFill>
          <a:srgbClr val="006666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Modeling</a:t>
          </a:r>
        </a:p>
      </dsp:txBody>
      <dsp:txXfrm>
        <a:off x="4078792" y="0"/>
        <a:ext cx="4548368" cy="3332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220912-D233-4909-9E47-ED101BDA9686}">
      <dsp:nvSpPr>
        <dsp:cNvPr id="0" name=""/>
        <dsp:cNvSpPr/>
      </dsp:nvSpPr>
      <dsp:spPr>
        <a:xfrm>
          <a:off x="-4736997" y="-1000122"/>
          <a:ext cx="5374593" cy="7305088"/>
        </a:xfrm>
        <a:prstGeom prst="blockArc">
          <a:avLst>
            <a:gd name="adj1" fmla="val 18900000"/>
            <a:gd name="adj2" fmla="val 2700000"/>
            <a:gd name="adj3" fmla="val 370"/>
          </a:avLst>
        </a:prstGeom>
        <a:noFill/>
        <a:ln w="12700" cap="flat" cmpd="sng" algn="ctr">
          <a:solidFill>
            <a:srgbClr val="4472C4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E25B72-8027-4194-A059-81E4A7A26914}">
      <dsp:nvSpPr>
        <dsp:cNvPr id="0" name=""/>
        <dsp:cNvSpPr/>
      </dsp:nvSpPr>
      <dsp:spPr>
        <a:xfrm>
          <a:off x="271402" y="129512"/>
          <a:ext cx="6472296" cy="394361"/>
        </a:xfrm>
        <a:prstGeom prst="rect">
          <a:avLst/>
        </a:prstGeom>
        <a:solidFill>
          <a:srgbClr val="9690C4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024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Workload Index (WI): </a:t>
          </a:r>
          <a:r>
            <a:rPr lang="en-US" sz="1200" b="0" kern="1200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Workload required to optimally reach all target aligned to a territory</a:t>
          </a:r>
          <a:endParaRPr lang="en-US" sz="1200" b="1" kern="1200" dirty="0">
            <a:solidFill>
              <a:sysClr val="windowText" lastClr="000000"/>
            </a:solidFill>
            <a:latin typeface="Selawik" panose="020B0502040204020203" pitchFamily="34" charset="0"/>
            <a:ea typeface="+mn-ea"/>
            <a:cs typeface="+mn-cs"/>
          </a:endParaRPr>
        </a:p>
      </dsp:txBody>
      <dsp:txXfrm>
        <a:off x="271402" y="129512"/>
        <a:ext cx="6472296" cy="394361"/>
      </dsp:txXfrm>
    </dsp:sp>
    <dsp:sp modelId="{89D4416A-8CDA-4BD7-A3AB-96EC66A52C86}">
      <dsp:nvSpPr>
        <dsp:cNvPr id="0" name=""/>
        <dsp:cNvSpPr/>
      </dsp:nvSpPr>
      <dsp:spPr>
        <a:xfrm>
          <a:off x="-13935" y="104582"/>
          <a:ext cx="502919" cy="502919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0FBB1-9C0D-4E15-896B-E388D2196909}">
      <dsp:nvSpPr>
        <dsp:cNvPr id="0" name=""/>
        <dsp:cNvSpPr/>
      </dsp:nvSpPr>
      <dsp:spPr>
        <a:xfrm>
          <a:off x="516570" y="752476"/>
          <a:ext cx="6227128" cy="394361"/>
        </a:xfrm>
        <a:prstGeom prst="rect">
          <a:avLst/>
        </a:prstGeom>
        <a:solidFill>
          <a:srgbClr val="9690C4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024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Targets Coverage</a:t>
          </a:r>
          <a:r>
            <a:rPr lang="en-US" sz="1200" kern="1200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: No. of targets coverage by segments within the territory</a:t>
          </a:r>
        </a:p>
      </dsp:txBody>
      <dsp:txXfrm>
        <a:off x="516570" y="752476"/>
        <a:ext cx="6227128" cy="394361"/>
      </dsp:txXfrm>
    </dsp:sp>
    <dsp:sp modelId="{0D869D3F-1C28-44A9-B857-D507AC77F4D3}">
      <dsp:nvSpPr>
        <dsp:cNvPr id="0" name=""/>
        <dsp:cNvSpPr/>
      </dsp:nvSpPr>
      <dsp:spPr>
        <a:xfrm>
          <a:off x="114922" y="749089"/>
          <a:ext cx="502919" cy="502919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shade val="80000"/>
              <a:hueOff val="58214"/>
              <a:satOff val="-1043"/>
              <a:lumOff val="4431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A0887-2816-44CE-AAA2-D6C98913C361}">
      <dsp:nvSpPr>
        <dsp:cNvPr id="0" name=""/>
        <dsp:cNvSpPr/>
      </dsp:nvSpPr>
      <dsp:spPr>
        <a:xfrm>
          <a:off x="637563" y="1348711"/>
          <a:ext cx="6106023" cy="394361"/>
        </a:xfrm>
        <a:prstGeom prst="rect">
          <a:avLst/>
        </a:prstGeom>
        <a:solidFill>
          <a:srgbClr val="9690C4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024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Access Index (AI)</a:t>
          </a:r>
          <a:r>
            <a:rPr lang="en-US" sz="1200" kern="1200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: Captures accessibility of the Physicians of a territory</a:t>
          </a:r>
        </a:p>
      </dsp:txBody>
      <dsp:txXfrm>
        <a:off x="637563" y="1348711"/>
        <a:ext cx="6106023" cy="394361"/>
      </dsp:txXfrm>
    </dsp:sp>
    <dsp:sp modelId="{D74E5D93-EEC0-4593-890C-1DE57A90C37A}">
      <dsp:nvSpPr>
        <dsp:cNvPr id="0" name=""/>
        <dsp:cNvSpPr/>
      </dsp:nvSpPr>
      <dsp:spPr>
        <a:xfrm>
          <a:off x="275485" y="1283573"/>
          <a:ext cx="502919" cy="502919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shade val="80000"/>
              <a:hueOff val="116428"/>
              <a:satOff val="-2085"/>
              <a:lumOff val="8862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C318A-3E00-49A6-99ED-862B1674B6BA}">
      <dsp:nvSpPr>
        <dsp:cNvPr id="0" name=""/>
        <dsp:cNvSpPr/>
      </dsp:nvSpPr>
      <dsp:spPr>
        <a:xfrm>
          <a:off x="721898" y="1958315"/>
          <a:ext cx="6027934" cy="394361"/>
        </a:xfrm>
        <a:prstGeom prst="rect">
          <a:avLst/>
        </a:prstGeom>
        <a:solidFill>
          <a:sysClr val="window" lastClr="FFFFFF">
            <a:lumMod val="65000"/>
          </a:sys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024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Compactness Index (CI): </a:t>
          </a:r>
          <a:r>
            <a:rPr lang="en-US" sz="1200" kern="1200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Quantify geographical distribution of targets to analyze compactness of territories</a:t>
          </a:r>
        </a:p>
      </dsp:txBody>
      <dsp:txXfrm>
        <a:off x="721898" y="1958315"/>
        <a:ext cx="6027934" cy="394361"/>
      </dsp:txXfrm>
    </dsp:sp>
    <dsp:sp modelId="{B20BAEAA-EA90-4B22-A883-21CB462FC4E0}">
      <dsp:nvSpPr>
        <dsp:cNvPr id="0" name=""/>
        <dsp:cNvSpPr/>
      </dsp:nvSpPr>
      <dsp:spPr>
        <a:xfrm>
          <a:off x="395736" y="1925955"/>
          <a:ext cx="502919" cy="50291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rgbClr val="4472C4">
              <a:shade val="80000"/>
              <a:hueOff val="174641"/>
              <a:satOff val="-3128"/>
              <a:lumOff val="13293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C86EF0-1B7A-46CB-853E-C4A938492400}">
      <dsp:nvSpPr>
        <dsp:cNvPr id="0" name=""/>
        <dsp:cNvSpPr/>
      </dsp:nvSpPr>
      <dsp:spPr>
        <a:xfrm>
          <a:off x="726827" y="2644113"/>
          <a:ext cx="5998720" cy="394361"/>
        </a:xfrm>
        <a:prstGeom prst="rect">
          <a:avLst/>
        </a:prstGeom>
        <a:solidFill>
          <a:srgbClr val="D7523C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024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Payer Mix Index (PMI): </a:t>
          </a:r>
          <a:r>
            <a:rPr lang="en-US" sz="1200" kern="1200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Distinguishes territories with different mix of payers and margins (profit  opportunities)</a:t>
          </a:r>
        </a:p>
      </dsp:txBody>
      <dsp:txXfrm>
        <a:off x="726827" y="2644113"/>
        <a:ext cx="5998720" cy="394361"/>
      </dsp:txXfrm>
    </dsp:sp>
    <dsp:sp modelId="{612DCBB6-5857-4BD8-A729-FA94D9DE7C63}">
      <dsp:nvSpPr>
        <dsp:cNvPr id="0" name=""/>
        <dsp:cNvSpPr/>
      </dsp:nvSpPr>
      <dsp:spPr>
        <a:xfrm>
          <a:off x="303041" y="2611757"/>
          <a:ext cx="502919" cy="50291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rgbClr val="4472C4">
              <a:shade val="80000"/>
              <a:hueOff val="232855"/>
              <a:satOff val="-4171"/>
              <a:lumOff val="17723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47530-ADFC-4905-B128-339494190BA5}">
      <dsp:nvSpPr>
        <dsp:cNvPr id="0" name=""/>
        <dsp:cNvSpPr/>
      </dsp:nvSpPr>
      <dsp:spPr>
        <a:xfrm>
          <a:off x="526338" y="3253713"/>
          <a:ext cx="6200140" cy="394361"/>
        </a:xfrm>
        <a:prstGeom prst="rect">
          <a:avLst/>
        </a:prstGeom>
        <a:solidFill>
          <a:srgbClr val="D7523C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024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Sales Index (SI):</a:t>
          </a:r>
          <a:r>
            <a:rPr lang="en-US" sz="1200" b="0" kern="1200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 Evaluates territories based on the brand sales volume</a:t>
          </a:r>
          <a:endParaRPr lang="en-US" sz="1200" kern="1200" dirty="0">
            <a:solidFill>
              <a:sysClr val="windowText" lastClr="000000"/>
            </a:solidFill>
            <a:latin typeface="Selawik" panose="020B0502040204020203" pitchFamily="34" charset="0"/>
            <a:ea typeface="+mn-ea"/>
            <a:cs typeface="+mn-cs"/>
          </a:endParaRPr>
        </a:p>
      </dsp:txBody>
      <dsp:txXfrm>
        <a:off x="526338" y="3253713"/>
        <a:ext cx="6200140" cy="394361"/>
      </dsp:txXfrm>
    </dsp:sp>
    <dsp:sp modelId="{E5FCF0A8-87D3-4562-BAB3-F3BB7D4DC61D}">
      <dsp:nvSpPr>
        <dsp:cNvPr id="0" name=""/>
        <dsp:cNvSpPr/>
      </dsp:nvSpPr>
      <dsp:spPr>
        <a:xfrm>
          <a:off x="226842" y="3221357"/>
          <a:ext cx="502919" cy="50291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rgbClr val="4472C4">
              <a:shade val="80000"/>
              <a:hueOff val="291069"/>
              <a:satOff val="-5213"/>
              <a:lumOff val="22154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FAAE3-114C-4E6D-8998-C98DD123D90F}">
      <dsp:nvSpPr>
        <dsp:cNvPr id="0" name=""/>
        <dsp:cNvSpPr/>
      </dsp:nvSpPr>
      <dsp:spPr>
        <a:xfrm>
          <a:off x="333818" y="3876673"/>
          <a:ext cx="6381362" cy="394361"/>
        </a:xfrm>
        <a:prstGeom prst="rect">
          <a:avLst/>
        </a:prstGeom>
        <a:solidFill>
          <a:srgbClr val="D7523C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024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Sales Potential Index (SPI): </a:t>
          </a:r>
          <a:r>
            <a:rPr lang="en-US" sz="1200" b="0" kern="1200" dirty="0">
              <a:solidFill>
                <a:sysClr val="windowText" lastClr="000000"/>
              </a:solidFill>
              <a:latin typeface="Selawik" panose="020B0502040204020203" pitchFamily="34" charset="0"/>
              <a:ea typeface="+mn-ea"/>
              <a:cs typeface="+mn-cs"/>
            </a:rPr>
            <a:t>Opportunity assessment of territories based on the market sales volume</a:t>
          </a:r>
        </a:p>
      </dsp:txBody>
      <dsp:txXfrm>
        <a:off x="333818" y="3876673"/>
        <a:ext cx="6381362" cy="394361"/>
      </dsp:txXfrm>
    </dsp:sp>
    <dsp:sp modelId="{71E6E578-2947-47F8-B0F8-4CB45F1C6D02}">
      <dsp:nvSpPr>
        <dsp:cNvPr id="0" name=""/>
        <dsp:cNvSpPr/>
      </dsp:nvSpPr>
      <dsp:spPr>
        <a:xfrm>
          <a:off x="113384" y="3836442"/>
          <a:ext cx="502919" cy="502919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shade val="80000"/>
              <a:hueOff val="349283"/>
              <a:satOff val="-6256"/>
              <a:lumOff val="26585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68BD26-8038-496E-9E9A-2E251FC1D17A}">
      <dsp:nvSpPr>
        <dsp:cNvPr id="0" name=""/>
        <dsp:cNvSpPr/>
      </dsp:nvSpPr>
      <dsp:spPr>
        <a:xfrm>
          <a:off x="0" y="172462"/>
          <a:ext cx="2158472" cy="863389"/>
        </a:xfrm>
        <a:prstGeom prst="homePlate">
          <a:avLst/>
        </a:prstGeom>
        <a:solidFill>
          <a:srgbClr val="820900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Finalize Territory Alignments</a:t>
          </a:r>
        </a:p>
      </dsp:txBody>
      <dsp:txXfrm>
        <a:off x="0" y="172462"/>
        <a:ext cx="1942625" cy="863389"/>
      </dsp:txXfrm>
    </dsp:sp>
    <dsp:sp modelId="{33DB9062-A002-417C-BF5A-212D3F054572}">
      <dsp:nvSpPr>
        <dsp:cNvPr id="0" name=""/>
        <dsp:cNvSpPr/>
      </dsp:nvSpPr>
      <dsp:spPr>
        <a:xfrm>
          <a:off x="1727885" y="172462"/>
          <a:ext cx="2158472" cy="863389"/>
        </a:xfrm>
        <a:prstGeom prst="chevron">
          <a:avLst/>
        </a:prstGeom>
        <a:solidFill>
          <a:srgbClr val="800000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37338" rIns="0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Define Placement Rules &amp; Criterions</a:t>
          </a:r>
        </a:p>
      </dsp:txBody>
      <dsp:txXfrm>
        <a:off x="2159580" y="172462"/>
        <a:ext cx="1295083" cy="863389"/>
      </dsp:txXfrm>
    </dsp:sp>
    <dsp:sp modelId="{1B302839-DC58-4050-B838-508F0D4BA17C}">
      <dsp:nvSpPr>
        <dsp:cNvPr id="0" name=""/>
        <dsp:cNvSpPr/>
      </dsp:nvSpPr>
      <dsp:spPr>
        <a:xfrm>
          <a:off x="3454663" y="172462"/>
          <a:ext cx="2158472" cy="863389"/>
        </a:xfrm>
        <a:prstGeom prst="chevron">
          <a:avLst/>
        </a:prstGeom>
        <a:solidFill>
          <a:srgbClr val="820900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Design &amp; Setup Placement Process</a:t>
          </a:r>
        </a:p>
      </dsp:txBody>
      <dsp:txXfrm>
        <a:off x="3886358" y="172462"/>
        <a:ext cx="1295083" cy="863389"/>
      </dsp:txXfrm>
    </dsp:sp>
    <dsp:sp modelId="{E875BD17-A087-421F-A3D2-0D6282DB647B}">
      <dsp:nvSpPr>
        <dsp:cNvPr id="0" name=""/>
        <dsp:cNvSpPr/>
      </dsp:nvSpPr>
      <dsp:spPr>
        <a:xfrm>
          <a:off x="5181441" y="172462"/>
          <a:ext cx="2158472" cy="863389"/>
        </a:xfrm>
        <a:prstGeom prst="chevron">
          <a:avLst/>
        </a:prstGeom>
        <a:solidFill>
          <a:srgbClr val="820900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Generate Scenarios &amp; Diagnostics</a:t>
          </a:r>
        </a:p>
      </dsp:txBody>
      <dsp:txXfrm>
        <a:off x="5613136" y="172462"/>
        <a:ext cx="1295083" cy="863389"/>
      </dsp:txXfrm>
    </dsp:sp>
    <dsp:sp modelId="{1CAB0669-D6E6-4D15-A234-106641AE4A26}">
      <dsp:nvSpPr>
        <dsp:cNvPr id="0" name=""/>
        <dsp:cNvSpPr/>
      </dsp:nvSpPr>
      <dsp:spPr>
        <a:xfrm>
          <a:off x="6908220" y="172462"/>
          <a:ext cx="2158472" cy="863389"/>
        </a:xfrm>
        <a:prstGeom prst="chevron">
          <a:avLst/>
        </a:prstGeom>
        <a:solidFill>
          <a:srgbClr val="820900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Final Results &amp; Field Force Communication</a:t>
          </a:r>
        </a:p>
      </dsp:txBody>
      <dsp:txXfrm>
        <a:off x="7339915" y="172462"/>
        <a:ext cx="1295083" cy="86338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D85AE6-CD3F-45F8-AB8A-9818DFB1C65C}">
      <dsp:nvSpPr>
        <dsp:cNvPr id="0" name=""/>
        <dsp:cNvSpPr/>
      </dsp:nvSpPr>
      <dsp:spPr>
        <a:xfrm rot="21300000">
          <a:off x="319232" y="1366451"/>
          <a:ext cx="7846629" cy="686491"/>
        </a:xfrm>
        <a:prstGeom prst="mathMinus">
          <a:avLst/>
        </a:prstGeom>
        <a:solidFill>
          <a:srgbClr val="800000">
            <a:tint val="6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4929A-4153-4C68-8F30-601091887005}">
      <dsp:nvSpPr>
        <dsp:cNvPr id="0" name=""/>
        <dsp:cNvSpPr/>
      </dsp:nvSpPr>
      <dsp:spPr>
        <a:xfrm>
          <a:off x="758414" y="234201"/>
          <a:ext cx="2545528" cy="1367757"/>
        </a:xfrm>
        <a:prstGeom prst="downArrow">
          <a:avLst/>
        </a:prstGeom>
        <a:solidFill>
          <a:srgbClr val="800000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501285-F3F0-45C4-B2D7-811B60C344ED}">
      <dsp:nvSpPr>
        <dsp:cNvPr id="0" name=""/>
        <dsp:cNvSpPr/>
      </dsp:nvSpPr>
      <dsp:spPr>
        <a:xfrm>
          <a:off x="3279482" y="15811"/>
          <a:ext cx="5205612" cy="1436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Placement maximization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This approach is suitable to be used when multiple sales rep are eligible for multiple roles &amp; a best sales rep to position combination is not a necessity. Hungarian algorithm is used for optimization</a:t>
          </a:r>
        </a:p>
      </dsp:txBody>
      <dsp:txXfrm>
        <a:off x="3279482" y="15811"/>
        <a:ext cx="5205612" cy="1436145"/>
      </dsp:txXfrm>
    </dsp:sp>
    <dsp:sp modelId="{C74B283C-6FF0-4B8A-B1DE-1F564D3219D9}">
      <dsp:nvSpPr>
        <dsp:cNvPr id="0" name=""/>
        <dsp:cNvSpPr/>
      </dsp:nvSpPr>
      <dsp:spPr>
        <a:xfrm>
          <a:off x="4821723" y="1833232"/>
          <a:ext cx="2545528" cy="1367757"/>
        </a:xfrm>
        <a:prstGeom prst="upArrow">
          <a:avLst/>
        </a:prstGeom>
        <a:solidFill>
          <a:srgbClr val="800000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B91CE1-6ED0-49DD-A38A-9FB90C5E6C2F}">
      <dsp:nvSpPr>
        <dsp:cNvPr id="0" name=""/>
        <dsp:cNvSpPr/>
      </dsp:nvSpPr>
      <dsp:spPr>
        <a:xfrm>
          <a:off x="383960" y="1983248"/>
          <a:ext cx="4492837" cy="1436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Best-fit placements</a:t>
          </a:r>
          <a:endParaRPr lang="en-US" sz="1200" b="1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In some cases business demands dictate that the job profile to be filled is of a specialist nature and it is desirable that a specific best-fitting sales rep be placed in the position, over a pool of fairly eligible sales rep. </a:t>
          </a:r>
          <a:endParaRPr lang="en-US" sz="1200" b="1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sp:txBody>
      <dsp:txXfrm>
        <a:off x="383960" y="1983248"/>
        <a:ext cx="4492837" cy="143614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04284-1F7C-4D58-BC79-8C2DEE7E9FAF}">
      <dsp:nvSpPr>
        <dsp:cNvPr id="0" name=""/>
        <dsp:cNvSpPr/>
      </dsp:nvSpPr>
      <dsp:spPr>
        <a:xfrm>
          <a:off x="0" y="2476501"/>
          <a:ext cx="10939605" cy="428624"/>
        </a:xfrm>
        <a:prstGeom prst="homePlate">
          <a:avLst/>
        </a:prstGeom>
        <a:gradFill rotWithShape="0">
          <a:gsLst>
            <a:gs pos="0">
              <a:sysClr val="window" lastClr="FFFFFF">
                <a:lumMod val="95000"/>
              </a:sysClr>
            </a:gs>
            <a:gs pos="100000">
              <a:sysClr val="window" lastClr="FFFFFF">
                <a:lumMod val="85000"/>
              </a:sysClr>
            </a:gs>
          </a:gsLst>
          <a:lin ang="1200000" scaled="0"/>
        </a:gradFill>
        <a:ln w="12700" cap="flat" cmpd="sng" algn="ctr">
          <a:noFill/>
          <a:prstDash val="solid"/>
          <a:miter lim="800000"/>
          <a:tailEnd type="arrow" w="sm" len="sm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F924A-339B-436A-9151-9C7B0B0377B9}">
      <dsp:nvSpPr>
        <dsp:cNvPr id="0" name=""/>
        <dsp:cNvSpPr/>
      </dsp:nvSpPr>
      <dsp:spPr>
        <a:xfrm rot="8100000">
          <a:off x="75650" y="635607"/>
          <a:ext cx="364799" cy="364799"/>
        </a:xfrm>
        <a:prstGeom prst="teardrop">
          <a:avLst>
            <a:gd name="adj" fmla="val 115000"/>
          </a:avLst>
        </a:prstGeom>
        <a:solidFill>
          <a:srgbClr val="72D5E3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B4BA4-33F0-43CE-A60E-B95E195AD5A9}">
      <dsp:nvSpPr>
        <dsp:cNvPr id="0" name=""/>
        <dsp:cNvSpPr/>
      </dsp:nvSpPr>
      <dsp:spPr>
        <a:xfrm>
          <a:off x="116176" y="676133"/>
          <a:ext cx="283747" cy="283747"/>
        </a:xfrm>
        <a:prstGeom prst="donut">
          <a:avLst/>
        </a:prstGeom>
        <a:solidFill>
          <a:sysClr val="window" lastClr="FFFF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2CF5D-A585-4990-846A-5EDBD19A9BDB}">
      <dsp:nvSpPr>
        <dsp:cNvPr id="0" name=""/>
        <dsp:cNvSpPr/>
      </dsp:nvSpPr>
      <dsp:spPr>
        <a:xfrm>
          <a:off x="516001" y="1097851"/>
          <a:ext cx="1680067" cy="15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Pre-kickoff</a:t>
          </a:r>
        </a:p>
      </dsp:txBody>
      <dsp:txXfrm>
        <a:off x="516001" y="1097851"/>
        <a:ext cx="1680067" cy="1592961"/>
      </dsp:txXfrm>
    </dsp:sp>
    <dsp:sp modelId="{85C50C56-6DC8-4C47-8DBC-4FD6B1554AA4}">
      <dsp:nvSpPr>
        <dsp:cNvPr id="0" name=""/>
        <dsp:cNvSpPr/>
      </dsp:nvSpPr>
      <dsp:spPr>
        <a:xfrm>
          <a:off x="516001" y="538162"/>
          <a:ext cx="1680067" cy="559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Dec 2019</a:t>
          </a:r>
          <a:endParaRPr lang="en-US" sz="1100" b="1" kern="1200" dirty="0">
            <a:solidFill>
              <a:sysClr val="windowText" lastClr="000000">
                <a:lumMod val="65000"/>
                <a:lumOff val="35000"/>
              </a:sysClr>
            </a:solidFill>
            <a:latin typeface="Selawik Light" panose="020B0502040204020203" pitchFamily="34" charset="0"/>
            <a:ea typeface="+mn-ea"/>
            <a:cs typeface="+mn-cs"/>
          </a:endParaRPr>
        </a:p>
      </dsp:txBody>
      <dsp:txXfrm>
        <a:off x="516001" y="538162"/>
        <a:ext cx="1680067" cy="559689"/>
      </dsp:txXfrm>
    </dsp:sp>
    <dsp:sp modelId="{4F322B1B-F357-4BCD-BF34-8A0D705A1CE7}">
      <dsp:nvSpPr>
        <dsp:cNvPr id="0" name=""/>
        <dsp:cNvSpPr/>
      </dsp:nvSpPr>
      <dsp:spPr>
        <a:xfrm>
          <a:off x="258049" y="1097851"/>
          <a:ext cx="0" cy="1592961"/>
        </a:xfrm>
        <a:prstGeom prst="line">
          <a:avLst/>
        </a:prstGeom>
        <a:noFill/>
        <a:ln w="3175" cap="flat" cmpd="sng" algn="ctr">
          <a:solidFill>
            <a:sysClr val="window" lastClr="FFFFFF">
              <a:lumMod val="85000"/>
            </a:sys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727168-E825-43C1-AF50-41E115F59C0C}">
      <dsp:nvSpPr>
        <dsp:cNvPr id="0" name=""/>
        <dsp:cNvSpPr/>
      </dsp:nvSpPr>
      <dsp:spPr>
        <a:xfrm>
          <a:off x="233511" y="2640440"/>
          <a:ext cx="92862" cy="100744"/>
        </a:xfrm>
        <a:prstGeom prst="ellipse">
          <a:avLst/>
        </a:prstGeom>
        <a:solidFill>
          <a:srgbClr val="72D5E3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632EA-1574-417A-A3FA-D711159FBAD1}">
      <dsp:nvSpPr>
        <dsp:cNvPr id="0" name=""/>
        <dsp:cNvSpPr/>
      </dsp:nvSpPr>
      <dsp:spPr>
        <a:xfrm rot="18900000">
          <a:off x="1168580" y="4381219"/>
          <a:ext cx="364799" cy="364799"/>
        </a:xfrm>
        <a:prstGeom prst="teardrop">
          <a:avLst>
            <a:gd name="adj" fmla="val 115000"/>
          </a:avLst>
        </a:prstGeom>
        <a:solidFill>
          <a:srgbClr val="72D5E3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E0966-F86B-4BBD-BE80-8FAB861AF0E8}">
      <dsp:nvSpPr>
        <dsp:cNvPr id="0" name=""/>
        <dsp:cNvSpPr/>
      </dsp:nvSpPr>
      <dsp:spPr>
        <a:xfrm>
          <a:off x="1209106" y="4421745"/>
          <a:ext cx="283747" cy="283747"/>
        </a:xfrm>
        <a:prstGeom prst="donut">
          <a:avLst/>
        </a:prstGeom>
        <a:solidFill>
          <a:sysClr val="window" lastClr="FFFFFF">
            <a:hueOff val="0"/>
            <a:satOff val="0"/>
            <a:lumOff val="0"/>
          </a:sys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8C5A1-CE9E-4410-9F2F-F714CC6AB069}">
      <dsp:nvSpPr>
        <dsp:cNvPr id="0" name=""/>
        <dsp:cNvSpPr/>
      </dsp:nvSpPr>
      <dsp:spPr>
        <a:xfrm>
          <a:off x="1608931" y="2690813"/>
          <a:ext cx="1680067" cy="15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Project Kick-off</a:t>
          </a:r>
        </a:p>
      </dsp:txBody>
      <dsp:txXfrm>
        <a:off x="1608931" y="2690813"/>
        <a:ext cx="1680067" cy="1592961"/>
      </dsp:txXfrm>
    </dsp:sp>
    <dsp:sp modelId="{C1E34084-406C-48D5-88FE-7226282DBC49}">
      <dsp:nvSpPr>
        <dsp:cNvPr id="0" name=""/>
        <dsp:cNvSpPr/>
      </dsp:nvSpPr>
      <dsp:spPr>
        <a:xfrm>
          <a:off x="1608931" y="4283774"/>
          <a:ext cx="1680067" cy="559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Jan 2020</a:t>
          </a:r>
          <a:endParaRPr lang="en-US" sz="1100" b="1" kern="1200" dirty="0">
            <a:solidFill>
              <a:sysClr val="windowText" lastClr="000000">
                <a:lumMod val="65000"/>
                <a:lumOff val="35000"/>
              </a:sysClr>
            </a:solidFill>
            <a:latin typeface="Selawik Light" panose="020B0502040204020203" pitchFamily="34" charset="0"/>
            <a:ea typeface="+mn-ea"/>
            <a:cs typeface="+mn-cs"/>
          </a:endParaRPr>
        </a:p>
      </dsp:txBody>
      <dsp:txXfrm>
        <a:off x="1608931" y="4283774"/>
        <a:ext cx="1680067" cy="559689"/>
      </dsp:txXfrm>
    </dsp:sp>
    <dsp:sp modelId="{33168228-1414-4AAF-B7E5-C08A80BBB2F1}">
      <dsp:nvSpPr>
        <dsp:cNvPr id="0" name=""/>
        <dsp:cNvSpPr/>
      </dsp:nvSpPr>
      <dsp:spPr>
        <a:xfrm>
          <a:off x="1350979" y="2690813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7996C3-16BE-4CEB-B9E2-6FFC42938F41}">
      <dsp:nvSpPr>
        <dsp:cNvPr id="0" name=""/>
        <dsp:cNvSpPr/>
      </dsp:nvSpPr>
      <dsp:spPr>
        <a:xfrm>
          <a:off x="1326440" y="2640440"/>
          <a:ext cx="92862" cy="100744"/>
        </a:xfrm>
        <a:prstGeom prst="ellipse">
          <a:avLst/>
        </a:prstGeom>
        <a:solidFill>
          <a:srgbClr val="72D5E3">
            <a:hueOff val="0"/>
            <a:satOff val="0"/>
            <a:lumOff val="0"/>
            <a:alphaOff val="0"/>
          </a:srgb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BECBF-E3AA-450B-95D4-8349AA21B4F8}">
      <dsp:nvSpPr>
        <dsp:cNvPr id="0" name=""/>
        <dsp:cNvSpPr/>
      </dsp:nvSpPr>
      <dsp:spPr>
        <a:xfrm rot="8100000">
          <a:off x="2261509" y="635607"/>
          <a:ext cx="364799" cy="364799"/>
        </a:xfrm>
        <a:prstGeom prst="teardrop">
          <a:avLst>
            <a:gd name="adj" fmla="val 115000"/>
          </a:avLst>
        </a:prstGeom>
        <a:solidFill>
          <a:srgbClr val="72D5E3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DD44C-F5E4-49AD-B1D9-346B8B8AEE8F}">
      <dsp:nvSpPr>
        <dsp:cNvPr id="0" name=""/>
        <dsp:cNvSpPr/>
      </dsp:nvSpPr>
      <dsp:spPr>
        <a:xfrm>
          <a:off x="2302035" y="676133"/>
          <a:ext cx="283747" cy="283747"/>
        </a:xfrm>
        <a:prstGeom prst="donut">
          <a:avLst/>
        </a:prstGeom>
        <a:solidFill>
          <a:sysClr val="window" lastClr="FFFFFF">
            <a:hueOff val="0"/>
            <a:satOff val="0"/>
            <a:lumOff val="0"/>
          </a:sys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64261-183D-47F9-8E7E-BCFC5023A815}">
      <dsp:nvSpPr>
        <dsp:cNvPr id="0" name=""/>
        <dsp:cNvSpPr/>
      </dsp:nvSpPr>
      <dsp:spPr>
        <a:xfrm>
          <a:off x="2701861" y="1097851"/>
          <a:ext cx="1680067" cy="15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>
              <a:latin typeface="Selawik Light" panose="020B0502040204020203" pitchFamily="34" charset="0"/>
            </a:rPr>
            <a:t>Data Review</a:t>
          </a:r>
          <a:endParaRPr lang="en-US" sz="1500" kern="1200" dirty="0">
            <a:solidFill>
              <a:sysClr val="windowText" lastClr="000000">
                <a:lumMod val="65000"/>
                <a:lumOff val="35000"/>
              </a:sysClr>
            </a:solidFill>
            <a:latin typeface="Selawik Light" panose="020B0502040204020203" pitchFamily="34" charset="0"/>
            <a:ea typeface="+mn-ea"/>
            <a:cs typeface="+mn-cs"/>
          </a:endParaRPr>
        </a:p>
      </dsp:txBody>
      <dsp:txXfrm>
        <a:off x="2701861" y="1097851"/>
        <a:ext cx="1680067" cy="1592961"/>
      </dsp:txXfrm>
    </dsp:sp>
    <dsp:sp modelId="{3DA36ABE-9810-4ED4-9A55-2905E7588D06}">
      <dsp:nvSpPr>
        <dsp:cNvPr id="0" name=""/>
        <dsp:cNvSpPr/>
      </dsp:nvSpPr>
      <dsp:spPr>
        <a:xfrm>
          <a:off x="2701861" y="538162"/>
          <a:ext cx="1680067" cy="559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mid-Jan 2020</a:t>
          </a:r>
          <a:endParaRPr lang="en-US" sz="1100" b="1" kern="1200" dirty="0">
            <a:solidFill>
              <a:sysClr val="windowText" lastClr="000000">
                <a:lumMod val="65000"/>
                <a:lumOff val="35000"/>
              </a:sysClr>
            </a:solidFill>
            <a:latin typeface="Selawik Light" panose="020B0502040204020203" pitchFamily="34" charset="0"/>
            <a:ea typeface="+mn-ea"/>
            <a:cs typeface="+mn-cs"/>
          </a:endParaRPr>
        </a:p>
      </dsp:txBody>
      <dsp:txXfrm>
        <a:off x="2701861" y="538162"/>
        <a:ext cx="1680067" cy="559689"/>
      </dsp:txXfrm>
    </dsp:sp>
    <dsp:sp modelId="{4B9F5909-A57C-4893-9C8A-D5960FE9BE37}">
      <dsp:nvSpPr>
        <dsp:cNvPr id="0" name=""/>
        <dsp:cNvSpPr/>
      </dsp:nvSpPr>
      <dsp:spPr>
        <a:xfrm>
          <a:off x="2443909" y="1097851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1B168-1DA5-4124-931F-A51FCB8EFC11}">
      <dsp:nvSpPr>
        <dsp:cNvPr id="0" name=""/>
        <dsp:cNvSpPr/>
      </dsp:nvSpPr>
      <dsp:spPr>
        <a:xfrm>
          <a:off x="2419370" y="2640440"/>
          <a:ext cx="92862" cy="100744"/>
        </a:xfrm>
        <a:prstGeom prst="ellipse">
          <a:avLst/>
        </a:prstGeom>
        <a:solidFill>
          <a:srgbClr val="72D5E3">
            <a:hueOff val="0"/>
            <a:satOff val="0"/>
            <a:lumOff val="0"/>
            <a:alphaOff val="0"/>
          </a:srgb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CC4C6-DFBC-460C-A9ED-BEDA8CC682D4}">
      <dsp:nvSpPr>
        <dsp:cNvPr id="0" name=""/>
        <dsp:cNvSpPr/>
      </dsp:nvSpPr>
      <dsp:spPr>
        <a:xfrm rot="18900000">
          <a:off x="3354439" y="4381219"/>
          <a:ext cx="364799" cy="364799"/>
        </a:xfrm>
        <a:prstGeom prst="teardrop">
          <a:avLst>
            <a:gd name="adj" fmla="val 115000"/>
          </a:avLst>
        </a:prstGeom>
        <a:solidFill>
          <a:srgbClr val="72D5E3">
            <a:hueOff val="0"/>
            <a:satOff val="0"/>
            <a:lumOff val="0"/>
            <a:alphaOff val="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82DA-B677-461B-A08D-337683480059}">
      <dsp:nvSpPr>
        <dsp:cNvPr id="0" name=""/>
        <dsp:cNvSpPr/>
      </dsp:nvSpPr>
      <dsp:spPr>
        <a:xfrm>
          <a:off x="3394965" y="4421745"/>
          <a:ext cx="283747" cy="283747"/>
        </a:xfrm>
        <a:prstGeom prst="donut">
          <a:avLst/>
        </a:prstGeom>
        <a:solidFill>
          <a:sysClr val="window" lastClr="FFFFFF">
            <a:hueOff val="0"/>
            <a:satOff val="0"/>
            <a:lumOff val="0"/>
          </a:sys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46913-A3FA-4470-A3E9-C64B0A13A62A}">
      <dsp:nvSpPr>
        <dsp:cNvPr id="0" name=""/>
        <dsp:cNvSpPr/>
      </dsp:nvSpPr>
      <dsp:spPr>
        <a:xfrm>
          <a:off x="3794791" y="2690813"/>
          <a:ext cx="1680067" cy="15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Segmentation</a:t>
          </a:r>
        </a:p>
      </dsp:txBody>
      <dsp:txXfrm>
        <a:off x="3794791" y="2690813"/>
        <a:ext cx="1680067" cy="1592961"/>
      </dsp:txXfrm>
    </dsp:sp>
    <dsp:sp modelId="{6EC2FC68-E1B8-4274-8090-C2C96A4CD82C}">
      <dsp:nvSpPr>
        <dsp:cNvPr id="0" name=""/>
        <dsp:cNvSpPr/>
      </dsp:nvSpPr>
      <dsp:spPr>
        <a:xfrm>
          <a:off x="3794791" y="4283774"/>
          <a:ext cx="1680067" cy="559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mid-Feb 2020</a:t>
          </a:r>
          <a:endParaRPr lang="en-US" sz="1100" b="1" kern="1200" dirty="0">
            <a:solidFill>
              <a:sysClr val="windowText" lastClr="000000">
                <a:lumMod val="65000"/>
                <a:lumOff val="35000"/>
              </a:sysClr>
            </a:solidFill>
            <a:latin typeface="Selawik Light" panose="020B0502040204020203" pitchFamily="34" charset="0"/>
            <a:ea typeface="+mn-ea"/>
            <a:cs typeface="+mn-cs"/>
          </a:endParaRPr>
        </a:p>
      </dsp:txBody>
      <dsp:txXfrm>
        <a:off x="3794791" y="4283774"/>
        <a:ext cx="1680067" cy="559689"/>
      </dsp:txXfrm>
    </dsp:sp>
    <dsp:sp modelId="{4F41BF23-550C-4E7F-977E-3D22E3AF7B51}">
      <dsp:nvSpPr>
        <dsp:cNvPr id="0" name=""/>
        <dsp:cNvSpPr/>
      </dsp:nvSpPr>
      <dsp:spPr>
        <a:xfrm>
          <a:off x="3536839" y="2690813"/>
          <a:ext cx="0" cy="1592961"/>
        </a:xfrm>
        <a:prstGeom prst="line">
          <a:avLst/>
        </a:prstGeom>
        <a:noFill/>
        <a:ln w="3175" cap="flat" cmpd="sng" algn="ctr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CF1E0-B1C4-4B10-A5EC-FD7EF0557E2D}">
      <dsp:nvSpPr>
        <dsp:cNvPr id="0" name=""/>
        <dsp:cNvSpPr/>
      </dsp:nvSpPr>
      <dsp:spPr>
        <a:xfrm>
          <a:off x="3512300" y="2640440"/>
          <a:ext cx="92862" cy="100744"/>
        </a:xfrm>
        <a:prstGeom prst="ellipse">
          <a:avLst/>
        </a:prstGeom>
        <a:solidFill>
          <a:srgbClr val="72D5E3">
            <a:hueOff val="0"/>
            <a:satOff val="0"/>
            <a:lumOff val="0"/>
            <a:alphaOff val="0"/>
          </a:srgb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3D155-27C2-4850-8318-04EC67B3E6BB}">
      <dsp:nvSpPr>
        <dsp:cNvPr id="0" name=""/>
        <dsp:cNvSpPr/>
      </dsp:nvSpPr>
      <dsp:spPr>
        <a:xfrm rot="8100000">
          <a:off x="4003485" y="1061738"/>
          <a:ext cx="364799" cy="364799"/>
        </a:xfrm>
        <a:prstGeom prst="teardrop">
          <a:avLst>
            <a:gd name="adj" fmla="val 11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FCB1C-858B-4129-B025-FDC59C3D8CDE}">
      <dsp:nvSpPr>
        <dsp:cNvPr id="0" name=""/>
        <dsp:cNvSpPr/>
      </dsp:nvSpPr>
      <dsp:spPr>
        <a:xfrm>
          <a:off x="4044011" y="1102264"/>
          <a:ext cx="283747" cy="28374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86C491-6419-4A91-AD3F-7DB937058A93}">
      <dsp:nvSpPr>
        <dsp:cNvPr id="0" name=""/>
        <dsp:cNvSpPr/>
      </dsp:nvSpPr>
      <dsp:spPr>
        <a:xfrm>
          <a:off x="4887720" y="1097851"/>
          <a:ext cx="1680067" cy="15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Promotion Response Modeling</a:t>
          </a:r>
        </a:p>
      </dsp:txBody>
      <dsp:txXfrm>
        <a:off x="4887720" y="1097851"/>
        <a:ext cx="1680067" cy="1592961"/>
      </dsp:txXfrm>
    </dsp:sp>
    <dsp:sp modelId="{F0BACE7F-C0D2-40D2-8A5B-A26CAC3050BA}">
      <dsp:nvSpPr>
        <dsp:cNvPr id="0" name=""/>
        <dsp:cNvSpPr/>
      </dsp:nvSpPr>
      <dsp:spPr>
        <a:xfrm>
          <a:off x="4887720" y="538162"/>
          <a:ext cx="1680067" cy="559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Feb 2020</a:t>
          </a:r>
        </a:p>
      </dsp:txBody>
      <dsp:txXfrm>
        <a:off x="4887720" y="538162"/>
        <a:ext cx="1680067" cy="559689"/>
      </dsp:txXfrm>
    </dsp:sp>
    <dsp:sp modelId="{664B14F9-0881-42A3-8C0C-653810A7AD34}">
      <dsp:nvSpPr>
        <dsp:cNvPr id="0" name=""/>
        <dsp:cNvSpPr/>
      </dsp:nvSpPr>
      <dsp:spPr>
        <a:xfrm>
          <a:off x="4629768" y="1097851"/>
          <a:ext cx="0" cy="1592961"/>
        </a:xfrm>
        <a:prstGeom prst="line">
          <a:avLst/>
        </a:prstGeom>
        <a:noFill/>
        <a:ln w="3175" cap="flat" cmpd="sng" algn="ctr">
          <a:solidFill>
            <a:srgbClr val="D9D9D9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AC100-E75B-4875-950D-B6D41F202967}">
      <dsp:nvSpPr>
        <dsp:cNvPr id="0" name=""/>
        <dsp:cNvSpPr/>
      </dsp:nvSpPr>
      <dsp:spPr>
        <a:xfrm>
          <a:off x="4605230" y="2640440"/>
          <a:ext cx="92862" cy="100744"/>
        </a:xfrm>
        <a:prstGeom prst="ellipse">
          <a:avLst/>
        </a:prstGeom>
        <a:solidFill>
          <a:srgbClr val="72D5E3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0C3DEC-9529-4B45-994E-1CBCE2CAB4AC}">
      <dsp:nvSpPr>
        <dsp:cNvPr id="0" name=""/>
        <dsp:cNvSpPr/>
      </dsp:nvSpPr>
      <dsp:spPr>
        <a:xfrm rot="18900000">
          <a:off x="4903684" y="4907718"/>
          <a:ext cx="364799" cy="364799"/>
        </a:xfrm>
        <a:prstGeom prst="teardrop">
          <a:avLst>
            <a:gd name="adj" fmla="val 11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DE6D30-BF42-4376-AB59-1D2B5EB8FEDE}">
      <dsp:nvSpPr>
        <dsp:cNvPr id="0" name=""/>
        <dsp:cNvSpPr/>
      </dsp:nvSpPr>
      <dsp:spPr>
        <a:xfrm>
          <a:off x="4944210" y="4948244"/>
          <a:ext cx="283747" cy="28374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3DAC9B-D6FD-4F85-ACFA-28C89CFDFFCB}">
      <dsp:nvSpPr>
        <dsp:cNvPr id="0" name=""/>
        <dsp:cNvSpPr/>
      </dsp:nvSpPr>
      <dsp:spPr>
        <a:xfrm>
          <a:off x="5980650" y="2690813"/>
          <a:ext cx="1680067" cy="15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Sales Force Sizing Simulation</a:t>
          </a:r>
        </a:p>
      </dsp:txBody>
      <dsp:txXfrm>
        <a:off x="5980650" y="2690813"/>
        <a:ext cx="1680067" cy="1592961"/>
      </dsp:txXfrm>
    </dsp:sp>
    <dsp:sp modelId="{11CAC6BC-987D-40C3-9CDB-93A28E88CDAC}">
      <dsp:nvSpPr>
        <dsp:cNvPr id="0" name=""/>
        <dsp:cNvSpPr/>
      </dsp:nvSpPr>
      <dsp:spPr>
        <a:xfrm>
          <a:off x="5980650" y="4283774"/>
          <a:ext cx="1680067" cy="559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Apr 2020</a:t>
          </a:r>
        </a:p>
      </dsp:txBody>
      <dsp:txXfrm>
        <a:off x="5980650" y="4283774"/>
        <a:ext cx="1680067" cy="559689"/>
      </dsp:txXfrm>
    </dsp:sp>
    <dsp:sp modelId="{EAEC73C7-CEDD-4258-991E-BCE665BC413F}">
      <dsp:nvSpPr>
        <dsp:cNvPr id="0" name=""/>
        <dsp:cNvSpPr/>
      </dsp:nvSpPr>
      <dsp:spPr>
        <a:xfrm>
          <a:off x="5722698" y="2690813"/>
          <a:ext cx="0" cy="1592961"/>
        </a:xfrm>
        <a:prstGeom prst="line">
          <a:avLst/>
        </a:prstGeom>
        <a:noFill/>
        <a:ln w="3175" cap="flat" cmpd="sng" algn="ctr">
          <a:solidFill>
            <a:srgbClr val="D9D9D9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52A4F3-09E2-47DE-B623-E8D8C01E95D0}">
      <dsp:nvSpPr>
        <dsp:cNvPr id="0" name=""/>
        <dsp:cNvSpPr/>
      </dsp:nvSpPr>
      <dsp:spPr>
        <a:xfrm>
          <a:off x="5698159" y="2640440"/>
          <a:ext cx="92862" cy="100744"/>
        </a:xfrm>
        <a:prstGeom prst="ellipse">
          <a:avLst/>
        </a:prstGeom>
        <a:solidFill>
          <a:srgbClr val="72D5E3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E6531-3471-4CDB-8D50-6D53EA6545A0}">
      <dsp:nvSpPr>
        <dsp:cNvPr id="0" name=""/>
        <dsp:cNvSpPr/>
      </dsp:nvSpPr>
      <dsp:spPr>
        <a:xfrm rot="8100000">
          <a:off x="5543846" y="1794494"/>
          <a:ext cx="364799" cy="364799"/>
        </a:xfrm>
        <a:prstGeom prst="teardrop">
          <a:avLst>
            <a:gd name="adj" fmla="val 11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D2CF4-779C-4CB9-AAE5-D77C4FA1A241}">
      <dsp:nvSpPr>
        <dsp:cNvPr id="0" name=""/>
        <dsp:cNvSpPr/>
      </dsp:nvSpPr>
      <dsp:spPr>
        <a:xfrm>
          <a:off x="5584372" y="1835020"/>
          <a:ext cx="283747" cy="283747"/>
        </a:xfrm>
        <a:prstGeom prst="ellipse">
          <a:avLst/>
        </a:prstGeom>
        <a:noFill/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6DE256-3D44-4F4B-ABC9-18BBCF5CFA4B}">
      <dsp:nvSpPr>
        <dsp:cNvPr id="0" name=""/>
        <dsp:cNvSpPr/>
      </dsp:nvSpPr>
      <dsp:spPr>
        <a:xfrm>
          <a:off x="7073580" y="1097851"/>
          <a:ext cx="1680067" cy="15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Alignment </a:t>
          </a:r>
        </a:p>
      </dsp:txBody>
      <dsp:txXfrm>
        <a:off x="7073580" y="1097851"/>
        <a:ext cx="1680067" cy="1592961"/>
      </dsp:txXfrm>
    </dsp:sp>
    <dsp:sp modelId="{A7941FF5-6434-4060-ABB8-F01B45FA1EBA}">
      <dsp:nvSpPr>
        <dsp:cNvPr id="0" name=""/>
        <dsp:cNvSpPr/>
      </dsp:nvSpPr>
      <dsp:spPr>
        <a:xfrm>
          <a:off x="7073580" y="538162"/>
          <a:ext cx="1680067" cy="559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May 2020</a:t>
          </a:r>
        </a:p>
      </dsp:txBody>
      <dsp:txXfrm>
        <a:off x="7073580" y="538162"/>
        <a:ext cx="1680067" cy="559689"/>
      </dsp:txXfrm>
    </dsp:sp>
    <dsp:sp modelId="{29A1BE94-28EF-4610-8A44-66908B53D59B}">
      <dsp:nvSpPr>
        <dsp:cNvPr id="0" name=""/>
        <dsp:cNvSpPr/>
      </dsp:nvSpPr>
      <dsp:spPr>
        <a:xfrm>
          <a:off x="6815628" y="1097851"/>
          <a:ext cx="0" cy="1592961"/>
        </a:xfrm>
        <a:prstGeom prst="line">
          <a:avLst/>
        </a:prstGeom>
        <a:noFill/>
        <a:ln w="3175" cap="flat" cmpd="sng" algn="ctr">
          <a:solidFill>
            <a:srgbClr val="D9D9D9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AFDC6-54B5-4551-BD61-EC0A23393DB8}">
      <dsp:nvSpPr>
        <dsp:cNvPr id="0" name=""/>
        <dsp:cNvSpPr/>
      </dsp:nvSpPr>
      <dsp:spPr>
        <a:xfrm>
          <a:off x="6791089" y="2640440"/>
          <a:ext cx="92862" cy="100744"/>
        </a:xfrm>
        <a:prstGeom prst="ellipse">
          <a:avLst/>
        </a:prstGeom>
        <a:solidFill>
          <a:srgbClr val="72D5E3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ECC04D-CAF6-43D5-B122-3C2977356CB6}">
      <dsp:nvSpPr>
        <dsp:cNvPr id="0" name=""/>
        <dsp:cNvSpPr/>
      </dsp:nvSpPr>
      <dsp:spPr>
        <a:xfrm rot="18900000">
          <a:off x="7021186" y="4811676"/>
          <a:ext cx="364799" cy="364799"/>
        </a:xfrm>
        <a:prstGeom prst="teardrop">
          <a:avLst>
            <a:gd name="adj" fmla="val 11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B452A-C341-4B0B-860E-D9FA2BF8FDAD}">
      <dsp:nvSpPr>
        <dsp:cNvPr id="0" name=""/>
        <dsp:cNvSpPr/>
      </dsp:nvSpPr>
      <dsp:spPr>
        <a:xfrm>
          <a:off x="7061712" y="4852202"/>
          <a:ext cx="283747" cy="28374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AEA51D-5B52-4626-B780-7E9D1E517F23}">
      <dsp:nvSpPr>
        <dsp:cNvPr id="0" name=""/>
        <dsp:cNvSpPr/>
      </dsp:nvSpPr>
      <dsp:spPr>
        <a:xfrm>
          <a:off x="8166510" y="2690813"/>
          <a:ext cx="1680067" cy="15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People Placement</a:t>
          </a:r>
        </a:p>
      </dsp:txBody>
      <dsp:txXfrm>
        <a:off x="8166510" y="2690813"/>
        <a:ext cx="1680067" cy="1592961"/>
      </dsp:txXfrm>
    </dsp:sp>
    <dsp:sp modelId="{2F21DD93-04E8-4183-838F-B15D6C03839C}">
      <dsp:nvSpPr>
        <dsp:cNvPr id="0" name=""/>
        <dsp:cNvSpPr/>
      </dsp:nvSpPr>
      <dsp:spPr>
        <a:xfrm>
          <a:off x="8166510" y="4283774"/>
          <a:ext cx="1680067" cy="559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Jul 2020</a:t>
          </a:r>
        </a:p>
      </dsp:txBody>
      <dsp:txXfrm>
        <a:off x="8166510" y="4283774"/>
        <a:ext cx="1680067" cy="559689"/>
      </dsp:txXfrm>
    </dsp:sp>
    <dsp:sp modelId="{7E769B1C-E6EA-450C-89E0-05EC4E0BA267}">
      <dsp:nvSpPr>
        <dsp:cNvPr id="0" name=""/>
        <dsp:cNvSpPr/>
      </dsp:nvSpPr>
      <dsp:spPr>
        <a:xfrm>
          <a:off x="7908558" y="2690813"/>
          <a:ext cx="0" cy="1592961"/>
        </a:xfrm>
        <a:prstGeom prst="line">
          <a:avLst/>
        </a:prstGeom>
        <a:noFill/>
        <a:ln w="3175" cap="flat" cmpd="sng" algn="ctr">
          <a:solidFill>
            <a:srgbClr val="D9D9D9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3D1AA8-E3FF-4F4F-AFC5-FBF2F5F35480}">
      <dsp:nvSpPr>
        <dsp:cNvPr id="0" name=""/>
        <dsp:cNvSpPr/>
      </dsp:nvSpPr>
      <dsp:spPr>
        <a:xfrm>
          <a:off x="7884019" y="2640440"/>
          <a:ext cx="92862" cy="100744"/>
        </a:xfrm>
        <a:prstGeom prst="ellipse">
          <a:avLst/>
        </a:prstGeom>
        <a:solidFill>
          <a:srgbClr val="72D5E3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0C3A3-4F94-4249-81EA-673F4F0CC9CA}">
      <dsp:nvSpPr>
        <dsp:cNvPr id="0" name=""/>
        <dsp:cNvSpPr/>
      </dsp:nvSpPr>
      <dsp:spPr>
        <a:xfrm rot="8100000">
          <a:off x="7931321" y="1505616"/>
          <a:ext cx="364799" cy="364799"/>
        </a:xfrm>
        <a:prstGeom prst="teardrop">
          <a:avLst>
            <a:gd name="adj" fmla="val 115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4FFD7-242B-4CA8-B054-52B475F23D35}">
      <dsp:nvSpPr>
        <dsp:cNvPr id="0" name=""/>
        <dsp:cNvSpPr/>
      </dsp:nvSpPr>
      <dsp:spPr>
        <a:xfrm>
          <a:off x="7971847" y="1546142"/>
          <a:ext cx="283747" cy="28374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2B1F6-D27A-43CE-9DB6-DD02459FA84C}">
      <dsp:nvSpPr>
        <dsp:cNvPr id="0" name=""/>
        <dsp:cNvSpPr/>
      </dsp:nvSpPr>
      <dsp:spPr>
        <a:xfrm>
          <a:off x="9259439" y="1097851"/>
          <a:ext cx="1680067" cy="1592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Project completion</a:t>
          </a:r>
        </a:p>
      </dsp:txBody>
      <dsp:txXfrm>
        <a:off x="9259439" y="1097851"/>
        <a:ext cx="1680067" cy="1592961"/>
      </dsp:txXfrm>
    </dsp:sp>
    <dsp:sp modelId="{EF32189E-B9D9-4188-A154-48DB94201EEB}">
      <dsp:nvSpPr>
        <dsp:cNvPr id="0" name=""/>
        <dsp:cNvSpPr/>
      </dsp:nvSpPr>
      <dsp:spPr>
        <a:xfrm>
          <a:off x="9259439" y="538162"/>
          <a:ext cx="1680067" cy="559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>
              <a:solidFill>
                <a:sysClr val="windowText" lastClr="000000">
                  <a:lumMod val="65000"/>
                  <a:lumOff val="35000"/>
                </a:sysClr>
              </a:solidFill>
              <a:latin typeface="Selawik Light" panose="020B0502040204020203" pitchFamily="34" charset="0"/>
              <a:ea typeface="+mn-ea"/>
              <a:cs typeface="+mn-cs"/>
            </a:rPr>
            <a:t>End of Jul 2020</a:t>
          </a:r>
        </a:p>
      </dsp:txBody>
      <dsp:txXfrm>
        <a:off x="9259439" y="538162"/>
        <a:ext cx="1680067" cy="559689"/>
      </dsp:txXfrm>
    </dsp:sp>
    <dsp:sp modelId="{3B92C87C-8056-489C-A7EF-CAB834E854EB}">
      <dsp:nvSpPr>
        <dsp:cNvPr id="0" name=""/>
        <dsp:cNvSpPr/>
      </dsp:nvSpPr>
      <dsp:spPr>
        <a:xfrm>
          <a:off x="9001487" y="1097851"/>
          <a:ext cx="0" cy="1592961"/>
        </a:xfrm>
        <a:prstGeom prst="line">
          <a:avLst/>
        </a:prstGeom>
        <a:noFill/>
        <a:ln w="3175" cap="flat" cmpd="sng" algn="ctr">
          <a:solidFill>
            <a:srgbClr val="D9D9D9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E16A9E-E3F4-42B0-B22B-8C3D43E41E1A}">
      <dsp:nvSpPr>
        <dsp:cNvPr id="0" name=""/>
        <dsp:cNvSpPr/>
      </dsp:nvSpPr>
      <dsp:spPr>
        <a:xfrm>
          <a:off x="8976949" y="2640440"/>
          <a:ext cx="92862" cy="100744"/>
        </a:xfrm>
        <a:prstGeom prst="ellipse">
          <a:avLst/>
        </a:prstGeom>
        <a:solidFill>
          <a:srgbClr val="72D5E3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D23A0-BBD9-409C-A1DB-FAE6A85FE05E}">
      <dsp:nvSpPr>
        <dsp:cNvPr id="0" name=""/>
        <dsp:cNvSpPr/>
      </dsp:nvSpPr>
      <dsp:spPr>
        <a:xfrm rot="5400000">
          <a:off x="1560833" y="225841"/>
          <a:ext cx="1023927" cy="996387"/>
        </a:xfrm>
        <a:prstGeom prst="hexagon">
          <a:avLst>
            <a:gd name="adj" fmla="val 25000"/>
            <a:gd name="vf" fmla="val 115470"/>
          </a:avLst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Market Potential</a:t>
          </a:r>
        </a:p>
      </dsp:txBody>
      <dsp:txXfrm rot="-5400000">
        <a:off x="1738434" y="380432"/>
        <a:ext cx="668725" cy="687208"/>
      </dsp:txXfrm>
    </dsp:sp>
    <dsp:sp modelId="{224FF9BD-3717-4342-98DC-F8C2E28B6285}">
      <dsp:nvSpPr>
        <dsp:cNvPr id="0" name=""/>
        <dsp:cNvSpPr/>
      </dsp:nvSpPr>
      <dsp:spPr>
        <a:xfrm>
          <a:off x="2545237" y="416857"/>
          <a:ext cx="1142703" cy="614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A056C1-9068-4632-B721-DC1F41D5DCDA}">
      <dsp:nvSpPr>
        <dsp:cNvPr id="0" name=""/>
        <dsp:cNvSpPr/>
      </dsp:nvSpPr>
      <dsp:spPr>
        <a:xfrm rot="5400000">
          <a:off x="503255" y="221427"/>
          <a:ext cx="1023927" cy="1005215"/>
        </a:xfrm>
        <a:prstGeom prst="hexagon">
          <a:avLst>
            <a:gd name="adj" fmla="val 25000"/>
            <a:gd name="vf" fmla="val 115470"/>
          </a:avLst>
        </a:prstGeom>
        <a:solidFill>
          <a:srgbClr val="ED7D31">
            <a:hueOff val="-161707"/>
            <a:satOff val="-9325"/>
            <a:lumOff val="959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Current Value</a:t>
          </a:r>
        </a:p>
      </dsp:txBody>
      <dsp:txXfrm rot="-5400000">
        <a:off x="678616" y="381166"/>
        <a:ext cx="673205" cy="685737"/>
      </dsp:txXfrm>
    </dsp:sp>
    <dsp:sp modelId="{C08C0CE7-2A27-4848-AEA9-B26E3EA4F5C2}">
      <dsp:nvSpPr>
        <dsp:cNvPr id="0" name=""/>
        <dsp:cNvSpPr/>
      </dsp:nvSpPr>
      <dsp:spPr>
        <a:xfrm rot="5400000">
          <a:off x="1037043" y="1050397"/>
          <a:ext cx="1023927" cy="1085495"/>
        </a:xfrm>
        <a:prstGeom prst="hexagon">
          <a:avLst>
            <a:gd name="adj" fmla="val 25000"/>
            <a:gd name="vf" fmla="val 115470"/>
          </a:avLst>
        </a:prstGeom>
        <a:solidFill>
          <a:srgbClr val="ED7D31">
            <a:hueOff val="-323414"/>
            <a:satOff val="-18651"/>
            <a:lumOff val="1917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Managed care influence</a:t>
          </a:r>
        </a:p>
      </dsp:txBody>
      <dsp:txXfrm rot="-5400000">
        <a:off x="1187176" y="1251836"/>
        <a:ext cx="723663" cy="682618"/>
      </dsp:txXfrm>
    </dsp:sp>
    <dsp:sp modelId="{C9E0A1AB-FE0E-4687-8C5A-A50F42EF4713}">
      <dsp:nvSpPr>
        <dsp:cNvPr id="0" name=""/>
        <dsp:cNvSpPr/>
      </dsp:nvSpPr>
      <dsp:spPr>
        <a:xfrm>
          <a:off x="1801" y="1285966"/>
          <a:ext cx="1105841" cy="614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7322A0-C0A6-4B78-8809-1C4321DF6492}">
      <dsp:nvSpPr>
        <dsp:cNvPr id="0" name=""/>
        <dsp:cNvSpPr/>
      </dsp:nvSpPr>
      <dsp:spPr>
        <a:xfrm rot="5400000">
          <a:off x="2139972" y="1101717"/>
          <a:ext cx="1023927" cy="982856"/>
        </a:xfrm>
        <a:prstGeom prst="hexagon">
          <a:avLst>
            <a:gd name="adj" fmla="val 25000"/>
            <a:gd name="vf" fmla="val 115470"/>
          </a:avLst>
        </a:prstGeom>
        <a:solidFill>
          <a:srgbClr val="ED7D31">
            <a:hueOff val="-485121"/>
            <a:satOff val="-27976"/>
            <a:lumOff val="2876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Switching tendency of patients</a:t>
          </a:r>
        </a:p>
      </dsp:txBody>
      <dsp:txXfrm rot="-5400000">
        <a:off x="2321031" y="1248414"/>
        <a:ext cx="661808" cy="689463"/>
      </dsp:txXfrm>
    </dsp:sp>
    <dsp:sp modelId="{A1A0461E-9688-414B-AC0B-CBB919BD13E8}">
      <dsp:nvSpPr>
        <dsp:cNvPr id="0" name=""/>
        <dsp:cNvSpPr/>
      </dsp:nvSpPr>
      <dsp:spPr>
        <a:xfrm rot="5400000">
          <a:off x="1591513" y="1941280"/>
          <a:ext cx="1023927" cy="1021490"/>
        </a:xfrm>
        <a:prstGeom prst="hexagon">
          <a:avLst>
            <a:gd name="adj" fmla="val 25000"/>
            <a:gd name="vf" fmla="val 115470"/>
          </a:avLst>
        </a:prstGeom>
        <a:solidFill>
          <a:srgbClr val="ED7D31">
            <a:hueOff val="-646828"/>
            <a:satOff val="-37301"/>
            <a:lumOff val="383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Adoption of new products</a:t>
          </a:r>
        </a:p>
      </dsp:txBody>
      <dsp:txXfrm rot="-5400000">
        <a:off x="1762777" y="2110513"/>
        <a:ext cx="681398" cy="683025"/>
      </dsp:txXfrm>
    </dsp:sp>
    <dsp:sp modelId="{A43B99EC-4076-4359-B1CB-423390D4FBF5}">
      <dsp:nvSpPr>
        <dsp:cNvPr id="0" name=""/>
        <dsp:cNvSpPr/>
      </dsp:nvSpPr>
      <dsp:spPr>
        <a:xfrm>
          <a:off x="2545237" y="2155076"/>
          <a:ext cx="1142703" cy="614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44058C-D734-4C7B-A408-E1C502A9602C}">
      <dsp:nvSpPr>
        <dsp:cNvPr id="0" name=""/>
        <dsp:cNvSpPr/>
      </dsp:nvSpPr>
      <dsp:spPr>
        <a:xfrm rot="5400000">
          <a:off x="527165" y="1958943"/>
          <a:ext cx="1023927" cy="1006623"/>
        </a:xfrm>
        <a:prstGeom prst="hexagon">
          <a:avLst>
            <a:gd name="adj" fmla="val 25000"/>
            <a:gd name="vf" fmla="val 115470"/>
          </a:avLst>
        </a:prstGeom>
        <a:solidFill>
          <a:srgbClr val="ED7D31">
            <a:hueOff val="-808535"/>
            <a:satOff val="-46627"/>
            <a:lumOff val="4793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Share of various sales channels</a:t>
          </a:r>
        </a:p>
      </dsp:txBody>
      <dsp:txXfrm rot="-5400000">
        <a:off x="702170" y="2119505"/>
        <a:ext cx="673917" cy="685502"/>
      </dsp:txXfrm>
    </dsp:sp>
    <dsp:sp modelId="{20C29D15-F4F0-4403-A462-0F6A786E52E0}">
      <dsp:nvSpPr>
        <dsp:cNvPr id="0" name=""/>
        <dsp:cNvSpPr/>
      </dsp:nvSpPr>
      <dsp:spPr>
        <a:xfrm rot="5400000">
          <a:off x="998325" y="2885990"/>
          <a:ext cx="1049464" cy="916285"/>
        </a:xfrm>
        <a:prstGeom prst="hexagon">
          <a:avLst>
            <a:gd name="adj" fmla="val 25000"/>
            <a:gd name="vf" fmla="val 115470"/>
          </a:avLst>
        </a:prstGeom>
        <a:solidFill>
          <a:srgbClr val="ED7D31">
            <a:hueOff val="-970242"/>
            <a:satOff val="-55952"/>
            <a:lumOff val="5752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Branded to Generic ratio</a:t>
          </a:r>
        </a:p>
      </dsp:txBody>
      <dsp:txXfrm rot="-5400000">
        <a:off x="1207938" y="2983213"/>
        <a:ext cx="630237" cy="721840"/>
      </dsp:txXfrm>
    </dsp:sp>
    <dsp:sp modelId="{17D78940-1916-4B57-87C4-B92948BB2372}">
      <dsp:nvSpPr>
        <dsp:cNvPr id="0" name=""/>
        <dsp:cNvSpPr/>
      </dsp:nvSpPr>
      <dsp:spPr>
        <a:xfrm>
          <a:off x="1801" y="3036954"/>
          <a:ext cx="1105841" cy="614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76B334-5637-424A-B452-00E72C68B205}">
      <dsp:nvSpPr>
        <dsp:cNvPr id="0" name=""/>
        <dsp:cNvSpPr/>
      </dsp:nvSpPr>
      <dsp:spPr>
        <a:xfrm rot="5400000">
          <a:off x="2040031" y="2898724"/>
          <a:ext cx="1023927" cy="890816"/>
        </a:xfrm>
        <a:prstGeom prst="hexagon">
          <a:avLst>
            <a:gd name="adj" fmla="val 25000"/>
            <a:gd name="vf" fmla="val 115470"/>
          </a:avLst>
        </a:prstGeom>
        <a:solidFill>
          <a:srgbClr val="ED7D31">
            <a:hueOff val="-1131949"/>
            <a:satOff val="-65277"/>
            <a:lumOff val="671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Response to promotion</a:t>
          </a:r>
        </a:p>
      </dsp:txBody>
      <dsp:txXfrm rot="-5400000">
        <a:off x="2245405" y="2991731"/>
        <a:ext cx="613178" cy="704803"/>
      </dsp:txXfrm>
    </dsp:sp>
    <dsp:sp modelId="{A0605156-1167-4E43-A0C5-E7D16704E270}">
      <dsp:nvSpPr>
        <dsp:cNvPr id="0" name=""/>
        <dsp:cNvSpPr/>
      </dsp:nvSpPr>
      <dsp:spPr>
        <a:xfrm rot="5400000">
          <a:off x="1513984" y="3686248"/>
          <a:ext cx="1139754" cy="1155131"/>
        </a:xfrm>
        <a:prstGeom prst="hexagon">
          <a:avLst>
            <a:gd name="adj" fmla="val 25000"/>
            <a:gd name="vf" fmla="val 115470"/>
          </a:avLst>
        </a:prstGeom>
        <a:solidFill>
          <a:srgbClr val="ED7D31">
            <a:hueOff val="-1293656"/>
            <a:satOff val="-74603"/>
            <a:lumOff val="7669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Competitor share</a:t>
          </a:r>
        </a:p>
      </dsp:txBody>
      <dsp:txXfrm rot="-5400000">
        <a:off x="1698818" y="3883895"/>
        <a:ext cx="770087" cy="759836"/>
      </dsp:txXfrm>
    </dsp:sp>
    <dsp:sp modelId="{2060F488-2412-4224-AEC2-497022ABC008}">
      <dsp:nvSpPr>
        <dsp:cNvPr id="0" name=""/>
        <dsp:cNvSpPr/>
      </dsp:nvSpPr>
      <dsp:spPr>
        <a:xfrm>
          <a:off x="2545237" y="3976745"/>
          <a:ext cx="1142703" cy="614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9964C9-F464-488D-98C8-4E16570F5719}">
      <dsp:nvSpPr>
        <dsp:cNvPr id="0" name=""/>
        <dsp:cNvSpPr/>
      </dsp:nvSpPr>
      <dsp:spPr>
        <a:xfrm rot="5400000">
          <a:off x="494205" y="3825955"/>
          <a:ext cx="1023927" cy="907929"/>
        </a:xfrm>
        <a:prstGeom prst="hexagon">
          <a:avLst>
            <a:gd name="adj" fmla="val 25000"/>
            <a:gd name="vf" fmla="val 115470"/>
          </a:avLst>
        </a:prstGeom>
        <a:solidFill>
          <a:srgbClr val="ED7D31">
            <a:hueOff val="-1455363"/>
            <a:satOff val="-83928"/>
            <a:lumOff val="8628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Specialty</a:t>
          </a:r>
        </a:p>
      </dsp:txBody>
      <dsp:txXfrm rot="-5400000">
        <a:off x="694954" y="3928944"/>
        <a:ext cx="622429" cy="70195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EAAC0-97C7-4A98-A920-E5AEE5FC3699}">
      <dsp:nvSpPr>
        <dsp:cNvPr id="0" name=""/>
        <dsp:cNvSpPr/>
      </dsp:nvSpPr>
      <dsp:spPr>
        <a:xfrm rot="5400000">
          <a:off x="-217817" y="347286"/>
          <a:ext cx="1514266" cy="10972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Variable Creation and Treatment</a:t>
          </a:r>
        </a:p>
      </dsp:txBody>
      <dsp:txXfrm rot="-5400000">
        <a:off x="-9322" y="687429"/>
        <a:ext cx="1097276" cy="416990"/>
      </dsp:txXfrm>
    </dsp:sp>
    <dsp:sp modelId="{DD0EF884-8216-49FC-81D8-145E5D2EDF64}">
      <dsp:nvSpPr>
        <dsp:cNvPr id="0" name=""/>
        <dsp:cNvSpPr/>
      </dsp:nvSpPr>
      <dsp:spPr>
        <a:xfrm rot="5400000">
          <a:off x="2632472" y="-1424371"/>
          <a:ext cx="984273" cy="41106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List of variables is built from perspective of objective behind segmentation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The following primary treatments is performed on the variables created to get better understanding of variables 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Univariate ,Correlation 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>
              <a:solidFill>
                <a:srgbClr val="000000"/>
              </a:solidFill>
            </a:rPr>
            <a:t>Outlier and Missing values Treatment</a:t>
          </a:r>
          <a:endParaRPr lang="en-US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50" kern="1200" dirty="0"/>
        </a:p>
      </dsp:txBody>
      <dsp:txXfrm rot="-5400000">
        <a:off x="1069309" y="186840"/>
        <a:ext cx="4062552" cy="888177"/>
      </dsp:txXfrm>
    </dsp:sp>
    <dsp:sp modelId="{E224FE88-FAEB-4CA4-A56F-90BAB1510A6E}">
      <dsp:nvSpPr>
        <dsp:cNvPr id="0" name=""/>
        <dsp:cNvSpPr/>
      </dsp:nvSpPr>
      <dsp:spPr>
        <a:xfrm rot="5400000">
          <a:off x="-217817" y="1665357"/>
          <a:ext cx="1514266" cy="10972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Base list Preparation</a:t>
          </a:r>
        </a:p>
      </dsp:txBody>
      <dsp:txXfrm rot="-5400000">
        <a:off x="-9322" y="2005500"/>
        <a:ext cx="1097276" cy="416990"/>
      </dsp:txXfrm>
    </dsp:sp>
    <dsp:sp modelId="{4DCA586E-F2D7-4EB0-BEBD-B9A0E2FFFF9E}">
      <dsp:nvSpPr>
        <dsp:cNvPr id="0" name=""/>
        <dsp:cNvSpPr/>
      </dsp:nvSpPr>
      <dsp:spPr>
        <a:xfrm rot="5400000">
          <a:off x="2632472" y="-162952"/>
          <a:ext cx="984273" cy="41106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The base list of physicians to be considered for segmentation consist of all the physicians who have prescriber in Market in the last two years </a:t>
          </a:r>
          <a:r>
            <a:rPr lang="en-US" sz="1050" i="1" kern="1200" dirty="0"/>
            <a:t>(But this definition is very much dependent on Brand and objectives of segmentation)</a:t>
          </a:r>
          <a:r>
            <a:rPr lang="en-US" sz="1050" kern="1200" dirty="0"/>
            <a:t> 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 Narrowed down the variable list by running a factor analysis 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50" kern="1200" dirty="0"/>
        </a:p>
      </dsp:txBody>
      <dsp:txXfrm rot="-5400000">
        <a:off x="1069309" y="1448259"/>
        <a:ext cx="4062552" cy="888177"/>
      </dsp:txXfrm>
    </dsp:sp>
    <dsp:sp modelId="{42EAE2B8-E3D6-4BDB-88CD-9B3DAD4CEC4A}">
      <dsp:nvSpPr>
        <dsp:cNvPr id="0" name=""/>
        <dsp:cNvSpPr/>
      </dsp:nvSpPr>
      <dsp:spPr>
        <a:xfrm rot="5400000">
          <a:off x="-174463" y="2983336"/>
          <a:ext cx="1427559" cy="10972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/>
            <a:t>Segmentation</a:t>
          </a:r>
          <a:r>
            <a:rPr lang="en-US" sz="1050" b="1" kern="1200" dirty="0"/>
            <a:t> </a:t>
          </a:r>
          <a:r>
            <a:rPr lang="en-US" sz="1050" b="0" kern="1200" dirty="0"/>
            <a:t>Analysis</a:t>
          </a:r>
        </a:p>
      </dsp:txBody>
      <dsp:txXfrm rot="-5400000">
        <a:off x="-9321" y="3366832"/>
        <a:ext cx="1097276" cy="330283"/>
      </dsp:txXfrm>
    </dsp:sp>
    <dsp:sp modelId="{87EBB5D3-E2A1-4EEC-9750-92960AC0C8AD}">
      <dsp:nvSpPr>
        <dsp:cNvPr id="0" name=""/>
        <dsp:cNvSpPr/>
      </dsp:nvSpPr>
      <dsp:spPr>
        <a:xfrm rot="5400000">
          <a:off x="2632472" y="1211678"/>
          <a:ext cx="984273" cy="41106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A model based clustering analysis was performed on the Base list of physicians based on their responsiveness to promotions of the analog and behavioral pattern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Segmented physicians were customized based on the client needs and geographical alignment of the sales representatives</a:t>
          </a:r>
        </a:p>
      </dsp:txBody>
      <dsp:txXfrm rot="-5400000">
        <a:off x="1069309" y="2822889"/>
        <a:ext cx="4062552" cy="8881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7E7255-F948-444B-A571-111F65B13F30}">
      <dsp:nvSpPr>
        <dsp:cNvPr id="0" name=""/>
        <dsp:cNvSpPr/>
      </dsp:nvSpPr>
      <dsp:spPr>
        <a:xfrm>
          <a:off x="330684" y="57170"/>
          <a:ext cx="1134619" cy="394038"/>
        </a:xfrm>
        <a:prstGeom prst="ellipse">
          <a:avLst/>
        </a:prstGeom>
        <a:solidFill>
          <a:srgbClr val="800000">
            <a:tint val="50000"/>
            <a:alpha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02D179-0B65-48B8-909C-8EED0FCF5843}">
      <dsp:nvSpPr>
        <dsp:cNvPr id="0" name=""/>
        <dsp:cNvSpPr/>
      </dsp:nvSpPr>
      <dsp:spPr>
        <a:xfrm>
          <a:off x="789809" y="1022037"/>
          <a:ext cx="219887" cy="140728"/>
        </a:xfrm>
        <a:prstGeom prst="downArrow">
          <a:avLst/>
        </a:prstGeom>
        <a:solidFill>
          <a:srgbClr val="800000">
            <a:tint val="6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F446E-228B-416D-93B5-B29651D868D4}">
      <dsp:nvSpPr>
        <dsp:cNvPr id="0" name=""/>
        <dsp:cNvSpPr/>
      </dsp:nvSpPr>
      <dsp:spPr>
        <a:xfrm>
          <a:off x="372023" y="1134619"/>
          <a:ext cx="1055460" cy="263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"/>
            <a:ea typeface="+mn-ea"/>
            <a:cs typeface="+mn-cs"/>
          </a:endParaRPr>
        </a:p>
      </dsp:txBody>
      <dsp:txXfrm>
        <a:off x="372023" y="1134619"/>
        <a:ext cx="1055460" cy="263865"/>
      </dsp:txXfrm>
    </dsp:sp>
    <dsp:sp modelId="{64D7BCA4-0E77-4C18-AD65-029C3AA219A9}">
      <dsp:nvSpPr>
        <dsp:cNvPr id="0" name=""/>
        <dsp:cNvSpPr/>
      </dsp:nvSpPr>
      <dsp:spPr>
        <a:xfrm>
          <a:off x="743193" y="481641"/>
          <a:ext cx="395797" cy="395797"/>
        </a:xfrm>
        <a:prstGeom prst="ellipse">
          <a:avLst/>
        </a:prstGeom>
        <a:solidFill>
          <a:srgbClr val="800000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Control</a:t>
          </a:r>
        </a:p>
      </dsp:txBody>
      <dsp:txXfrm>
        <a:off x="801156" y="539604"/>
        <a:ext cx="279871" cy="279871"/>
      </dsp:txXfrm>
    </dsp:sp>
    <dsp:sp modelId="{2DEAE826-F486-4126-90A8-BBC024A3FBCF}">
      <dsp:nvSpPr>
        <dsp:cNvPr id="0" name=""/>
        <dsp:cNvSpPr/>
      </dsp:nvSpPr>
      <dsp:spPr>
        <a:xfrm>
          <a:off x="459978" y="184705"/>
          <a:ext cx="395797" cy="395797"/>
        </a:xfrm>
        <a:prstGeom prst="ellipse">
          <a:avLst/>
        </a:prstGeom>
        <a:solidFill>
          <a:srgbClr val="800000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Influence</a:t>
          </a:r>
        </a:p>
      </dsp:txBody>
      <dsp:txXfrm>
        <a:off x="517941" y="242668"/>
        <a:ext cx="279871" cy="279871"/>
      </dsp:txXfrm>
    </dsp:sp>
    <dsp:sp modelId="{7BA8BF6D-CF8A-4BCA-8951-7074273C9CA7}">
      <dsp:nvSpPr>
        <dsp:cNvPr id="0" name=""/>
        <dsp:cNvSpPr/>
      </dsp:nvSpPr>
      <dsp:spPr>
        <a:xfrm>
          <a:off x="864571" y="89010"/>
          <a:ext cx="395797" cy="395797"/>
        </a:xfrm>
        <a:prstGeom prst="ellipse">
          <a:avLst/>
        </a:prstGeom>
        <a:solidFill>
          <a:srgbClr val="800000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Size</a:t>
          </a:r>
        </a:p>
      </dsp:txBody>
      <dsp:txXfrm>
        <a:off x="922534" y="146973"/>
        <a:ext cx="279871" cy="279871"/>
      </dsp:txXfrm>
    </dsp:sp>
    <dsp:sp modelId="{272BB667-81B5-4106-82FB-DD756DCFE33A}">
      <dsp:nvSpPr>
        <dsp:cNvPr id="0" name=""/>
        <dsp:cNvSpPr/>
      </dsp:nvSpPr>
      <dsp:spPr>
        <a:xfrm>
          <a:off x="284068" y="8795"/>
          <a:ext cx="1231370" cy="985096"/>
        </a:xfrm>
        <a:prstGeom prst="funnel">
          <a:avLst/>
        </a:prstGeom>
        <a:solidFill>
          <a:sysClr val="window" lastClr="FFFFFF">
            <a:alpha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rgbClr val="80000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4A394-131B-4D52-A76A-FF685BDF3881}">
      <dsp:nvSpPr>
        <dsp:cNvPr id="0" name=""/>
        <dsp:cNvSpPr/>
      </dsp:nvSpPr>
      <dsp:spPr>
        <a:xfrm>
          <a:off x="6875" y="0"/>
          <a:ext cx="4881616" cy="333248"/>
        </a:xfrm>
        <a:prstGeom prst="homePlate">
          <a:avLst/>
        </a:prstGeom>
        <a:solidFill>
          <a:srgbClr val="006666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Pre Modeling</a:t>
          </a:r>
        </a:p>
      </dsp:txBody>
      <dsp:txXfrm>
        <a:off x="6875" y="0"/>
        <a:ext cx="4798304" cy="333248"/>
      </dsp:txXfrm>
    </dsp:sp>
    <dsp:sp modelId="{94CFCBA5-7CD5-4584-AB75-589640AFC93C}">
      <dsp:nvSpPr>
        <dsp:cNvPr id="0" name=""/>
        <dsp:cNvSpPr/>
      </dsp:nvSpPr>
      <dsp:spPr>
        <a:xfrm>
          <a:off x="3912168" y="0"/>
          <a:ext cx="4881616" cy="333248"/>
        </a:xfrm>
        <a:prstGeom prst="chevron">
          <a:avLst/>
        </a:prstGeom>
        <a:solidFill>
          <a:srgbClr val="4D4D4D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Modeling</a:t>
          </a:r>
        </a:p>
      </dsp:txBody>
      <dsp:txXfrm>
        <a:off x="4078792" y="0"/>
        <a:ext cx="4548368" cy="3332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4A394-131B-4D52-A76A-FF685BDF3881}">
      <dsp:nvSpPr>
        <dsp:cNvPr id="0" name=""/>
        <dsp:cNvSpPr/>
      </dsp:nvSpPr>
      <dsp:spPr>
        <a:xfrm>
          <a:off x="6875" y="0"/>
          <a:ext cx="4881616" cy="333248"/>
        </a:xfrm>
        <a:prstGeom prst="homePlate">
          <a:avLst/>
        </a:prstGeom>
        <a:solidFill>
          <a:srgbClr val="006666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Pre Modeling</a:t>
          </a:r>
        </a:p>
      </dsp:txBody>
      <dsp:txXfrm>
        <a:off x="6875" y="0"/>
        <a:ext cx="4798304" cy="333248"/>
      </dsp:txXfrm>
    </dsp:sp>
    <dsp:sp modelId="{94CFCBA5-7CD5-4584-AB75-589640AFC93C}">
      <dsp:nvSpPr>
        <dsp:cNvPr id="0" name=""/>
        <dsp:cNvSpPr/>
      </dsp:nvSpPr>
      <dsp:spPr>
        <a:xfrm>
          <a:off x="3912168" y="0"/>
          <a:ext cx="4881616" cy="333248"/>
        </a:xfrm>
        <a:prstGeom prst="chevron">
          <a:avLst/>
        </a:prstGeom>
        <a:solidFill>
          <a:srgbClr val="4D4D4D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Modeling</a:t>
          </a:r>
        </a:p>
      </dsp:txBody>
      <dsp:txXfrm>
        <a:off x="4078792" y="0"/>
        <a:ext cx="4548368" cy="3332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4A394-131B-4D52-A76A-FF685BDF3881}">
      <dsp:nvSpPr>
        <dsp:cNvPr id="0" name=""/>
        <dsp:cNvSpPr/>
      </dsp:nvSpPr>
      <dsp:spPr>
        <a:xfrm>
          <a:off x="6875" y="0"/>
          <a:ext cx="4881616" cy="333248"/>
        </a:xfrm>
        <a:prstGeom prst="homePlate">
          <a:avLst/>
        </a:prstGeom>
        <a:solidFill>
          <a:srgbClr val="4D4D4D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Pre Modeling</a:t>
          </a:r>
        </a:p>
      </dsp:txBody>
      <dsp:txXfrm>
        <a:off x="6875" y="0"/>
        <a:ext cx="4798304" cy="333248"/>
      </dsp:txXfrm>
    </dsp:sp>
    <dsp:sp modelId="{94CFCBA5-7CD5-4584-AB75-589640AFC93C}">
      <dsp:nvSpPr>
        <dsp:cNvPr id="0" name=""/>
        <dsp:cNvSpPr/>
      </dsp:nvSpPr>
      <dsp:spPr>
        <a:xfrm>
          <a:off x="3912168" y="0"/>
          <a:ext cx="4881616" cy="333248"/>
        </a:xfrm>
        <a:prstGeom prst="chevron">
          <a:avLst/>
        </a:prstGeom>
        <a:solidFill>
          <a:srgbClr val="006666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Modeling</a:t>
          </a:r>
        </a:p>
      </dsp:txBody>
      <dsp:txXfrm>
        <a:off x="4078792" y="0"/>
        <a:ext cx="4548368" cy="3332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4A394-131B-4D52-A76A-FF685BDF3881}">
      <dsp:nvSpPr>
        <dsp:cNvPr id="0" name=""/>
        <dsp:cNvSpPr/>
      </dsp:nvSpPr>
      <dsp:spPr>
        <a:xfrm>
          <a:off x="6875" y="0"/>
          <a:ext cx="4881616" cy="333248"/>
        </a:xfrm>
        <a:prstGeom prst="homePlate">
          <a:avLst/>
        </a:prstGeom>
        <a:solidFill>
          <a:srgbClr val="4D4D4D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Pre Modeling</a:t>
          </a:r>
        </a:p>
      </dsp:txBody>
      <dsp:txXfrm>
        <a:off x="6875" y="0"/>
        <a:ext cx="4798304" cy="333248"/>
      </dsp:txXfrm>
    </dsp:sp>
    <dsp:sp modelId="{94CFCBA5-7CD5-4584-AB75-589640AFC93C}">
      <dsp:nvSpPr>
        <dsp:cNvPr id="0" name=""/>
        <dsp:cNvSpPr/>
      </dsp:nvSpPr>
      <dsp:spPr>
        <a:xfrm>
          <a:off x="3912168" y="0"/>
          <a:ext cx="4881616" cy="333248"/>
        </a:xfrm>
        <a:prstGeom prst="chevron">
          <a:avLst/>
        </a:prstGeom>
        <a:solidFill>
          <a:srgbClr val="006666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Modeling</a:t>
          </a:r>
        </a:p>
      </dsp:txBody>
      <dsp:txXfrm>
        <a:off x="4078792" y="0"/>
        <a:ext cx="4548368" cy="3332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4A394-131B-4D52-A76A-FF685BDF3881}">
      <dsp:nvSpPr>
        <dsp:cNvPr id="0" name=""/>
        <dsp:cNvSpPr/>
      </dsp:nvSpPr>
      <dsp:spPr>
        <a:xfrm>
          <a:off x="6875" y="0"/>
          <a:ext cx="4881616" cy="333248"/>
        </a:xfrm>
        <a:prstGeom prst="homePlate">
          <a:avLst/>
        </a:prstGeom>
        <a:solidFill>
          <a:srgbClr val="4D4D4D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Pre Modeling</a:t>
          </a:r>
        </a:p>
      </dsp:txBody>
      <dsp:txXfrm>
        <a:off x="6875" y="0"/>
        <a:ext cx="4798304" cy="333248"/>
      </dsp:txXfrm>
    </dsp:sp>
    <dsp:sp modelId="{94CFCBA5-7CD5-4584-AB75-589640AFC93C}">
      <dsp:nvSpPr>
        <dsp:cNvPr id="0" name=""/>
        <dsp:cNvSpPr/>
      </dsp:nvSpPr>
      <dsp:spPr>
        <a:xfrm>
          <a:off x="3912168" y="0"/>
          <a:ext cx="4881616" cy="333248"/>
        </a:xfrm>
        <a:prstGeom prst="chevron">
          <a:avLst/>
        </a:prstGeom>
        <a:solidFill>
          <a:srgbClr val="006666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Modeling</a:t>
          </a:r>
        </a:p>
      </dsp:txBody>
      <dsp:txXfrm>
        <a:off x="4078792" y="0"/>
        <a:ext cx="4548368" cy="3332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4A394-131B-4D52-A76A-FF685BDF3881}">
      <dsp:nvSpPr>
        <dsp:cNvPr id="0" name=""/>
        <dsp:cNvSpPr/>
      </dsp:nvSpPr>
      <dsp:spPr>
        <a:xfrm>
          <a:off x="6875" y="0"/>
          <a:ext cx="4881616" cy="333248"/>
        </a:xfrm>
        <a:prstGeom prst="homePlate">
          <a:avLst/>
        </a:prstGeom>
        <a:solidFill>
          <a:srgbClr val="4D4D4D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Pre Modeling</a:t>
          </a:r>
        </a:p>
      </dsp:txBody>
      <dsp:txXfrm>
        <a:off x="6875" y="0"/>
        <a:ext cx="4798304" cy="333248"/>
      </dsp:txXfrm>
    </dsp:sp>
    <dsp:sp modelId="{94CFCBA5-7CD5-4584-AB75-589640AFC93C}">
      <dsp:nvSpPr>
        <dsp:cNvPr id="0" name=""/>
        <dsp:cNvSpPr/>
      </dsp:nvSpPr>
      <dsp:spPr>
        <a:xfrm>
          <a:off x="3912168" y="0"/>
          <a:ext cx="4881616" cy="333248"/>
        </a:xfrm>
        <a:prstGeom prst="chevron">
          <a:avLst/>
        </a:prstGeom>
        <a:solidFill>
          <a:srgbClr val="006666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Modeling</a:t>
          </a:r>
        </a:p>
      </dsp:txBody>
      <dsp:txXfrm>
        <a:off x="4078792" y="0"/>
        <a:ext cx="4548368" cy="3332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4A394-131B-4D52-A76A-FF685BDF3881}">
      <dsp:nvSpPr>
        <dsp:cNvPr id="0" name=""/>
        <dsp:cNvSpPr/>
      </dsp:nvSpPr>
      <dsp:spPr>
        <a:xfrm>
          <a:off x="6875" y="0"/>
          <a:ext cx="4881616" cy="333248"/>
        </a:xfrm>
        <a:prstGeom prst="homePlate">
          <a:avLst/>
        </a:prstGeom>
        <a:solidFill>
          <a:srgbClr val="4D4D4D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Pre Modeling</a:t>
          </a:r>
        </a:p>
      </dsp:txBody>
      <dsp:txXfrm>
        <a:off x="6875" y="0"/>
        <a:ext cx="4798304" cy="333248"/>
      </dsp:txXfrm>
    </dsp:sp>
    <dsp:sp modelId="{94CFCBA5-7CD5-4584-AB75-589640AFC93C}">
      <dsp:nvSpPr>
        <dsp:cNvPr id="0" name=""/>
        <dsp:cNvSpPr/>
      </dsp:nvSpPr>
      <dsp:spPr>
        <a:xfrm>
          <a:off x="3912168" y="0"/>
          <a:ext cx="4881616" cy="333248"/>
        </a:xfrm>
        <a:prstGeom prst="chevron">
          <a:avLst/>
        </a:prstGeom>
        <a:solidFill>
          <a:srgbClr val="006666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ysClr val="window" lastClr="FFFFFF"/>
              </a:solidFill>
              <a:latin typeface="Selawik" panose="020B0502040204020203" pitchFamily="34" charset="0"/>
              <a:ea typeface="+mn-ea"/>
              <a:cs typeface="+mn-cs"/>
            </a:rPr>
            <a:t>Modeling</a:t>
          </a:r>
        </a:p>
      </dsp:txBody>
      <dsp:txXfrm>
        <a:off x="4078792" y="0"/>
        <a:ext cx="4548368" cy="333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A15005A-830E-4F3A-B10F-A10D26347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116A20-AEF1-4067-848A-6DDE2F2EF2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58CDD-615B-464D-AE48-119ACA3468EF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AAF4F5-3BF1-4E52-AB02-F4045EBC45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F1ED2-3DCF-42C0-8D2D-8C9074E9FD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68883-1562-48D8-A336-B30EA417F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66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1B1AB-479C-4E09-A018-9AA1EEF656F2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A2BA7-D570-4AC3-9AFC-C4D33ADFB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25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1F673-9EFF-4004-9FC0-009895052E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201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220663"/>
            <a:ext cx="7273926" cy="4092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81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220663"/>
            <a:ext cx="7273926" cy="4092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CC290-FBB5-460F-B5AA-0FCBA6852F2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177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220663"/>
            <a:ext cx="7273926" cy="4092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CC290-FBB5-460F-B5AA-0FCBA6852F2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4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1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75BF7-F3A4-4DAA-9FCA-139B3E6D2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EF2EF5-9492-498F-BAF4-623CBB7A9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22245-E703-48BF-AB79-0B2FE8151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C26D-E554-45BE-BBE3-30476EFE1135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AB1D0-CDCA-43F9-94BB-22DC661B2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04A39-2CC6-46A9-B581-ECA4BD8D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49DC-D8D1-4023-BDD9-CFF60465A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61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D4E4E-3DF2-492C-B9C7-AD7FD095A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0231F8-49A1-405A-A5C3-7A8E1F2F3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E35E1-1419-4351-B3F9-01F21F1C9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F4864-8069-44D6-9000-1E07AC516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C26D-E554-45BE-BBE3-30476EFE1135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FB83E4-26A5-4FEA-A06D-F04EDEF6C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EAE8C-7D2D-4D66-891A-B4FCB26F6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49DC-D8D1-4023-BDD9-CFF60465A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86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69C2-7B2F-4D4F-B99B-EFB8D0B7C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E66CBE-B439-4FCE-BC91-08FDD70F1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9B3F2-F00E-473A-B915-C537FA800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C26D-E554-45BE-BBE3-30476EFE1135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1E6F9-EB2F-47BF-9BA0-7DBC63374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F17F8-2E2C-4743-9142-78E778E1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49DC-D8D1-4023-BDD9-CFF60465A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70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4B333F-271D-4A80-A890-DD4437E3F3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7BDB6-23CA-4BF8-928B-18DED3F94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9EA08-A2CF-4030-AABF-F24508B14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C26D-E554-45BE-BBE3-30476EFE1135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947A7-DF71-4DFD-AEB6-CDD623CED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48395-C729-48B1-A621-8DC477991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49DC-D8D1-4023-BDD9-CFF60465A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131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E4117A7-E2B7-4B3C-9036-04D9B81A459E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BCFD29-7B09-415B-937A-6710B411F9C9}"/>
              </a:ext>
            </a:extLst>
          </p:cNvPr>
          <p:cNvSpPr/>
          <p:nvPr userDrawn="1"/>
        </p:nvSpPr>
        <p:spPr>
          <a:xfrm>
            <a:off x="11410032" y="-1"/>
            <a:ext cx="736741" cy="99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7DA68-08DA-43B5-A77D-4C7FF6AE5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6" t="4237" r="9905" b="20105"/>
          <a:stretch/>
        </p:blipFill>
        <p:spPr>
          <a:xfrm>
            <a:off x="11410032" y="45981"/>
            <a:ext cx="736741" cy="77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87DA68-08DA-43B5-A77D-4C7FF6AE5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6" t="4237" r="9905" b="20105"/>
          <a:stretch/>
        </p:blipFill>
        <p:spPr>
          <a:xfrm>
            <a:off x="11410032" y="81491"/>
            <a:ext cx="736741" cy="7789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BCFD29-7B09-415B-937A-6710B411F9C9}"/>
              </a:ext>
            </a:extLst>
          </p:cNvPr>
          <p:cNvSpPr/>
          <p:nvPr userDrawn="1"/>
        </p:nvSpPr>
        <p:spPr>
          <a:xfrm>
            <a:off x="11410032" y="-1"/>
            <a:ext cx="736741" cy="99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46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112025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14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025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6040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 Sigma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" y="3492501"/>
            <a:ext cx="12192000" cy="3382963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981835" y="1003300"/>
            <a:ext cx="0" cy="1905000"/>
          </a:xfrm>
          <a:prstGeom prst="line">
            <a:avLst/>
          </a:prstGeom>
          <a:noFill/>
          <a:ln w="1016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/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2425501" y="1058864"/>
          <a:ext cx="1336859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4" r:id="rId3" imgW="1085714" imgH="1286055" progId="PBrush">
                  <p:embed/>
                </p:oleObj>
              </mc:Choice>
              <mc:Fallback>
                <p:oleObj r:id="rId3" imgW="1085714" imgH="1286055" progId="PBrush">
                  <p:embed/>
                  <p:pic>
                    <p:nvPicPr>
                      <p:cNvPr id="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501" y="1058864"/>
                        <a:ext cx="1336859" cy="1285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4536890" y="4094163"/>
            <a:ext cx="3090021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Chicago, IL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Bangalore, India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www.mu-sigma.com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1420625" y="5785754"/>
            <a:ext cx="93189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2971800" algn="ctr"/>
                <a:tab pos="5943600" algn="r"/>
              </a:tabLst>
            </a:pPr>
            <a:r>
              <a:rPr lang="en-US" sz="1000" b="1" u="sng" dirty="0">
                <a:solidFill>
                  <a:schemeClr val="bg1"/>
                </a:solidFill>
              </a:rPr>
              <a:t>Proprietary Information</a:t>
            </a:r>
            <a:endParaRPr lang="en-US" sz="1000" u="sng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>
              <a:spcBef>
                <a:spcPct val="0"/>
              </a:spcBef>
              <a:buClrTx/>
              <a:buFontTx/>
              <a:buNone/>
              <a:tabLst>
                <a:tab pos="2971800" algn="ctr"/>
                <a:tab pos="5943600" algn="r"/>
              </a:tabLst>
            </a:pPr>
            <a:endParaRPr lang="en-US" sz="1000" u="sng" dirty="0">
              <a:solidFill>
                <a:schemeClr val="bg1"/>
              </a:solidFill>
            </a:endParaRPr>
          </a:p>
        </p:txBody>
      </p:sp>
      <p:sp>
        <p:nvSpPr>
          <p:cNvPr id="5" name="Title Placeholder 13"/>
          <p:cNvSpPr>
            <a:spLocks noGrp="1"/>
          </p:cNvSpPr>
          <p:nvPr>
            <p:ph type="title" hasCustomPrompt="1"/>
          </p:nvPr>
        </p:nvSpPr>
        <p:spPr>
          <a:xfrm>
            <a:off x="2305161" y="2467429"/>
            <a:ext cx="844332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Project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430790" y="5108573"/>
            <a:ext cx="3289377" cy="522288"/>
          </a:xfrm>
        </p:spPr>
        <p:txBody>
          <a:bodyPr anchor="ctr">
            <a:normAutofit/>
          </a:bodyPr>
          <a:lstStyle>
            <a:lvl1pPr algn="ctr">
              <a:buNone/>
              <a:defRPr sz="1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1031964" y="6045652"/>
            <a:ext cx="10100714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"This document and its attachments are confidential.  Any</a:t>
            </a:r>
            <a:r>
              <a:rPr lang="en-US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unauthorized copying, disclosure or distribution of the material is strictly forbidden"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b="1" dirty="0">
                <a:solidFill>
                  <a:schemeClr val="bg1"/>
                </a:solidFill>
              </a:rPr>
              <a:t>	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06277" y="2971800"/>
            <a:ext cx="8443322" cy="457200"/>
          </a:xfrm>
        </p:spPr>
        <p:txBody>
          <a:bodyPr anchor="ctr"/>
          <a:lstStyle>
            <a:lvl1pPr marL="234950" indent="-1206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i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Meeting Title</a:t>
            </a:r>
          </a:p>
        </p:txBody>
      </p:sp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1" y="3492501"/>
            <a:ext cx="12192000" cy="3382963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16" name="Line 6"/>
          <p:cNvSpPr>
            <a:spLocks noChangeShapeType="1"/>
          </p:cNvSpPr>
          <p:nvPr userDrawn="1"/>
        </p:nvSpPr>
        <p:spPr bwMode="auto">
          <a:xfrm>
            <a:off x="1981835" y="1003300"/>
            <a:ext cx="0" cy="1905000"/>
          </a:xfrm>
          <a:prstGeom prst="line">
            <a:avLst/>
          </a:prstGeom>
          <a:noFill/>
          <a:ln w="1016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/>
          </a:p>
        </p:txBody>
      </p:sp>
      <p:graphicFrame>
        <p:nvGraphicFramePr>
          <p:cNvPr id="17" name="Object 9"/>
          <p:cNvGraphicFramePr>
            <a:graphicFrameLocks noChangeAspect="1"/>
          </p:cNvGraphicFramePr>
          <p:nvPr userDrawn="1"/>
        </p:nvGraphicFramePr>
        <p:xfrm>
          <a:off x="2425501" y="1058864"/>
          <a:ext cx="1336859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5" r:id="rId5" imgW="1085714" imgH="1286055" progId="PBrush">
                  <p:embed/>
                </p:oleObj>
              </mc:Choice>
              <mc:Fallback>
                <p:oleObj r:id="rId5" imgW="1085714" imgH="1286055" progId="PBrush">
                  <p:embed/>
                  <p:pic>
                    <p:nvPicPr>
                      <p:cNvPr id="1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501" y="1058864"/>
                        <a:ext cx="1336859" cy="1285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2"/>
          <p:cNvSpPr>
            <a:spLocks noChangeArrowheads="1"/>
          </p:cNvSpPr>
          <p:nvPr userDrawn="1"/>
        </p:nvSpPr>
        <p:spPr bwMode="auto">
          <a:xfrm>
            <a:off x="4536890" y="4094163"/>
            <a:ext cx="3090021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Chicago, IL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Bangalore, India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www.mu-sigma.com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Rectangle 13"/>
          <p:cNvSpPr>
            <a:spLocks noChangeArrowheads="1"/>
          </p:cNvSpPr>
          <p:nvPr userDrawn="1"/>
        </p:nvSpPr>
        <p:spPr bwMode="auto">
          <a:xfrm>
            <a:off x="1420625" y="5785754"/>
            <a:ext cx="93189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2971800" algn="ctr"/>
                <a:tab pos="5943600" algn="r"/>
              </a:tabLst>
            </a:pPr>
            <a:r>
              <a:rPr lang="en-US" sz="1000" b="1" u="sng" dirty="0">
                <a:solidFill>
                  <a:schemeClr val="bg1"/>
                </a:solidFill>
              </a:rPr>
              <a:t>Proprietary Information</a:t>
            </a:r>
            <a:endParaRPr lang="en-US" sz="1000" u="sng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>
              <a:spcBef>
                <a:spcPct val="0"/>
              </a:spcBef>
              <a:buClrTx/>
              <a:buFontTx/>
              <a:buNone/>
              <a:tabLst>
                <a:tab pos="2971800" algn="ctr"/>
                <a:tab pos="5943600" algn="r"/>
              </a:tabLst>
            </a:pPr>
            <a:endParaRPr lang="en-US" sz="1000" u="sng" dirty="0">
              <a:solidFill>
                <a:schemeClr val="bg1"/>
              </a:solidFill>
            </a:endParaRPr>
          </a:p>
        </p:txBody>
      </p:sp>
      <p:sp>
        <p:nvSpPr>
          <p:cNvPr id="20" name="Rectangle 14"/>
          <p:cNvSpPr>
            <a:spLocks noChangeArrowheads="1"/>
          </p:cNvSpPr>
          <p:nvPr userDrawn="1"/>
        </p:nvSpPr>
        <p:spPr bwMode="auto">
          <a:xfrm>
            <a:off x="1031964" y="6045652"/>
            <a:ext cx="10100714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"This document and its attachments are confidential.  Any</a:t>
            </a:r>
            <a:r>
              <a:rPr lang="en-US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unauthorized copying, disclosure or distribution of the material is strictly forbidden"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b="1" dirty="0">
                <a:solidFill>
                  <a:schemeClr val="bg1"/>
                </a:solidFill>
              </a:rPr>
              <a:t>	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1" name="TextBox 23"/>
          <p:cNvSpPr txBox="1">
            <a:spLocks noChangeArrowheads="1"/>
          </p:cNvSpPr>
          <p:nvPr userDrawn="1"/>
        </p:nvSpPr>
        <p:spPr bwMode="auto">
          <a:xfrm>
            <a:off x="3991033" y="3556000"/>
            <a:ext cx="4190389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</a:rPr>
              <a:t>Do The Math</a:t>
            </a:r>
          </a:p>
        </p:txBody>
      </p:sp>
      <p:cxnSp>
        <p:nvCxnSpPr>
          <p:cNvPr id="22" name="Straight Connector 25"/>
          <p:cNvCxnSpPr>
            <a:cxnSpLocks noChangeShapeType="1"/>
          </p:cNvCxnSpPr>
          <p:nvPr userDrawn="1"/>
        </p:nvCxnSpPr>
        <p:spPr bwMode="auto">
          <a:xfrm flipV="1">
            <a:off x="5118764" y="3951288"/>
            <a:ext cx="1913428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054385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rgbClr val="003399"/>
              </a:buClr>
              <a:defRPr/>
            </a:lvl1pPr>
            <a:lvl2pPr>
              <a:buClr>
                <a:srgbClr val="003399"/>
              </a:buClr>
              <a:defRPr/>
            </a:lvl2pPr>
            <a:lvl3pPr>
              <a:buClr>
                <a:srgbClr val="003399"/>
              </a:buClr>
              <a:defRPr/>
            </a:lvl3pPr>
            <a:lvl4pPr>
              <a:buClr>
                <a:srgbClr val="003399"/>
              </a:buClr>
              <a:defRPr/>
            </a:lvl4pPr>
          </a:lstStyle>
          <a:p>
            <a:pPr lvl="0"/>
            <a:r>
              <a:rPr lang="en-US" dirty="0"/>
              <a:t>Supporting Points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aphicFrame>
        <p:nvGraphicFramePr>
          <p:cNvPr id="1118210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5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1821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99788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970108" y="2743200"/>
            <a:ext cx="8255692" cy="2971800"/>
          </a:xfrm>
        </p:spPr>
        <p:txBody>
          <a:bodyPr/>
          <a:lstStyle>
            <a:lvl1pPr>
              <a:defRPr/>
            </a:lvl1pPr>
            <a:lvl2pPr marL="452438" lvl="1" indent="-215900">
              <a:defRPr/>
            </a:lvl2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970108" y="1219200"/>
            <a:ext cx="8255692" cy="1143000"/>
          </a:xfrm>
        </p:spPr>
        <p:txBody>
          <a:bodyPr tIns="45720" bIns="4572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98020" name="Line 4"/>
          <p:cNvSpPr>
            <a:spLocks noChangeShapeType="1"/>
          </p:cNvSpPr>
          <p:nvPr/>
        </p:nvSpPr>
        <p:spPr bwMode="auto">
          <a:xfrm>
            <a:off x="1751207" y="1905000"/>
            <a:ext cx="0" cy="457200"/>
          </a:xfrm>
          <a:prstGeom prst="line">
            <a:avLst/>
          </a:prstGeom>
          <a:noFill/>
          <a:ln w="762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1751428" y="6492240"/>
            <a:ext cx="1875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200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200" dirty="0"/>
          </a:p>
        </p:txBody>
      </p:sp>
      <p:sp>
        <p:nvSpPr>
          <p:cNvPr id="8" name="Text Box 5"/>
          <p:cNvSpPr txBox="1">
            <a:spLocks noChangeArrowheads="1"/>
          </p:cNvSpPr>
          <p:nvPr userDrawn="1"/>
        </p:nvSpPr>
        <p:spPr bwMode="auto">
          <a:xfrm>
            <a:off x="11751428" y="6492240"/>
            <a:ext cx="1875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200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200" dirty="0"/>
          </a:p>
        </p:txBody>
      </p:sp>
      <p:graphicFrame>
        <p:nvGraphicFramePr>
          <p:cNvPr id="1119234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9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19234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 userDrawn="1"/>
        </p:nvSpPr>
        <p:spPr>
          <a:xfrm>
            <a:off x="225155" y="6492241"/>
            <a:ext cx="2251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 Sigma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148258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112025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73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025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2117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72E5-ABAE-4A2A-93E0-80A04B422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34E29-64A6-4F82-A7C2-3D74ED9B1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FDC63-0C32-4A29-8DBD-CA80EAD5E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C26D-E554-45BE-BBE3-30476EFE1135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21EE9-06A8-4A56-A4F8-F6FBBC911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650A7-290A-4CBD-8683-2A6481D68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49DC-D8D1-4023-BDD9-CFF60465A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57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5471" y="1381125"/>
            <a:ext cx="5300530" cy="41910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630" y="1381125"/>
            <a:ext cx="5300530" cy="4191000"/>
          </a:xfrm>
        </p:spPr>
        <p:txBody>
          <a:bodyPr/>
          <a:lstStyle>
            <a:lvl1pPr>
              <a:defRPr sz="1600"/>
            </a:lvl1pPr>
            <a:lvl2pPr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300" baseline="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/>
                </a:solidFill>
                <a:latin typeface="+mn-lt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aphicFrame>
        <p:nvGraphicFramePr>
          <p:cNvPr id="1121282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7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1282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30716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796" y="1371337"/>
            <a:ext cx="5386526" cy="63976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96" y="2174875"/>
            <a:ext cx="5386526" cy="3951288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725" y="1371337"/>
            <a:ext cx="5388480" cy="63976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725" y="2174875"/>
            <a:ext cx="5388480" cy="3951288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1122306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1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2306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239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3330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5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333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84691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Con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37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9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537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/>
        </p:nvGraphicFramePr>
        <p:xfrm>
          <a:off x="546596" y="14315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Company Facts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 userDrawn="1"/>
        </p:nvGraphicFramePr>
        <p:xfrm>
          <a:off x="546596" y="39334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Company Performance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7252" y="1816100"/>
            <a:ext cx="5291148" cy="1816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company in terms of their business presence etc.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52" y="4318000"/>
            <a:ext cx="5291148" cy="1816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How has the company been performing?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/>
        </p:nvGraphicFramePr>
        <p:xfrm>
          <a:off x="6378742" y="14315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Market Situation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 userDrawn="1"/>
        </p:nvGraphicFramePr>
        <p:xfrm>
          <a:off x="6378742" y="39334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Imperatives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79399" y="1816100"/>
            <a:ext cx="5291148" cy="1816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state of the market that the company is in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79399" y="4318000"/>
            <a:ext cx="5291148" cy="1816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According to the company, what are the key focus areas or strategies for the near and distant future?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311223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Q Future Sta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MPDNA – What is the Key Takeaway from the Slide?</a:t>
            </a:r>
          </a:p>
        </p:txBody>
      </p:sp>
      <p:pic>
        <p:nvPicPr>
          <p:cNvPr id="3" name="Picture 4" descr="j0188453[1]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0562" y="3556001"/>
            <a:ext cx="3299150" cy="57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Table 3"/>
          <p:cNvGraphicFramePr>
            <a:graphicFrameLocks noGrp="1"/>
          </p:cNvGraphicFramePr>
          <p:nvPr userDrawn="1"/>
        </p:nvGraphicFramePr>
        <p:xfrm>
          <a:off x="546602" y="2155472"/>
          <a:ext cx="3440523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40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Situation – Current</a:t>
                      </a:r>
                      <a:r>
                        <a:rPr lang="en-US" sz="1400" baseline="0" dirty="0"/>
                        <a:t> State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47252" y="2540000"/>
            <a:ext cx="3424236" cy="29337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are the undisputed facts about the client and project?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/>
        </p:nvGraphicFramePr>
        <p:xfrm>
          <a:off x="8208134" y="2155472"/>
          <a:ext cx="3440523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40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Desired Future State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208785" y="2540000"/>
            <a:ext cx="3424236" cy="29337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Where would the client like to be?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Right Arrow 9"/>
          <p:cNvSpPr/>
          <p:nvPr userDrawn="1"/>
        </p:nvSpPr>
        <p:spPr bwMode="auto">
          <a:xfrm>
            <a:off x="4052794" y="3251200"/>
            <a:ext cx="337733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>
            <a:off x="7805382" y="3251200"/>
            <a:ext cx="337733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 userDrawn="1"/>
        </p:nvGraphicFramePr>
        <p:xfrm>
          <a:off x="4159118" y="1304572"/>
          <a:ext cx="3877672" cy="183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19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Complications – The Gap / Trigger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366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174753" y="1676400"/>
            <a:ext cx="3846402" cy="14478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Explain the cause of the gap between the current state and desired future state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ight Arrow 14"/>
          <p:cNvSpPr/>
          <p:nvPr userDrawn="1"/>
        </p:nvSpPr>
        <p:spPr bwMode="auto">
          <a:xfrm rot="5400000">
            <a:off x="5960794" y="2593106"/>
            <a:ext cx="274320" cy="1463509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ight Arrow 15"/>
          <p:cNvSpPr/>
          <p:nvPr userDrawn="1"/>
        </p:nvSpPr>
        <p:spPr bwMode="auto">
          <a:xfrm rot="5400000">
            <a:off x="5960794" y="3609106"/>
            <a:ext cx="274320" cy="1463509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 userDrawn="1"/>
        </p:nvGraphicFramePr>
        <p:xfrm>
          <a:off x="4159118" y="4530372"/>
          <a:ext cx="3877672" cy="183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19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Questions – which</a:t>
                      </a:r>
                      <a:r>
                        <a:rPr lang="en-US" sz="1400" baseline="0" dirty="0"/>
                        <a:t> need answers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0366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74753" y="4902200"/>
            <a:ext cx="3846402" cy="14478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is the one key question that we should answer to get from current to desired future state?</a:t>
            </a:r>
          </a:p>
          <a:p>
            <a:pPr lvl="1"/>
            <a:r>
              <a:rPr lang="en-US" dirty="0"/>
              <a:t>What questions will help me answer the one key question?</a:t>
            </a:r>
          </a:p>
        </p:txBody>
      </p:sp>
      <p:graphicFrame>
        <p:nvGraphicFramePr>
          <p:cNvPr id="1128450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3" r:id="rId4" imgW="971686" imgH="895238" progId="PBrush">
                  <p:embed/>
                </p:oleObj>
              </mc:Choice>
              <mc:Fallback>
                <p:oleObj r:id="rId4" imgW="971686" imgH="895238" progId="PBrush">
                  <p:embed/>
                  <p:pic>
                    <p:nvPicPr>
                      <p:cNvPr id="112845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62511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err="1"/>
              <a:t>MuKyun</a:t>
            </a:r>
            <a:r>
              <a:rPr lang="en-US" dirty="0"/>
              <a:t> – What is the Key Takeaway from the Slide?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 userDrawn="1"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17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reeform 8"/>
          <p:cNvSpPr/>
          <p:nvPr/>
        </p:nvSpPr>
        <p:spPr>
          <a:xfrm>
            <a:off x="562888" y="1282762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82472" y="1379891"/>
            <a:ext cx="2212462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Who is the end consumer?</a:t>
            </a:r>
            <a:endParaRPr lang="en-US" sz="14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62888" y="2351196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82472" y="2448325"/>
            <a:ext cx="2212462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What is the business question?</a:t>
            </a:r>
            <a:endParaRPr lang="en-US" sz="14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562888" y="3419629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82472" y="3516759"/>
            <a:ext cx="2212462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l"/>
            <a:r>
              <a:rPr lang="en-US" sz="1400" b="1" dirty="0"/>
              <a:t>What triggered the question?</a:t>
            </a:r>
          </a:p>
        </p:txBody>
      </p:sp>
      <p:sp>
        <p:nvSpPr>
          <p:cNvPr id="24" name="Freeform 23"/>
          <p:cNvSpPr/>
          <p:nvPr/>
        </p:nvSpPr>
        <p:spPr>
          <a:xfrm>
            <a:off x="562888" y="4488064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82472" y="4585193"/>
            <a:ext cx="2212462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What do you intend to do with the output?</a:t>
            </a:r>
            <a:endParaRPr lang="en-US" sz="14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562888" y="5556498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82472" y="5653627"/>
            <a:ext cx="2212462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What do you ‘expect’ as the outcomes?</a:t>
            </a:r>
            <a:endParaRPr lang="en-US" sz="14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894933" y="1311212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who the end consumer of the request would be – in several cases, this may not be the requestor himself/herself</a:t>
            </a:r>
          </a:p>
          <a:p>
            <a:pPr lvl="1"/>
            <a:endParaRPr lang="en-US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894933" y="2379646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request in business terms and not the specific data or refresh request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2894933" y="3445029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factors that drove the requestor to ask this question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2894933" y="4513463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consumption of this request – important to be aware since there will be a limited opportunity for re-work in such short cycles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894933" y="5581897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expected ‘takeaways’ from this request – this can be used to validate the output and also define the sniff checks that need to be defined</a:t>
            </a:r>
          </a:p>
        </p:txBody>
      </p:sp>
    </p:spTree>
    <p:extLst>
      <p:ext uri="{BB962C8B-B14F-4D97-AF65-F5344CB8AC3E}">
        <p14:creationId xmlns:p14="http://schemas.microsoft.com/office/powerpoint/2010/main" val="6934111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err="1"/>
              <a:t>QFIRe</a:t>
            </a:r>
            <a:r>
              <a:rPr lang="en-US" dirty="0"/>
              <a:t> – What is the Key Takeaway from the Slide?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 userDrawn="1"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1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 userDrawn="1"/>
        </p:nvSpPr>
        <p:spPr>
          <a:xfrm>
            <a:off x="609796" y="1566331"/>
            <a:ext cx="10638585" cy="762001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182880" rtlCol="0">
            <a:noAutofit/>
          </a:bodyPr>
          <a:lstStyle/>
          <a:p>
            <a:pPr marL="0" indent="0" algn="l">
              <a:buFont typeface="Webdings" pitchFamily="18" charset="2"/>
              <a:buNone/>
            </a:pPr>
            <a:endParaRPr lang="en-US" sz="1400" dirty="0"/>
          </a:p>
        </p:txBody>
      </p:sp>
      <p:sp>
        <p:nvSpPr>
          <p:cNvPr id="33" name="TextBox 32"/>
          <p:cNvSpPr txBox="1"/>
          <p:nvPr userDrawn="1"/>
        </p:nvSpPr>
        <p:spPr>
          <a:xfrm>
            <a:off x="609796" y="2662763"/>
            <a:ext cx="5216096" cy="252306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609796" y="5524500"/>
            <a:ext cx="10638585" cy="952500"/>
          </a:xfrm>
          <a:prstGeom prst="rect">
            <a:avLst/>
          </a:prstGeom>
          <a:solidFill>
            <a:srgbClr val="CBD3D3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9795" y="5524500"/>
            <a:ext cx="10616070" cy="952500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Recommendation 1</a:t>
            </a:r>
          </a:p>
          <a:p>
            <a:pPr lvl="1"/>
            <a:r>
              <a:rPr lang="en-US" dirty="0"/>
              <a:t>Sub-recommendation 1</a:t>
            </a:r>
          </a:p>
          <a:p>
            <a:pPr lvl="0"/>
            <a:r>
              <a:rPr lang="en-US" dirty="0"/>
              <a:t>Recommendation 2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9796" y="2662764"/>
            <a:ext cx="5216096" cy="2523067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Finding 1</a:t>
            </a:r>
          </a:p>
          <a:p>
            <a:pPr lvl="1"/>
            <a:r>
              <a:rPr lang="en-US" dirty="0"/>
              <a:t>Sub-finding 1</a:t>
            </a:r>
          </a:p>
          <a:p>
            <a:pPr lvl="1"/>
            <a:r>
              <a:rPr lang="en-US" dirty="0"/>
              <a:t>Sub-finding 2</a:t>
            </a:r>
          </a:p>
          <a:p>
            <a:pPr lvl="0"/>
            <a:r>
              <a:rPr lang="en-US" dirty="0"/>
              <a:t>Finding 2</a:t>
            </a:r>
          </a:p>
          <a:p>
            <a:pPr lvl="1"/>
            <a:r>
              <a:rPr lang="en-US" dirty="0"/>
              <a:t>Sub-finding 1</a:t>
            </a:r>
          </a:p>
          <a:p>
            <a:pPr lvl="1"/>
            <a:r>
              <a:rPr lang="en-US" dirty="0"/>
              <a:t>Sub-finding 2</a:t>
            </a:r>
          </a:p>
          <a:p>
            <a:pPr lvl="0"/>
            <a:r>
              <a:rPr lang="en-US" dirty="0"/>
              <a:t>Finding 3</a:t>
            </a:r>
          </a:p>
          <a:p>
            <a:pPr lvl="0"/>
            <a:r>
              <a:rPr lang="en-US" dirty="0"/>
              <a:t>Finding 4</a:t>
            </a:r>
          </a:p>
        </p:txBody>
      </p:sp>
      <p:sp>
        <p:nvSpPr>
          <p:cNvPr id="3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09795" y="1566331"/>
            <a:ext cx="10616070" cy="762001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Question</a:t>
            </a:r>
          </a:p>
          <a:p>
            <a:pPr lvl="1"/>
            <a:r>
              <a:rPr lang="en-US" dirty="0"/>
              <a:t>Sub Question</a:t>
            </a:r>
          </a:p>
        </p:txBody>
      </p:sp>
      <p:sp>
        <p:nvSpPr>
          <p:cNvPr id="38" name="Rounded Rectangle 37"/>
          <p:cNvSpPr/>
          <p:nvPr userDrawn="1"/>
        </p:nvSpPr>
        <p:spPr bwMode="auto">
          <a:xfrm>
            <a:off x="726673" y="1308100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Questions</a:t>
            </a:r>
          </a:p>
        </p:txBody>
      </p:sp>
      <p:sp>
        <p:nvSpPr>
          <p:cNvPr id="39" name="Rounded Rectangle 38"/>
          <p:cNvSpPr/>
          <p:nvPr userDrawn="1"/>
        </p:nvSpPr>
        <p:spPr bwMode="auto">
          <a:xfrm>
            <a:off x="726673" y="2396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</a:rPr>
              <a:t>Findings</a:t>
            </a:r>
            <a:endParaRPr lang="en-US" sz="16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" name="Rounded Rectangle 39"/>
          <p:cNvSpPr/>
          <p:nvPr userDrawn="1"/>
        </p:nvSpPr>
        <p:spPr bwMode="auto">
          <a:xfrm>
            <a:off x="726673" y="5245100"/>
            <a:ext cx="2392274" cy="34290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</a:rPr>
              <a:t>Recommendations</a:t>
            </a:r>
            <a:endParaRPr lang="en-US" sz="16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6026030" y="2662763"/>
            <a:ext cx="5216096" cy="252306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4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026030" y="2662764"/>
            <a:ext cx="5216096" cy="2523067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Insight 1</a:t>
            </a:r>
          </a:p>
          <a:p>
            <a:pPr lvl="1"/>
            <a:r>
              <a:rPr lang="en-US" dirty="0"/>
              <a:t>Sub-insight</a:t>
            </a:r>
          </a:p>
          <a:p>
            <a:pPr lvl="1"/>
            <a:r>
              <a:rPr lang="en-US" dirty="0"/>
              <a:t>Sub-insight</a:t>
            </a:r>
          </a:p>
          <a:p>
            <a:pPr lvl="0"/>
            <a:r>
              <a:rPr lang="en-US" dirty="0"/>
              <a:t>Insight 2</a:t>
            </a:r>
          </a:p>
          <a:p>
            <a:pPr lvl="0"/>
            <a:r>
              <a:rPr lang="en-US" dirty="0"/>
              <a:t>Insight 3</a:t>
            </a:r>
          </a:p>
          <a:p>
            <a:pPr lvl="0"/>
            <a:r>
              <a:rPr lang="en-US" dirty="0"/>
              <a:t>Insight 4</a:t>
            </a:r>
          </a:p>
        </p:txBody>
      </p:sp>
      <p:sp>
        <p:nvSpPr>
          <p:cNvPr id="43" name="Rounded Rectangle 42"/>
          <p:cNvSpPr/>
          <p:nvPr userDrawn="1"/>
        </p:nvSpPr>
        <p:spPr bwMode="auto">
          <a:xfrm>
            <a:off x="6142907" y="2396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20494123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err="1"/>
              <a:t>FIRe</a:t>
            </a:r>
            <a:r>
              <a:rPr lang="en-US" dirty="0"/>
              <a:t> – What is the Key Takeaway from the Slide?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 userDrawn="1"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65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 userDrawn="1"/>
        </p:nvSpPr>
        <p:spPr>
          <a:xfrm>
            <a:off x="609796" y="1646763"/>
            <a:ext cx="5216096" cy="300143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609796" y="5067300"/>
            <a:ext cx="10638585" cy="1384300"/>
          </a:xfrm>
          <a:prstGeom prst="rect">
            <a:avLst/>
          </a:prstGeom>
          <a:solidFill>
            <a:srgbClr val="CBD3D3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9795" y="5067300"/>
            <a:ext cx="10616070" cy="1384300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Recommendation 1</a:t>
            </a:r>
          </a:p>
          <a:p>
            <a:pPr lvl="1"/>
            <a:r>
              <a:rPr lang="en-US" dirty="0"/>
              <a:t>Sub-recommendation 1</a:t>
            </a:r>
          </a:p>
          <a:p>
            <a:pPr lvl="0"/>
            <a:r>
              <a:rPr lang="en-US" dirty="0"/>
              <a:t>Recommendation 2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9796" y="1646764"/>
            <a:ext cx="5216096" cy="3001437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Finding 1</a:t>
            </a:r>
          </a:p>
          <a:p>
            <a:pPr lvl="1"/>
            <a:r>
              <a:rPr lang="en-US" dirty="0"/>
              <a:t>Sub-finding 1</a:t>
            </a:r>
          </a:p>
          <a:p>
            <a:pPr lvl="1"/>
            <a:r>
              <a:rPr lang="en-US" dirty="0"/>
              <a:t>Sub-finding 2</a:t>
            </a:r>
          </a:p>
          <a:p>
            <a:pPr lvl="0"/>
            <a:r>
              <a:rPr lang="en-US" dirty="0"/>
              <a:t>Finding 2</a:t>
            </a:r>
          </a:p>
          <a:p>
            <a:pPr lvl="1"/>
            <a:r>
              <a:rPr lang="en-US" dirty="0"/>
              <a:t>Sub-finding 1</a:t>
            </a:r>
          </a:p>
          <a:p>
            <a:pPr lvl="1"/>
            <a:r>
              <a:rPr lang="en-US" dirty="0"/>
              <a:t>Sub-finding 2</a:t>
            </a:r>
          </a:p>
          <a:p>
            <a:pPr lvl="0"/>
            <a:r>
              <a:rPr lang="en-US" dirty="0"/>
              <a:t>Finding 3</a:t>
            </a:r>
          </a:p>
          <a:p>
            <a:pPr lvl="0"/>
            <a:r>
              <a:rPr lang="en-US" dirty="0"/>
              <a:t>Finding 4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726673" y="1380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</a:rPr>
              <a:t>Findings</a:t>
            </a:r>
            <a:endParaRPr lang="en-US" sz="16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Rounded Rectangle 20"/>
          <p:cNvSpPr/>
          <p:nvPr userDrawn="1"/>
        </p:nvSpPr>
        <p:spPr bwMode="auto">
          <a:xfrm>
            <a:off x="726673" y="4787900"/>
            <a:ext cx="2392274" cy="34290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</a:rPr>
              <a:t>Recommendations</a:t>
            </a:r>
            <a:endParaRPr lang="en-US" sz="16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026030" y="1646763"/>
            <a:ext cx="5216096" cy="300143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026030" y="1646764"/>
            <a:ext cx="5216096" cy="3001437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Insight 1</a:t>
            </a:r>
          </a:p>
          <a:p>
            <a:pPr lvl="1"/>
            <a:r>
              <a:rPr lang="en-US" dirty="0"/>
              <a:t>Sub-insight</a:t>
            </a:r>
          </a:p>
          <a:p>
            <a:pPr lvl="1"/>
            <a:r>
              <a:rPr lang="en-US" dirty="0"/>
              <a:t>Sub-insight</a:t>
            </a:r>
          </a:p>
          <a:p>
            <a:pPr lvl="0"/>
            <a:r>
              <a:rPr lang="en-US" dirty="0"/>
              <a:t>Insight 2</a:t>
            </a:r>
          </a:p>
          <a:p>
            <a:pPr lvl="0"/>
            <a:r>
              <a:rPr lang="en-US" dirty="0"/>
              <a:t>Insight 3</a:t>
            </a:r>
          </a:p>
          <a:p>
            <a:pPr lvl="0"/>
            <a:r>
              <a:rPr lang="en-US" dirty="0"/>
              <a:t>Insight 4</a:t>
            </a:r>
          </a:p>
        </p:txBody>
      </p:sp>
      <p:sp>
        <p:nvSpPr>
          <p:cNvPr id="24" name="Rounded Rectangle 23"/>
          <p:cNvSpPr/>
          <p:nvPr userDrawn="1"/>
        </p:nvSpPr>
        <p:spPr bwMode="auto">
          <a:xfrm>
            <a:off x="6142907" y="1380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28720943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Problem Statement &amp; Approa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37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89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537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/>
          </p:nvPr>
        </p:nvGraphicFramePr>
        <p:xfrm>
          <a:off x="546596" y="1431572"/>
          <a:ext cx="5291148" cy="29118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Background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60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 userDrawn="1">
            <p:extLst/>
          </p:nvPr>
        </p:nvGraphicFramePr>
        <p:xfrm>
          <a:off x="546596" y="4466872"/>
          <a:ext cx="5291148" cy="18577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Objectives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19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7252" y="1816100"/>
            <a:ext cx="5291148" cy="25019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are the relevant facts that serve as the background for this project?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52" y="4851400"/>
            <a:ext cx="5291148" cy="14732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key project objectives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/>
          </p:nvPr>
        </p:nvGraphicFramePr>
        <p:xfrm>
          <a:off x="6378742" y="1431572"/>
          <a:ext cx="5291148" cy="48930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Approach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2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79399" y="1816100"/>
            <a:ext cx="5291148" cy="45085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approach used by Mu Sigma in this project.  You can insert text or paste graphics in this box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ight Arrow 1"/>
          <p:cNvSpPr/>
          <p:nvPr userDrawn="1"/>
        </p:nvSpPr>
        <p:spPr bwMode="auto">
          <a:xfrm>
            <a:off x="5945896" y="2895600"/>
            <a:ext cx="337733" cy="18288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5141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Findings and Imp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37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13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537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/>
          </p:nvPr>
        </p:nvGraphicFramePr>
        <p:xfrm>
          <a:off x="6378742" y="1431572"/>
          <a:ext cx="5291148" cy="48930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Analysis</a:t>
                      </a:r>
                      <a:r>
                        <a:rPr lang="en-US" sz="1400" baseline="0" dirty="0"/>
                        <a:t> Illustrations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2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79399" y="1816100"/>
            <a:ext cx="5291148" cy="45085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Paste charts/graphics that illustrate key analysis outputs and support the key findings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ight Arrow 1"/>
          <p:cNvSpPr/>
          <p:nvPr userDrawn="1"/>
        </p:nvSpPr>
        <p:spPr bwMode="auto">
          <a:xfrm>
            <a:off x="5945896" y="1981200"/>
            <a:ext cx="337733" cy="13716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>
            <p:extLst/>
          </p:nvPr>
        </p:nvGraphicFramePr>
        <p:xfrm>
          <a:off x="546596" y="1431572"/>
          <a:ext cx="5291148" cy="23784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Key Findings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26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 userDrawn="1">
            <p:extLst/>
          </p:nvPr>
        </p:nvGraphicFramePr>
        <p:xfrm>
          <a:off x="546596" y="3933472"/>
          <a:ext cx="5291148" cy="23911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Business Impact</a:t>
                      </a:r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53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7252" y="1816100"/>
            <a:ext cx="5291148" cy="19939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findings/insights obtained from the analysis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52" y="4318000"/>
            <a:ext cx="5291148" cy="20066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was the real/projected impact of the project on the business?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Right Arrow 17"/>
          <p:cNvSpPr/>
          <p:nvPr userDrawn="1"/>
        </p:nvSpPr>
        <p:spPr bwMode="auto">
          <a:xfrm rot="10800000">
            <a:off x="5945896" y="4419600"/>
            <a:ext cx="337733" cy="13716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02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E235-3569-42F1-9C6B-20E9D4436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5D79D-CB76-4BE1-AB88-59EF3CC0D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3536E-8620-4B12-BA0C-2DD66BB92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C26D-E554-45BE-BBE3-30476EFE1135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FD602-EDE7-4C2F-B48E-58286A697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C6163-143C-4339-90C7-29186B44D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49DC-D8D1-4023-BDD9-CFF60465A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42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113049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37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049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ounded Rectangle 19"/>
          <p:cNvSpPr/>
          <p:nvPr userDrawn="1"/>
        </p:nvSpPr>
        <p:spPr bwMode="auto">
          <a:xfrm>
            <a:off x="3877674" y="3490815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 userDrawn="1"/>
        </p:nvSpPr>
        <p:spPr bwMode="auto">
          <a:xfrm>
            <a:off x="3877674" y="2440109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Pentagon 25"/>
          <p:cNvSpPr/>
          <p:nvPr userDrawn="1"/>
        </p:nvSpPr>
        <p:spPr bwMode="auto">
          <a:xfrm rot="5400000">
            <a:off x="1678271" y="485104"/>
            <a:ext cx="1005840" cy="2814441"/>
          </a:xfrm>
          <a:prstGeom prst="homePlate">
            <a:avLst>
              <a:gd name="adj" fmla="val 2137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Chevron 26"/>
          <p:cNvSpPr/>
          <p:nvPr userDrawn="1"/>
        </p:nvSpPr>
        <p:spPr bwMode="auto">
          <a:xfrm rot="5400000">
            <a:off x="1678271" y="1536656"/>
            <a:ext cx="100584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66153" y="1557020"/>
            <a:ext cx="2814441" cy="64008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1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66153" y="2608582"/>
            <a:ext cx="2814441" cy="640080"/>
          </a:xfrm>
        </p:spPr>
        <p:txBody>
          <a:bodyPr anchor="ctr"/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2</a:t>
            </a:r>
          </a:p>
        </p:txBody>
      </p:sp>
      <p:sp>
        <p:nvSpPr>
          <p:cNvPr id="30" name="Rounded Rectangle 29"/>
          <p:cNvSpPr/>
          <p:nvPr userDrawn="1"/>
        </p:nvSpPr>
        <p:spPr bwMode="auto">
          <a:xfrm>
            <a:off x="3877674" y="1389403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71488" y="1371600"/>
            <a:ext cx="7204968" cy="914400"/>
          </a:xfr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71488" y="2425700"/>
            <a:ext cx="7204968" cy="914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971488" y="3479800"/>
            <a:ext cx="7204968" cy="914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Chevron 33"/>
          <p:cNvSpPr/>
          <p:nvPr userDrawn="1"/>
        </p:nvSpPr>
        <p:spPr bwMode="auto">
          <a:xfrm rot="5400000">
            <a:off x="1678271" y="2588208"/>
            <a:ext cx="100584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66153" y="3660144"/>
            <a:ext cx="2814441" cy="64008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  <p:sp>
        <p:nvSpPr>
          <p:cNvPr id="38" name="Chevron 37"/>
          <p:cNvSpPr/>
          <p:nvPr userDrawn="1"/>
        </p:nvSpPr>
        <p:spPr bwMode="auto">
          <a:xfrm rot="5400000">
            <a:off x="1678271" y="3639760"/>
            <a:ext cx="100584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766153" y="4711707"/>
            <a:ext cx="2814441" cy="64008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4</a:t>
            </a:r>
          </a:p>
        </p:txBody>
      </p:sp>
      <p:sp>
        <p:nvSpPr>
          <p:cNvPr id="42" name="Rounded Rectangle 41"/>
          <p:cNvSpPr/>
          <p:nvPr userDrawn="1"/>
        </p:nvSpPr>
        <p:spPr bwMode="auto">
          <a:xfrm>
            <a:off x="3877674" y="4541521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3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3971488" y="4533900"/>
            <a:ext cx="7204968" cy="914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868235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3877674" y="4251937"/>
            <a:ext cx="7430123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 userDrawn="1"/>
        </p:nvSpPr>
        <p:spPr bwMode="auto">
          <a:xfrm>
            <a:off x="3877674" y="2811768"/>
            <a:ext cx="7430123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Pentagon 5"/>
          <p:cNvSpPr/>
          <p:nvPr userDrawn="1"/>
        </p:nvSpPr>
        <p:spPr bwMode="auto">
          <a:xfrm rot="5400000">
            <a:off x="1541111" y="604461"/>
            <a:ext cx="1280160" cy="2814441"/>
          </a:xfrm>
          <a:prstGeom prst="homePlate">
            <a:avLst>
              <a:gd name="adj" fmla="val 2137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hevron 6"/>
          <p:cNvSpPr/>
          <p:nvPr userDrawn="1"/>
        </p:nvSpPr>
        <p:spPr bwMode="auto">
          <a:xfrm rot="5400000">
            <a:off x="1541111" y="2044629"/>
            <a:ext cx="128016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66153" y="1645917"/>
            <a:ext cx="2814441" cy="64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1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66153" y="3086085"/>
            <a:ext cx="2814441" cy="64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2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3877674" y="1371600"/>
            <a:ext cx="7430123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71488" y="1397000"/>
            <a:ext cx="7204968" cy="1188720"/>
          </a:xfr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71488" y="2837168"/>
            <a:ext cx="7204968" cy="118872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971488" y="4277337"/>
            <a:ext cx="7204968" cy="118872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29474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1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9474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hevron 18"/>
          <p:cNvSpPr/>
          <p:nvPr userDrawn="1"/>
        </p:nvSpPr>
        <p:spPr bwMode="auto">
          <a:xfrm rot="5400000">
            <a:off x="1541111" y="3484797"/>
            <a:ext cx="128016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66153" y="4526254"/>
            <a:ext cx="2814441" cy="64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</p:spTree>
    <p:extLst>
      <p:ext uri="{BB962C8B-B14F-4D97-AF65-F5344CB8AC3E}">
        <p14:creationId xmlns:p14="http://schemas.microsoft.com/office/powerpoint/2010/main" val="19288142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horizont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3" name="Pentagon 2"/>
          <p:cNvSpPr/>
          <p:nvPr userDrawn="1"/>
        </p:nvSpPr>
        <p:spPr bwMode="auto">
          <a:xfrm>
            <a:off x="562888" y="1371600"/>
            <a:ext cx="2720626" cy="889000"/>
          </a:xfrm>
          <a:prstGeom prst="homePlate">
            <a:avLst>
              <a:gd name="adj" fmla="val 30189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hevron 3"/>
          <p:cNvSpPr/>
          <p:nvPr userDrawn="1"/>
        </p:nvSpPr>
        <p:spPr bwMode="auto">
          <a:xfrm>
            <a:off x="3319997" y="1371600"/>
            <a:ext cx="2720626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hevron 4"/>
          <p:cNvSpPr/>
          <p:nvPr userDrawn="1"/>
        </p:nvSpPr>
        <p:spPr bwMode="auto">
          <a:xfrm>
            <a:off x="6077106" y="1371600"/>
            <a:ext cx="2720626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hevron 5"/>
          <p:cNvSpPr/>
          <p:nvPr userDrawn="1"/>
        </p:nvSpPr>
        <p:spPr bwMode="auto">
          <a:xfrm>
            <a:off x="8834216" y="1371600"/>
            <a:ext cx="2720626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531617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47252" y="2451100"/>
            <a:ext cx="2658083" cy="300771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Rounded Rectangle 10"/>
          <p:cNvSpPr/>
          <p:nvPr userDrawn="1"/>
        </p:nvSpPr>
        <p:spPr bwMode="auto">
          <a:xfrm>
            <a:off x="3304361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19997" y="2451100"/>
            <a:ext cx="2658083" cy="300771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Rounded Rectangle 12"/>
          <p:cNvSpPr/>
          <p:nvPr userDrawn="1"/>
        </p:nvSpPr>
        <p:spPr bwMode="auto">
          <a:xfrm>
            <a:off x="6077106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092742" y="2451100"/>
            <a:ext cx="2658083" cy="300771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8849852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865488" y="2451100"/>
            <a:ext cx="2658083" cy="300771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604699" y="1409700"/>
            <a:ext cx="2138975" cy="8001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2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842377" y="1409700"/>
            <a:ext cx="2138975" cy="8001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1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129341" y="1409700"/>
            <a:ext cx="2138975" cy="8001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4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6367020" y="1409700"/>
            <a:ext cx="2138975" cy="8001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  <p:graphicFrame>
        <p:nvGraphicFramePr>
          <p:cNvPr id="1131522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5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1522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02282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e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5" name="Circular Arrow 4"/>
          <p:cNvSpPr/>
          <p:nvPr userDrawn="1"/>
        </p:nvSpPr>
        <p:spPr bwMode="auto">
          <a:xfrm>
            <a:off x="3750632" y="1752599"/>
            <a:ext cx="4690734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ircular Arrow 5"/>
          <p:cNvSpPr/>
          <p:nvPr userDrawn="1"/>
        </p:nvSpPr>
        <p:spPr bwMode="auto">
          <a:xfrm rot="5400000">
            <a:off x="4190999" y="1312232"/>
            <a:ext cx="3810000" cy="4690734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ircular Arrow 6"/>
          <p:cNvSpPr/>
          <p:nvPr userDrawn="1"/>
        </p:nvSpPr>
        <p:spPr bwMode="auto">
          <a:xfrm rot="10800000">
            <a:off x="3750634" y="1752599"/>
            <a:ext cx="4690734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D4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ircular Arrow 7"/>
          <p:cNvSpPr/>
          <p:nvPr userDrawn="1"/>
        </p:nvSpPr>
        <p:spPr bwMode="auto">
          <a:xfrm rot="16200000">
            <a:off x="4191001" y="1312232"/>
            <a:ext cx="3810000" cy="4690734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AA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 rot="2700000">
            <a:off x="6444242" y="2483485"/>
            <a:ext cx="1674812" cy="422166"/>
          </a:xfrm>
        </p:spPr>
        <p:txBody>
          <a:bodyPr anchor="ctr"/>
          <a:lstStyle>
            <a:lvl1pPr marL="0" indent="0" algn="ctr">
              <a:buNone/>
              <a:defRPr sz="1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 rot="18900000">
            <a:off x="3879366" y="2523117"/>
            <a:ext cx="2061968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 rot="2700000">
            <a:off x="4072944" y="4388486"/>
            <a:ext cx="1674812" cy="422166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 rot="18900000">
            <a:off x="6250664" y="4449181"/>
            <a:ext cx="2061968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560933" y="12954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76569" y="1310786"/>
            <a:ext cx="3377329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8149369" y="12954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8165004" y="1310786"/>
            <a:ext cx="3377329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Rounded Rectangle 17"/>
          <p:cNvSpPr/>
          <p:nvPr userDrawn="1"/>
        </p:nvSpPr>
        <p:spPr bwMode="auto">
          <a:xfrm>
            <a:off x="560933" y="41148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576569" y="4130186"/>
            <a:ext cx="3377329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8149369" y="41148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8165004" y="4130186"/>
            <a:ext cx="3377329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32546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09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2546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44785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e withou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5" name="Circular Arrow 4"/>
          <p:cNvSpPr/>
          <p:nvPr userDrawn="1"/>
        </p:nvSpPr>
        <p:spPr bwMode="auto">
          <a:xfrm>
            <a:off x="3750632" y="1752599"/>
            <a:ext cx="4690734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ircular Arrow 5"/>
          <p:cNvSpPr/>
          <p:nvPr userDrawn="1"/>
        </p:nvSpPr>
        <p:spPr bwMode="auto">
          <a:xfrm rot="5400000">
            <a:off x="4190999" y="1312232"/>
            <a:ext cx="3810000" cy="4690734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ircular Arrow 6"/>
          <p:cNvSpPr/>
          <p:nvPr userDrawn="1"/>
        </p:nvSpPr>
        <p:spPr bwMode="auto">
          <a:xfrm rot="10800000">
            <a:off x="3750634" y="1752599"/>
            <a:ext cx="4690734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ircular Arrow 7"/>
          <p:cNvSpPr/>
          <p:nvPr userDrawn="1"/>
        </p:nvSpPr>
        <p:spPr bwMode="auto">
          <a:xfrm rot="16200000">
            <a:off x="4191001" y="1312232"/>
            <a:ext cx="3810000" cy="4690734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 rot="2700000">
            <a:off x="6444242" y="2483485"/>
            <a:ext cx="1674812" cy="422166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 rot="18900000">
            <a:off x="3879366" y="2523117"/>
            <a:ext cx="2061968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 rot="2700000">
            <a:off x="4072944" y="4388486"/>
            <a:ext cx="1674812" cy="422166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 rot="18900000">
            <a:off x="6250664" y="4449181"/>
            <a:ext cx="2061968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560933" y="12954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76569" y="1310786"/>
            <a:ext cx="3377329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8149369" y="12954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8165004" y="1310786"/>
            <a:ext cx="3377329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Rounded Rectangle 17"/>
          <p:cNvSpPr/>
          <p:nvPr userDrawn="1"/>
        </p:nvSpPr>
        <p:spPr bwMode="auto">
          <a:xfrm>
            <a:off x="560933" y="41148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576569" y="4130186"/>
            <a:ext cx="3377329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8149369" y="41148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8165004" y="4130186"/>
            <a:ext cx="3377329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33570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33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357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44393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2249599" y="1295400"/>
            <a:ext cx="7692804" cy="3962400"/>
          </a:xfrm>
        </p:spPr>
        <p:txBody>
          <a:bodyPr/>
          <a:lstStyle/>
          <a:p>
            <a:r>
              <a:rPr lang="en-US" dirty="0"/>
              <a:t>Click icon to add chart</a:t>
            </a:r>
          </a:p>
        </p:txBody>
      </p:sp>
      <p:graphicFrame>
        <p:nvGraphicFramePr>
          <p:cNvPr id="1134594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57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4594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32450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742676"/>
            <a:fld id="{A3032E39-2DD7-6341-87B9-9AB98FE36691}" type="slidenum">
              <a:rPr lang="en-US" sz="1462" smtClean="0">
                <a:solidFill>
                  <a:srgbClr val="FFFFFF"/>
                </a:solidFill>
              </a:rPr>
              <a:pPr defTabSz="742676"/>
              <a:t>‹#›</a:t>
            </a:fld>
            <a:endParaRPr lang="en-US" sz="1462" dirty="0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742676"/>
            <a:endParaRPr lang="en-US" sz="1462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490" y="373380"/>
            <a:ext cx="11175999" cy="266700"/>
          </a:xfrm>
        </p:spPr>
        <p:txBody>
          <a:bodyPr/>
          <a:lstStyle>
            <a:lvl1pPr>
              <a:lnSpc>
                <a:spcPts val="1624"/>
              </a:lnSpc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04474" y="624840"/>
            <a:ext cx="11176001" cy="266700"/>
          </a:xfrm>
        </p:spPr>
        <p:txBody>
          <a:bodyPr>
            <a:noAutofit/>
          </a:bodyPr>
          <a:lstStyle>
            <a:lvl1pPr marL="0">
              <a:lnSpc>
                <a:spcPts val="1624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68" cap="all">
                <a:solidFill>
                  <a:schemeClr val="tx2"/>
                </a:solidFill>
                <a:latin typeface="Effra Light"/>
              </a:defRPr>
            </a:lvl1pPr>
            <a:lvl2pPr marL="0" indent="0">
              <a:lnSpc>
                <a:spcPts val="1624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68" b="0" i="0" cap="all">
                <a:solidFill>
                  <a:schemeClr val="tx2"/>
                </a:solidFill>
                <a:latin typeface="Effra Light"/>
              </a:defRPr>
            </a:lvl2pPr>
            <a:lvl3pPr marL="0" indent="0">
              <a:lnSpc>
                <a:spcPts val="1624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68" b="0" i="0" cap="all">
                <a:solidFill>
                  <a:schemeClr val="tx2"/>
                </a:solidFill>
                <a:latin typeface="Effra Light"/>
              </a:defRPr>
            </a:lvl3pPr>
            <a:lvl4pPr marL="0" indent="0">
              <a:lnSpc>
                <a:spcPts val="1624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68" b="0" i="0" cap="all">
                <a:solidFill>
                  <a:schemeClr val="tx2"/>
                </a:solidFill>
                <a:latin typeface="Effra Light"/>
              </a:defRPr>
            </a:lvl4pPr>
            <a:lvl5pPr marL="0" indent="0">
              <a:lnSpc>
                <a:spcPts val="1624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68" b="0" i="0" cap="all">
                <a:solidFill>
                  <a:schemeClr val="tx2"/>
                </a:solidFill>
                <a:latin typeface="Effra Light"/>
              </a:defRPr>
            </a:lvl5pPr>
            <a:lvl6pPr marL="0" indent="0">
              <a:lnSpc>
                <a:spcPts val="1895"/>
              </a:lnSpc>
              <a:spcAft>
                <a:spcPts val="270"/>
              </a:spcAft>
              <a:buFontTx/>
              <a:buNone/>
              <a:defRPr sz="1868" b="0" i="0" cap="all">
                <a:latin typeface="Effra Light"/>
                <a:cs typeface="Effra Light"/>
              </a:defRPr>
            </a:lvl6pPr>
            <a:lvl7pPr marL="0" indent="0">
              <a:lnSpc>
                <a:spcPts val="1895"/>
              </a:lnSpc>
              <a:spcAft>
                <a:spcPts val="270"/>
              </a:spcAft>
              <a:buFontTx/>
              <a:buNone/>
              <a:defRPr sz="1868" b="0" i="0" cap="all">
                <a:latin typeface="Effra Light"/>
                <a:cs typeface="Effra Light"/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7367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21E37B-6CBB-4154-849E-D4DF6A88B157}"/>
              </a:ext>
            </a:extLst>
          </p:cNvPr>
          <p:cNvSpPr/>
          <p:nvPr userDrawn="1"/>
        </p:nvSpPr>
        <p:spPr>
          <a:xfrm>
            <a:off x="1" y="6605898"/>
            <a:ext cx="7997453" cy="269193"/>
          </a:xfrm>
          <a:prstGeom prst="rect">
            <a:avLst/>
          </a:prstGeom>
          <a:solidFill>
            <a:srgbClr val="00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D097C6-1BAC-42D0-9FAE-16C53C71E26F}"/>
              </a:ext>
            </a:extLst>
          </p:cNvPr>
          <p:cNvSpPr/>
          <p:nvPr userDrawn="1"/>
        </p:nvSpPr>
        <p:spPr>
          <a:xfrm>
            <a:off x="7993854" y="6605898"/>
            <a:ext cx="4198147" cy="269193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AE72BE3-0917-4A62-A2D0-4EA0F699CC36}"/>
              </a:ext>
            </a:extLst>
          </p:cNvPr>
          <p:cNvSpPr txBox="1">
            <a:spLocks/>
          </p:cNvSpPr>
          <p:nvPr userDrawn="1"/>
        </p:nvSpPr>
        <p:spPr>
          <a:xfrm>
            <a:off x="11700615" y="6626194"/>
            <a:ext cx="4572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lnSpc>
                <a:spcPts val="1200"/>
              </a:lnSpc>
              <a:defRPr sz="1000" kern="1200">
                <a:solidFill>
                  <a:schemeClr val="bg1"/>
                </a:solidFill>
                <a:latin typeface="Selawik Light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032E39-2DD7-6341-87B9-9AB98FE3669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3E30AA-3D0A-4D87-9C7A-F318CB5A3050}"/>
              </a:ext>
            </a:extLst>
          </p:cNvPr>
          <p:cNvSpPr/>
          <p:nvPr userDrawn="1"/>
        </p:nvSpPr>
        <p:spPr>
          <a:xfrm>
            <a:off x="0" y="0"/>
            <a:ext cx="12192000" cy="1014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16D6B5-6E2E-4316-9B9A-2F0990E695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6" t="4237" r="9905" b="20105"/>
          <a:stretch/>
        </p:blipFill>
        <p:spPr>
          <a:xfrm>
            <a:off x="11410032" y="81491"/>
            <a:ext cx="736741" cy="778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A02002-491A-41D5-B701-85F846911FED}"/>
              </a:ext>
            </a:extLst>
          </p:cNvPr>
          <p:cNvSpPr txBox="1"/>
          <p:nvPr userDrawn="1"/>
        </p:nvSpPr>
        <p:spPr>
          <a:xfrm>
            <a:off x="145279" y="6626194"/>
            <a:ext cx="6537532" cy="228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ts val="1000"/>
              </a:lnSpc>
              <a:buFont typeface="Wingdings" charset="2"/>
              <a:buNone/>
            </a:pPr>
            <a:r>
              <a:rPr lang="en-GB" sz="900" dirty="0">
                <a:solidFill>
                  <a:srgbClr val="FFFFFF"/>
                </a:solidFill>
                <a:latin typeface="Selawik Light" panose="020B0502040204020203" pitchFamily="34" charset="0"/>
              </a:rPr>
              <a:t>Mu Sigma Confidential, for Internal Use Only</a:t>
            </a:r>
            <a:endParaRPr lang="en-US" sz="900" dirty="0">
              <a:solidFill>
                <a:srgbClr val="FFFFFF"/>
              </a:solidFill>
              <a:latin typeface="Selawik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253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C71F-41B3-419E-A3CF-4DB0DBEBE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10022-AB4F-4A58-BE3F-CCB533084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44C86-D783-499C-B7D8-8226B3204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2157E-DD88-4B7B-9909-6BF96280EF2C}" type="datetimeFigureOut">
              <a:rPr lang="en-GB" smtClean="0"/>
              <a:t>14/12/2019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0E1DB-39B0-41B9-92F9-8AD4E72B3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1D45D-9D4F-47BE-A16B-1611E1DC1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4E5FC-709C-4878-A349-2CD0B854187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14209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1751207" y="1905000"/>
            <a:ext cx="0" cy="457200"/>
          </a:xfrm>
          <a:prstGeom prst="line">
            <a:avLst/>
          </a:prstGeom>
          <a:noFill/>
          <a:ln w="762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/>
            </a:pPr>
            <a:endParaRPr lang="en-US" sz="180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1708904" y="6615114"/>
            <a:ext cx="14106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 eaLnBrk="0" hangingPunct="0">
              <a:defRPr/>
            </a:pPr>
            <a:fld id="{33408FB2-F664-459C-A543-AC8CE885768B}" type="slidenum">
              <a:rPr lang="en-US" sz="900" b="0"/>
              <a:pPr algn="r" eaLnBrk="0" hangingPunct="0">
                <a:defRPr/>
              </a:pPr>
              <a:t>‹#›</a:t>
            </a:fld>
            <a:endParaRPr lang="en-US" sz="900" b="0"/>
          </a:p>
        </p:txBody>
      </p:sp>
      <p:sp>
        <p:nvSpPr>
          <p:cNvPr id="59801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970108" y="2743200"/>
            <a:ext cx="8255692" cy="2971800"/>
          </a:xfrm>
        </p:spPr>
        <p:txBody>
          <a:bodyPr/>
          <a:lstStyle>
            <a:lvl1pPr>
              <a:defRPr/>
            </a:lvl1pPr>
            <a:lvl2pPr marL="452438" lvl="1" indent="-215900">
              <a:defRPr/>
            </a:lvl2pPr>
          </a:lstStyle>
          <a:p>
            <a:r>
              <a:rPr lang="en-US"/>
              <a:t>Click to edit Master subtitle style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970108" y="1219200"/>
            <a:ext cx="8255692" cy="1143000"/>
          </a:xfrm>
        </p:spPr>
        <p:txBody>
          <a:bodyPr tIns="45720" bIns="4572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463210" y="6715126"/>
            <a:ext cx="1110882" cy="138499"/>
          </a:xfrm>
        </p:spPr>
        <p:txBody>
          <a:bodyPr wrap="none" lIns="0" tIns="0" rIns="0" bIns="0">
            <a:spAutoFit/>
          </a:bodyPr>
          <a:lstStyle>
            <a:lvl1pPr algn="l">
              <a:spcBef>
                <a:spcPct val="0"/>
              </a:spcBef>
              <a:buClrTx/>
              <a:buFontTx/>
              <a:buNone/>
              <a:defRPr sz="900"/>
            </a:lvl1pPr>
          </a:lstStyle>
          <a:p>
            <a:pPr>
              <a:defRPr/>
            </a:pPr>
            <a:r>
              <a:rPr lang="en-US"/>
              <a:t>©2009 Mu Sigma Inc.</a:t>
            </a:r>
          </a:p>
        </p:txBody>
      </p:sp>
    </p:spTree>
    <p:extLst>
      <p:ext uri="{BB962C8B-B14F-4D97-AF65-F5344CB8AC3E}">
        <p14:creationId xmlns:p14="http://schemas.microsoft.com/office/powerpoint/2010/main" val="813244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FF8D7-9D04-475A-92B5-BF28FC351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E54C4-E441-430A-900C-9FDF0B11E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63D5E1-59A7-4285-B013-7DCDF9B88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659AD-7903-4F4B-808E-23D64D2B6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C26D-E554-45BE-BBE3-30476EFE1135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CB0E1-1081-44EF-AD93-2F7CF8B0D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CF79E-321C-4E8F-82E9-DE62684C9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49DC-D8D1-4023-BDD9-CFF60465A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730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3273C4-0293-459B-B3CD-55E6283A3974}" type="datetime1">
              <a:rPr lang="en-US"/>
              <a:pPr>
                <a:defRPr/>
              </a:pPr>
              <a:t>12/14/2019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994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556" y="4406901"/>
            <a:ext cx="10362614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556" y="2906713"/>
            <a:ext cx="10362614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E00DDD-55F3-45A9-8065-443A57D3DF16}" type="datetime1">
              <a:rPr lang="en-US"/>
              <a:pPr>
                <a:defRPr/>
              </a:pPr>
              <a:t>12/14/2019</a:t>
            </a:fld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©2009 Mu Sigma Inc.</a:t>
            </a:r>
          </a:p>
        </p:txBody>
      </p:sp>
    </p:spTree>
    <p:extLst>
      <p:ext uri="{BB962C8B-B14F-4D97-AF65-F5344CB8AC3E}">
        <p14:creationId xmlns:p14="http://schemas.microsoft.com/office/powerpoint/2010/main" val="29460550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5471" y="1381125"/>
            <a:ext cx="530053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630" y="1381125"/>
            <a:ext cx="530053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C633B7-9332-4509-96C2-4C6703ED4EDF}" type="datetime1">
              <a:rPr lang="en-US"/>
              <a:pPr>
                <a:defRPr/>
              </a:pPr>
              <a:t>12/14/2019</a:t>
            </a:fld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©2009 Mu Sigma Inc.</a:t>
            </a:r>
          </a:p>
        </p:txBody>
      </p:sp>
    </p:spTree>
    <p:extLst>
      <p:ext uri="{BB962C8B-B14F-4D97-AF65-F5344CB8AC3E}">
        <p14:creationId xmlns:p14="http://schemas.microsoft.com/office/powerpoint/2010/main" val="9728541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96" y="274638"/>
            <a:ext cx="1097240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796" y="1535113"/>
            <a:ext cx="538652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96" y="2174875"/>
            <a:ext cx="538652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725" y="1535113"/>
            <a:ext cx="538848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725" y="2174875"/>
            <a:ext cx="53884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4CC1D9-51DF-44F9-94A0-89C01DF8891A}" type="datetime1">
              <a:rPr lang="en-US"/>
              <a:pPr>
                <a:defRPr/>
              </a:pPr>
              <a:t>12/14/2019</a:t>
            </a:fld>
            <a:endParaRPr lang="en-US" dirty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©2009 Mu Sigma Inc.</a:t>
            </a:r>
          </a:p>
        </p:txBody>
      </p:sp>
    </p:spTree>
    <p:extLst>
      <p:ext uri="{BB962C8B-B14F-4D97-AF65-F5344CB8AC3E}">
        <p14:creationId xmlns:p14="http://schemas.microsoft.com/office/powerpoint/2010/main" val="32503650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20A3B-54B1-4AF6-955D-ADBD586E89C0}" type="datetime1">
              <a:rPr lang="en-US"/>
              <a:pPr>
                <a:defRPr/>
              </a:pPr>
              <a:t>12/14/2019</a:t>
            </a:fld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©2009 Mu Sigma Inc.</a:t>
            </a:r>
          </a:p>
        </p:txBody>
      </p:sp>
    </p:spTree>
    <p:extLst>
      <p:ext uri="{BB962C8B-B14F-4D97-AF65-F5344CB8AC3E}">
        <p14:creationId xmlns:p14="http://schemas.microsoft.com/office/powerpoint/2010/main" val="29205220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39264-943E-4BA1-BC6C-C1CEDCAF2527}" type="datetime1">
              <a:rPr lang="en-US"/>
              <a:pPr>
                <a:defRPr/>
              </a:pPr>
              <a:t>12/14/2019</a:t>
            </a:fld>
            <a:endParaRPr lang="en-US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©2009 Mu Sigma Inc.</a:t>
            </a:r>
          </a:p>
        </p:txBody>
      </p:sp>
    </p:spTree>
    <p:extLst>
      <p:ext uri="{BB962C8B-B14F-4D97-AF65-F5344CB8AC3E}">
        <p14:creationId xmlns:p14="http://schemas.microsoft.com/office/powerpoint/2010/main" val="30720463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95" y="273050"/>
            <a:ext cx="401057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959" y="273051"/>
            <a:ext cx="681524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795" y="1435101"/>
            <a:ext cx="401057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5044F1-E009-4413-AD29-C60EA2066634}" type="datetime1">
              <a:rPr lang="en-US"/>
              <a:pPr>
                <a:defRPr/>
              </a:pPr>
              <a:t>12/14/2019</a:t>
            </a:fld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©2009 Mu Sigma Inc.</a:t>
            </a:r>
          </a:p>
        </p:txBody>
      </p:sp>
    </p:spTree>
    <p:extLst>
      <p:ext uri="{BB962C8B-B14F-4D97-AF65-F5344CB8AC3E}">
        <p14:creationId xmlns:p14="http://schemas.microsoft.com/office/powerpoint/2010/main" val="12616831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321" y="4800600"/>
            <a:ext cx="7313636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321" y="612775"/>
            <a:ext cx="7313636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321" y="5367338"/>
            <a:ext cx="7313636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6A202-2902-4B7D-9C6B-E4C2760CA93F}" type="datetime1">
              <a:rPr lang="en-US"/>
              <a:pPr>
                <a:defRPr/>
              </a:pPr>
              <a:t>12/14/2019</a:t>
            </a:fld>
            <a:endParaRPr lang="en-US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©2009 Mu Sigma Inc.</a:t>
            </a:r>
          </a:p>
        </p:txBody>
      </p:sp>
    </p:spTree>
    <p:extLst>
      <p:ext uri="{BB962C8B-B14F-4D97-AF65-F5344CB8AC3E}">
        <p14:creationId xmlns:p14="http://schemas.microsoft.com/office/powerpoint/2010/main" val="32926596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785616-1376-4547-B7EB-2D55467DCD45}" type="datetime1">
              <a:rPr lang="en-US"/>
              <a:pPr>
                <a:defRPr/>
              </a:pPr>
              <a:t>12/14/2019</a:t>
            </a:fld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©2009 Mu Sigma Inc.</a:t>
            </a:r>
          </a:p>
        </p:txBody>
      </p:sp>
    </p:spTree>
    <p:extLst>
      <p:ext uri="{BB962C8B-B14F-4D97-AF65-F5344CB8AC3E}">
        <p14:creationId xmlns:p14="http://schemas.microsoft.com/office/powerpoint/2010/main" val="18687614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59625" y="381001"/>
            <a:ext cx="2765578" cy="5191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2888" y="381001"/>
            <a:ext cx="8109107" cy="5191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24D94A-CBAC-4086-A36E-A38D560FE98C}" type="datetime1">
              <a:rPr lang="en-US"/>
              <a:pPr>
                <a:defRPr/>
              </a:pPr>
              <a:t>12/14/2019</a:t>
            </a:fld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©2009 Mu Sigma Inc.</a:t>
            </a:r>
          </a:p>
        </p:txBody>
      </p:sp>
    </p:spTree>
    <p:extLst>
      <p:ext uri="{BB962C8B-B14F-4D97-AF65-F5344CB8AC3E}">
        <p14:creationId xmlns:p14="http://schemas.microsoft.com/office/powerpoint/2010/main" val="37888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B1E1-9934-4B95-98F5-B6A8F07FF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4880-62CA-4BAC-86FC-5526D2580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05C76-B45B-4DA4-8122-4C495DC02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BAFCD9-7B86-4273-81FF-DFAE3DE4C8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02B2A-9AD9-42B5-BB79-768AF1DD1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72910-53EF-4381-A848-0BD95AAA6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C26D-E554-45BE-BBE3-30476EFE1135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A6573D-B4B0-4ECE-A51A-31283050B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8F60BF-0622-4EB2-BF82-57617E9AE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49DC-D8D1-4023-BDD9-CFF60465A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237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888" y="381000"/>
            <a:ext cx="11062315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95471" y="1381125"/>
            <a:ext cx="10788689" cy="41910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5A300-9708-4A41-8EC4-3350FEC38A4D}" type="datetime1">
              <a:rPr lang="en-US"/>
              <a:pPr>
                <a:defRPr/>
              </a:pPr>
              <a:t>12/14/2019</a:t>
            </a:fld>
            <a:endParaRPr lang="en-US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©2009 Mu Sigma Inc.</a:t>
            </a:r>
          </a:p>
        </p:txBody>
      </p:sp>
    </p:spTree>
    <p:extLst>
      <p:ext uri="{BB962C8B-B14F-4D97-AF65-F5344CB8AC3E}">
        <p14:creationId xmlns:p14="http://schemas.microsoft.com/office/powerpoint/2010/main" val="312692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ACDBE-6F4E-4286-9441-176642427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6BE6AC-2913-42DF-B0D4-072615836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C26D-E554-45BE-BBE3-30476EFE1135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8D923-E6D3-449B-86E5-423F9BE4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0EB52-D689-4B46-8A9B-8EE685FF8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49DC-D8D1-4023-BDD9-CFF60465A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72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F517D1-1834-46D3-A649-BB0883867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C26D-E554-45BE-BBE3-30476EFE1135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CCA5DF-85FE-47BE-B88F-5529A2F59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FC034-7B52-48D0-9AE6-564C81B22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49DC-D8D1-4023-BDD9-CFF60465A37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C96B6B-BB9D-49BE-B208-02FBC2C7C256}"/>
              </a:ext>
            </a:extLst>
          </p:cNvPr>
          <p:cNvSpPr txBox="1"/>
          <p:nvPr userDrawn="1"/>
        </p:nvSpPr>
        <p:spPr>
          <a:xfrm>
            <a:off x="2" y="6324658"/>
            <a:ext cx="6095998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lawik" panose="020B0502040204020203" pitchFamily="34" charset="0"/>
                <a:ea typeface="Arial Unicode MS" pitchFamily="34" charset="-128"/>
                <a:cs typeface="Arial Unicode MS" pitchFamily="34" charset="-128"/>
              </a:rPr>
              <a:t>Proprietary Information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Arial Unicode MS" pitchFamily="34" charset="-128"/>
                <a:cs typeface="Arial Unicode MS" pitchFamily="34" charset="-128"/>
              </a:rPr>
              <a:t>"This document and its attachments are confidential. Any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Arial Unicode MS" pitchFamily="34" charset="-128"/>
                <a:cs typeface="Arial Unicode MS" pitchFamily="34" charset="-128"/>
              </a:rPr>
              <a:t> unauthorized copying, disclosure or distribution of the material is strictly forbidden"</a:t>
            </a:r>
          </a:p>
        </p:txBody>
      </p:sp>
    </p:spTree>
    <p:extLst>
      <p:ext uri="{BB962C8B-B14F-4D97-AF65-F5344CB8AC3E}">
        <p14:creationId xmlns:p14="http://schemas.microsoft.com/office/powerpoint/2010/main" val="3371531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970857-6400-4F0E-B6E8-66CF7FFDADDE}"/>
              </a:ext>
            </a:extLst>
          </p:cNvPr>
          <p:cNvSpPr/>
          <p:nvPr userDrawn="1"/>
        </p:nvSpPr>
        <p:spPr>
          <a:xfrm>
            <a:off x="0" y="0"/>
            <a:ext cx="12192000" cy="1014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F517D1-1834-46D3-A649-BB0883867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C26D-E554-45BE-BBE3-30476EFE1135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CCA5DF-85FE-47BE-B88F-5529A2F59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FC034-7B52-48D0-9AE6-564C81B22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49DC-D8D1-4023-BDD9-CFF60465A37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72082-1CDB-4619-AC36-742581497B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6" t="4237" r="9905" b="20105"/>
          <a:stretch/>
        </p:blipFill>
        <p:spPr>
          <a:xfrm>
            <a:off x="11410032" y="81491"/>
            <a:ext cx="736741" cy="7789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4D10DD-493A-4CC3-8998-AF8562B9FCDE}"/>
              </a:ext>
            </a:extLst>
          </p:cNvPr>
          <p:cNvSpPr/>
          <p:nvPr userDrawn="1"/>
        </p:nvSpPr>
        <p:spPr>
          <a:xfrm>
            <a:off x="0" y="6721476"/>
            <a:ext cx="12192000" cy="150912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72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DE408-CEF9-493D-8E62-1E29D3A1B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D7F6C-EACC-4266-9201-238ED458F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658EE-43EA-4C74-91F9-B2E19305C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68CD86-0B4A-46D9-93F4-2E4F0109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C26D-E554-45BE-BBE3-30476EFE1135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7CA59-137F-4171-97B2-FE04C602E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75021-C62C-4438-81BD-F2F1E094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49DC-D8D1-4023-BDD9-CFF60465A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oleObject" Target="../embeddings/oleObject23.bin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vmlDrawing" Target="../drawings/vmlDrawing22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BA7826-D5B6-4A4F-8CBC-18153ADDC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31B1C-31E2-460E-B99F-CB68F60BE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A6511-F10C-4431-A5EE-2B8E7D741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5C26D-E554-45BE-BBE3-30476EFE1135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ABE91-8612-414B-93AA-EFAF532BF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18CBB-989F-44DA-84EC-C6B807DED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249DC-D8D1-4023-BDD9-CFF60465A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7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94" r:id="rId7"/>
    <p:sldLayoutId id="2147483690" r:id="rId8"/>
    <p:sldLayoutId id="2147483686" r:id="rId9"/>
    <p:sldLayoutId id="2147483687" r:id="rId10"/>
    <p:sldLayoutId id="2147483688" r:id="rId11"/>
    <p:sldLayoutId id="2147483689" r:id="rId12"/>
    <p:sldLayoutId id="2147483693" r:id="rId13"/>
    <p:sldLayoutId id="2147483695" r:id="rId14"/>
    <p:sldLayoutId id="214748372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95471" y="1381125"/>
            <a:ext cx="1078868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Supporting Points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59699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2888" y="381000"/>
            <a:ext cx="1106231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What is the Key Takeaway from the Slide?</a:t>
            </a:r>
          </a:p>
        </p:txBody>
      </p:sp>
      <p:sp>
        <p:nvSpPr>
          <p:cNvPr id="597103" name="Rectangle 111"/>
          <p:cNvSpPr>
            <a:spLocks noChangeArrowheads="1"/>
          </p:cNvSpPr>
          <p:nvPr/>
        </p:nvSpPr>
        <p:spPr bwMode="auto">
          <a:xfrm>
            <a:off x="5462752" y="2957513"/>
            <a:ext cx="1219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20" rIns="45720">
            <a:spAutoFit/>
          </a:bodyPr>
          <a:lstStyle/>
          <a:p>
            <a:endParaRPr lang="en-US" sz="1800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748640" y="6492240"/>
            <a:ext cx="1875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200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25155" y="6492241"/>
            <a:ext cx="2251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 Sigma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7580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234950" indent="-234950" algn="l" rtl="0" eaLnBrk="1" fontAlgn="base" hangingPunct="1">
        <a:spcBef>
          <a:spcPct val="100000"/>
        </a:spcBef>
        <a:spcAft>
          <a:spcPct val="0"/>
        </a:spcAft>
        <a:buClr>
          <a:srgbClr val="003399"/>
        </a:buClr>
        <a:buFont typeface="Webdings" pitchFamily="18" charset="2"/>
        <a:buChar char="4"/>
        <a:defRPr sz="1600" b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0663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–"/>
        <a:defRPr sz="1400">
          <a:solidFill>
            <a:schemeClr val="tx1"/>
          </a:solidFill>
          <a:latin typeface="+mn-lt"/>
        </a:defRPr>
      </a:lvl2pPr>
      <a:lvl3pPr marL="623888" indent="-160338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»"/>
        <a:defRPr sz="1300" baseline="0">
          <a:solidFill>
            <a:schemeClr val="tx1"/>
          </a:solidFill>
          <a:latin typeface="+mn-lt"/>
        </a:defRPr>
      </a:lvl3pPr>
      <a:lvl4pPr marL="855663" indent="-173038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•"/>
        <a:defRPr sz="1200">
          <a:solidFill>
            <a:schemeClr val="tx1"/>
          </a:solidFill>
          <a:latin typeface="+mn-lt"/>
        </a:defRPr>
      </a:lvl4pPr>
      <a:lvl5pPr marL="1030288" indent="-115888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pitchFamily="34" charset="0"/>
        <a:buChar char="»"/>
        <a:defRPr sz="1200" baseline="0">
          <a:solidFill>
            <a:schemeClr val="tx1"/>
          </a:solidFill>
          <a:latin typeface="+mn-lt"/>
        </a:defRPr>
      </a:lvl5pPr>
      <a:lvl6pPr marL="29749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6pPr>
      <a:lvl7pPr marL="34321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7pPr>
      <a:lvl8pPr marL="38893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8pPr>
      <a:lvl9pPr marL="43465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9678" y="342900"/>
            <a:ext cx="3426354" cy="190500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Effra"/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678" y="1330854"/>
            <a:ext cx="3426354" cy="457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FDA521-7504-4D19-B151-E2F03CCE32B8}"/>
              </a:ext>
            </a:extLst>
          </p:cNvPr>
          <p:cNvGrpSpPr/>
          <p:nvPr userDrawn="1"/>
        </p:nvGrpSpPr>
        <p:grpSpPr>
          <a:xfrm>
            <a:off x="11402897" y="0"/>
            <a:ext cx="740213" cy="931492"/>
            <a:chOff x="11402897" y="0"/>
            <a:chExt cx="740213" cy="93149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7382A97-7AB6-4095-9C29-17C2A333B7A5}"/>
                </a:ext>
              </a:extLst>
            </p:cNvPr>
            <p:cNvSpPr/>
            <p:nvPr userDrawn="1"/>
          </p:nvSpPr>
          <p:spPr>
            <a:xfrm>
              <a:off x="11402897" y="0"/>
              <a:ext cx="740213" cy="9314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092853-4E20-4823-92D6-5B0D19FAA02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36" t="4237" r="9905" b="20105"/>
            <a:stretch/>
          </p:blipFill>
          <p:spPr>
            <a:xfrm>
              <a:off x="11404633" y="81491"/>
              <a:ext cx="736741" cy="7789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3064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</p:sldLayoutIdLst>
  <p:hf hdr="0" dt="0"/>
  <p:txStyles>
    <p:titleStyle>
      <a:lvl1pPr algn="l" defTabSz="457029" rtl="0" eaLnBrk="1" latinLnBrk="0" hangingPunct="1">
        <a:lnSpc>
          <a:spcPct val="70000"/>
        </a:lnSpc>
        <a:spcBef>
          <a:spcPct val="0"/>
        </a:spcBef>
        <a:buNone/>
        <a:defRPr sz="4333" b="1" i="0" kern="1200" cap="all">
          <a:solidFill>
            <a:schemeClr val="tx1"/>
          </a:solidFill>
          <a:latin typeface="Effra"/>
          <a:ea typeface="+mj-ea"/>
          <a:cs typeface="+mj-cs"/>
        </a:defRPr>
      </a:lvl1pPr>
    </p:titleStyle>
    <p:bodyStyle>
      <a:lvl1pPr marL="0" indent="0" algn="l" defTabSz="457029" rtl="0" eaLnBrk="1" latinLnBrk="0" hangingPunct="1">
        <a:lnSpc>
          <a:spcPct val="66000"/>
        </a:lnSpc>
        <a:spcBef>
          <a:spcPts val="0"/>
        </a:spcBef>
        <a:spcAft>
          <a:spcPts val="0"/>
        </a:spcAft>
        <a:buFontTx/>
        <a:buNone/>
        <a:defRPr sz="4333" b="1" i="0" kern="1200" cap="all" baseline="0">
          <a:solidFill>
            <a:schemeClr val="tx1"/>
          </a:solidFill>
          <a:latin typeface="Effra"/>
          <a:ea typeface="+mn-ea"/>
          <a:cs typeface="+mn-cs"/>
        </a:defRPr>
      </a:lvl1pPr>
      <a:lvl2pPr marL="0" indent="0" algn="l" defTabSz="457029" rtl="0" eaLnBrk="1" latinLnBrk="0" hangingPunct="1">
        <a:lnSpc>
          <a:spcPct val="66000"/>
        </a:lnSpc>
        <a:spcBef>
          <a:spcPts val="0"/>
        </a:spcBef>
        <a:spcAft>
          <a:spcPts val="0"/>
        </a:spcAft>
        <a:buFontTx/>
        <a:buNone/>
        <a:defRPr sz="4333" b="0" i="0" kern="1200" cap="all">
          <a:solidFill>
            <a:schemeClr val="tx1"/>
          </a:solidFill>
          <a:latin typeface="Effra Light"/>
          <a:ea typeface="+mn-ea"/>
          <a:cs typeface="Effra"/>
        </a:defRPr>
      </a:lvl2pPr>
      <a:lvl3pPr marL="0" indent="0" algn="l" defTabSz="457029" rtl="0" eaLnBrk="1" latinLnBrk="0" hangingPunct="1">
        <a:lnSpc>
          <a:spcPct val="66000"/>
        </a:lnSpc>
        <a:spcBef>
          <a:spcPts val="0"/>
        </a:spcBef>
        <a:spcAft>
          <a:spcPts val="0"/>
        </a:spcAft>
        <a:buFontTx/>
        <a:buNone/>
        <a:defRPr sz="4333" b="1" i="0" kern="1200" cap="all" baseline="0">
          <a:solidFill>
            <a:schemeClr val="tx2"/>
          </a:solidFill>
          <a:latin typeface="Effra"/>
          <a:ea typeface="+mn-ea"/>
          <a:cs typeface="Effra"/>
        </a:defRPr>
      </a:lvl3pPr>
      <a:lvl4pPr marL="0" indent="0" algn="l" defTabSz="457029" rtl="0" eaLnBrk="1" latinLnBrk="0" hangingPunct="1">
        <a:lnSpc>
          <a:spcPct val="66000"/>
        </a:lnSpc>
        <a:spcBef>
          <a:spcPts val="0"/>
        </a:spcBef>
        <a:spcAft>
          <a:spcPts val="0"/>
        </a:spcAft>
        <a:buFontTx/>
        <a:buNone/>
        <a:defRPr sz="4333" b="0" i="0" kern="1200" cap="all">
          <a:solidFill>
            <a:schemeClr val="tx2"/>
          </a:solidFill>
          <a:latin typeface="Effra Light"/>
          <a:ea typeface="+mn-ea"/>
          <a:cs typeface="Effra Light"/>
        </a:defRPr>
      </a:lvl4pPr>
      <a:lvl5pPr marL="0" indent="0" algn="l" defTabSz="457029" rtl="0" eaLnBrk="1" latinLnBrk="0" hangingPunct="1">
        <a:lnSpc>
          <a:spcPct val="66000"/>
        </a:lnSpc>
        <a:spcBef>
          <a:spcPts val="0"/>
        </a:spcBef>
        <a:spcAft>
          <a:spcPts val="0"/>
        </a:spcAft>
        <a:buFontTx/>
        <a:buNone/>
        <a:defRPr sz="4333" b="0" i="0" kern="1200" cap="all" baseline="0">
          <a:solidFill>
            <a:schemeClr val="accent2"/>
          </a:solidFill>
          <a:latin typeface="Effra"/>
          <a:ea typeface="+mn-ea"/>
          <a:cs typeface="Effra"/>
        </a:defRPr>
      </a:lvl5pPr>
      <a:lvl6pPr marL="0" indent="0" algn="l" defTabSz="457029" rtl="0" eaLnBrk="1" latinLnBrk="0" hangingPunct="1">
        <a:lnSpc>
          <a:spcPts val="1500"/>
        </a:lnSpc>
        <a:spcBef>
          <a:spcPts val="0"/>
        </a:spcBef>
        <a:spcAft>
          <a:spcPts val="0"/>
        </a:spcAft>
        <a:buFontTx/>
        <a:buNone/>
        <a:defRPr sz="1500" b="0" i="0" kern="1200" cap="all">
          <a:solidFill>
            <a:schemeClr val="tx2"/>
          </a:solidFill>
          <a:latin typeface="Effra"/>
          <a:ea typeface="+mn-ea"/>
          <a:cs typeface="Effra"/>
        </a:defRPr>
      </a:lvl6pPr>
      <a:lvl7pPr marL="0" indent="0" algn="l" defTabSz="457029" rtl="0" eaLnBrk="1" latinLnBrk="0" hangingPunct="1">
        <a:lnSpc>
          <a:spcPts val="1500"/>
        </a:lnSpc>
        <a:spcBef>
          <a:spcPts val="0"/>
        </a:spcBef>
        <a:spcAft>
          <a:spcPts val="0"/>
        </a:spcAft>
        <a:buFontTx/>
        <a:buNone/>
        <a:defRPr sz="1500" b="0" i="0" kern="1200" cap="all">
          <a:solidFill>
            <a:schemeClr val="tx2"/>
          </a:solidFill>
          <a:latin typeface="Effra"/>
          <a:ea typeface="+mn-ea"/>
          <a:cs typeface="Effra"/>
        </a:defRPr>
      </a:lvl7pPr>
      <a:lvl8pPr marL="3427720" indent="-228515" algn="l" defTabSz="45702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50" indent="-228515" algn="l" defTabSz="45702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29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1pPr>
      <a:lvl2pPr marL="457029" algn="l" defTabSz="457029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2pPr>
      <a:lvl3pPr marL="914058" algn="l" defTabSz="457029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3pPr>
      <a:lvl4pPr marL="1371088" algn="l" defTabSz="457029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117" algn="l" defTabSz="457029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5pPr>
      <a:lvl6pPr marL="2285147" algn="l" defTabSz="457029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6pPr>
      <a:lvl7pPr marL="2742176" algn="l" defTabSz="457029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7pPr>
      <a:lvl8pPr marL="3199205" algn="l" defTabSz="457029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8pPr>
      <a:lvl9pPr marL="3656235" algn="l" defTabSz="457029" rtl="0" eaLnBrk="1" latinLnBrk="0" hangingPunct="1">
        <a:defRPr sz="18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95471" y="1381125"/>
            <a:ext cx="1078868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2888" y="381000"/>
            <a:ext cx="1106231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graphicFrame>
        <p:nvGraphicFramePr>
          <p:cNvPr id="1026" name="Object 113"/>
          <p:cNvGraphicFramePr>
            <a:graphicFrameLocks noChangeAspect="1"/>
          </p:cNvGraphicFramePr>
          <p:nvPr/>
        </p:nvGraphicFramePr>
        <p:xfrm>
          <a:off x="11265581" y="114300"/>
          <a:ext cx="754426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8" r:id="rId15" imgW="971686" imgH="895238" progId="PBrush">
                  <p:embed/>
                </p:oleObj>
              </mc:Choice>
              <mc:Fallback>
                <p:oleObj r:id="rId15" imgW="971686" imgH="895238" progId="PBrush">
                  <p:embed/>
                  <p:pic>
                    <p:nvPicPr>
                      <p:cNvPr id="1026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65581" y="114300"/>
                        <a:ext cx="754426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7108" name="Text Box 116"/>
          <p:cNvSpPr txBox="1">
            <a:spLocks noChangeArrowheads="1"/>
          </p:cNvSpPr>
          <p:nvPr userDrawn="1"/>
        </p:nvSpPr>
        <p:spPr bwMode="auto">
          <a:xfrm>
            <a:off x="11708904" y="6615114"/>
            <a:ext cx="14106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 eaLnBrk="0" hangingPunct="0">
              <a:defRPr/>
            </a:pPr>
            <a:fld id="{3F6D5235-C061-461B-BEF5-6EC5B0E03461}" type="slidenum">
              <a:rPr lang="en-US" sz="900" b="0"/>
              <a:pPr algn="r" eaLnBrk="0" hangingPunct="0">
                <a:defRPr/>
              </a:pPr>
              <a:t>‹#›</a:t>
            </a:fld>
            <a:endParaRPr lang="en-US" sz="900" b="0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796" y="6578600"/>
            <a:ext cx="284375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800" b="0"/>
            </a:lvl1pPr>
          </a:lstStyle>
          <a:p>
            <a:pPr>
              <a:defRPr/>
            </a:pPr>
            <a:fld id="{2DF24FC9-3913-4895-B8E9-C73EA938629D}" type="datetime1">
              <a:rPr lang="en-US"/>
              <a:pPr>
                <a:defRPr/>
              </a:pPr>
              <a:t>12/14/2019</a:t>
            </a:fld>
            <a:endParaRPr lang="en-US" dirty="0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982" y="6578600"/>
            <a:ext cx="386203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800" b="0"/>
            </a:lvl1pPr>
          </a:lstStyle>
          <a:p>
            <a:pPr>
              <a:defRPr/>
            </a:pPr>
            <a:r>
              <a:rPr lang="en-US"/>
              <a:t>©2009 Mu Sigma Inc.</a:t>
            </a:r>
          </a:p>
        </p:txBody>
      </p:sp>
    </p:spTree>
    <p:extLst>
      <p:ext uri="{BB962C8B-B14F-4D97-AF65-F5344CB8AC3E}">
        <p14:creationId xmlns:p14="http://schemas.microsoft.com/office/powerpoint/2010/main" val="264227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hf sldNum="0"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234950" indent="-234950" algn="l" rtl="0" eaLnBrk="0" fontAlgn="base" hangingPunct="0">
        <a:spcBef>
          <a:spcPct val="100000"/>
        </a:spcBef>
        <a:spcAft>
          <a:spcPct val="0"/>
        </a:spcAft>
        <a:buClr>
          <a:srgbClr val="0B1F65"/>
        </a:buClr>
        <a:buFont typeface="Webdings" pitchFamily="18" charset="2"/>
        <a:buChar char="4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0663" algn="l" rtl="0" eaLnBrk="0" fontAlgn="base" hangingPunct="0">
        <a:lnSpc>
          <a:spcPct val="90000"/>
        </a:lnSpc>
        <a:spcBef>
          <a:spcPct val="40000"/>
        </a:spcBef>
        <a:spcAft>
          <a:spcPct val="0"/>
        </a:spcAft>
        <a:buClr>
          <a:srgbClr val="0B1F65"/>
        </a:buClr>
        <a:buChar char="–"/>
        <a:defRPr sz="1600">
          <a:solidFill>
            <a:schemeClr val="tx1"/>
          </a:solidFill>
          <a:latin typeface="+mn-lt"/>
        </a:defRPr>
      </a:lvl2pPr>
      <a:lvl3pPr marL="2278063" indent="11113" algn="l" rtl="0" eaLnBrk="0" fontAlgn="base" hangingPunct="0">
        <a:lnSpc>
          <a:spcPct val="90000"/>
        </a:lnSpc>
        <a:spcBef>
          <a:spcPct val="40000"/>
        </a:spcBef>
        <a:spcAft>
          <a:spcPct val="0"/>
        </a:spcAft>
        <a:buClr>
          <a:srgbClr val="0B1F65"/>
        </a:buClr>
        <a:buFont typeface="Webdings" pitchFamily="18" charset="2"/>
        <a:defRPr sz="1600">
          <a:solidFill>
            <a:schemeClr val="tx1"/>
          </a:solidFill>
          <a:latin typeface="+mn-lt"/>
        </a:defRPr>
      </a:lvl3pPr>
      <a:lvl4pPr marL="2403475" indent="-1031875" algn="l" rtl="0" eaLnBrk="0" fontAlgn="base" hangingPunct="0">
        <a:lnSpc>
          <a:spcPct val="90000"/>
        </a:lnSpc>
        <a:spcBef>
          <a:spcPct val="40000"/>
        </a:spcBef>
        <a:spcAft>
          <a:spcPct val="0"/>
        </a:spcAft>
        <a:buClr>
          <a:srgbClr val="0B1F65"/>
        </a:buClr>
        <a:defRPr sz="1600">
          <a:solidFill>
            <a:schemeClr val="tx1"/>
          </a:solidFill>
          <a:latin typeface="+mn-lt"/>
        </a:defRPr>
      </a:lvl4pPr>
      <a:lvl5pPr marL="2517775" indent="-688975" algn="l" rtl="0" eaLnBrk="0" fontAlgn="base" hangingPunct="0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5pPr>
      <a:lvl6pPr marL="2974975" algn="l" rtl="0" eaLnBrk="0" fontAlgn="base" hangingPunct="0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6pPr>
      <a:lvl7pPr marL="3432175" algn="l" rtl="0" eaLnBrk="0" fontAlgn="base" hangingPunct="0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7pPr>
      <a:lvl8pPr marL="3889375" algn="l" rtl="0" eaLnBrk="0" fontAlgn="base" hangingPunct="0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8pPr>
      <a:lvl9pPr marL="4346575" algn="l" rtl="0" eaLnBrk="0" fontAlgn="base" hangingPunct="0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75.xml"/><Relationship Id="rId2" Type="http://schemas.openxmlformats.org/officeDocument/2006/relationships/image" Target="../media/image292.emf"/><Relationship Id="rId1" Type="http://schemas.openxmlformats.org/officeDocument/2006/relationships/slideLayout" Target="../slideLayouts/slideLayout4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" Target="slide7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75.xml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microsoft.com/office/2007/relationships/diagramDrawing" Target="../diagrams/drawing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jpeg"/><Relationship Id="rId12" Type="http://schemas.openxmlformats.org/officeDocument/2006/relationships/diagramColors" Target="../diagrams/colors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diagramQuickStyle" Target="../diagrams/quickStyle2.xml"/><Relationship Id="rId5" Type="http://schemas.openxmlformats.org/officeDocument/2006/relationships/diagramColors" Target="../diagrams/colors1.xml"/><Relationship Id="rId10" Type="http://schemas.openxmlformats.org/officeDocument/2006/relationships/diagramLayout" Target="../diagrams/layout2.xml"/><Relationship Id="rId4" Type="http://schemas.openxmlformats.org/officeDocument/2006/relationships/diagramQuickStyle" Target="../diagrams/quickStyle1.xml"/><Relationship Id="rId9" Type="http://schemas.openxmlformats.org/officeDocument/2006/relationships/diagramData" Target="../diagrams/data2.xml"/><Relationship Id="rId1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21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3.xml"/><Relationship Id="rId5" Type="http://schemas.openxmlformats.org/officeDocument/2006/relationships/image" Target="../media/image23.png"/><Relationship Id="rId10" Type="http://schemas.microsoft.com/office/2007/relationships/diagramDrawing" Target="../diagrams/drawing3.xml"/><Relationship Id="rId4" Type="http://schemas.openxmlformats.org/officeDocument/2006/relationships/image" Target="../media/image22.png"/><Relationship Id="rId9" Type="http://schemas.openxmlformats.org/officeDocument/2006/relationships/diagramColors" Target="../diagrams/colors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23.png"/><Relationship Id="rId7" Type="http://schemas.openxmlformats.org/officeDocument/2006/relationships/diagramData" Target="../diagrams/data4.xml"/><Relationship Id="rId2" Type="http://schemas.openxmlformats.org/officeDocument/2006/relationships/slide" Target="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microsoft.com/office/2007/relationships/diagramDrawing" Target="../diagrams/drawing4.xml"/><Relationship Id="rId5" Type="http://schemas.openxmlformats.org/officeDocument/2006/relationships/image" Target="../media/image25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24.png"/><Relationship Id="rId9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" Target="slide85.xml"/><Relationship Id="rId7" Type="http://schemas.openxmlformats.org/officeDocument/2006/relationships/diagramColors" Target="../diagrams/colors5.xml"/><Relationship Id="rId2" Type="http://schemas.openxmlformats.org/officeDocument/2006/relationships/slide" Target="slide8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image" Target="../media/image24.png"/><Relationship Id="rId7" Type="http://schemas.openxmlformats.org/officeDocument/2006/relationships/diagramData" Target="../diagrams/data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microsoft.com/office/2007/relationships/diagramDrawing" Target="../diagrams/drawing6.xml"/><Relationship Id="rId5" Type="http://schemas.openxmlformats.org/officeDocument/2006/relationships/image" Target="../media/image26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25.png"/><Relationship Id="rId9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chart" Target="../charts/chart2.xml"/><Relationship Id="rId7" Type="http://schemas.openxmlformats.org/officeDocument/2006/relationships/diagramColors" Target="../diagrams/colors7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8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slide" Target="slide50.xml"/><Relationship Id="rId7" Type="http://schemas.openxmlformats.org/officeDocument/2006/relationships/diagramColors" Target="../diagrams/colors9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30.jpeg"/><Relationship Id="rId7" Type="http://schemas.openxmlformats.org/officeDocument/2006/relationships/diagramColors" Target="../diagrams/colors1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32.jpeg"/><Relationship Id="rId7" Type="http://schemas.openxmlformats.org/officeDocument/2006/relationships/diagramColors" Target="../diagrams/colors11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07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7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6.png"/><Relationship Id="rId21" Type="http://schemas.openxmlformats.org/officeDocument/2006/relationships/image" Target="../media/image80.png"/><Relationship Id="rId42" Type="http://schemas.openxmlformats.org/officeDocument/2006/relationships/image" Target="../media/image101.jpeg"/><Relationship Id="rId63" Type="http://schemas.openxmlformats.org/officeDocument/2006/relationships/image" Target="../media/image122.png"/><Relationship Id="rId84" Type="http://schemas.openxmlformats.org/officeDocument/2006/relationships/image" Target="../media/image143.png"/><Relationship Id="rId138" Type="http://schemas.openxmlformats.org/officeDocument/2006/relationships/image" Target="../media/image197.png"/><Relationship Id="rId16" Type="http://schemas.openxmlformats.org/officeDocument/2006/relationships/image" Target="../media/image75.png"/><Relationship Id="rId107" Type="http://schemas.openxmlformats.org/officeDocument/2006/relationships/image" Target="../media/image166.jpeg"/><Relationship Id="rId11" Type="http://schemas.openxmlformats.org/officeDocument/2006/relationships/image" Target="../media/image70.png"/><Relationship Id="rId32" Type="http://schemas.openxmlformats.org/officeDocument/2006/relationships/image" Target="../media/image91.jpeg"/><Relationship Id="rId37" Type="http://schemas.openxmlformats.org/officeDocument/2006/relationships/image" Target="../media/image96.png"/><Relationship Id="rId53" Type="http://schemas.openxmlformats.org/officeDocument/2006/relationships/image" Target="../media/image112.png"/><Relationship Id="rId58" Type="http://schemas.openxmlformats.org/officeDocument/2006/relationships/image" Target="../media/image117.png"/><Relationship Id="rId74" Type="http://schemas.openxmlformats.org/officeDocument/2006/relationships/image" Target="../media/image133.png"/><Relationship Id="rId79" Type="http://schemas.openxmlformats.org/officeDocument/2006/relationships/image" Target="../media/image138.png"/><Relationship Id="rId102" Type="http://schemas.openxmlformats.org/officeDocument/2006/relationships/image" Target="../media/image161.png"/><Relationship Id="rId123" Type="http://schemas.openxmlformats.org/officeDocument/2006/relationships/image" Target="../media/image182.png"/><Relationship Id="rId128" Type="http://schemas.openxmlformats.org/officeDocument/2006/relationships/image" Target="../media/image187.png"/><Relationship Id="rId5" Type="http://schemas.openxmlformats.org/officeDocument/2006/relationships/image" Target="../media/image65.png"/><Relationship Id="rId90" Type="http://schemas.openxmlformats.org/officeDocument/2006/relationships/image" Target="../media/image149.png"/><Relationship Id="rId95" Type="http://schemas.openxmlformats.org/officeDocument/2006/relationships/image" Target="../media/image154.png"/><Relationship Id="rId22" Type="http://schemas.openxmlformats.org/officeDocument/2006/relationships/image" Target="../media/image81.jpeg"/><Relationship Id="rId27" Type="http://schemas.openxmlformats.org/officeDocument/2006/relationships/image" Target="../media/image86.png"/><Relationship Id="rId43" Type="http://schemas.openxmlformats.org/officeDocument/2006/relationships/image" Target="../media/image102.png"/><Relationship Id="rId48" Type="http://schemas.openxmlformats.org/officeDocument/2006/relationships/image" Target="../media/image107.png"/><Relationship Id="rId64" Type="http://schemas.openxmlformats.org/officeDocument/2006/relationships/image" Target="../media/image123.png"/><Relationship Id="rId69" Type="http://schemas.openxmlformats.org/officeDocument/2006/relationships/image" Target="../media/image128.jpg"/><Relationship Id="rId113" Type="http://schemas.openxmlformats.org/officeDocument/2006/relationships/image" Target="../media/image172.jpeg"/><Relationship Id="rId118" Type="http://schemas.openxmlformats.org/officeDocument/2006/relationships/image" Target="../media/image177.png"/><Relationship Id="rId134" Type="http://schemas.openxmlformats.org/officeDocument/2006/relationships/image" Target="../media/image193.png"/><Relationship Id="rId139" Type="http://schemas.openxmlformats.org/officeDocument/2006/relationships/image" Target="../media/image198.png"/><Relationship Id="rId80" Type="http://schemas.openxmlformats.org/officeDocument/2006/relationships/image" Target="../media/image139.png"/><Relationship Id="rId85" Type="http://schemas.openxmlformats.org/officeDocument/2006/relationships/image" Target="../media/image144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33" Type="http://schemas.openxmlformats.org/officeDocument/2006/relationships/image" Target="../media/image92.png"/><Relationship Id="rId38" Type="http://schemas.openxmlformats.org/officeDocument/2006/relationships/image" Target="../media/image97.png"/><Relationship Id="rId59" Type="http://schemas.openxmlformats.org/officeDocument/2006/relationships/image" Target="../media/image118.png"/><Relationship Id="rId103" Type="http://schemas.openxmlformats.org/officeDocument/2006/relationships/image" Target="../media/image162.png"/><Relationship Id="rId108" Type="http://schemas.openxmlformats.org/officeDocument/2006/relationships/image" Target="../media/image167.jpeg"/><Relationship Id="rId124" Type="http://schemas.openxmlformats.org/officeDocument/2006/relationships/image" Target="../media/image183.jpg"/><Relationship Id="rId129" Type="http://schemas.openxmlformats.org/officeDocument/2006/relationships/image" Target="../media/image188.jpeg"/><Relationship Id="rId54" Type="http://schemas.openxmlformats.org/officeDocument/2006/relationships/image" Target="../media/image113.png"/><Relationship Id="rId70" Type="http://schemas.openxmlformats.org/officeDocument/2006/relationships/image" Target="../media/image129.png"/><Relationship Id="rId75" Type="http://schemas.openxmlformats.org/officeDocument/2006/relationships/image" Target="../media/image134.png"/><Relationship Id="rId91" Type="http://schemas.openxmlformats.org/officeDocument/2006/relationships/image" Target="../media/image150.png"/><Relationship Id="rId96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en.wikipedia.org/wiki/File:KeyBank.png" TargetMode="External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49" Type="http://schemas.openxmlformats.org/officeDocument/2006/relationships/image" Target="../media/image108.png"/><Relationship Id="rId114" Type="http://schemas.openxmlformats.org/officeDocument/2006/relationships/image" Target="../media/image173.jpeg"/><Relationship Id="rId119" Type="http://schemas.openxmlformats.org/officeDocument/2006/relationships/image" Target="../media/image178.png"/><Relationship Id="rId44" Type="http://schemas.openxmlformats.org/officeDocument/2006/relationships/image" Target="../media/image103.png"/><Relationship Id="rId60" Type="http://schemas.openxmlformats.org/officeDocument/2006/relationships/image" Target="../media/image119.png"/><Relationship Id="rId65" Type="http://schemas.openxmlformats.org/officeDocument/2006/relationships/image" Target="../media/image124.png"/><Relationship Id="rId81" Type="http://schemas.openxmlformats.org/officeDocument/2006/relationships/image" Target="../media/image140.png"/><Relationship Id="rId86" Type="http://schemas.openxmlformats.org/officeDocument/2006/relationships/image" Target="../media/image145.png"/><Relationship Id="rId130" Type="http://schemas.openxmlformats.org/officeDocument/2006/relationships/image" Target="../media/image189.png"/><Relationship Id="rId135" Type="http://schemas.openxmlformats.org/officeDocument/2006/relationships/image" Target="../media/image194.png"/><Relationship Id="rId13" Type="http://schemas.openxmlformats.org/officeDocument/2006/relationships/image" Target="../media/image72.png"/><Relationship Id="rId18" Type="http://schemas.openxmlformats.org/officeDocument/2006/relationships/image" Target="../media/image77.gif"/><Relationship Id="rId39" Type="http://schemas.openxmlformats.org/officeDocument/2006/relationships/image" Target="../media/image98.png"/><Relationship Id="rId109" Type="http://schemas.openxmlformats.org/officeDocument/2006/relationships/image" Target="../media/image168.jpg"/><Relationship Id="rId34" Type="http://schemas.openxmlformats.org/officeDocument/2006/relationships/image" Target="../media/image93.png"/><Relationship Id="rId50" Type="http://schemas.openxmlformats.org/officeDocument/2006/relationships/image" Target="../media/image109.png"/><Relationship Id="rId55" Type="http://schemas.openxmlformats.org/officeDocument/2006/relationships/image" Target="../media/image114.png"/><Relationship Id="rId76" Type="http://schemas.openxmlformats.org/officeDocument/2006/relationships/image" Target="../media/image135.jpeg"/><Relationship Id="rId97" Type="http://schemas.openxmlformats.org/officeDocument/2006/relationships/image" Target="../media/image156.jpeg"/><Relationship Id="rId104" Type="http://schemas.openxmlformats.org/officeDocument/2006/relationships/image" Target="../media/image163.png"/><Relationship Id="rId120" Type="http://schemas.openxmlformats.org/officeDocument/2006/relationships/image" Target="../media/image179.png"/><Relationship Id="rId125" Type="http://schemas.openxmlformats.org/officeDocument/2006/relationships/image" Target="../media/image184.png"/><Relationship Id="rId7" Type="http://schemas.openxmlformats.org/officeDocument/2006/relationships/image" Target="../media/image66.png"/><Relationship Id="rId71" Type="http://schemas.openxmlformats.org/officeDocument/2006/relationships/image" Target="../media/image130.png"/><Relationship Id="rId92" Type="http://schemas.openxmlformats.org/officeDocument/2006/relationships/image" Target="../media/image151.png"/><Relationship Id="rId2" Type="http://schemas.openxmlformats.org/officeDocument/2006/relationships/image" Target="../media/image62.png"/><Relationship Id="rId29" Type="http://schemas.openxmlformats.org/officeDocument/2006/relationships/image" Target="../media/image88.png"/><Relationship Id="rId24" Type="http://schemas.openxmlformats.org/officeDocument/2006/relationships/image" Target="../media/image83.png"/><Relationship Id="rId40" Type="http://schemas.openxmlformats.org/officeDocument/2006/relationships/image" Target="../media/image99.jpeg"/><Relationship Id="rId45" Type="http://schemas.openxmlformats.org/officeDocument/2006/relationships/image" Target="../media/image104.png"/><Relationship Id="rId66" Type="http://schemas.openxmlformats.org/officeDocument/2006/relationships/image" Target="../media/image125.png"/><Relationship Id="rId87" Type="http://schemas.openxmlformats.org/officeDocument/2006/relationships/image" Target="../media/image146.png"/><Relationship Id="rId110" Type="http://schemas.openxmlformats.org/officeDocument/2006/relationships/image" Target="../media/image169.png"/><Relationship Id="rId115" Type="http://schemas.openxmlformats.org/officeDocument/2006/relationships/image" Target="../media/image174.jpg"/><Relationship Id="rId131" Type="http://schemas.openxmlformats.org/officeDocument/2006/relationships/image" Target="../media/image190.png"/><Relationship Id="rId136" Type="http://schemas.openxmlformats.org/officeDocument/2006/relationships/image" Target="../media/image195.png"/><Relationship Id="rId61" Type="http://schemas.openxmlformats.org/officeDocument/2006/relationships/image" Target="../media/image120.jpg"/><Relationship Id="rId82" Type="http://schemas.openxmlformats.org/officeDocument/2006/relationships/image" Target="../media/image141.jpeg"/><Relationship Id="rId19" Type="http://schemas.openxmlformats.org/officeDocument/2006/relationships/image" Target="../media/image78.png"/><Relationship Id="rId14" Type="http://schemas.openxmlformats.org/officeDocument/2006/relationships/image" Target="../media/image73.png"/><Relationship Id="rId30" Type="http://schemas.openxmlformats.org/officeDocument/2006/relationships/image" Target="../media/image89.png"/><Relationship Id="rId35" Type="http://schemas.openxmlformats.org/officeDocument/2006/relationships/image" Target="../media/image94.png"/><Relationship Id="rId56" Type="http://schemas.openxmlformats.org/officeDocument/2006/relationships/image" Target="../media/image115.png"/><Relationship Id="rId77" Type="http://schemas.openxmlformats.org/officeDocument/2006/relationships/image" Target="../media/image136.png"/><Relationship Id="rId100" Type="http://schemas.openxmlformats.org/officeDocument/2006/relationships/image" Target="../media/image159.png"/><Relationship Id="rId105" Type="http://schemas.openxmlformats.org/officeDocument/2006/relationships/image" Target="../media/image164.png"/><Relationship Id="rId126" Type="http://schemas.openxmlformats.org/officeDocument/2006/relationships/image" Target="../media/image185.png"/><Relationship Id="rId8" Type="http://schemas.openxmlformats.org/officeDocument/2006/relationships/image" Target="../media/image67.png"/><Relationship Id="rId51" Type="http://schemas.openxmlformats.org/officeDocument/2006/relationships/image" Target="../media/image110.png"/><Relationship Id="rId72" Type="http://schemas.openxmlformats.org/officeDocument/2006/relationships/image" Target="../media/image131.png"/><Relationship Id="rId93" Type="http://schemas.openxmlformats.org/officeDocument/2006/relationships/image" Target="../media/image152.png"/><Relationship Id="rId98" Type="http://schemas.openxmlformats.org/officeDocument/2006/relationships/image" Target="../media/image157.png"/><Relationship Id="rId121" Type="http://schemas.openxmlformats.org/officeDocument/2006/relationships/image" Target="../media/image180.jpeg"/><Relationship Id="rId3" Type="http://schemas.openxmlformats.org/officeDocument/2006/relationships/image" Target="../media/image63.png"/><Relationship Id="rId25" Type="http://schemas.openxmlformats.org/officeDocument/2006/relationships/image" Target="../media/image84.png"/><Relationship Id="rId46" Type="http://schemas.openxmlformats.org/officeDocument/2006/relationships/image" Target="../media/image105.png"/><Relationship Id="rId67" Type="http://schemas.openxmlformats.org/officeDocument/2006/relationships/image" Target="../media/image126.png"/><Relationship Id="rId116" Type="http://schemas.openxmlformats.org/officeDocument/2006/relationships/image" Target="../media/image175.png"/><Relationship Id="rId137" Type="http://schemas.openxmlformats.org/officeDocument/2006/relationships/image" Target="../media/image196.png"/><Relationship Id="rId20" Type="http://schemas.openxmlformats.org/officeDocument/2006/relationships/image" Target="../media/image79.png"/><Relationship Id="rId41" Type="http://schemas.openxmlformats.org/officeDocument/2006/relationships/image" Target="../media/image100.png"/><Relationship Id="rId62" Type="http://schemas.openxmlformats.org/officeDocument/2006/relationships/image" Target="../media/image121.png"/><Relationship Id="rId83" Type="http://schemas.openxmlformats.org/officeDocument/2006/relationships/image" Target="../media/image142.png"/><Relationship Id="rId88" Type="http://schemas.openxmlformats.org/officeDocument/2006/relationships/image" Target="../media/image147.png"/><Relationship Id="rId111" Type="http://schemas.openxmlformats.org/officeDocument/2006/relationships/image" Target="../media/image170.png"/><Relationship Id="rId132" Type="http://schemas.openxmlformats.org/officeDocument/2006/relationships/image" Target="../media/image191.png"/><Relationship Id="rId15" Type="http://schemas.openxmlformats.org/officeDocument/2006/relationships/image" Target="../media/image74.png"/><Relationship Id="rId36" Type="http://schemas.openxmlformats.org/officeDocument/2006/relationships/image" Target="../media/image95.png"/><Relationship Id="rId57" Type="http://schemas.openxmlformats.org/officeDocument/2006/relationships/image" Target="../media/image116.jpeg"/><Relationship Id="rId106" Type="http://schemas.openxmlformats.org/officeDocument/2006/relationships/image" Target="../media/image165.jpeg"/><Relationship Id="rId127" Type="http://schemas.openxmlformats.org/officeDocument/2006/relationships/image" Target="../media/image186.png"/><Relationship Id="rId10" Type="http://schemas.openxmlformats.org/officeDocument/2006/relationships/image" Target="../media/image69.jpeg"/><Relationship Id="rId31" Type="http://schemas.openxmlformats.org/officeDocument/2006/relationships/image" Target="../media/image90.gif"/><Relationship Id="rId52" Type="http://schemas.openxmlformats.org/officeDocument/2006/relationships/image" Target="../media/image111.png"/><Relationship Id="rId73" Type="http://schemas.openxmlformats.org/officeDocument/2006/relationships/image" Target="../media/image132.jpg"/><Relationship Id="rId78" Type="http://schemas.openxmlformats.org/officeDocument/2006/relationships/image" Target="../media/image137.png"/><Relationship Id="rId94" Type="http://schemas.openxmlformats.org/officeDocument/2006/relationships/image" Target="../media/image153.png"/><Relationship Id="rId99" Type="http://schemas.openxmlformats.org/officeDocument/2006/relationships/image" Target="../media/image158.jpeg"/><Relationship Id="rId101" Type="http://schemas.openxmlformats.org/officeDocument/2006/relationships/image" Target="../media/image160.jpeg"/><Relationship Id="rId122" Type="http://schemas.openxmlformats.org/officeDocument/2006/relationships/image" Target="../media/image181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26" Type="http://schemas.openxmlformats.org/officeDocument/2006/relationships/image" Target="../media/image85.png"/><Relationship Id="rId47" Type="http://schemas.openxmlformats.org/officeDocument/2006/relationships/image" Target="../media/image106.png"/><Relationship Id="rId68" Type="http://schemas.openxmlformats.org/officeDocument/2006/relationships/image" Target="../media/image127.png"/><Relationship Id="rId89" Type="http://schemas.openxmlformats.org/officeDocument/2006/relationships/image" Target="../media/image148.png"/><Relationship Id="rId112" Type="http://schemas.openxmlformats.org/officeDocument/2006/relationships/image" Target="../media/image171.png"/><Relationship Id="rId133" Type="http://schemas.openxmlformats.org/officeDocument/2006/relationships/image" Target="../media/image19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jpg"/><Relationship Id="rId3" Type="http://schemas.openxmlformats.org/officeDocument/2006/relationships/image" Target="../media/image200.jpeg"/><Relationship Id="rId7" Type="http://schemas.openxmlformats.org/officeDocument/2006/relationships/image" Target="../media/image204.jp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jpeg"/><Relationship Id="rId4" Type="http://schemas.openxmlformats.org/officeDocument/2006/relationships/image" Target="../media/image201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13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5" Type="http://schemas.openxmlformats.org/officeDocument/2006/relationships/image" Target="../media/image209.png"/><Relationship Id="rId4" Type="http://schemas.openxmlformats.org/officeDocument/2006/relationships/image" Target="../media/image208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82.xml"/><Relationship Id="rId13" Type="http://schemas.openxmlformats.org/officeDocument/2006/relationships/image" Target="../media/image227.png"/><Relationship Id="rId3" Type="http://schemas.openxmlformats.org/officeDocument/2006/relationships/image" Target="../media/image222.png"/><Relationship Id="rId7" Type="http://schemas.openxmlformats.org/officeDocument/2006/relationships/slide" Target="slide90.xml"/><Relationship Id="rId12" Type="http://schemas.openxmlformats.org/officeDocument/2006/relationships/image" Target="../media/image226.png"/><Relationship Id="rId2" Type="http://schemas.openxmlformats.org/officeDocument/2006/relationships/slide" Target="slide10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93.xml"/><Relationship Id="rId11" Type="http://schemas.openxmlformats.org/officeDocument/2006/relationships/image" Target="../media/image225.png"/><Relationship Id="rId5" Type="http://schemas.openxmlformats.org/officeDocument/2006/relationships/slide" Target="slide79.xml"/><Relationship Id="rId10" Type="http://schemas.openxmlformats.org/officeDocument/2006/relationships/image" Target="../media/image224.png"/><Relationship Id="rId4" Type="http://schemas.microsoft.com/office/2007/relationships/hdphoto" Target="../media/hdphoto1.wdp"/><Relationship Id="rId9" Type="http://schemas.openxmlformats.org/officeDocument/2006/relationships/image" Target="../media/image22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" Target="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12" Type="http://schemas.openxmlformats.org/officeDocument/2006/relationships/slide" Target="slide75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" Target="slide7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7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" Target="slide75.xml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4.gif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2" Type="http://schemas.openxmlformats.org/officeDocument/2006/relationships/notesSlide" Target="../notesSlides/notesSlide2.xml"/><Relationship Id="rId16" Type="http://schemas.openxmlformats.org/officeDocument/2006/relationships/slide" Target="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11" Type="http://schemas.openxmlformats.org/officeDocument/2006/relationships/image" Target="../media/image242.jpeg"/><Relationship Id="rId5" Type="http://schemas.openxmlformats.org/officeDocument/2006/relationships/image" Target="../media/image236.png"/><Relationship Id="rId15" Type="http://schemas.openxmlformats.org/officeDocument/2006/relationships/image" Target="../media/image24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jpeg"/><Relationship Id="rId14" Type="http://schemas.openxmlformats.org/officeDocument/2006/relationships/image" Target="../media/image24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247.jpg"/><Relationship Id="rId26" Type="http://schemas.openxmlformats.org/officeDocument/2006/relationships/image" Target="../media/image254.png"/><Relationship Id="rId3" Type="http://schemas.openxmlformats.org/officeDocument/2006/relationships/tags" Target="../tags/tag3.xml"/><Relationship Id="rId21" Type="http://schemas.openxmlformats.org/officeDocument/2006/relationships/image" Target="../media/image250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53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image" Target="../media/image249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252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251.png"/><Relationship Id="rId28" Type="http://schemas.openxmlformats.org/officeDocument/2006/relationships/slide" Target="slide75.xml"/><Relationship Id="rId10" Type="http://schemas.openxmlformats.org/officeDocument/2006/relationships/tags" Target="../tags/tag10.xml"/><Relationship Id="rId19" Type="http://schemas.openxmlformats.org/officeDocument/2006/relationships/image" Target="../media/image248.jp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chart" Target="../charts/chart10.xml"/><Relationship Id="rId27" Type="http://schemas.openxmlformats.org/officeDocument/2006/relationships/chart" Target="../charts/char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7" Type="http://schemas.openxmlformats.org/officeDocument/2006/relationships/slide" Target="slide75.xml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7" Type="http://schemas.openxmlformats.org/officeDocument/2006/relationships/slide" Target="slide75.xml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8.png"/><Relationship Id="rId4" Type="http://schemas.openxmlformats.org/officeDocument/2006/relationships/image" Target="../media/image25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7" Type="http://schemas.openxmlformats.org/officeDocument/2006/relationships/slide" Target="slide75.xml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" Target="slide7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9.jpeg"/><Relationship Id="rId11" Type="http://schemas.openxmlformats.org/officeDocument/2006/relationships/slide" Target="slide75.xml"/><Relationship Id="rId5" Type="http://schemas.openxmlformats.org/officeDocument/2006/relationships/image" Target="../media/image268.png"/><Relationship Id="rId10" Type="http://schemas.openxmlformats.org/officeDocument/2006/relationships/image" Target="../media/image273.png"/><Relationship Id="rId4" Type="http://schemas.openxmlformats.org/officeDocument/2006/relationships/image" Target="../media/image267.png"/><Relationship Id="rId9" Type="http://schemas.openxmlformats.org/officeDocument/2006/relationships/image" Target="../media/image272.jpe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image" Target="../media/image274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8.jpeg"/><Relationship Id="rId5" Type="http://schemas.openxmlformats.org/officeDocument/2006/relationships/image" Target="../media/image277.png"/><Relationship Id="rId10" Type="http://schemas.openxmlformats.org/officeDocument/2006/relationships/slide" Target="slide75.xml"/><Relationship Id="rId4" Type="http://schemas.openxmlformats.org/officeDocument/2006/relationships/image" Target="../media/image276.png"/><Relationship Id="rId9" Type="http://schemas.openxmlformats.org/officeDocument/2006/relationships/image" Target="../media/image28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7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" Target="slide75.xml"/><Relationship Id="rId1" Type="http://schemas.openxmlformats.org/officeDocument/2006/relationships/slideLayout" Target="../slideLayouts/slideLayout4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7" Type="http://schemas.openxmlformats.org/officeDocument/2006/relationships/slide" Target="slide75.xml"/><Relationship Id="rId2" Type="http://schemas.openxmlformats.org/officeDocument/2006/relationships/image" Target="../media/image282.emf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86.emf"/><Relationship Id="rId5" Type="http://schemas.openxmlformats.org/officeDocument/2006/relationships/image" Target="../media/image285.emf"/><Relationship Id="rId4" Type="http://schemas.openxmlformats.org/officeDocument/2006/relationships/image" Target="../media/image284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" Target="slide75.xml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4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" Target="slide75.xml"/><Relationship Id="rId5" Type="http://schemas.openxmlformats.org/officeDocument/2006/relationships/image" Target="../media/image288.wmf"/><Relationship Id="rId4" Type="http://schemas.openxmlformats.org/officeDocument/2006/relationships/slideLayout" Target="../slideLayouts/slideLayout4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75.xml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4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" Target="slide75.xml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75.xml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C6B86-636A-4AE8-8DF1-27731B683360}"/>
              </a:ext>
            </a:extLst>
          </p:cNvPr>
          <p:cNvSpPr txBox="1"/>
          <p:nvPr/>
        </p:nvSpPr>
        <p:spPr>
          <a:xfrm>
            <a:off x="1" y="0"/>
            <a:ext cx="6095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</a:rPr>
              <a:t>November 2019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1FADD-B34F-4F56-B782-112EEBC6B634}"/>
              </a:ext>
            </a:extLst>
          </p:cNvPr>
          <p:cNvSpPr txBox="1"/>
          <p:nvPr/>
        </p:nvSpPr>
        <p:spPr>
          <a:xfrm>
            <a:off x="0" y="2714775"/>
            <a:ext cx="520231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Vaccines Promotional Response Modeling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badi" panose="020B0604020104020204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Mu Sigma’s Proposal to Fortune 500 Healthcare Company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237F5C-39E3-457C-9864-46922A722663}"/>
              </a:ext>
            </a:extLst>
          </p:cNvPr>
          <p:cNvSpPr/>
          <p:nvPr/>
        </p:nvSpPr>
        <p:spPr>
          <a:xfrm>
            <a:off x="6096000" y="0"/>
            <a:ext cx="6096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1100" dirty="0">
                <a:solidFill>
                  <a:srgbClr val="000000"/>
                </a:solidFill>
                <a:latin typeface="Selawik Light" panose="020B0502040204020203" pitchFamily="34" charset="0"/>
              </a:rPr>
              <a:t>Chicago, IL</a:t>
            </a:r>
          </a:p>
          <a:p>
            <a:pPr lvl="0" algn="r">
              <a:defRPr/>
            </a:pPr>
            <a:r>
              <a:rPr lang="en-US" sz="1100" dirty="0">
                <a:solidFill>
                  <a:srgbClr val="000000"/>
                </a:solidFill>
                <a:latin typeface="Selawik Light" panose="020B0502040204020203" pitchFamily="34" charset="0"/>
              </a:rPr>
              <a:t>Bangalore, India</a:t>
            </a:r>
          </a:p>
          <a:p>
            <a:pPr lvl="0" algn="r">
              <a:defRPr/>
            </a:pPr>
            <a:r>
              <a:rPr lang="en-US" sz="1100" dirty="0">
                <a:solidFill>
                  <a:srgbClr val="000000"/>
                </a:solidFill>
                <a:latin typeface="Selawik Light" panose="020B0502040204020203" pitchFamily="34" charset="0"/>
              </a:rPr>
              <a:t>www.mu-sigma.com</a:t>
            </a:r>
          </a:p>
        </p:txBody>
      </p:sp>
    </p:spTree>
    <p:extLst>
      <p:ext uri="{BB962C8B-B14F-4D97-AF65-F5344CB8AC3E}">
        <p14:creationId xmlns:p14="http://schemas.microsoft.com/office/powerpoint/2010/main" val="2600500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EA9EB60-A7AA-4F92-BF00-5595E7730751}"/>
              </a:ext>
            </a:extLst>
          </p:cNvPr>
          <p:cNvSpPr txBox="1">
            <a:spLocks/>
          </p:cNvSpPr>
          <p:nvPr/>
        </p:nvSpPr>
        <p:spPr bwMode="auto">
          <a:xfrm>
            <a:off x="6326189" y="1731429"/>
            <a:ext cx="4297680" cy="448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234950" indent="-23495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003399"/>
              </a:buClr>
              <a:buFont typeface="Webdings" pitchFamily="18" charset="2"/>
              <a:buChar char="4"/>
              <a:defRPr sz="1400" b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2pPr>
            <a:lvl3pPr marL="623888" indent="-160338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»"/>
              <a:defRPr sz="1300" baseline="0">
                <a:solidFill>
                  <a:schemeClr val="tx1"/>
                </a:solidFill>
                <a:latin typeface="+mn-lt"/>
              </a:defRPr>
            </a:lvl3pPr>
            <a:lvl4pPr marL="855663" indent="-173038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030288" indent="-11588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itchFamily="34" charset="0"/>
              <a:buChar char="»"/>
              <a:defRPr sz="1200" baseline="0">
                <a:solidFill>
                  <a:schemeClr val="tx1"/>
                </a:solidFill>
                <a:latin typeface="+mn-lt"/>
              </a:defRPr>
            </a:lvl5pPr>
            <a:lvl6pPr marL="29749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6pPr>
            <a:lvl7pPr marL="34321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7pPr>
            <a:lvl8pPr marL="38893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8pPr>
            <a:lvl9pPr marL="43465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50"/>
              </a:spcBef>
              <a:spcAft>
                <a:spcPct val="0"/>
              </a:spcAft>
              <a:buClr>
                <a:srgbClr val="003399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EABE646-FEE7-44C6-8538-68FBEAF710A3}"/>
              </a:ext>
            </a:extLst>
          </p:cNvPr>
          <p:cNvSpPr txBox="1">
            <a:spLocks/>
          </p:cNvSpPr>
          <p:nvPr/>
        </p:nvSpPr>
        <p:spPr bwMode="auto">
          <a:xfrm>
            <a:off x="6327465" y="1731429"/>
            <a:ext cx="4297680" cy="450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234950" indent="-23495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003399"/>
              </a:buClr>
              <a:buFont typeface="Webdings" pitchFamily="18" charset="2"/>
              <a:buChar char="4"/>
              <a:defRPr sz="1400" b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2pPr>
            <a:lvl3pPr marL="623888" indent="-160338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»"/>
              <a:defRPr sz="1300" baseline="0">
                <a:solidFill>
                  <a:schemeClr val="tx1"/>
                </a:solidFill>
                <a:latin typeface="+mn-lt"/>
              </a:defRPr>
            </a:lvl3pPr>
            <a:lvl4pPr marL="855663" indent="-173038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030288" indent="-11588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itchFamily="34" charset="0"/>
              <a:buChar char="»"/>
              <a:defRPr sz="1200" baseline="0">
                <a:solidFill>
                  <a:schemeClr val="tx1"/>
                </a:solidFill>
                <a:latin typeface="+mn-lt"/>
              </a:defRPr>
            </a:lvl5pPr>
            <a:lvl6pPr marL="29749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6pPr>
            <a:lvl7pPr marL="34321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7pPr>
            <a:lvl8pPr marL="38893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8pPr>
            <a:lvl9pPr marL="43465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50"/>
              </a:spcBef>
              <a:spcAft>
                <a:spcPct val="0"/>
              </a:spcAft>
              <a:buClr>
                <a:srgbClr val="003399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4" name="Chevron 5">
            <a:extLst>
              <a:ext uri="{FF2B5EF4-FFF2-40B4-BE49-F238E27FC236}">
                <a16:creationId xmlns:a16="http://schemas.microsoft.com/office/drawing/2014/main" id="{A6DF86EA-8E14-4F36-B5FB-4F9A8177247A}"/>
              </a:ext>
            </a:extLst>
          </p:cNvPr>
          <p:cNvSpPr/>
          <p:nvPr/>
        </p:nvSpPr>
        <p:spPr bwMode="auto">
          <a:xfrm>
            <a:off x="5217219" y="1381305"/>
            <a:ext cx="4392639" cy="521970"/>
          </a:xfrm>
          <a:prstGeom prst="chevron">
            <a:avLst>
              <a:gd name="adj" fmla="val 23023"/>
            </a:avLst>
          </a:prstGeom>
          <a:solidFill>
            <a:srgbClr val="800000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1DC9FCB4-9C32-4CB3-B455-24673BF85C1C}"/>
              </a:ext>
            </a:extLst>
          </p:cNvPr>
          <p:cNvSpPr/>
          <p:nvPr/>
        </p:nvSpPr>
        <p:spPr bwMode="auto">
          <a:xfrm>
            <a:off x="826370" y="2112050"/>
            <a:ext cx="2072635" cy="2419711"/>
          </a:xfrm>
          <a:prstGeom prst="roundRect">
            <a:avLst>
              <a:gd name="adj" fmla="val 8138"/>
            </a:avLst>
          </a:prstGeom>
          <a:solidFill>
            <a:srgbClr val="E2E1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4950" marR="0" lvl="0" indent="-234950" algn="l" defTabSz="914400" rtl="0" eaLnBrk="0" fontAlgn="base" latinLnBrk="0" hangingPunct="0">
              <a:lnSpc>
                <a:spcPct val="120000"/>
              </a:lnSpc>
              <a:spcBef>
                <a:spcPct val="15000"/>
              </a:spcBef>
              <a:spcAft>
                <a:spcPct val="0"/>
              </a:spcAft>
              <a:buClr>
                <a:srgbClr val="120989"/>
              </a:buClr>
              <a:buSzTx/>
              <a:buFont typeface="Webdings" pitchFamily="18" charset="2"/>
              <a:buChar char="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Develop statement of objectives </a:t>
            </a:r>
          </a:p>
          <a:p>
            <a:pPr marL="234950" marR="0" lvl="0" indent="-234950" algn="l" defTabSz="914400" rtl="0" eaLnBrk="0" fontAlgn="base" latinLnBrk="0" hangingPunct="0">
              <a:lnSpc>
                <a:spcPct val="120000"/>
              </a:lnSpc>
              <a:spcBef>
                <a:spcPct val="15000"/>
              </a:spcBef>
              <a:spcAft>
                <a:spcPct val="0"/>
              </a:spcAft>
              <a:buClr>
                <a:srgbClr val="120989"/>
              </a:buClr>
              <a:buSzTx/>
              <a:buFont typeface="Webdings" pitchFamily="18" charset="2"/>
              <a:buChar char="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Establish success criteria in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muOBI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 format</a:t>
            </a:r>
          </a:p>
          <a:p>
            <a:pPr marL="234950" marR="0" lvl="0" indent="-234950" algn="l" defTabSz="914400" rtl="0" eaLnBrk="0" fontAlgn="base" latinLnBrk="0" hangingPunct="0">
              <a:lnSpc>
                <a:spcPct val="120000"/>
              </a:lnSpc>
              <a:spcBef>
                <a:spcPct val="15000"/>
              </a:spcBef>
              <a:spcAft>
                <a:spcPct val="0"/>
              </a:spcAft>
              <a:buClr>
                <a:srgbClr val="120989"/>
              </a:buClr>
              <a:buSzTx/>
              <a:buFont typeface="Webdings" pitchFamily="18" charset="2"/>
              <a:buChar char="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Represent the problem  using top-down and hypothesis driven approach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BA9273C1-6AC1-4992-AC06-73B8A6AF0189}"/>
              </a:ext>
            </a:extLst>
          </p:cNvPr>
          <p:cNvSpPr/>
          <p:nvPr/>
        </p:nvSpPr>
        <p:spPr bwMode="auto">
          <a:xfrm>
            <a:off x="822228" y="1386959"/>
            <a:ext cx="2228956" cy="501671"/>
          </a:xfrm>
          <a:prstGeom prst="chevron">
            <a:avLst>
              <a:gd name="adj" fmla="val 23023"/>
            </a:avLst>
          </a:prstGeom>
          <a:solidFill>
            <a:srgbClr val="800000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DDE6AA-34C4-44C2-B04F-7E86FE272E1E}"/>
              </a:ext>
            </a:extLst>
          </p:cNvPr>
          <p:cNvSpPr/>
          <p:nvPr/>
        </p:nvSpPr>
        <p:spPr bwMode="auto">
          <a:xfrm rot="16200000">
            <a:off x="-762352" y="3058105"/>
            <a:ext cx="2410324" cy="508271"/>
          </a:xfrm>
          <a:prstGeom prst="roundRect">
            <a:avLst>
              <a:gd name="adj" fmla="val 17289"/>
            </a:avLst>
          </a:prstGeom>
          <a:solidFill>
            <a:srgbClr val="00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Key activities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5133F24-200B-4989-B5CD-7054B407880E}"/>
              </a:ext>
            </a:extLst>
          </p:cNvPr>
          <p:cNvSpPr/>
          <p:nvPr/>
        </p:nvSpPr>
        <p:spPr bwMode="auto">
          <a:xfrm rot="16200000">
            <a:off x="-334434" y="5194261"/>
            <a:ext cx="1554480" cy="508270"/>
          </a:xfrm>
          <a:prstGeom prst="roundRect">
            <a:avLst>
              <a:gd name="adj" fmla="val 16145"/>
            </a:avLst>
          </a:prstGeom>
          <a:solidFill>
            <a:srgbClr val="00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Deliverables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B46029-8700-4EBA-9CF8-5ED50B74013E}"/>
              </a:ext>
            </a:extLst>
          </p:cNvPr>
          <p:cNvSpPr txBox="1"/>
          <p:nvPr/>
        </p:nvSpPr>
        <p:spPr>
          <a:xfrm>
            <a:off x="1129355" y="1476221"/>
            <a:ext cx="172307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Times New Roman" pitchFamily="18" charset="0"/>
              </a:rPr>
              <a:t>Problem formulation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B4FDEF7-9957-4602-BEF8-104DCBD188F5}"/>
              </a:ext>
            </a:extLst>
          </p:cNvPr>
          <p:cNvSpPr/>
          <p:nvPr/>
        </p:nvSpPr>
        <p:spPr bwMode="auto">
          <a:xfrm>
            <a:off x="3029110" y="2117640"/>
            <a:ext cx="2072635" cy="2399763"/>
          </a:xfrm>
          <a:prstGeom prst="roundRect">
            <a:avLst>
              <a:gd name="adj" fmla="val 8138"/>
            </a:avLst>
          </a:prstGeom>
          <a:solidFill>
            <a:srgbClr val="E2E1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4950" marR="0" lvl="0" indent="-234950" algn="l" defTabSz="914400" rtl="0" eaLnBrk="0" fontAlgn="base" latinLnBrk="0" hangingPunct="0">
              <a:lnSpc>
                <a:spcPct val="120000"/>
              </a:lnSpc>
              <a:spcBef>
                <a:spcPct val="15000"/>
              </a:spcBef>
              <a:spcAft>
                <a:spcPct val="0"/>
              </a:spcAft>
              <a:buClr>
                <a:srgbClr val="120989"/>
              </a:buClr>
              <a:buSzTx/>
              <a:buFont typeface="Webdings" pitchFamily="18" charset="2"/>
              <a:buChar char="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Acquire data and evaluate for integrity and accuracy</a:t>
            </a:r>
          </a:p>
          <a:p>
            <a:pPr marL="234950" marR="0" lvl="0" indent="-234950" algn="l" defTabSz="914400" rtl="0" eaLnBrk="0" fontAlgn="base" latinLnBrk="0" hangingPunct="0">
              <a:lnSpc>
                <a:spcPct val="120000"/>
              </a:lnSpc>
              <a:spcBef>
                <a:spcPct val="15000"/>
              </a:spcBef>
              <a:spcAft>
                <a:spcPct val="0"/>
              </a:spcAft>
              <a:buClr>
                <a:srgbClr val="120989"/>
              </a:buClr>
              <a:buSzTx/>
              <a:buFont typeface="Webdings" pitchFamily="18" charset="2"/>
              <a:buChar char="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Formulate and finalize business rules through multiple iterations</a:t>
            </a:r>
          </a:p>
          <a:p>
            <a:pPr marL="234950" marR="0" lvl="0" indent="-234950" algn="l" defTabSz="914400" rtl="0" eaLnBrk="0" fontAlgn="base" latinLnBrk="0" hangingPunct="0">
              <a:lnSpc>
                <a:spcPct val="120000"/>
              </a:lnSpc>
              <a:spcBef>
                <a:spcPct val="15000"/>
              </a:spcBef>
              <a:spcAft>
                <a:spcPct val="0"/>
              </a:spcAft>
              <a:buClr>
                <a:srgbClr val="120989"/>
              </a:buClr>
              <a:buSzTx/>
              <a:buFont typeface="Webdings" pitchFamily="18" charset="2"/>
              <a:buChar char="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Conduct EDA to validate business hypotheses, understand variable distributions, correlations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E6F32B7B-E77E-4D1F-BD84-F031F7E71BBE}"/>
              </a:ext>
            </a:extLst>
          </p:cNvPr>
          <p:cNvSpPr txBox="1"/>
          <p:nvPr/>
        </p:nvSpPr>
        <p:spPr>
          <a:xfrm>
            <a:off x="6529025" y="1492079"/>
            <a:ext cx="171907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Times New Roman" pitchFamily="18" charset="0"/>
              </a:rPr>
              <a:t>Modeling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FB3903-2292-4765-B1DE-A9A5C1C49735}"/>
              </a:ext>
            </a:extLst>
          </p:cNvPr>
          <p:cNvSpPr txBox="1"/>
          <p:nvPr/>
        </p:nvSpPr>
        <p:spPr>
          <a:xfrm>
            <a:off x="8874253" y="1065374"/>
            <a:ext cx="1384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Feedback</a:t>
            </a:r>
          </a:p>
        </p:txBody>
      </p:sp>
      <p:sp>
        <p:nvSpPr>
          <p:cNvPr id="13" name="Chevron 5">
            <a:extLst>
              <a:ext uri="{FF2B5EF4-FFF2-40B4-BE49-F238E27FC236}">
                <a16:creationId xmlns:a16="http://schemas.microsoft.com/office/drawing/2014/main" id="{44AFBD1D-F190-4F14-98D3-CF839052B1E1}"/>
              </a:ext>
            </a:extLst>
          </p:cNvPr>
          <p:cNvSpPr/>
          <p:nvPr/>
        </p:nvSpPr>
        <p:spPr bwMode="auto">
          <a:xfrm>
            <a:off x="3029111" y="1383888"/>
            <a:ext cx="2228956" cy="519387"/>
          </a:xfrm>
          <a:prstGeom prst="chevron">
            <a:avLst>
              <a:gd name="adj" fmla="val 23023"/>
            </a:avLst>
          </a:prstGeom>
          <a:solidFill>
            <a:srgbClr val="800000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14" name="Chevron 5">
            <a:extLst>
              <a:ext uri="{FF2B5EF4-FFF2-40B4-BE49-F238E27FC236}">
                <a16:creationId xmlns:a16="http://schemas.microsoft.com/office/drawing/2014/main" id="{6E122F9C-F0C4-4DA9-80CE-8178D360B275}"/>
              </a:ext>
            </a:extLst>
          </p:cNvPr>
          <p:cNvSpPr/>
          <p:nvPr/>
        </p:nvSpPr>
        <p:spPr bwMode="auto">
          <a:xfrm>
            <a:off x="9611135" y="1381306"/>
            <a:ext cx="2228956" cy="507324"/>
          </a:xfrm>
          <a:prstGeom prst="chevron">
            <a:avLst>
              <a:gd name="adj" fmla="val 23023"/>
            </a:avLst>
          </a:prstGeom>
          <a:solidFill>
            <a:srgbClr val="800000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4F8D2FF6-5161-4660-AF53-D184BD731E99}"/>
              </a:ext>
            </a:extLst>
          </p:cNvPr>
          <p:cNvSpPr txBox="1"/>
          <p:nvPr/>
        </p:nvSpPr>
        <p:spPr>
          <a:xfrm>
            <a:off x="3320785" y="1383888"/>
            <a:ext cx="17190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Times New Roman" pitchFamily="18" charset="0"/>
              </a:rPr>
              <a:t>Data collection &amp; EDA*</a:t>
            </a:r>
          </a:p>
        </p:txBody>
      </p:sp>
      <p:sp>
        <p:nvSpPr>
          <p:cNvPr id="16" name="TextBox 24">
            <a:extLst>
              <a:ext uri="{FF2B5EF4-FFF2-40B4-BE49-F238E27FC236}">
                <a16:creationId xmlns:a16="http://schemas.microsoft.com/office/drawing/2014/main" id="{A08B342F-DED0-47FC-8D5F-30A7A3072BE5}"/>
              </a:ext>
            </a:extLst>
          </p:cNvPr>
          <p:cNvSpPr txBox="1"/>
          <p:nvPr/>
        </p:nvSpPr>
        <p:spPr>
          <a:xfrm>
            <a:off x="9519056" y="1503487"/>
            <a:ext cx="233053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Times New Roman" pitchFamily="18" charset="0"/>
              </a:rPr>
              <a:t>Validation with Business</a:t>
            </a:r>
          </a:p>
        </p:txBody>
      </p:sp>
      <p:sp>
        <p:nvSpPr>
          <p:cNvPr id="17" name="Rounded Rectangle 3">
            <a:extLst>
              <a:ext uri="{FF2B5EF4-FFF2-40B4-BE49-F238E27FC236}">
                <a16:creationId xmlns:a16="http://schemas.microsoft.com/office/drawing/2014/main" id="{06EA9C89-87B8-4863-95F8-EB33F37B7FD0}"/>
              </a:ext>
            </a:extLst>
          </p:cNvPr>
          <p:cNvSpPr/>
          <p:nvPr/>
        </p:nvSpPr>
        <p:spPr bwMode="auto">
          <a:xfrm>
            <a:off x="5221376" y="2108574"/>
            <a:ext cx="4297680" cy="2419711"/>
          </a:xfrm>
          <a:prstGeom prst="roundRect">
            <a:avLst>
              <a:gd name="adj" fmla="val 8138"/>
            </a:avLst>
          </a:prstGeom>
          <a:solidFill>
            <a:srgbClr val="E2E1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15000"/>
              </a:spcBef>
              <a:spcAft>
                <a:spcPct val="0"/>
              </a:spcAft>
              <a:buClr>
                <a:srgbClr val="120989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Explore and experiment with rule-based segments as well as algorithmic segments, or hybrid (heuristic + algorithmic) segments based on EDA results and discussion with business</a:t>
            </a:r>
          </a:p>
          <a:p>
            <a:pPr marL="171450" marR="0" lvl="0" indent="-171450" algn="l" defTabSz="914400" rtl="0" eaLnBrk="0" fontAlgn="base" latinLnBrk="0" hangingPunct="0">
              <a:lnSpc>
                <a:spcPct val="120000"/>
              </a:lnSpc>
              <a:spcBef>
                <a:spcPct val="15000"/>
              </a:spcBef>
              <a:spcAft>
                <a:spcPct val="0"/>
              </a:spcAft>
              <a:buClr>
                <a:srgbClr val="12098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Rule-based segmentation based on </a:t>
            </a: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Sales Potential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(High/Medium/Low) </a:t>
            </a: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and Competition Dynamic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(Loyal, Competitive, Mixed)</a:t>
            </a:r>
          </a:p>
          <a:p>
            <a:pPr marL="171450" marR="0" lvl="0" indent="-171450" algn="l" defTabSz="914400" rtl="0" eaLnBrk="0" fontAlgn="base" latinLnBrk="0" hangingPunct="0">
              <a:lnSpc>
                <a:spcPct val="120000"/>
              </a:lnSpc>
              <a:spcBef>
                <a:spcPct val="15000"/>
              </a:spcBef>
              <a:spcAft>
                <a:spcPct val="0"/>
              </a:spcAft>
              <a:buClr>
                <a:srgbClr val="12098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Creation of Composite segments as required such as High Sales Potential + High Loyalty, Medium Sales Potential + Competitive</a:t>
            </a:r>
          </a:p>
          <a:p>
            <a:pPr marL="171450" marR="0" lvl="0" indent="-171450" algn="l" defTabSz="914400" rtl="0" eaLnBrk="0" fontAlgn="base" latinLnBrk="0" hangingPunct="0">
              <a:lnSpc>
                <a:spcPct val="120000"/>
              </a:lnSpc>
              <a:spcBef>
                <a:spcPct val="15000"/>
              </a:spcBef>
              <a:spcAft>
                <a:spcPct val="0"/>
              </a:spcAft>
              <a:buClr>
                <a:srgbClr val="12098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Create algorithmic segments by mapping out affiliations (if required), variable definition, clustering, and profiling</a:t>
            </a:r>
          </a:p>
        </p:txBody>
      </p:sp>
      <p:sp>
        <p:nvSpPr>
          <p:cNvPr id="18" name="Rounded Rectangle 3">
            <a:extLst>
              <a:ext uri="{FF2B5EF4-FFF2-40B4-BE49-F238E27FC236}">
                <a16:creationId xmlns:a16="http://schemas.microsoft.com/office/drawing/2014/main" id="{682CD9B7-FC61-4AFF-9112-B1DE380B9159}"/>
              </a:ext>
            </a:extLst>
          </p:cNvPr>
          <p:cNvSpPr/>
          <p:nvPr/>
        </p:nvSpPr>
        <p:spPr bwMode="auto">
          <a:xfrm>
            <a:off x="9634285" y="2160394"/>
            <a:ext cx="2072635" cy="2367892"/>
          </a:xfrm>
          <a:prstGeom prst="roundRect">
            <a:avLst>
              <a:gd name="adj" fmla="val 8138"/>
            </a:avLst>
          </a:prstGeom>
          <a:solidFill>
            <a:srgbClr val="E2E1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4950" marR="0" lvl="0" indent="-234950" algn="l" defTabSz="914400" rtl="0" eaLnBrk="0" fontAlgn="base" latinLnBrk="0" hangingPunct="0">
              <a:lnSpc>
                <a:spcPct val="120000"/>
              </a:lnSpc>
              <a:spcBef>
                <a:spcPct val="15000"/>
              </a:spcBef>
              <a:spcAft>
                <a:spcPct val="0"/>
              </a:spcAft>
              <a:buClr>
                <a:srgbClr val="120989"/>
              </a:buClr>
              <a:buSzTx/>
              <a:buFont typeface="Webdings" pitchFamily="18" charset="2"/>
              <a:buChar char="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Evaluate and interpret analysis results into tangible decisions </a:t>
            </a:r>
          </a:p>
          <a:p>
            <a:pPr marL="234950" marR="0" lvl="0" indent="-234950" algn="l" defTabSz="914400" rtl="0" eaLnBrk="0" fontAlgn="base" latinLnBrk="0" hangingPunct="0">
              <a:lnSpc>
                <a:spcPct val="120000"/>
              </a:lnSpc>
              <a:spcBef>
                <a:spcPct val="15000"/>
              </a:spcBef>
              <a:spcAft>
                <a:spcPct val="0"/>
              </a:spcAft>
              <a:buClr>
                <a:srgbClr val="120989"/>
              </a:buClr>
              <a:buSzTx/>
              <a:buFont typeface="Webdings" pitchFamily="18" charset="2"/>
              <a:buChar char="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Solicit feedback from business</a:t>
            </a:r>
          </a:p>
          <a:p>
            <a:pPr marL="234950" marR="0" lvl="0" indent="-234950" algn="l" defTabSz="914400" rtl="0" eaLnBrk="0" fontAlgn="base" latinLnBrk="0" hangingPunct="0">
              <a:lnSpc>
                <a:spcPct val="120000"/>
              </a:lnSpc>
              <a:spcBef>
                <a:spcPct val="15000"/>
              </a:spcBef>
              <a:spcAft>
                <a:spcPct val="0"/>
              </a:spcAft>
              <a:buClr>
                <a:srgbClr val="120989"/>
              </a:buClr>
              <a:buSzTx/>
              <a:buFont typeface="Webdings" pitchFamily="18" charset="2"/>
              <a:buChar char="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Develop documentation and training material (documents, walk-through videos)</a:t>
            </a:r>
          </a:p>
        </p:txBody>
      </p:sp>
      <p:sp>
        <p:nvSpPr>
          <p:cNvPr id="19" name="Rounded Rectangle 3">
            <a:extLst>
              <a:ext uri="{FF2B5EF4-FFF2-40B4-BE49-F238E27FC236}">
                <a16:creationId xmlns:a16="http://schemas.microsoft.com/office/drawing/2014/main" id="{CED75762-FBA0-409D-9168-93228E240B66}"/>
              </a:ext>
            </a:extLst>
          </p:cNvPr>
          <p:cNvSpPr/>
          <p:nvPr/>
        </p:nvSpPr>
        <p:spPr bwMode="auto">
          <a:xfrm>
            <a:off x="826370" y="4680320"/>
            <a:ext cx="2072635" cy="1554480"/>
          </a:xfrm>
          <a:prstGeom prst="roundRect">
            <a:avLst>
              <a:gd name="adj" fmla="val 8138"/>
            </a:avLst>
          </a:prstGeom>
          <a:solidFill>
            <a:srgbClr val="E2E1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4950" marR="0" lvl="0" indent="-234950" algn="l" defTabSz="914400" rtl="0" eaLnBrk="0" fontAlgn="base" latinLnBrk="0" hangingPunct="0">
              <a:lnSpc>
                <a:spcPct val="95000"/>
              </a:lnSpc>
              <a:spcBef>
                <a:spcPct val="15000"/>
              </a:spcBef>
              <a:spcAft>
                <a:spcPct val="0"/>
              </a:spcAft>
              <a:buClr>
                <a:srgbClr val="120989"/>
              </a:buClr>
              <a:buSzTx/>
              <a:buFont typeface="Webdings" pitchFamily="18" charset="2"/>
              <a:buChar char="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Detailed data request</a:t>
            </a:r>
          </a:p>
          <a:p>
            <a:pPr marL="234950" marR="0" lvl="0" indent="-234950" algn="l" defTabSz="914400" rtl="0" eaLnBrk="0" fontAlgn="base" latinLnBrk="0" hangingPunct="0">
              <a:lnSpc>
                <a:spcPct val="95000"/>
              </a:lnSpc>
              <a:spcBef>
                <a:spcPct val="15000"/>
              </a:spcBef>
              <a:spcAft>
                <a:spcPct val="0"/>
              </a:spcAft>
              <a:buClr>
                <a:srgbClr val="120989"/>
              </a:buClr>
              <a:buSzTx/>
              <a:buFont typeface="Webdings" pitchFamily="18" charset="2"/>
              <a:buChar char="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Detailed project plan, timelines and deliverables</a:t>
            </a:r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F9EE713C-9552-46AE-A7A1-692DC57721B6}"/>
              </a:ext>
            </a:extLst>
          </p:cNvPr>
          <p:cNvSpPr/>
          <p:nvPr/>
        </p:nvSpPr>
        <p:spPr bwMode="auto">
          <a:xfrm>
            <a:off x="3029110" y="4685910"/>
            <a:ext cx="2072635" cy="1554480"/>
          </a:xfrm>
          <a:prstGeom prst="roundRect">
            <a:avLst>
              <a:gd name="adj" fmla="val 8138"/>
            </a:avLst>
          </a:prstGeom>
          <a:solidFill>
            <a:srgbClr val="E2E1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4950" marR="0" lvl="0" indent="-234950" algn="l" defTabSz="914400" rtl="0" eaLnBrk="0" fontAlgn="base" latinLnBrk="0" hangingPunct="0">
              <a:lnSpc>
                <a:spcPct val="95000"/>
              </a:lnSpc>
              <a:spcBef>
                <a:spcPct val="15000"/>
              </a:spcBef>
              <a:spcAft>
                <a:spcPct val="0"/>
              </a:spcAft>
              <a:buClr>
                <a:srgbClr val="120989"/>
              </a:buClr>
              <a:buSzTx/>
              <a:buFont typeface="Webdings" pitchFamily="18" charset="2"/>
              <a:buChar char="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Data Quality Report</a:t>
            </a:r>
          </a:p>
          <a:p>
            <a:pPr marL="234950" marR="0" lvl="0" indent="-234950" algn="l" defTabSz="914400" rtl="0" eaLnBrk="0" fontAlgn="base" latinLnBrk="0" hangingPunct="0">
              <a:lnSpc>
                <a:spcPct val="95000"/>
              </a:lnSpc>
              <a:spcBef>
                <a:spcPct val="15000"/>
              </a:spcBef>
              <a:spcAft>
                <a:spcPct val="0"/>
              </a:spcAft>
              <a:buClr>
                <a:srgbClr val="120989"/>
              </a:buClr>
              <a:buSzTx/>
              <a:buFont typeface="Webdings" pitchFamily="18" charset="2"/>
              <a:buChar char="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Business rules document</a:t>
            </a:r>
          </a:p>
          <a:p>
            <a:pPr marL="234950" marR="0" lvl="0" indent="-234950" algn="l" defTabSz="914400" rtl="0" eaLnBrk="0" fontAlgn="base" latinLnBrk="0" hangingPunct="0">
              <a:lnSpc>
                <a:spcPct val="95000"/>
              </a:lnSpc>
              <a:spcBef>
                <a:spcPct val="15000"/>
              </a:spcBef>
              <a:spcAft>
                <a:spcPct val="0"/>
              </a:spcAft>
              <a:buClr>
                <a:srgbClr val="120989"/>
              </a:buClr>
              <a:buSzTx/>
              <a:buFont typeface="Webdings" pitchFamily="18" charset="2"/>
              <a:buChar char="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EDA Notebook (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Jupyter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) for signal classification (positive/negative) and influence of concomitants</a:t>
            </a:r>
          </a:p>
        </p:txBody>
      </p:sp>
      <p:sp>
        <p:nvSpPr>
          <p:cNvPr id="21" name="Rounded Rectangle 3">
            <a:extLst>
              <a:ext uri="{FF2B5EF4-FFF2-40B4-BE49-F238E27FC236}">
                <a16:creationId xmlns:a16="http://schemas.microsoft.com/office/drawing/2014/main" id="{9932AB1E-F57A-4F25-9BC5-645BF2CD7232}"/>
              </a:ext>
            </a:extLst>
          </p:cNvPr>
          <p:cNvSpPr/>
          <p:nvPr/>
        </p:nvSpPr>
        <p:spPr bwMode="auto">
          <a:xfrm>
            <a:off x="5221376" y="4676844"/>
            <a:ext cx="4297680" cy="1554480"/>
          </a:xfrm>
          <a:prstGeom prst="roundRect">
            <a:avLst>
              <a:gd name="adj" fmla="val 8138"/>
            </a:avLst>
          </a:prstGeom>
          <a:solidFill>
            <a:srgbClr val="E2E1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4950" marR="0" lvl="0" indent="-234950" algn="l" defTabSz="914400" rtl="0" eaLnBrk="0" fontAlgn="base" latinLnBrk="0" hangingPunct="0">
              <a:lnSpc>
                <a:spcPct val="95000"/>
              </a:lnSpc>
              <a:spcBef>
                <a:spcPct val="15000"/>
              </a:spcBef>
              <a:spcAft>
                <a:spcPct val="0"/>
              </a:spcAft>
              <a:buClr>
                <a:srgbClr val="120989"/>
              </a:buClr>
              <a:buSzTx/>
              <a:buFont typeface="Webdings" pitchFamily="18" charset="2"/>
              <a:buChar char="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Detailed results and findings (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Jupyter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)</a:t>
            </a:r>
          </a:p>
          <a:p>
            <a:pPr marL="341313" marR="0" lvl="1" indent="-109538" algn="l" defTabSz="914400" rtl="0" eaLnBrk="0" fontAlgn="base" latinLnBrk="0" hangingPunct="0">
              <a:lnSpc>
                <a:spcPct val="95000"/>
              </a:lnSpc>
              <a:spcBef>
                <a:spcPct val="15000"/>
              </a:spcBef>
              <a:spcAft>
                <a:spcPct val="0"/>
              </a:spcAft>
              <a:buClr>
                <a:srgbClr val="12098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Segment definitions – heuristic/algorithmic/hybrid as decided</a:t>
            </a:r>
          </a:p>
          <a:p>
            <a:pPr marL="341313" marR="0" lvl="1" indent="-109538" algn="l" defTabSz="914400" rtl="0" eaLnBrk="0" fontAlgn="base" latinLnBrk="0" hangingPunct="0">
              <a:lnSpc>
                <a:spcPct val="95000"/>
              </a:lnSpc>
              <a:spcBef>
                <a:spcPct val="15000"/>
              </a:spcBef>
              <a:spcAft>
                <a:spcPct val="0"/>
              </a:spcAft>
              <a:buClr>
                <a:srgbClr val="12098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Modeling results and parameters</a:t>
            </a:r>
          </a:p>
          <a:p>
            <a:pPr marL="341313" marR="0" lvl="1" indent="-111125" algn="l" defTabSz="914400" rtl="0" eaLnBrk="0" fontAlgn="base" latinLnBrk="0" hangingPunct="0">
              <a:lnSpc>
                <a:spcPct val="95000"/>
              </a:lnSpc>
              <a:spcBef>
                <a:spcPct val="15000"/>
              </a:spcBef>
              <a:spcAft>
                <a:spcPct val="0"/>
              </a:spcAft>
              <a:buClr>
                <a:srgbClr val="12098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Model comparisons</a:t>
            </a:r>
          </a:p>
          <a:p>
            <a:pPr marL="341313" marR="0" lvl="1" indent="-111125" algn="l" defTabSz="914400" rtl="0" eaLnBrk="0" fontAlgn="base" latinLnBrk="0" hangingPunct="0">
              <a:lnSpc>
                <a:spcPct val="95000"/>
              </a:lnSpc>
              <a:spcBef>
                <a:spcPct val="15000"/>
              </a:spcBef>
              <a:spcAft>
                <a:spcPct val="0"/>
              </a:spcAft>
              <a:buClr>
                <a:srgbClr val="12098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Key insights from segment profiling exercise</a:t>
            </a:r>
          </a:p>
          <a:p>
            <a:pPr marL="341313" marR="0" lvl="1" indent="-111125" algn="l" defTabSz="914400" rtl="0" eaLnBrk="0" fontAlgn="base" latinLnBrk="0" hangingPunct="0">
              <a:lnSpc>
                <a:spcPct val="95000"/>
              </a:lnSpc>
              <a:spcBef>
                <a:spcPct val="15000"/>
              </a:spcBef>
              <a:spcAft>
                <a:spcPct val="0"/>
              </a:spcAft>
              <a:buClr>
                <a:srgbClr val="12098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Brand level: segment – account mapping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22" name="Rounded Rectangle 3">
            <a:extLst>
              <a:ext uri="{FF2B5EF4-FFF2-40B4-BE49-F238E27FC236}">
                <a16:creationId xmlns:a16="http://schemas.microsoft.com/office/drawing/2014/main" id="{F7C6C140-FF0D-4B73-B628-4D4EF91EBF87}"/>
              </a:ext>
            </a:extLst>
          </p:cNvPr>
          <p:cNvSpPr/>
          <p:nvPr/>
        </p:nvSpPr>
        <p:spPr bwMode="auto">
          <a:xfrm>
            <a:off x="9634285" y="4653377"/>
            <a:ext cx="2072635" cy="1641341"/>
          </a:xfrm>
          <a:prstGeom prst="roundRect">
            <a:avLst>
              <a:gd name="adj" fmla="val 8138"/>
            </a:avLst>
          </a:prstGeom>
          <a:solidFill>
            <a:srgbClr val="E2E1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4950" marR="0" lvl="0" indent="-234950" algn="l" defTabSz="914400" rtl="0" eaLnBrk="0" fontAlgn="base" latinLnBrk="0" hangingPunct="0">
              <a:lnSpc>
                <a:spcPct val="95000"/>
              </a:lnSpc>
              <a:spcBef>
                <a:spcPct val="15000"/>
              </a:spcBef>
              <a:spcAft>
                <a:spcPct val="0"/>
              </a:spcAft>
              <a:buClr>
                <a:srgbClr val="120989"/>
              </a:buClr>
              <a:buSzTx/>
              <a:buFont typeface="Webdings" pitchFamily="18" charset="2"/>
              <a:buChar char=""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QlikSense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 dashboard</a:t>
            </a:r>
          </a:p>
          <a:p>
            <a:pPr marL="234950" marR="0" lvl="0" indent="-234950" algn="l" defTabSz="914400" rtl="0" eaLnBrk="0" fontAlgn="base" latinLnBrk="0" hangingPunct="0">
              <a:lnSpc>
                <a:spcPct val="95000"/>
              </a:lnSpc>
              <a:spcBef>
                <a:spcPct val="15000"/>
              </a:spcBef>
              <a:spcAft>
                <a:spcPct val="0"/>
              </a:spcAft>
              <a:buClr>
                <a:srgbClr val="120989"/>
              </a:buClr>
              <a:buSzTx/>
              <a:buFont typeface="Webdings" pitchFamily="18" charset="2"/>
              <a:buChar char="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Final presentation of the analytical reports, insights, &amp; recommendations</a:t>
            </a:r>
          </a:p>
          <a:p>
            <a:pPr marL="234950" marR="0" lvl="0" indent="-234950" algn="l" defTabSz="914400" rtl="0" eaLnBrk="0" fontAlgn="base" latinLnBrk="0" hangingPunct="0">
              <a:lnSpc>
                <a:spcPct val="95000"/>
              </a:lnSpc>
              <a:spcBef>
                <a:spcPct val="15000"/>
              </a:spcBef>
              <a:spcAft>
                <a:spcPct val="0"/>
              </a:spcAft>
              <a:buClr>
                <a:srgbClr val="120989"/>
              </a:buClr>
              <a:buSzTx/>
              <a:buFont typeface="Webdings" pitchFamily="18" charset="2"/>
              <a:buChar char="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Transition package including documentation, business rules, code etc.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A4ED7E0-CBD5-4503-9153-C57F43254BB1}"/>
              </a:ext>
            </a:extLst>
          </p:cNvPr>
          <p:cNvCxnSpPr>
            <a:cxnSpLocks/>
          </p:cNvCxnSpPr>
          <p:nvPr/>
        </p:nvCxnSpPr>
        <p:spPr bwMode="auto">
          <a:xfrm rot="16200000" flipH="1" flipV="1">
            <a:off x="9608698" y="256957"/>
            <a:ext cx="2320" cy="2182539"/>
          </a:xfrm>
          <a:prstGeom prst="bentConnector3">
            <a:avLst>
              <a:gd name="adj1" fmla="val -11857629"/>
            </a:avLst>
          </a:prstGeom>
          <a:pattFill prst="pct50">
            <a:fgClr>
              <a:schemeClr val="hlink"/>
            </a:fgClr>
            <a:bgClr>
              <a:srgbClr val="FFFFFF"/>
            </a:bgClr>
          </a:patt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F1BDD0F-0BF7-41F3-BD24-B9A0B9FEAC32}"/>
              </a:ext>
            </a:extLst>
          </p:cNvPr>
          <p:cNvSpPr txBox="1"/>
          <p:nvPr/>
        </p:nvSpPr>
        <p:spPr>
          <a:xfrm>
            <a:off x="816007" y="6294718"/>
            <a:ext cx="3633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*EDA – Exploratory Data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758815-FCF8-4309-9935-9619691DE2B8}"/>
              </a:ext>
            </a:extLst>
          </p:cNvPr>
          <p:cNvSpPr txBox="1"/>
          <p:nvPr/>
        </p:nvSpPr>
        <p:spPr>
          <a:xfrm>
            <a:off x="246888" y="192022"/>
            <a:ext cx="11460032" cy="6309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Step I: Segmentation</a:t>
            </a:r>
          </a:p>
          <a:p>
            <a:pPr lvl="0"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Effective segmentation requires thorough exploratory data analysis, experimentation with </a:t>
            </a:r>
            <a:r>
              <a:rPr lang="en-U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algorithmic and rule-based 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models, and timely business validation</a:t>
            </a:r>
          </a:p>
        </p:txBody>
      </p:sp>
      <p:sp>
        <p:nvSpPr>
          <p:cNvPr id="28" name="Text Box 13">
            <a:extLst>
              <a:ext uri="{FF2B5EF4-FFF2-40B4-BE49-F238E27FC236}">
                <a16:creationId xmlns:a16="http://schemas.microsoft.com/office/drawing/2014/main" id="{B78D29FF-6B96-4B25-928F-47D035269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1226618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Segmentation (</a:t>
            </a:r>
            <a:r>
              <a:rPr lang="en-US" sz="1000" dirty="0">
                <a:latin typeface="Calibri" panose="020F0502020204030204"/>
              </a:rPr>
              <a:t>1</a:t>
            </a: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/5)</a:t>
            </a:r>
          </a:p>
        </p:txBody>
      </p:sp>
    </p:spTree>
    <p:extLst>
      <p:ext uri="{BB962C8B-B14F-4D97-AF65-F5344CB8AC3E}">
        <p14:creationId xmlns:p14="http://schemas.microsoft.com/office/powerpoint/2010/main" val="104988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5" name="Rectangle 7"/>
          <p:cNvSpPr txBox="1">
            <a:spLocks noGrp="1" noChangeArrowheads="1"/>
          </p:cNvSpPr>
          <p:nvPr/>
        </p:nvSpPr>
        <p:spPr bwMode="auto">
          <a:xfrm>
            <a:off x="1639889" y="6578600"/>
            <a:ext cx="23098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fld id="{A89E6E86-791E-4DBB-A3DE-A78E9673CAED}" type="datetime1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t>12/14/2019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282626" name="Rectangle 8"/>
          <p:cNvSpPr txBox="1">
            <a:spLocks noGrp="1" noChangeArrowheads="1"/>
          </p:cNvSpPr>
          <p:nvPr/>
        </p:nvSpPr>
        <p:spPr bwMode="auto">
          <a:xfrm>
            <a:off x="4527551" y="6578600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©2009 Mu Sigma Inc.</a:t>
            </a:r>
          </a:p>
        </p:txBody>
      </p:sp>
      <p:sp>
        <p:nvSpPr>
          <p:cNvPr id="282627" name="Rectangle 8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Whitespace zip codes were mapped to territories considering driving distance only</a:t>
            </a:r>
          </a:p>
        </p:txBody>
      </p:sp>
      <p:pic>
        <p:nvPicPr>
          <p:cNvPr id="28263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1" y="1416050"/>
            <a:ext cx="8126412" cy="471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2634" name="Text Box 10"/>
          <p:cNvSpPr txBox="1">
            <a:spLocks noChangeArrowheads="1"/>
          </p:cNvSpPr>
          <p:nvPr/>
        </p:nvSpPr>
        <p:spPr bwMode="auto">
          <a:xfrm>
            <a:off x="9926638" y="5567363"/>
            <a:ext cx="117475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Squares – whitespace zips</a:t>
            </a: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37D08D45-B8B9-4E21-9C28-1685393DA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15"/>
            <a:ext cx="1818126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Territory Alignment (8/8)</a:t>
            </a:r>
          </a:p>
        </p:txBody>
      </p:sp>
      <p:sp>
        <p:nvSpPr>
          <p:cNvPr id="10" name="Text Box 13">
            <a:hlinkClick r:id="rId3" action="ppaction://hlinksldjump"/>
            <a:extLst>
              <a:ext uri="{FF2B5EF4-FFF2-40B4-BE49-F238E27FC236}">
                <a16:creationId xmlns:a16="http://schemas.microsoft.com/office/drawing/2014/main" id="{B5C68A86-5E93-4E46-A5AD-43064A049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120" y="6596390"/>
            <a:ext cx="9818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100" dirty="0">
                <a:latin typeface="Calibri" panose="020F0502020204030204"/>
              </a:rPr>
              <a:t>Back to Index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3"/>
          <p:cNvSpPr>
            <a:spLocks noChangeArrowheads="1"/>
          </p:cNvSpPr>
          <p:nvPr/>
        </p:nvSpPr>
        <p:spPr bwMode="auto">
          <a:xfrm>
            <a:off x="1580998" y="1273631"/>
            <a:ext cx="4491038" cy="365125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9" name="Rectangle 33"/>
          <p:cNvSpPr>
            <a:spLocks noChangeArrowheads="1"/>
          </p:cNvSpPr>
          <p:nvPr/>
        </p:nvSpPr>
        <p:spPr bwMode="auto">
          <a:xfrm>
            <a:off x="1584325" y="3793672"/>
            <a:ext cx="9091387" cy="317500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Analytical Approach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Rectangle 32"/>
          <p:cNvSpPr>
            <a:spLocks noChangeArrowheads="1"/>
          </p:cNvSpPr>
          <p:nvPr/>
        </p:nvSpPr>
        <p:spPr bwMode="auto">
          <a:xfrm>
            <a:off x="1584325" y="4111172"/>
            <a:ext cx="9091387" cy="23876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53882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20" rIns="45720"/>
          <a:lstStyle>
            <a:lvl1pPr marL="288925" indent="-288925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8925" marR="0" lvl="0" indent="-28892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SzTx/>
              <a:buFont typeface="Webdings" panose="05030102010509060703" pitchFamily="18" charset="2"/>
              <a:buChar char="4"/>
              <a:tabLst>
                <a:tab pos="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well-defined stepwise process is followed for placement projects enabling effective execution and pro-active communication</a:t>
            </a: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61"/>
          <p:cNvSpPr>
            <a:spLocks noChangeArrowheads="1"/>
          </p:cNvSpPr>
          <p:nvPr/>
        </p:nvSpPr>
        <p:spPr bwMode="auto">
          <a:xfrm>
            <a:off x="1580998" y="1638756"/>
            <a:ext cx="4491038" cy="206057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lIns="45720" rIns="45720"/>
          <a:lstStyle>
            <a:lvl1pPr marL="1714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3399"/>
              </a:buClr>
              <a:buSzTx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Client is among the top five drug manufacturers in US with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over 4,000 sales personnel detailing blockbuster products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SzTx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They want to restructure and downsize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sales teams owing to patent loss of one of its blockbuster drug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SzTx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They want to retain best performers and optimally place them ensuring minimal disruption and maximum business continuity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Rectangle 33"/>
          <p:cNvSpPr>
            <a:spLocks noChangeArrowheads="1"/>
          </p:cNvSpPr>
          <p:nvPr/>
        </p:nvSpPr>
        <p:spPr bwMode="auto">
          <a:xfrm>
            <a:off x="6184674" y="1273631"/>
            <a:ext cx="4491038" cy="365125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18" name="Rectangle 61"/>
          <p:cNvSpPr>
            <a:spLocks noChangeArrowheads="1"/>
          </p:cNvSpPr>
          <p:nvPr/>
        </p:nvSpPr>
        <p:spPr bwMode="auto">
          <a:xfrm>
            <a:off x="6184674" y="1638756"/>
            <a:ext cx="4491038" cy="206057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lIns="45720" rIns="45720"/>
          <a:lstStyle>
            <a:lvl1pPr marL="1714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SzTx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To maximize performance rating at a national level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SzTx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To determine all the sales professionals who need to be let go based on the availability of positions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SzTx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To ensure minimal disruption post restructuring while maximizing business continuity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SzTx/>
              <a:buFont typeface="Webdings" panose="05030102010509060703" pitchFamily="18" charset="2"/>
              <a:buChar char="4"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9" name="Pentagon 48"/>
          <p:cNvSpPr/>
          <p:nvPr/>
        </p:nvSpPr>
        <p:spPr bwMode="auto">
          <a:xfrm>
            <a:off x="2470882" y="4666117"/>
            <a:ext cx="7316972" cy="1760085"/>
          </a:xfrm>
          <a:prstGeom prst="homePlate">
            <a:avLst>
              <a:gd name="adj" fmla="val 0"/>
            </a:avLst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8314621" y="4735288"/>
            <a:ext cx="1378586" cy="1603831"/>
            <a:chOff x="674912" y="4299857"/>
            <a:chExt cx="1328057" cy="1973945"/>
          </a:xfrm>
        </p:grpSpPr>
        <p:sp>
          <p:nvSpPr>
            <p:cNvPr id="54" name="Rectangular Callout 53"/>
            <p:cNvSpPr/>
            <p:nvPr/>
          </p:nvSpPr>
          <p:spPr bwMode="auto">
            <a:xfrm>
              <a:off x="674913" y="4669969"/>
              <a:ext cx="1328056" cy="1603833"/>
            </a:xfrm>
            <a:prstGeom prst="wedgeRectCallout">
              <a:avLst>
                <a:gd name="adj1" fmla="val 49478"/>
                <a:gd name="adj2" fmla="val 24139"/>
              </a:avLst>
            </a:prstGeom>
            <a:solidFill>
              <a:srgbClr val="D8CBCB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Final placements results shared with business and HR/Legal &amp; extended placements options are provided for displaced SPs, if required</a:t>
              </a: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674912" y="4299857"/>
              <a:ext cx="1328057" cy="370113"/>
            </a:xfrm>
            <a:prstGeom prst="rect">
              <a:avLst/>
            </a:prstGeom>
            <a:solidFill>
              <a:srgbClr val="01666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Final results and field communication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879597" y="4735288"/>
            <a:ext cx="1378586" cy="1603831"/>
            <a:chOff x="674912" y="4299857"/>
            <a:chExt cx="1328057" cy="1973945"/>
          </a:xfrm>
        </p:grpSpPr>
        <p:sp>
          <p:nvSpPr>
            <p:cNvPr id="57" name="Rectangular Callout 56"/>
            <p:cNvSpPr/>
            <p:nvPr/>
          </p:nvSpPr>
          <p:spPr bwMode="auto">
            <a:xfrm>
              <a:off x="674913" y="4669969"/>
              <a:ext cx="1328056" cy="1603833"/>
            </a:xfrm>
            <a:prstGeom prst="wedgeRectCallout">
              <a:avLst>
                <a:gd name="adj1" fmla="val 58953"/>
                <a:gd name="adj2" fmla="val 21633"/>
              </a:avLst>
            </a:prstGeom>
            <a:solidFill>
              <a:srgbClr val="D8CBCB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Multiple scenarios with diagnostics are created in line with business objectives. Best scenario which meets the business objective is selected</a:t>
              </a: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674912" y="4299857"/>
              <a:ext cx="1328057" cy="370113"/>
            </a:xfrm>
            <a:prstGeom prst="rect">
              <a:avLst/>
            </a:prstGeom>
            <a:solidFill>
              <a:srgbClr val="01666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Generate Scenarios &amp; Diagnostics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444573" y="4735288"/>
            <a:ext cx="1378586" cy="1603831"/>
            <a:chOff x="674912" y="4299857"/>
            <a:chExt cx="1328057" cy="1973945"/>
          </a:xfrm>
        </p:grpSpPr>
        <p:sp>
          <p:nvSpPr>
            <p:cNvPr id="60" name="Rectangular Callout 59"/>
            <p:cNvSpPr/>
            <p:nvPr/>
          </p:nvSpPr>
          <p:spPr bwMode="auto">
            <a:xfrm>
              <a:off x="674913" y="4669969"/>
              <a:ext cx="1328056" cy="1603833"/>
            </a:xfrm>
            <a:prstGeom prst="wedgeRectCallout">
              <a:avLst>
                <a:gd name="adj1" fmla="val 58953"/>
                <a:gd name="adj2" fmla="val 21633"/>
              </a:avLst>
            </a:prstGeom>
            <a:solidFill>
              <a:srgbClr val="D8CBCB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Design process flows and assignment algorithm</a:t>
              </a:r>
            </a:p>
            <a:p>
              <a:pPr marL="228600" marR="0" lvl="0" indent="-1746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Maximum placements</a:t>
              </a:r>
            </a:p>
            <a:p>
              <a:pPr marL="228600" marR="0" lvl="0" indent="-1746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Best fit placements</a:t>
              </a: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674912" y="4299857"/>
              <a:ext cx="1328057" cy="370113"/>
            </a:xfrm>
            <a:prstGeom prst="rect">
              <a:avLst/>
            </a:prstGeom>
            <a:solidFill>
              <a:srgbClr val="01666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Design assignment algorithm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009549" y="4735288"/>
            <a:ext cx="1378586" cy="1603831"/>
            <a:chOff x="674912" y="4299857"/>
            <a:chExt cx="1328057" cy="1973945"/>
          </a:xfrm>
        </p:grpSpPr>
        <p:sp>
          <p:nvSpPr>
            <p:cNvPr id="63" name="Rectangular Callout 62"/>
            <p:cNvSpPr/>
            <p:nvPr/>
          </p:nvSpPr>
          <p:spPr bwMode="auto">
            <a:xfrm>
              <a:off x="674913" y="4669969"/>
              <a:ext cx="1328056" cy="1603833"/>
            </a:xfrm>
            <a:prstGeom prst="wedgeRectCallout">
              <a:avLst>
                <a:gd name="adj1" fmla="val 58164"/>
                <a:gd name="adj2" fmla="val 22990"/>
              </a:avLst>
            </a:prstGeom>
            <a:solidFill>
              <a:srgbClr val="D8CBCB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Define candidate eligibility and prioritization criterions:</a:t>
              </a:r>
            </a:p>
            <a:p>
              <a:pPr marL="228600" marR="0" lvl="0" indent="-1746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Distance</a:t>
              </a:r>
            </a:p>
            <a:p>
              <a:pPr marL="228600" marR="0" lvl="0" indent="-1746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Pay scale</a:t>
              </a:r>
            </a:p>
            <a:p>
              <a:pPr marL="228600" marR="0" lvl="0" indent="-1746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Performance</a:t>
              </a:r>
            </a:p>
            <a:p>
              <a:pPr marL="228600" marR="0" lvl="0" indent="-1746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Tenure</a:t>
              </a:r>
            </a:p>
            <a:p>
              <a:pPr marL="228600" marR="0" lvl="0" indent="-1746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Business Continuity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674912" y="4299857"/>
              <a:ext cx="1328057" cy="370113"/>
            </a:xfrm>
            <a:prstGeom prst="rect">
              <a:avLst/>
            </a:prstGeom>
            <a:solidFill>
              <a:srgbClr val="01666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Define placement rules &amp; criterions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574525" y="4735288"/>
            <a:ext cx="1378586" cy="1603831"/>
            <a:chOff x="674912" y="4299857"/>
            <a:chExt cx="1328057" cy="1973945"/>
          </a:xfrm>
        </p:grpSpPr>
        <p:sp>
          <p:nvSpPr>
            <p:cNvPr id="66" name="Rectangular Callout 65"/>
            <p:cNvSpPr/>
            <p:nvPr/>
          </p:nvSpPr>
          <p:spPr bwMode="auto">
            <a:xfrm>
              <a:off x="674913" y="4669969"/>
              <a:ext cx="1328056" cy="1603833"/>
            </a:xfrm>
            <a:prstGeom prst="wedgeRectCallout">
              <a:avLst>
                <a:gd name="adj1" fmla="val 58164"/>
                <a:gd name="adj2" fmla="val 21633"/>
              </a:avLst>
            </a:prstGeom>
            <a:solidFill>
              <a:srgbClr val="D8CBCB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Design territory alignments based on common objectives:</a:t>
              </a:r>
            </a:p>
            <a:p>
              <a:pPr marL="228600" marR="0" lvl="0" indent="-1746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Balance Workload</a:t>
              </a:r>
            </a:p>
            <a:p>
              <a:pPr marL="228600" marR="0" lvl="0" indent="-1746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Balance Potential</a:t>
              </a:r>
            </a:p>
            <a:p>
              <a:pPr marL="228600" marR="0" lvl="0" indent="-1746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Maximize Coverage</a:t>
              </a:r>
            </a:p>
            <a:p>
              <a:pPr marL="228600" marR="0" lvl="0" indent="-1746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Minimize Travel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674912" y="4299857"/>
              <a:ext cx="1328057" cy="370113"/>
            </a:xfrm>
            <a:prstGeom prst="rect">
              <a:avLst/>
            </a:prstGeom>
            <a:solidFill>
              <a:srgbClr val="01666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Finalize Territory Alignments</a:t>
              </a:r>
            </a:p>
          </p:txBody>
        </p:sp>
      </p:grpSp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0" y="0"/>
            <a:ext cx="2763898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Sales Personnel Placement Framework (1/3)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21000079-66E3-47A9-B205-FB3BC614FB1E}"/>
              </a:ext>
            </a:extLst>
          </p:cNvPr>
          <p:cNvSpPr txBox="1">
            <a:spLocks/>
          </p:cNvSpPr>
          <p:nvPr/>
        </p:nvSpPr>
        <p:spPr>
          <a:xfrm>
            <a:off x="271668" y="176600"/>
            <a:ext cx="116790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+mj-ea"/>
                <a:cs typeface="+mj-cs"/>
              </a:rPr>
              <a:t>Mu Sigma helped a leading pharma client in a major sales force optimization and deployment initiative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lawik" panose="020B0502040204020203" pitchFamily="34" charset="0"/>
                <a:ea typeface="+mj-ea"/>
                <a:cs typeface="+mj-cs"/>
              </a:rPr>
              <a:t> engagements</a:t>
            </a:r>
          </a:p>
        </p:txBody>
      </p:sp>
      <p:sp>
        <p:nvSpPr>
          <p:cNvPr id="28" name="Text Box 13">
            <a:hlinkClick r:id="rId2" action="ppaction://hlinksldjump"/>
            <a:extLst>
              <a:ext uri="{FF2B5EF4-FFF2-40B4-BE49-F238E27FC236}">
                <a16:creationId xmlns:a16="http://schemas.microsoft.com/office/drawing/2014/main" id="{0C2D9F61-BEA3-4595-8695-8A6873A35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120" y="6596390"/>
            <a:ext cx="9818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100" dirty="0">
                <a:latin typeface="Calibri" panose="020F0502020204030204"/>
              </a:rPr>
              <a:t>Back to Index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785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1795489" y="2133601"/>
            <a:ext cx="8580186" cy="57694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1584325" y="1355271"/>
            <a:ext cx="9091387" cy="317500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Analytical Framework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1595210" y="1672772"/>
            <a:ext cx="9091387" cy="4749799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53882" dir="2700000" algn="ctr" rotWithShape="0">
              <a:schemeClr val="bg1"/>
            </a:outerShdw>
          </a:effectLst>
          <a:extLst/>
        </p:spPr>
        <p:txBody>
          <a:bodyPr lIns="45720" tIns="91440" rIns="45720"/>
          <a:lstStyle>
            <a:lvl1pPr marL="288925" indent="-288925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SzTx/>
              <a:buFont typeface="Webdings" panose="05030102010509060703" pitchFamily="18" charset="2"/>
              <a:buChar char="4"/>
              <a:tabLst>
                <a:tab pos="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Multiple criteria &amp; factors are considered at various levels of personnel assignment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SzTx/>
              <a:buFont typeface="Webdings" panose="05030102010509060703" pitchFamily="18" charset="2"/>
              <a:buChar char="4"/>
              <a:tabLst>
                <a:tab pos="0" algn="l"/>
              </a:tabLst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SzTx/>
              <a:buFont typeface="Webdings" panose="05030102010509060703" pitchFamily="18" charset="2"/>
              <a:buChar char="4"/>
              <a:tabLst>
                <a:tab pos="0" algn="l"/>
              </a:tabLst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SzTx/>
              <a:buFont typeface="Webdings" panose="05030102010509060703" pitchFamily="18" charset="2"/>
              <a:buChar char="4"/>
              <a:tabLst>
                <a:tab pos="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Based on the business objective, candidate eligibility criterion and priority of tie-breaking rules are defined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SzTx/>
              <a:buFont typeface="Webdings" panose="05030102010509060703" pitchFamily="18" charset="2"/>
              <a:buChar char="4"/>
              <a:tabLst>
                <a:tab pos="0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‘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Hungarian algorithm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itchFamily="18" charset="0"/>
              </a:rPr>
              <a:t>’, an assignment optimization algorithm is developed to optimize the placement of sales personnel across various positions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SzTx/>
              <a:buFont typeface="Webdings" panose="05030102010509060703" pitchFamily="18" charset="2"/>
              <a:buChar char="4"/>
              <a:tabLst>
                <a:tab pos="0" algn="l"/>
              </a:tabLst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849919" y="2176117"/>
            <a:ext cx="1170284" cy="469111"/>
            <a:chOff x="6685283" y="201739"/>
            <a:chExt cx="1445115" cy="568902"/>
          </a:xfrm>
        </p:grpSpPr>
        <p:sp>
          <p:nvSpPr>
            <p:cNvPr id="36" name="Rounded Rectangle 35"/>
            <p:cNvSpPr/>
            <p:nvPr/>
          </p:nvSpPr>
          <p:spPr>
            <a:xfrm>
              <a:off x="6685283" y="201739"/>
              <a:ext cx="1445115" cy="5689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ounded Rectangle 4"/>
            <p:cNvSpPr/>
            <p:nvPr/>
          </p:nvSpPr>
          <p:spPr>
            <a:xfrm>
              <a:off x="6701946" y="218402"/>
              <a:ext cx="1411789" cy="5355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Distance of personnel from working geography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070278" y="2176117"/>
            <a:ext cx="1170284" cy="469111"/>
            <a:chOff x="6685283" y="787379"/>
            <a:chExt cx="1445115" cy="568902"/>
          </a:xfrm>
        </p:grpSpPr>
        <p:sp>
          <p:nvSpPr>
            <p:cNvPr id="32" name="Rounded Rectangle 31"/>
            <p:cNvSpPr/>
            <p:nvPr/>
          </p:nvSpPr>
          <p:spPr>
            <a:xfrm>
              <a:off x="6685283" y="787379"/>
              <a:ext cx="1445115" cy="5689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ounded Rectangle 6"/>
            <p:cNvSpPr/>
            <p:nvPr/>
          </p:nvSpPr>
          <p:spPr>
            <a:xfrm>
              <a:off x="6701946" y="804042"/>
              <a:ext cx="1411789" cy="5355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Personnel live-in criteria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290637" y="2176117"/>
            <a:ext cx="1170284" cy="469111"/>
            <a:chOff x="6685283" y="2012773"/>
            <a:chExt cx="1445115" cy="568902"/>
          </a:xfrm>
        </p:grpSpPr>
        <p:sp>
          <p:nvSpPr>
            <p:cNvPr id="28" name="Rounded Rectangle 27"/>
            <p:cNvSpPr/>
            <p:nvPr/>
          </p:nvSpPr>
          <p:spPr>
            <a:xfrm>
              <a:off x="6685283" y="2012773"/>
              <a:ext cx="1445115" cy="5689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ounded Rectangle 10"/>
            <p:cNvSpPr/>
            <p:nvPr/>
          </p:nvSpPr>
          <p:spPr>
            <a:xfrm>
              <a:off x="6701946" y="2029436"/>
              <a:ext cx="1411789" cy="5355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Business/ Customer continuity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510996" y="2176117"/>
            <a:ext cx="1170284" cy="469111"/>
            <a:chOff x="6685283" y="2596854"/>
            <a:chExt cx="1445115" cy="568902"/>
          </a:xfrm>
        </p:grpSpPr>
        <p:sp>
          <p:nvSpPr>
            <p:cNvPr id="26" name="Rounded Rectangle 25"/>
            <p:cNvSpPr/>
            <p:nvPr/>
          </p:nvSpPr>
          <p:spPr>
            <a:xfrm>
              <a:off x="6685283" y="2596854"/>
              <a:ext cx="1445115" cy="5689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ounded Rectangle 12"/>
            <p:cNvSpPr/>
            <p:nvPr/>
          </p:nvSpPr>
          <p:spPr>
            <a:xfrm>
              <a:off x="6701946" y="2613517"/>
              <a:ext cx="1411789" cy="5355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Tenure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31355" y="2176117"/>
            <a:ext cx="1170284" cy="469111"/>
            <a:chOff x="6685283" y="3182301"/>
            <a:chExt cx="1445115" cy="568902"/>
          </a:xfrm>
        </p:grpSpPr>
        <p:sp>
          <p:nvSpPr>
            <p:cNvPr id="24" name="Rounded Rectangle 23"/>
            <p:cNvSpPr/>
            <p:nvPr/>
          </p:nvSpPr>
          <p:spPr>
            <a:xfrm>
              <a:off x="6685283" y="3182301"/>
              <a:ext cx="1445115" cy="5689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14"/>
            <p:cNvSpPr/>
            <p:nvPr/>
          </p:nvSpPr>
          <p:spPr>
            <a:xfrm>
              <a:off x="6701946" y="3198964"/>
              <a:ext cx="1411789" cy="5355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Performance rating 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951714" y="2176117"/>
            <a:ext cx="1170284" cy="469111"/>
            <a:chOff x="6685283" y="3789547"/>
            <a:chExt cx="1445115" cy="568902"/>
          </a:xfrm>
        </p:grpSpPr>
        <p:sp>
          <p:nvSpPr>
            <p:cNvPr id="22" name="Rounded Rectangle 21"/>
            <p:cNvSpPr/>
            <p:nvPr/>
          </p:nvSpPr>
          <p:spPr>
            <a:xfrm>
              <a:off x="6685283" y="3789547"/>
              <a:ext cx="1445115" cy="5689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ounded Rectangle 16"/>
            <p:cNvSpPr/>
            <p:nvPr/>
          </p:nvSpPr>
          <p:spPr>
            <a:xfrm>
              <a:off x="6701946" y="3806210"/>
              <a:ext cx="1411789" cy="5355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Segment breadth/ experience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172073" y="2176117"/>
            <a:ext cx="1149174" cy="469111"/>
            <a:chOff x="6685283" y="4381059"/>
            <a:chExt cx="1419048" cy="568902"/>
          </a:xfrm>
        </p:grpSpPr>
        <p:sp>
          <p:nvSpPr>
            <p:cNvPr id="20" name="Rounded Rectangle 19"/>
            <p:cNvSpPr/>
            <p:nvPr/>
          </p:nvSpPr>
          <p:spPr>
            <a:xfrm>
              <a:off x="6685283" y="4381059"/>
              <a:ext cx="1419048" cy="56890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18"/>
            <p:cNvSpPr/>
            <p:nvPr/>
          </p:nvSpPr>
          <p:spPr>
            <a:xfrm>
              <a:off x="6701946" y="4397722"/>
              <a:ext cx="1385722" cy="5355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Travel time to geography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6605"/>
          <a:stretch/>
        </p:blipFill>
        <p:spPr>
          <a:xfrm>
            <a:off x="2619593" y="3742161"/>
            <a:ext cx="3352901" cy="154744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2"/>
          <a:srcRect l="66445"/>
          <a:stretch/>
        </p:blipFill>
        <p:spPr>
          <a:xfrm>
            <a:off x="7887837" y="3720389"/>
            <a:ext cx="1794909" cy="1565056"/>
          </a:xfrm>
          <a:prstGeom prst="rect">
            <a:avLst/>
          </a:prstGeom>
        </p:spPr>
      </p:pic>
      <p:sp>
        <p:nvSpPr>
          <p:cNvPr id="8" name="Pentagon 7"/>
          <p:cNvSpPr/>
          <p:nvPr/>
        </p:nvSpPr>
        <p:spPr bwMode="auto">
          <a:xfrm>
            <a:off x="6662622" y="4318252"/>
            <a:ext cx="339421" cy="1248651"/>
          </a:xfrm>
          <a:prstGeom prst="homePlate">
            <a:avLst>
              <a:gd name="adj" fmla="val 100000"/>
            </a:avLst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41149" y="3720389"/>
            <a:ext cx="4309788" cy="265669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7214590" y="3720389"/>
            <a:ext cx="3155055" cy="265669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13726" y="5329478"/>
            <a:ext cx="3155918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399"/>
              </a:buClr>
              <a:buSzTx/>
              <a:buFontTx/>
              <a:buChar char="4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rank is fed as an input to the algorithm, which reduces the overall cost of assignment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399"/>
              </a:buClr>
              <a:buSzTx/>
              <a:buFontTx/>
              <a:buChar char="4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resultant solution is maximum no. of  assignments and minimal cost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17349" y="5307218"/>
            <a:ext cx="4232725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399"/>
              </a:buClr>
              <a:buSzTx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cost matrix is populated based on the cost associated with each assignment, i.e. Sales Personnel and alignment combinations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399"/>
              </a:buClr>
              <a:buSzTx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assignment is evaluated across all the parameters and a rank is assigned to each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8373DD91-6DE8-45EF-9DEF-511BE0634511}"/>
              </a:ext>
            </a:extLst>
          </p:cNvPr>
          <p:cNvSpPr txBox="1">
            <a:spLocks/>
          </p:cNvSpPr>
          <p:nvPr/>
        </p:nvSpPr>
        <p:spPr>
          <a:xfrm>
            <a:off x="271668" y="176600"/>
            <a:ext cx="116790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+mj-ea"/>
                <a:cs typeface="+mj-cs"/>
              </a:rPr>
              <a:t>An optimization algorithm is developed to optimally assign sales personnel to geographies in line with business objectives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lawik" panose="020B0502040204020203" pitchFamily="34" charset="0"/>
              <a:ea typeface="+mj-ea"/>
              <a:cs typeface="+mj-cs"/>
            </a:endParaRPr>
          </a:p>
        </p:txBody>
      </p:sp>
      <p:sp>
        <p:nvSpPr>
          <p:cNvPr id="40" name="Text Box 13">
            <a:extLst>
              <a:ext uri="{FF2B5EF4-FFF2-40B4-BE49-F238E27FC236}">
                <a16:creationId xmlns:a16="http://schemas.microsoft.com/office/drawing/2014/main" id="{1D172702-2185-4B65-AA9B-17FFC4439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763898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Sales Personnel Placement Framework (2/3)</a:t>
            </a:r>
          </a:p>
        </p:txBody>
      </p:sp>
      <p:sp>
        <p:nvSpPr>
          <p:cNvPr id="41" name="Text Box 13">
            <a:hlinkClick r:id="rId3" action="ppaction://hlinksldjump"/>
            <a:extLst>
              <a:ext uri="{FF2B5EF4-FFF2-40B4-BE49-F238E27FC236}">
                <a16:creationId xmlns:a16="http://schemas.microsoft.com/office/drawing/2014/main" id="{B6F0505F-0E2C-4B2B-BE60-56CA919A4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120" y="6596390"/>
            <a:ext cx="9818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100" dirty="0">
                <a:latin typeface="Calibri" panose="020F0502020204030204"/>
              </a:rPr>
              <a:t>Back to Index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1273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4"/>
          <p:cNvSpPr>
            <a:spLocks noChangeArrowheads="1"/>
          </p:cNvSpPr>
          <p:nvPr/>
        </p:nvSpPr>
        <p:spPr bwMode="auto">
          <a:xfrm>
            <a:off x="1601788" y="1273631"/>
            <a:ext cx="4510481" cy="365125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wrap="none" anchor="ctr"/>
          <a:lstStyle>
            <a:lvl1pPr marL="234950" indent="-2349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34950" marR="0" lvl="0" indent="-234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Analysis &amp; Results</a:t>
            </a:r>
          </a:p>
        </p:txBody>
      </p:sp>
      <p:sp>
        <p:nvSpPr>
          <p:cNvPr id="5" name="Rectangle 61"/>
          <p:cNvSpPr>
            <a:spLocks noChangeArrowheads="1"/>
          </p:cNvSpPr>
          <p:nvPr/>
        </p:nvSpPr>
        <p:spPr bwMode="auto">
          <a:xfrm>
            <a:off x="1601788" y="1633994"/>
            <a:ext cx="4508945" cy="4897437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45720" rIns="45720"/>
          <a:lstStyle>
            <a:lvl1pPr marL="266700" indent="-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34950" marR="0" lvl="0" indent="-234950" algn="l" defTabSz="914400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>
                <a:srgbClr val="003399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Multiple scenarios were evaluated and the final result had the best placement by performance rating, optimal travel efficiency and ensured maximum business continuity</a:t>
            </a:r>
          </a:p>
        </p:txBody>
      </p:sp>
      <p:sp>
        <p:nvSpPr>
          <p:cNvPr id="27" name="Rectangle 33"/>
          <p:cNvSpPr>
            <a:spLocks noChangeArrowheads="1"/>
          </p:cNvSpPr>
          <p:nvPr/>
        </p:nvSpPr>
        <p:spPr bwMode="auto">
          <a:xfrm>
            <a:off x="6244325" y="1273631"/>
            <a:ext cx="4342714" cy="365125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Key Findings &amp; Insights</a:t>
            </a:r>
          </a:p>
        </p:txBody>
      </p:sp>
      <p:sp>
        <p:nvSpPr>
          <p:cNvPr id="28" name="Rectangle 33"/>
          <p:cNvSpPr>
            <a:spLocks noChangeArrowheads="1"/>
          </p:cNvSpPr>
          <p:nvPr/>
        </p:nvSpPr>
        <p:spPr bwMode="auto">
          <a:xfrm>
            <a:off x="6226862" y="3826330"/>
            <a:ext cx="4342714" cy="317500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Business Impact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9" name="Rectangle 32"/>
          <p:cNvSpPr>
            <a:spLocks noChangeArrowheads="1"/>
          </p:cNvSpPr>
          <p:nvPr/>
        </p:nvSpPr>
        <p:spPr bwMode="auto">
          <a:xfrm>
            <a:off x="6226862" y="4143830"/>
            <a:ext cx="4342714" cy="23876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53882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20" rIns="45720"/>
          <a:lstStyle>
            <a:lvl1pPr marL="288925" indent="-288925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8925" marR="0" lvl="0" indent="-2889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bdings" panose="05030102010509060703" pitchFamily="18" charset="2"/>
              <a:buNone/>
              <a:tabLst>
                <a:tab pos="0" algn="l"/>
              </a:tabLst>
              <a:defRPr/>
            </a:pPr>
            <a:endParaRPr kumimoji="0" lang="en-US" altLang="en-US" sz="11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  <a:p>
            <a:pPr marL="288925" marR="0" lvl="0" indent="-2889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ebdings" panose="05030102010509060703" pitchFamily="18" charset="2"/>
              <a:buNone/>
              <a:tabLst>
                <a:tab pos="0" algn="l"/>
              </a:tabLst>
              <a:defRPr/>
            </a:pPr>
            <a:endParaRPr kumimoji="0" lang="en-US" altLang="en-US" sz="11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0" name="Rectangle 61"/>
          <p:cNvSpPr>
            <a:spLocks noChangeArrowheads="1"/>
          </p:cNvSpPr>
          <p:nvPr/>
        </p:nvSpPr>
        <p:spPr bwMode="auto">
          <a:xfrm>
            <a:off x="6244325" y="1638756"/>
            <a:ext cx="4342714" cy="206057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lIns="45720" rIns="45720"/>
          <a:lstStyle>
            <a:lvl1pPr marL="1714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34950" marR="0" lvl="0" indent="-2349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Approx. 90% of the available positions were occupied with an average performance rating of 3.8 out of 5</a:t>
            </a:r>
          </a:p>
          <a:p>
            <a:pPr marL="234950" marR="0" lvl="0" indent="-2349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Above 300 Sales reps and district sales managers were displaced and were provided severance packages</a:t>
            </a:r>
          </a:p>
        </p:txBody>
      </p:sp>
      <p:sp>
        <p:nvSpPr>
          <p:cNvPr id="31" name="TextBox 14"/>
          <p:cNvSpPr txBox="1">
            <a:spLocks noChangeArrowheads="1"/>
          </p:cNvSpPr>
          <p:nvPr/>
        </p:nvSpPr>
        <p:spPr bwMode="auto">
          <a:xfrm>
            <a:off x="6228218" y="4167414"/>
            <a:ext cx="4364887" cy="2353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236538" indent="-2365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34950" marR="0" lvl="0" indent="-2349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Optimization algorithm mitigated the number of displaced reps by about 90 sales personnel, an approx. cost saving of about $4.5 MM in operational costs </a:t>
            </a:r>
          </a:p>
          <a:p>
            <a:pPr marL="234950" marR="0" lvl="0" indent="-2349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Client was able to maximize retention of home talent while ensuring high business continuity</a:t>
            </a:r>
          </a:p>
          <a:p>
            <a:pPr marL="234950" marR="0" lvl="0" indent="-2349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Client has a scalable framework for sales personnel placements to implement for any future sales force deployment strategy changes</a:t>
            </a: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/>
          </p:nvPr>
        </p:nvGraphicFramePr>
        <p:xfrm>
          <a:off x="1705095" y="2699096"/>
          <a:ext cx="4303864" cy="1597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/>
          </p:nvPr>
        </p:nvGraphicFramePr>
        <p:xfrm>
          <a:off x="1703615" y="4424140"/>
          <a:ext cx="4306824" cy="160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TextBox 17"/>
          <p:cNvSpPr txBox="1"/>
          <p:nvPr/>
        </p:nvSpPr>
        <p:spPr>
          <a:xfrm rot="20585756">
            <a:off x="1361958" y="2819902"/>
            <a:ext cx="200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Illustration</a:t>
            </a:r>
          </a:p>
        </p:txBody>
      </p:sp>
      <p:sp>
        <p:nvSpPr>
          <p:cNvPr id="19" name="TextBox 18"/>
          <p:cNvSpPr txBox="1"/>
          <p:nvPr/>
        </p:nvSpPr>
        <p:spPr>
          <a:xfrm rot="20585756">
            <a:off x="1405498" y="4550726"/>
            <a:ext cx="200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Illustration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0" y="10633"/>
            <a:ext cx="2763898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Sales Personnel Placement Framework (3/3)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7665E119-936E-459E-AF27-F3F051EF2229}"/>
              </a:ext>
            </a:extLst>
          </p:cNvPr>
          <p:cNvSpPr txBox="1">
            <a:spLocks/>
          </p:cNvSpPr>
          <p:nvPr/>
        </p:nvSpPr>
        <p:spPr>
          <a:xfrm>
            <a:off x="271668" y="176600"/>
            <a:ext cx="116790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+mj-ea"/>
                <a:cs typeface="+mj-cs"/>
              </a:rPr>
              <a:t>Optimal assignment of sales personnel helped retain talent ensuing minimal disruption and maximizing business continuity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lawik" panose="020B0502040204020203" pitchFamily="34" charset="0"/>
              <a:ea typeface="+mj-ea"/>
              <a:cs typeface="+mj-cs"/>
            </a:endParaRPr>
          </a:p>
        </p:txBody>
      </p:sp>
      <p:sp>
        <p:nvSpPr>
          <p:cNvPr id="17" name="Text Box 13">
            <a:hlinkClick r:id="rId4" action="ppaction://hlinksldjump"/>
            <a:extLst>
              <a:ext uri="{FF2B5EF4-FFF2-40B4-BE49-F238E27FC236}">
                <a16:creationId xmlns:a16="http://schemas.microsoft.com/office/drawing/2014/main" id="{66DFBADD-FB58-4E27-A45E-B1977565A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120" y="6596390"/>
            <a:ext cx="9818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100" dirty="0">
                <a:latin typeface="Calibri" panose="020F0502020204030204"/>
              </a:rPr>
              <a:t>Back to Index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002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00C1657-B90E-42C2-A66C-AD70137271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9123769"/>
              </p:ext>
            </p:extLst>
          </p:nvPr>
        </p:nvGraphicFramePr>
        <p:xfrm>
          <a:off x="636103" y="1200441"/>
          <a:ext cx="10754140" cy="5312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131E425-88C3-457C-94FB-13B038DEA238}"/>
              </a:ext>
            </a:extLst>
          </p:cNvPr>
          <p:cNvSpPr txBox="1"/>
          <p:nvPr/>
        </p:nvSpPr>
        <p:spPr>
          <a:xfrm>
            <a:off x="246888" y="184327"/>
            <a:ext cx="1127256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Step I: Segmentation</a:t>
            </a:r>
          </a:p>
          <a:p>
            <a:pPr>
              <a:defRPr/>
            </a:pPr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 structured approach, including business feedback at the modeling steps, is required for effective segmentation based on advanced algorithms</a:t>
            </a:r>
          </a:p>
        </p:txBody>
      </p:sp>
      <p:pic>
        <p:nvPicPr>
          <p:cNvPr id="11" name="Picture 7" descr="https://encrypted-tbn1.gstatic.com/images?q=tbn:ANd9GcQu31D3HoaUorKKmnOVHHb0fqPlFk52ceRb27cTWzYS_Ya3wjbg">
            <a:extLst>
              <a:ext uri="{FF2B5EF4-FFF2-40B4-BE49-F238E27FC236}">
                <a16:creationId xmlns:a16="http://schemas.microsoft.com/office/drawing/2014/main" id="{35C40293-2969-4508-949A-3193D0D87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023" y="1922104"/>
            <a:ext cx="1202596" cy="108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767DD737-B77B-4816-B17A-B63BBB30B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941" y="2004485"/>
            <a:ext cx="1521853" cy="892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FA32B2E-274A-41FE-A057-251403A0F3A8}"/>
              </a:ext>
            </a:extLst>
          </p:cNvPr>
          <p:cNvGraphicFramePr/>
          <p:nvPr>
            <p:extLst/>
          </p:nvPr>
        </p:nvGraphicFramePr>
        <p:xfrm>
          <a:off x="3736589" y="1922104"/>
          <a:ext cx="1799506" cy="140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7E49D690-EDB6-4144-8D91-22780A87EF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33" y="1979250"/>
            <a:ext cx="1291101" cy="906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AF3845-A9EE-4B98-83D7-F4E5EA32154A}"/>
              </a:ext>
            </a:extLst>
          </p:cNvPr>
          <p:cNvSpPr txBox="1"/>
          <p:nvPr/>
        </p:nvSpPr>
        <p:spPr>
          <a:xfrm>
            <a:off x="8140148" y="5548229"/>
            <a:ext cx="116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Feedback</a:t>
            </a:r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6EFC4025-73A5-43D2-8FAC-5B9580E24E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1226618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Segmentation (</a:t>
            </a:r>
            <a:r>
              <a:rPr lang="en-US" sz="1000" dirty="0">
                <a:latin typeface="Calibri" panose="020F0502020204030204"/>
              </a:rPr>
              <a:t>2</a:t>
            </a: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/5)</a:t>
            </a:r>
          </a:p>
        </p:txBody>
      </p:sp>
    </p:spTree>
    <p:extLst>
      <p:ext uri="{BB962C8B-B14F-4D97-AF65-F5344CB8AC3E}">
        <p14:creationId xmlns:p14="http://schemas.microsoft.com/office/powerpoint/2010/main" val="3253423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6D47CDC-EC3F-48E9-BD03-467A19E72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418235"/>
              </p:ext>
            </p:extLst>
          </p:nvPr>
        </p:nvGraphicFramePr>
        <p:xfrm>
          <a:off x="576470" y="1341784"/>
          <a:ext cx="10167730" cy="4393717"/>
        </p:xfrm>
        <a:graphic>
          <a:graphicData uri="http://schemas.openxmlformats.org/drawingml/2006/table">
            <a:tbl>
              <a:tblPr firstRow="1" firstCol="1" bandRow="1"/>
              <a:tblGrid>
                <a:gridCol w="664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2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1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846"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S. No.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Selawik" panose="020B0502040204020203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65263" marR="65263" marT="0" marB="0" anchor="ctr">
                    <a:lnL w="12700" cmpd="sng">
                      <a:solidFill>
                        <a:srgbClr val="4472C4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Questions we need to ask about the health systems…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Selawik" panose="020B0502040204020203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65263" marR="65263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Possible ways to find the answers…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Selawik" panose="020B0502040204020203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65263" marR="65263" marT="0" marB="0" anchor="ctr">
                    <a:lnL>
                      <a:noFill/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81"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lawik" panose="020B0502040204020203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65263" marR="65263" marT="0" marB="0" anchor="ctr">
                    <a:lnL w="12700" cmpd="sng">
                      <a:solidFill>
                        <a:srgbClr val="4472C4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How much demand is driven?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lawik" panose="020B0502040204020203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65263" marR="65263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Market/</a:t>
                      </a:r>
                      <a:r>
                        <a:rPr lang="en-US" sz="1400" baseline="0" dirty="0">
                          <a:effectLst/>
                          <a:latin typeface="Selawik" panose="020B0502040204020203" pitchFamily="34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product volume,</a:t>
                      </a:r>
                      <a:r>
                        <a:rPr lang="en-US" sz="1400" baseline="0" dirty="0">
                          <a:effectLst/>
                          <a:latin typeface="Selawik" panose="020B0502040204020203" pitchFamily="34" charset="0"/>
                        </a:rPr>
                        <a:t> etc.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lawik" panose="020B0502040204020203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65263" marR="65263" marT="0" marB="0" anchor="ctr">
                    <a:lnL>
                      <a:noFill/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089"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2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lawik" panose="020B0502040204020203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65263" marR="65263" marT="0" marB="0" anchor="ctr">
                    <a:lnL w="12700" cmpd="sng">
                      <a:solidFill>
                        <a:srgbClr val="4472C4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What is the spread</a:t>
                      </a:r>
                      <a:r>
                        <a:rPr lang="en-US" sz="1400" baseline="0" dirty="0">
                          <a:effectLst/>
                          <a:latin typeface="Selawik" panose="020B0502040204020203" pitchFamily="34" charset="0"/>
                        </a:rPr>
                        <a:t> of the Health systems and its affiliates?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lawik" panose="020B0502040204020203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65263" marR="65263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# MSAs</a:t>
                      </a:r>
                      <a:r>
                        <a:rPr lang="en-US" sz="1400" baseline="0" dirty="0">
                          <a:effectLst/>
                          <a:latin typeface="Selawik" panose="020B0502040204020203" pitchFamily="34" charset="0"/>
                        </a:rPr>
                        <a:t> the Health system is driving demand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lawik" panose="020B0502040204020203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65263" marR="65263" marT="0" marB="0" anchor="ctr">
                    <a:lnL>
                      <a:noFill/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089"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3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lawik" panose="020B0502040204020203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65263" marR="65263" marT="0" marB="0" anchor="ctr">
                    <a:lnL w="12700" cmpd="sng">
                      <a:solidFill>
                        <a:srgbClr val="4472C4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What is the depth of the Health systems and its affiliates</a:t>
                      </a:r>
                      <a:r>
                        <a:rPr lang="en-US" sz="1400" baseline="0" dirty="0">
                          <a:effectLst/>
                          <a:latin typeface="Selawik" panose="020B0502040204020203" pitchFamily="34" charset="0"/>
                        </a:rPr>
                        <a:t>?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lawik" panose="020B0502040204020203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65263" marR="65263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% Contribution within MSAs across its</a:t>
                      </a:r>
                      <a:r>
                        <a:rPr lang="en-US" sz="1400" baseline="0" dirty="0">
                          <a:effectLst/>
                          <a:latin typeface="Selawik" panose="020B0502040204020203" pitchFamily="34" charset="0"/>
                        </a:rPr>
                        <a:t> footprint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lawik" panose="020B0502040204020203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65263" marR="65263" marT="0" marB="0" anchor="ctr">
                    <a:lnL>
                      <a:noFill/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696"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4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lawik" panose="020B0502040204020203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65263" marR="65263" marT="0" marB="0" anchor="ctr">
                    <a:lnL w="12700" cmpd="sng">
                      <a:solidFill>
                        <a:srgbClr val="4472C4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What is the level of integration &amp; control of the Health systems?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lawik" panose="020B0502040204020203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65263" marR="65263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Std. deviation of market share across affiliated accounts/ HCPs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lawik" panose="020B0502040204020203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65263" marR="65263" marT="0" marB="0" anchor="ctr">
                    <a:lnL>
                      <a:noFill/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5892"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5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lawik" panose="020B0502040204020203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65263" marR="65263" marT="0" marB="0" anchor="ctr">
                    <a:lnL w="12700" cmpd="sng">
                      <a:solidFill>
                        <a:srgbClr val="4472C4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What is the ability of the account to drive brand utilization?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lawik" panose="020B0502040204020203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65263" marR="65263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Brand to competition ratio of the Health systems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Std. deviation of brand competitor ratio among affiliated HCPs to identify the brand or competition drive of the Health systems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lawik" panose="020B0502040204020203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65263" marR="65263" marT="0" marB="0" anchor="ctr">
                    <a:lnL>
                      <a:noFill/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9161"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6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lawik" panose="020B0502040204020203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65263" marR="65263" marT="0" marB="0" anchor="ctr">
                    <a:lnL w="12700" cmpd="sng">
                      <a:solidFill>
                        <a:srgbClr val="4472C4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Is the Health system oriented towards a specific insurance channel? 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lawik" panose="020B0502040204020203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65263" marR="65263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% Contribution across insurance channels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lawik" panose="020B0502040204020203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65263" marR="65263" marT="0" marB="0" anchor="ctr">
                    <a:lnL>
                      <a:noFill/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9161"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7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lawik" panose="020B0502040204020203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65263" marR="65263" marT="0" marB="0" anchor="ctr">
                    <a:lnL w="12700" cmpd="sng">
                      <a:solidFill>
                        <a:srgbClr val="4472C4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How responsive are affiliated HCPs to client’s field promotions?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lawik" panose="020B0502040204020203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65263" marR="65263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HCP promotional</a:t>
                      </a:r>
                      <a:r>
                        <a:rPr lang="en-US" sz="1400" baseline="0" dirty="0">
                          <a:effectLst/>
                          <a:latin typeface="Selawik" panose="020B0502040204020203" pitchFamily="34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response curves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lawik" panose="020B0502040204020203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65263" marR="65263" marT="0" marB="0" anchor="ctr">
                    <a:lnL>
                      <a:noFill/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720"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8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lawik" panose="020B0502040204020203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65263" marR="65263" marT="0" marB="0" anchor="ctr">
                    <a:lnL w="12700" cmpd="sng">
                      <a:solidFill>
                        <a:srgbClr val="4472C4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Does the account have higher overall patient cost?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lawik" panose="020B0502040204020203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65263" marR="65263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Selawik" panose="020B0502040204020203" pitchFamily="34" charset="0"/>
                        </a:rPr>
                        <a:t>Average OOP cost of</a:t>
                      </a:r>
                      <a:r>
                        <a:rPr lang="en-US" sz="1400" baseline="0" dirty="0">
                          <a:effectLst/>
                          <a:latin typeface="Selawik" panose="020B0502040204020203" pitchFamily="34" charset="0"/>
                        </a:rPr>
                        <a:t> patients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Selawik" panose="020B0502040204020203" pitchFamily="34" charset="0"/>
                        <a:ea typeface="Calibri"/>
                        <a:cs typeface="Calibri" panose="020F0502020204030204" pitchFamily="34" charset="0"/>
                      </a:endParaRPr>
                    </a:p>
                  </a:txBody>
                  <a:tcPr marL="65263" marR="65263" marT="0" marB="0" anchor="ctr">
                    <a:lnL>
                      <a:noFill/>
                    </a:lnL>
                    <a:lnR w="12700" cmpd="sng">
                      <a:solidFill>
                        <a:srgbClr val="4472C4"/>
                      </a:solidFill>
                    </a:lnR>
                    <a:lnT w="127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E76847C-DBE2-4E42-B154-CAEDB53EF22D}"/>
              </a:ext>
            </a:extLst>
          </p:cNvPr>
          <p:cNvSpPr txBox="1"/>
          <p:nvPr/>
        </p:nvSpPr>
        <p:spPr>
          <a:xfrm>
            <a:off x="246888" y="184327"/>
            <a:ext cx="1127256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Step I: Segmentation</a:t>
            </a:r>
          </a:p>
          <a:p>
            <a:pPr>
              <a:defRPr/>
            </a:pPr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Asking the right questions with the objective to understand IDNs enabled us to define a set of key value &amp; behavioral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67147C-2476-46A0-BFA8-94E1ED48FD95}"/>
              </a:ext>
            </a:extLst>
          </p:cNvPr>
          <p:cNvSpPr txBox="1"/>
          <p:nvPr/>
        </p:nvSpPr>
        <p:spPr>
          <a:xfrm rot="2086982">
            <a:off x="9846502" y="1333824"/>
            <a:ext cx="123262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Illustrative</a:t>
            </a: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C4871B50-225F-47E8-8802-52B77E98F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1226618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Segmentation (</a:t>
            </a:r>
            <a:r>
              <a:rPr lang="en-US" sz="1000" dirty="0">
                <a:latin typeface="Calibri" panose="020F0502020204030204"/>
              </a:rPr>
              <a:t>3</a:t>
            </a: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/5)</a:t>
            </a:r>
          </a:p>
        </p:txBody>
      </p:sp>
    </p:spTree>
    <p:extLst>
      <p:ext uri="{BB962C8B-B14F-4D97-AF65-F5344CB8AC3E}">
        <p14:creationId xmlns:p14="http://schemas.microsoft.com/office/powerpoint/2010/main" val="1894975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542657-374A-465A-AC9F-4EE308E5F73D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Step I: Segmentation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Mu Sigma’s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pre-built advanced analytics 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accelerators</a:t>
            </a:r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enable quick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experimentation, helping stakeholders converge faster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9C5171-7F62-4194-A17C-551E7650C2A9}"/>
              </a:ext>
            </a:extLst>
          </p:cNvPr>
          <p:cNvGrpSpPr/>
          <p:nvPr/>
        </p:nvGrpSpPr>
        <p:grpSpPr>
          <a:xfrm>
            <a:off x="1092197" y="1200361"/>
            <a:ext cx="4623324" cy="2545524"/>
            <a:chOff x="246888" y="1206441"/>
            <a:chExt cx="4265477" cy="24260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81A4F9-B641-4B1F-B504-47C7C89D2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888" y="1453073"/>
              <a:ext cx="4265477" cy="2179442"/>
            </a:xfrm>
            <a:prstGeom prst="rect">
              <a:avLst/>
            </a:prstGeom>
            <a:ln>
              <a:solidFill>
                <a:srgbClr val="006666"/>
              </a:solidFill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9594B6-DB9A-455F-ADB7-6FE8928516BB}"/>
                </a:ext>
              </a:extLst>
            </p:cNvPr>
            <p:cNvSpPr/>
            <p:nvPr/>
          </p:nvSpPr>
          <p:spPr>
            <a:xfrm>
              <a:off x="246888" y="1206441"/>
              <a:ext cx="4265477" cy="234733"/>
            </a:xfrm>
            <a:prstGeom prst="rect">
              <a:avLst/>
            </a:prstGeom>
            <a:solidFill>
              <a:srgbClr val="0066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" panose="020B0502040204020203" pitchFamily="34" charset="0"/>
                  <a:ea typeface="+mn-ea"/>
                  <a:cs typeface="+mn-cs"/>
                </a:rPr>
                <a:t>Quick Peek - Data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105C893-11FD-4E66-AFFC-05B59FE08F13}"/>
              </a:ext>
            </a:extLst>
          </p:cNvPr>
          <p:cNvGrpSpPr/>
          <p:nvPr/>
        </p:nvGrpSpPr>
        <p:grpSpPr>
          <a:xfrm>
            <a:off x="6213284" y="1200361"/>
            <a:ext cx="4812858" cy="2545524"/>
            <a:chOff x="5884808" y="1271116"/>
            <a:chExt cx="4623324" cy="24309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7A62F1-4512-4685-9D6F-6D7157344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4808" y="1525818"/>
              <a:ext cx="4623324" cy="2176272"/>
            </a:xfrm>
            <a:prstGeom prst="rect">
              <a:avLst/>
            </a:prstGeom>
            <a:ln>
              <a:solidFill>
                <a:srgbClr val="006666"/>
              </a:solidFill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644FF8-74DA-4BBF-A43E-1F52158F908A}"/>
                </a:ext>
              </a:extLst>
            </p:cNvPr>
            <p:cNvSpPr/>
            <p:nvPr/>
          </p:nvSpPr>
          <p:spPr>
            <a:xfrm>
              <a:off x="5884808" y="1271116"/>
              <a:ext cx="4623324" cy="234733"/>
            </a:xfrm>
            <a:prstGeom prst="rect">
              <a:avLst/>
            </a:prstGeom>
            <a:solidFill>
              <a:srgbClr val="0066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" panose="020B0502040204020203" pitchFamily="34" charset="0"/>
                  <a:ea typeface="+mn-ea"/>
                  <a:cs typeface="+mn-cs"/>
                </a:rPr>
                <a:t>Partitional Clustering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EC658EB-BA89-45C2-904D-169AF7154E92}"/>
              </a:ext>
            </a:extLst>
          </p:cNvPr>
          <p:cNvGrpSpPr/>
          <p:nvPr/>
        </p:nvGrpSpPr>
        <p:grpSpPr>
          <a:xfrm>
            <a:off x="1092197" y="3973183"/>
            <a:ext cx="4623324" cy="2510916"/>
            <a:chOff x="763721" y="4088594"/>
            <a:chExt cx="4623324" cy="25109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C246B9-6F05-458F-BBC0-F0F286D67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721" y="4318287"/>
              <a:ext cx="4623324" cy="2281223"/>
            </a:xfrm>
            <a:prstGeom prst="rect">
              <a:avLst/>
            </a:prstGeom>
            <a:ln>
              <a:solidFill>
                <a:srgbClr val="006666"/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54793-3057-4632-AFBF-5756E314833F}"/>
                </a:ext>
              </a:extLst>
            </p:cNvPr>
            <p:cNvSpPr/>
            <p:nvPr/>
          </p:nvSpPr>
          <p:spPr>
            <a:xfrm>
              <a:off x="763721" y="4088594"/>
              <a:ext cx="4623324" cy="234733"/>
            </a:xfrm>
            <a:prstGeom prst="rect">
              <a:avLst/>
            </a:prstGeom>
            <a:solidFill>
              <a:srgbClr val="0066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" panose="020B0502040204020203" pitchFamily="34" charset="0"/>
                  <a:ea typeface="+mn-ea"/>
                  <a:cs typeface="+mn-cs"/>
                </a:rPr>
                <a:t>Hierarchical Clustering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F80F19-A0BB-4D53-8CED-FC66726E7D27}"/>
              </a:ext>
            </a:extLst>
          </p:cNvPr>
          <p:cNvGrpSpPr/>
          <p:nvPr/>
        </p:nvGrpSpPr>
        <p:grpSpPr>
          <a:xfrm>
            <a:off x="6213284" y="3968143"/>
            <a:ext cx="4812858" cy="2515956"/>
            <a:chOff x="5884808" y="4083554"/>
            <a:chExt cx="4812858" cy="241100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4DC8C0B-27A3-4A86-86B1-5C6E16E9A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4808" y="4318287"/>
              <a:ext cx="4812858" cy="2176272"/>
            </a:xfrm>
            <a:prstGeom prst="rect">
              <a:avLst/>
            </a:prstGeom>
            <a:ln>
              <a:solidFill>
                <a:srgbClr val="006666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E08FC9-798A-48B2-9D62-F907B941C4CC}"/>
                </a:ext>
              </a:extLst>
            </p:cNvPr>
            <p:cNvSpPr/>
            <p:nvPr/>
          </p:nvSpPr>
          <p:spPr>
            <a:xfrm>
              <a:off x="5884808" y="4083554"/>
              <a:ext cx="4812858" cy="234733"/>
            </a:xfrm>
            <a:prstGeom prst="rect">
              <a:avLst/>
            </a:prstGeom>
            <a:solidFill>
              <a:srgbClr val="0066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" panose="020B0502040204020203" pitchFamily="34" charset="0"/>
                  <a:ea typeface="+mn-ea"/>
                  <a:cs typeface="+mn-cs"/>
                </a:rPr>
                <a:t>Hybrid Clustering</a:t>
              </a:r>
            </a:p>
          </p:txBody>
        </p:sp>
      </p:grpSp>
      <p:sp>
        <p:nvSpPr>
          <p:cNvPr id="15" name="Text Box 13">
            <a:extLst>
              <a:ext uri="{FF2B5EF4-FFF2-40B4-BE49-F238E27FC236}">
                <a16:creationId xmlns:a16="http://schemas.microsoft.com/office/drawing/2014/main" id="{6B76076E-14D8-43AC-B315-9DE75FEE6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1226618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Segmentation (</a:t>
            </a:r>
            <a:r>
              <a:rPr lang="en-US" sz="1000" dirty="0">
                <a:latin typeface="Calibri" panose="020F0502020204030204"/>
              </a:rPr>
              <a:t>4</a:t>
            </a: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/5)</a:t>
            </a:r>
          </a:p>
        </p:txBody>
      </p:sp>
    </p:spTree>
    <p:extLst>
      <p:ext uri="{BB962C8B-B14F-4D97-AF65-F5344CB8AC3E}">
        <p14:creationId xmlns:p14="http://schemas.microsoft.com/office/powerpoint/2010/main" val="2046307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6F94F5-10CB-4398-89CA-CCBDD9E0E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074" y="1346525"/>
            <a:ext cx="6823366" cy="48867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9BF8AB-878C-4603-B392-564A9985CA50}"/>
              </a:ext>
            </a:extLst>
          </p:cNvPr>
          <p:cNvSpPr txBox="1"/>
          <p:nvPr/>
        </p:nvSpPr>
        <p:spPr>
          <a:xfrm rot="2086982">
            <a:off x="8658065" y="1225288"/>
            <a:ext cx="123262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Illustrative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E4E2DE-7144-4BA9-9DD9-5AC1C46FF415}"/>
              </a:ext>
            </a:extLst>
          </p:cNvPr>
          <p:cNvSpPr txBox="1"/>
          <p:nvPr/>
        </p:nvSpPr>
        <p:spPr>
          <a:xfrm>
            <a:off x="246888" y="184327"/>
            <a:ext cx="1127256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Step I: Segmentation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Potential segments as a result of the segmentation exercise </a:t>
            </a:r>
          </a:p>
        </p:txBody>
      </p:sp>
      <p:sp>
        <p:nvSpPr>
          <p:cNvPr id="5" name="Text Box 13">
            <a:extLst>
              <a:ext uri="{FF2B5EF4-FFF2-40B4-BE49-F238E27FC236}">
                <a16:creationId xmlns:a16="http://schemas.microsoft.com/office/drawing/2014/main" id="{F7BA1261-EDE2-4D97-AA83-E12C2A038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1226618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Segmentation (</a:t>
            </a:r>
            <a:r>
              <a:rPr lang="en-US" sz="1000" dirty="0">
                <a:latin typeface="Calibri" panose="020F0502020204030204"/>
              </a:rPr>
              <a:t>5</a:t>
            </a: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/5)</a:t>
            </a:r>
          </a:p>
        </p:txBody>
      </p:sp>
    </p:spTree>
    <p:extLst>
      <p:ext uri="{BB962C8B-B14F-4D97-AF65-F5344CB8AC3E}">
        <p14:creationId xmlns:p14="http://schemas.microsoft.com/office/powerpoint/2010/main" val="1948602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Hexagon 55">
            <a:extLst>
              <a:ext uri="{FF2B5EF4-FFF2-40B4-BE49-F238E27FC236}">
                <a16:creationId xmlns:a16="http://schemas.microsoft.com/office/drawing/2014/main" id="{12E3B613-94E6-4818-AAB1-3A512C186106}"/>
              </a:ext>
            </a:extLst>
          </p:cNvPr>
          <p:cNvSpPr/>
          <p:nvPr/>
        </p:nvSpPr>
        <p:spPr>
          <a:xfrm rot="5400000">
            <a:off x="1120394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D0081FCE-3128-46BD-B42D-BCB4B4CC2BE8}"/>
              </a:ext>
            </a:extLst>
          </p:cNvPr>
          <p:cNvSpPr/>
          <p:nvPr/>
        </p:nvSpPr>
        <p:spPr>
          <a:xfrm rot="5400000">
            <a:off x="3188555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58" name="Hexagon 57">
            <a:extLst>
              <a:ext uri="{FF2B5EF4-FFF2-40B4-BE49-F238E27FC236}">
                <a16:creationId xmlns:a16="http://schemas.microsoft.com/office/drawing/2014/main" id="{6494D762-415D-4F47-8349-E3038C6AB379}"/>
              </a:ext>
            </a:extLst>
          </p:cNvPr>
          <p:cNvSpPr/>
          <p:nvPr/>
        </p:nvSpPr>
        <p:spPr>
          <a:xfrm rot="5400000">
            <a:off x="5242057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59" name="Hexagon 58">
            <a:extLst>
              <a:ext uri="{FF2B5EF4-FFF2-40B4-BE49-F238E27FC236}">
                <a16:creationId xmlns:a16="http://schemas.microsoft.com/office/drawing/2014/main" id="{C8AA67EA-6C0B-49AF-9591-7E1F67DE8A5C}"/>
              </a:ext>
            </a:extLst>
          </p:cNvPr>
          <p:cNvSpPr/>
          <p:nvPr/>
        </p:nvSpPr>
        <p:spPr>
          <a:xfrm rot="5400000">
            <a:off x="7324562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60" name="Hexagon 59">
            <a:extLst>
              <a:ext uri="{FF2B5EF4-FFF2-40B4-BE49-F238E27FC236}">
                <a16:creationId xmlns:a16="http://schemas.microsoft.com/office/drawing/2014/main" id="{D123EEEE-167A-4AF7-BC69-44D5763D3991}"/>
              </a:ext>
            </a:extLst>
          </p:cNvPr>
          <p:cNvSpPr/>
          <p:nvPr/>
        </p:nvSpPr>
        <p:spPr>
          <a:xfrm rot="5400000">
            <a:off x="9378064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A0FF376-D67F-4CE6-B7F0-31E92AE069C1}"/>
              </a:ext>
            </a:extLst>
          </p:cNvPr>
          <p:cNvGrpSpPr/>
          <p:nvPr/>
        </p:nvGrpSpPr>
        <p:grpSpPr>
          <a:xfrm>
            <a:off x="883715" y="2433382"/>
            <a:ext cx="10284482" cy="2311399"/>
            <a:chOff x="764773" y="2273300"/>
            <a:chExt cx="10284482" cy="2311399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3A40ECC-D647-4EA1-A36F-FD05F67A0D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4773" y="2821940"/>
              <a:ext cx="1" cy="1357623"/>
            </a:xfrm>
            <a:prstGeom prst="line">
              <a:avLst/>
            </a:prstGeom>
            <a:noFill/>
            <a:ln w="101600" cap="rnd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E6C56F2-FCD8-4AC3-9E88-C11AC139CC9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64773" y="2273300"/>
              <a:ext cx="1023052" cy="548640"/>
            </a:xfrm>
            <a:prstGeom prst="line">
              <a:avLst/>
            </a:prstGeom>
            <a:noFill/>
            <a:ln w="101600" cap="rnd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C2CB1FD-6E8C-459A-ADE9-62CDFC8BB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87825" y="2273300"/>
              <a:ext cx="1023052" cy="548640"/>
            </a:xfrm>
            <a:prstGeom prst="line">
              <a:avLst/>
            </a:prstGeom>
            <a:noFill/>
            <a:ln w="101600" cap="rnd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AC1DCCF-266E-4A12-9CD5-23A2B3287D14}"/>
                </a:ext>
              </a:extLst>
            </p:cNvPr>
            <p:cNvGrpSpPr/>
            <p:nvPr userDrawn="1"/>
          </p:nvGrpSpPr>
          <p:grpSpPr>
            <a:xfrm rot="10800000">
              <a:off x="2809142" y="2821940"/>
              <a:ext cx="2068161" cy="1762759"/>
              <a:chOff x="548642" y="2133600"/>
              <a:chExt cx="2068161" cy="1762759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D014864B-3654-4D0F-8C70-43619AF072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548642" y="2133600"/>
                <a:ext cx="1023052" cy="548640"/>
              </a:xfrm>
              <a:prstGeom prst="line">
                <a:avLst/>
              </a:prstGeom>
              <a:noFill/>
              <a:ln w="101600" cap="rnd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FD227E3-8B36-4D82-9363-24697F3F542A}"/>
                  </a:ext>
                </a:extLst>
              </p:cNvPr>
              <p:cNvGrpSpPr/>
              <p:nvPr userDrawn="1"/>
            </p:nvGrpSpPr>
            <p:grpSpPr>
              <a:xfrm flipH="1">
                <a:off x="1571694" y="2133600"/>
                <a:ext cx="1045109" cy="1762759"/>
                <a:chOff x="394504" y="2235200"/>
                <a:chExt cx="1045109" cy="1762759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12C4A0C9-7F4B-42E9-B443-E72735A4F26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rot="10800000" flipV="1">
                  <a:off x="394504" y="2823211"/>
                  <a:ext cx="22057" cy="1174748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6C9DA4A-0E65-4E5C-A1B5-FED720417B5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1" y="22352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4799B9C-9EB8-471E-B727-22ADDD2AA845}"/>
                </a:ext>
              </a:extLst>
            </p:cNvPr>
            <p:cNvGrpSpPr/>
            <p:nvPr userDrawn="1"/>
          </p:nvGrpSpPr>
          <p:grpSpPr>
            <a:xfrm>
              <a:off x="4877303" y="2273300"/>
              <a:ext cx="4114800" cy="2311399"/>
              <a:chOff x="546372" y="2133600"/>
              <a:chExt cx="4114800" cy="231139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4D7C9BF4-8CA3-462C-B8FF-4A7226E08001}"/>
                  </a:ext>
                </a:extLst>
              </p:cNvPr>
              <p:cNvGrpSpPr/>
              <p:nvPr userDrawn="1"/>
            </p:nvGrpSpPr>
            <p:grpSpPr>
              <a:xfrm>
                <a:off x="546372" y="2133600"/>
                <a:ext cx="2048374" cy="1755137"/>
                <a:chOff x="546372" y="2133600"/>
                <a:chExt cx="2048374" cy="1755137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2EB78D75-DD9E-4C83-945D-7B95532727BE}"/>
                    </a:ext>
                  </a:extLst>
                </p:cNvPr>
                <p:cNvGrpSpPr/>
                <p:nvPr userDrawn="1"/>
              </p:nvGrpSpPr>
              <p:grpSpPr>
                <a:xfrm>
                  <a:off x="546372" y="2133600"/>
                  <a:ext cx="1025322" cy="1755137"/>
                  <a:chOff x="414292" y="2235200"/>
                  <a:chExt cx="1025322" cy="1755137"/>
                </a:xfrm>
              </p:grpSpPr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896C2580-155A-4F7A-95DC-43EACC1AFD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414292" y="2783840"/>
                    <a:ext cx="2268" cy="1206497"/>
                  </a:xfrm>
                  <a:prstGeom prst="line">
                    <a:avLst/>
                  </a:prstGeom>
                  <a:noFill/>
                  <a:ln w="101600" cap="rnd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400A1EFD-8F63-4DB7-8A85-EC44CE73AD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416562" y="2235200"/>
                    <a:ext cx="1023052" cy="548640"/>
                  </a:xfrm>
                  <a:prstGeom prst="line">
                    <a:avLst/>
                  </a:prstGeom>
                  <a:noFill/>
                  <a:ln w="101600" cap="rnd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315B1BDD-5826-4A77-A9DF-C3310458E1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571694" y="21336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AD930F0-1D51-442C-B358-07450CFD22C1}"/>
                  </a:ext>
                </a:extLst>
              </p:cNvPr>
              <p:cNvGrpSpPr/>
              <p:nvPr userDrawn="1"/>
            </p:nvGrpSpPr>
            <p:grpSpPr>
              <a:xfrm rot="10800000">
                <a:off x="2590206" y="2722878"/>
                <a:ext cx="2070966" cy="1722121"/>
                <a:chOff x="548642" y="2133600"/>
                <a:chExt cx="2070966" cy="1722121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AEED7671-D69B-4F43-9F60-9735C501C1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548642" y="21336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63D6383E-D840-4979-A6B2-5350F568AFF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1571694" y="2133600"/>
                  <a:ext cx="1047914" cy="1722121"/>
                  <a:chOff x="391699" y="2235200"/>
                  <a:chExt cx="1047914" cy="1722121"/>
                </a:xfrm>
              </p:grpSpPr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77641C07-288B-42BB-83ED-0A8F2EA8FF1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V="1">
                    <a:off x="391699" y="2791460"/>
                    <a:ext cx="29076" cy="1165861"/>
                  </a:xfrm>
                  <a:prstGeom prst="line">
                    <a:avLst/>
                  </a:prstGeom>
                  <a:noFill/>
                  <a:ln w="101600" cap="rnd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D83D44F8-0FCD-418A-BB54-EDC4F275FFB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416561" y="2235200"/>
                    <a:ext cx="1023052" cy="548640"/>
                  </a:xfrm>
                  <a:prstGeom prst="line">
                    <a:avLst/>
                  </a:prstGeom>
                  <a:noFill/>
                  <a:ln w="101600" cap="rnd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E1FCDBF-58F2-4D34-983F-09BCAA3B45AD}"/>
                </a:ext>
              </a:extLst>
            </p:cNvPr>
            <p:cNvGrpSpPr/>
            <p:nvPr userDrawn="1"/>
          </p:nvGrpSpPr>
          <p:grpSpPr>
            <a:xfrm>
              <a:off x="8992103" y="2273300"/>
              <a:ext cx="2057152" cy="1851337"/>
              <a:chOff x="547757" y="2133600"/>
              <a:chExt cx="2057152" cy="1851337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F824C81-EA94-46FF-8A54-ABBD70FF8B3C}"/>
                  </a:ext>
                </a:extLst>
              </p:cNvPr>
              <p:cNvGrpSpPr/>
              <p:nvPr userDrawn="1"/>
            </p:nvGrpSpPr>
            <p:grpSpPr>
              <a:xfrm>
                <a:off x="547757" y="2133600"/>
                <a:ext cx="1023937" cy="1762759"/>
                <a:chOff x="415677" y="2235200"/>
                <a:chExt cx="1023937" cy="1762759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2C2F658-1FB0-430F-8E6E-76F36DEF196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15677" y="2783840"/>
                  <a:ext cx="1" cy="1214119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FDC8F6B-AD38-4415-9A83-F9B9C1C64C6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2" y="22352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CE3CDCB8-D1F4-459B-8895-C78EB389260C}"/>
                  </a:ext>
                </a:extLst>
              </p:cNvPr>
              <p:cNvGrpSpPr/>
              <p:nvPr userDrawn="1"/>
            </p:nvGrpSpPr>
            <p:grpSpPr>
              <a:xfrm flipH="1">
                <a:off x="1571694" y="2133600"/>
                <a:ext cx="1033215" cy="1851337"/>
                <a:chOff x="406398" y="2235200"/>
                <a:chExt cx="1033215" cy="1851337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ED721B1D-A27A-4F6D-9F26-27D2267939F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06398" y="2783840"/>
                  <a:ext cx="10163" cy="1302697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598D335-E67C-4400-B32A-689E3E51BA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1" y="22352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</p:grp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EDB91FFD-769A-45F9-BC48-0E9344472599}"/>
              </a:ext>
            </a:extLst>
          </p:cNvPr>
          <p:cNvSpPr/>
          <p:nvPr/>
        </p:nvSpPr>
        <p:spPr>
          <a:xfrm>
            <a:off x="659872" y="4111045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F07F0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81B4D70-60DE-4EE1-9355-9192FE8BBA83}"/>
              </a:ext>
            </a:extLst>
          </p:cNvPr>
          <p:cNvSpPr/>
          <p:nvPr/>
        </p:nvSpPr>
        <p:spPr>
          <a:xfrm>
            <a:off x="1677924" y="2268282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9F29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EB3E183-B95C-41EC-83B8-189F1AB1B5F6}"/>
              </a:ext>
            </a:extLst>
          </p:cNvPr>
          <p:cNvSpPr/>
          <p:nvPr/>
        </p:nvSpPr>
        <p:spPr>
          <a:xfrm>
            <a:off x="3746085" y="4525070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1B587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807920A-24B7-48BF-98DD-EFE95818B743}"/>
              </a:ext>
            </a:extLst>
          </p:cNvPr>
          <p:cNvSpPr/>
          <p:nvPr/>
        </p:nvSpPr>
        <p:spPr>
          <a:xfrm>
            <a:off x="5799587" y="2268282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4E854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00ABAD1-23DC-4138-B6A7-8AE9E22FB50A}"/>
              </a:ext>
            </a:extLst>
          </p:cNvPr>
          <p:cNvSpPr/>
          <p:nvPr/>
        </p:nvSpPr>
        <p:spPr>
          <a:xfrm>
            <a:off x="7882093" y="4499666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6048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2669EE3-DED2-4516-B55E-77E008C8D382}"/>
              </a:ext>
            </a:extLst>
          </p:cNvPr>
          <p:cNvSpPr/>
          <p:nvPr/>
        </p:nvSpPr>
        <p:spPr>
          <a:xfrm>
            <a:off x="9935595" y="2246690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C1985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7C1FA5A6-92F5-43D6-872C-60F0105AEA09}"/>
              </a:ext>
            </a:extLst>
          </p:cNvPr>
          <p:cNvSpPr/>
          <p:nvPr/>
        </p:nvSpPr>
        <p:spPr>
          <a:xfrm>
            <a:off x="10938323" y="4100876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F07F0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53B81D6-7DB9-47EA-94FE-547689895C04}"/>
              </a:ext>
            </a:extLst>
          </p:cNvPr>
          <p:cNvSpPr txBox="1"/>
          <p:nvPr/>
        </p:nvSpPr>
        <p:spPr>
          <a:xfrm>
            <a:off x="1383191" y="1586906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D54D70D-7718-4C37-B1D9-5F9205C9DBC3}"/>
              </a:ext>
            </a:extLst>
          </p:cNvPr>
          <p:cNvSpPr txBox="1"/>
          <p:nvPr/>
        </p:nvSpPr>
        <p:spPr>
          <a:xfrm>
            <a:off x="3516779" y="5001792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B587C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B587C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76597D-7D82-44DD-9CD3-E4D7BE5D315B}"/>
              </a:ext>
            </a:extLst>
          </p:cNvPr>
          <p:cNvSpPr txBox="1"/>
          <p:nvPr/>
        </p:nvSpPr>
        <p:spPr>
          <a:xfrm>
            <a:off x="5574557" y="1593858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100A30C-B894-4D7A-8D8E-4157E914B42A}"/>
              </a:ext>
            </a:extLst>
          </p:cNvPr>
          <p:cNvSpPr txBox="1"/>
          <p:nvPr/>
        </p:nvSpPr>
        <p:spPr>
          <a:xfrm>
            <a:off x="7657062" y="4982270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1BBB1AA-BCCD-4764-B19C-DCEA787E8DAA}"/>
              </a:ext>
            </a:extLst>
          </p:cNvPr>
          <p:cNvSpPr txBox="1"/>
          <p:nvPr/>
        </p:nvSpPr>
        <p:spPr>
          <a:xfrm>
            <a:off x="9696220" y="1554587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100" name="Text Placeholder 34">
            <a:extLst>
              <a:ext uri="{FF2B5EF4-FFF2-40B4-BE49-F238E27FC236}">
                <a16:creationId xmlns:a16="http://schemas.microsoft.com/office/drawing/2014/main" id="{E26A5316-5313-4A77-9188-54554DE9F298}"/>
              </a:ext>
            </a:extLst>
          </p:cNvPr>
          <p:cNvSpPr txBox="1">
            <a:spLocks/>
          </p:cNvSpPr>
          <p:nvPr/>
        </p:nvSpPr>
        <p:spPr>
          <a:xfrm>
            <a:off x="881445" y="461015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2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SEGMENTATION</a:t>
            </a:r>
          </a:p>
        </p:txBody>
      </p:sp>
      <p:sp>
        <p:nvSpPr>
          <p:cNvPr id="101" name="Text Placeholder 34">
            <a:extLst>
              <a:ext uri="{FF2B5EF4-FFF2-40B4-BE49-F238E27FC236}">
                <a16:creationId xmlns:a16="http://schemas.microsoft.com/office/drawing/2014/main" id="{5DDB18D4-C3A4-457D-83F3-D059104A405E}"/>
              </a:ext>
            </a:extLst>
          </p:cNvPr>
          <p:cNvSpPr txBox="1">
            <a:spLocks/>
          </p:cNvSpPr>
          <p:nvPr/>
        </p:nvSpPr>
        <p:spPr>
          <a:xfrm>
            <a:off x="872177" y="5036815"/>
            <a:ext cx="2068694" cy="115956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Brand level account segmentation</a:t>
            </a: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u="sng" cap="none" dirty="0">
                <a:solidFill>
                  <a:schemeClr val="accent5">
                    <a:lumMod val="40000"/>
                    <a:lumOff val="60000"/>
                  </a:schemeClr>
                </a:solidFill>
                <a:latin typeface="Selawik Light" panose="020B0502040204020203" pitchFamily="34" charset="0"/>
              </a:rPr>
              <a:t>Approach</a:t>
            </a:r>
            <a:r>
              <a:rPr lang="en-US" sz="1800" b="0" cap="none" dirty="0">
                <a:solidFill>
                  <a:schemeClr val="accent5">
                    <a:lumMod val="40000"/>
                    <a:lumOff val="60000"/>
                  </a:schemeClr>
                </a:solidFill>
                <a:latin typeface="Selawik Light" panose="020B0502040204020203" pitchFamily="34" charset="0"/>
              </a:rPr>
              <a:t> – Thorough Exploratory analysis followed by experimentation with multiple segmentation models</a:t>
            </a:r>
            <a:endParaRPr kumimoji="0" lang="en-US" sz="1800" b="1" i="0" u="none" strike="noStrike" kern="1200" cap="all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102" name="Text Placeholder 34">
            <a:extLst>
              <a:ext uri="{FF2B5EF4-FFF2-40B4-BE49-F238E27FC236}">
                <a16:creationId xmlns:a16="http://schemas.microsoft.com/office/drawing/2014/main" id="{284B4A0C-4DDE-46D1-A6EE-F22290216897}"/>
              </a:ext>
            </a:extLst>
          </p:cNvPr>
          <p:cNvSpPr txBox="1">
            <a:spLocks/>
          </p:cNvSpPr>
          <p:nvPr/>
        </p:nvSpPr>
        <p:spPr>
          <a:xfrm>
            <a:off x="4998513" y="461015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4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Sizing simulation</a:t>
            </a:r>
          </a:p>
        </p:txBody>
      </p:sp>
      <p:sp>
        <p:nvSpPr>
          <p:cNvPr id="103" name="Text Placeholder 34">
            <a:extLst>
              <a:ext uri="{FF2B5EF4-FFF2-40B4-BE49-F238E27FC236}">
                <a16:creationId xmlns:a16="http://schemas.microsoft.com/office/drawing/2014/main" id="{D880C3E5-A381-431A-857A-7C7FB173E691}"/>
              </a:ext>
            </a:extLst>
          </p:cNvPr>
          <p:cNvSpPr txBox="1">
            <a:spLocks/>
          </p:cNvSpPr>
          <p:nvPr/>
        </p:nvSpPr>
        <p:spPr>
          <a:xfrm>
            <a:off x="4963793" y="5036815"/>
            <a:ext cx="2135734" cy="11595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Sizing scenarios based on brand-segment level response curves and brand team inputs for KAM, VS teams</a:t>
            </a: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cap="none" dirty="0">
              <a:solidFill>
                <a:schemeClr val="accent5">
                  <a:lumMod val="40000"/>
                  <a:lumOff val="60000"/>
                </a:schemeClr>
              </a:solidFill>
              <a:latin typeface="Selawik Light" panose="020B0502040204020203" pitchFamily="34" charset="0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Approach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 – IROI based optimization by iterating through multiple business scenarios</a:t>
            </a:r>
          </a:p>
        </p:txBody>
      </p:sp>
      <p:sp>
        <p:nvSpPr>
          <p:cNvPr id="104" name="Text Placeholder 34">
            <a:extLst>
              <a:ext uri="{FF2B5EF4-FFF2-40B4-BE49-F238E27FC236}">
                <a16:creationId xmlns:a16="http://schemas.microsoft.com/office/drawing/2014/main" id="{4237217A-3B78-41A1-A0D8-1F3218F6E312}"/>
              </a:ext>
            </a:extLst>
          </p:cNvPr>
          <p:cNvSpPr txBox="1">
            <a:spLocks/>
          </p:cNvSpPr>
          <p:nvPr/>
        </p:nvSpPr>
        <p:spPr>
          <a:xfrm>
            <a:off x="9089340" y="461347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6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PEOPLE PLACEMENT</a:t>
            </a:r>
          </a:p>
        </p:txBody>
      </p:sp>
      <p:sp>
        <p:nvSpPr>
          <p:cNvPr id="106" name="Text Placeholder 34">
            <a:extLst>
              <a:ext uri="{FF2B5EF4-FFF2-40B4-BE49-F238E27FC236}">
                <a16:creationId xmlns:a16="http://schemas.microsoft.com/office/drawing/2014/main" id="{A6BD0D99-C638-480F-9F19-D766E96DE16A}"/>
              </a:ext>
            </a:extLst>
          </p:cNvPr>
          <p:cNvSpPr txBox="1">
            <a:spLocks/>
          </p:cNvSpPr>
          <p:nvPr/>
        </p:nvSpPr>
        <p:spPr>
          <a:xfrm>
            <a:off x="2834238" y="1042499"/>
            <a:ext cx="2367843" cy="3916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3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rgbClr val="1B587C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PROMOTIONAL RESPONSE MODELING</a:t>
            </a:r>
          </a:p>
        </p:txBody>
      </p:sp>
      <p:sp>
        <p:nvSpPr>
          <p:cNvPr id="107" name="Text Placeholder 34">
            <a:extLst>
              <a:ext uri="{FF2B5EF4-FFF2-40B4-BE49-F238E27FC236}">
                <a16:creationId xmlns:a16="http://schemas.microsoft.com/office/drawing/2014/main" id="{B5F460A0-7D12-46BB-BF54-F559780F908B}"/>
              </a:ext>
            </a:extLst>
          </p:cNvPr>
          <p:cNvSpPr txBox="1">
            <a:spLocks/>
          </p:cNvSpPr>
          <p:nvPr/>
        </p:nvSpPr>
        <p:spPr>
          <a:xfrm>
            <a:off x="2974935" y="1626239"/>
            <a:ext cx="2068694" cy="115956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sng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Brand-segment level response curves</a:t>
            </a:r>
          </a:p>
          <a:p>
            <a:pPr marL="0" marR="0" lvl="0" indent="0" algn="ctr" defTabSz="45702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75000"/>
                  <a:lumOff val="25000"/>
                </a:srgb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  <a:p>
            <a:pPr marL="0" marR="0" lvl="0" indent="0" algn="ctr" defTabSz="45702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0" u="sng" cap="none" dirty="0">
                <a:solidFill>
                  <a:srgbClr val="262626">
                    <a:lumMod val="75000"/>
                    <a:lumOff val="25000"/>
                  </a:srgbClr>
                </a:solidFill>
                <a:latin typeface="Selawik Light" panose="020B0502040204020203" pitchFamily="34" charset="0"/>
              </a:rPr>
              <a:t>Approach</a:t>
            </a:r>
            <a:r>
              <a:rPr lang="en-US" sz="1500" b="0" cap="none" dirty="0">
                <a:solidFill>
                  <a:srgbClr val="262626">
                    <a:lumMod val="75000"/>
                    <a:lumOff val="25000"/>
                  </a:srgbClr>
                </a:solidFill>
                <a:latin typeface="Selawik Light" panose="020B0502040204020203" pitchFamily="34" charset="0"/>
              </a:rPr>
              <a:t> – Rapid simulations enabled by using pre-built reusable Mu Sigma accelerators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75000"/>
                  <a:lumOff val="25000"/>
                </a:srgb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108" name="Text Placeholder 34">
            <a:extLst>
              <a:ext uri="{FF2B5EF4-FFF2-40B4-BE49-F238E27FC236}">
                <a16:creationId xmlns:a16="http://schemas.microsoft.com/office/drawing/2014/main" id="{E86B06E0-F745-469B-AC56-EB8E58FD0E6B}"/>
              </a:ext>
            </a:extLst>
          </p:cNvPr>
          <p:cNvSpPr txBox="1">
            <a:spLocks/>
          </p:cNvSpPr>
          <p:nvPr/>
        </p:nvSpPr>
        <p:spPr>
          <a:xfrm>
            <a:off x="7129515" y="1066973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5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ALIGNMENT DESIGN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EA11730-129A-44B2-814D-7773624B2AA2}"/>
              </a:ext>
            </a:extLst>
          </p:cNvPr>
          <p:cNvSpPr txBox="1"/>
          <p:nvPr/>
        </p:nvSpPr>
        <p:spPr>
          <a:xfrm>
            <a:off x="246888" y="91996"/>
            <a:ext cx="11125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Solution Approach – 5 step 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While delivering immediate value, Mu Sigma will help client build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long-term capability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through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advanced analytics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in areas of promotional response modeling and 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sales force effectiveness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59248-0326-492E-8870-2AABA1AD5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89" y="3105000"/>
            <a:ext cx="1046405" cy="784804"/>
          </a:xfrm>
          <a:prstGeom prst="rect">
            <a:avLst/>
          </a:prstGeom>
          <a:effectLst/>
        </p:spPr>
      </p:pic>
      <p:sp>
        <p:nvSpPr>
          <p:cNvPr id="105" name="Text Placeholder 34">
            <a:extLst>
              <a:ext uri="{FF2B5EF4-FFF2-40B4-BE49-F238E27FC236}">
                <a16:creationId xmlns:a16="http://schemas.microsoft.com/office/drawing/2014/main" id="{29FB7215-9A2B-4974-8260-0DB1204EEF26}"/>
              </a:ext>
            </a:extLst>
          </p:cNvPr>
          <p:cNvSpPr txBox="1">
            <a:spLocks/>
          </p:cNvSpPr>
          <p:nvPr/>
        </p:nvSpPr>
        <p:spPr>
          <a:xfrm>
            <a:off x="6939239" y="1514009"/>
            <a:ext cx="2336436" cy="11595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Optimal territory alignment for KAM &amp; VS sales teams</a:t>
            </a: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cap="none" dirty="0">
              <a:solidFill>
                <a:schemeClr val="accent5">
                  <a:lumMod val="40000"/>
                  <a:lumOff val="60000"/>
                </a:schemeClr>
              </a:solidFill>
              <a:latin typeface="Selawik Light" panose="020B0502040204020203" pitchFamily="34" charset="0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Approach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 – Evaluation across four dimensions of workload, travel efficiency, sales potential and disruption</a:t>
            </a:r>
          </a:p>
        </p:txBody>
      </p:sp>
      <p:sp>
        <p:nvSpPr>
          <p:cNvPr id="109" name="Text Placeholder 34">
            <a:extLst>
              <a:ext uri="{FF2B5EF4-FFF2-40B4-BE49-F238E27FC236}">
                <a16:creationId xmlns:a16="http://schemas.microsoft.com/office/drawing/2014/main" id="{2C953227-7E5D-4875-A1AD-BA8B4209C10A}"/>
              </a:ext>
            </a:extLst>
          </p:cNvPr>
          <p:cNvSpPr txBox="1">
            <a:spLocks/>
          </p:cNvSpPr>
          <p:nvPr/>
        </p:nvSpPr>
        <p:spPr>
          <a:xfrm>
            <a:off x="8966764" y="5001933"/>
            <a:ext cx="2336436" cy="11595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u="sng" cap="none" dirty="0">
                <a:solidFill>
                  <a:schemeClr val="accent5">
                    <a:lumMod val="40000"/>
                    <a:lumOff val="60000"/>
                  </a:schemeClr>
                </a:solidFill>
                <a:latin typeface="Selawik Light" panose="020B0502040204020203" pitchFamily="34" charset="0"/>
              </a:rPr>
              <a:t>Best People Placement Recommendation</a:t>
            </a:r>
            <a:endParaRPr kumimoji="0" lang="en-US" sz="1000" b="0" i="0" u="sng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cap="none" dirty="0">
              <a:solidFill>
                <a:schemeClr val="accent5">
                  <a:lumMod val="40000"/>
                  <a:lumOff val="60000"/>
                </a:schemeClr>
              </a:solidFill>
              <a:latin typeface="Selawik Light" panose="020B0502040204020203" pitchFamily="34" charset="0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Approach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 – Evaluate between placement optimization and best-fit approach based on business requirements and exploratory analysis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DB2669B-457A-4188-932C-C1ABDA2DB7D3}"/>
              </a:ext>
            </a:extLst>
          </p:cNvPr>
          <p:cNvSpPr/>
          <p:nvPr/>
        </p:nvSpPr>
        <p:spPr>
          <a:xfrm>
            <a:off x="2584174" y="1022188"/>
            <a:ext cx="2816923" cy="5166804"/>
          </a:xfrm>
          <a:prstGeom prst="rect">
            <a:avLst/>
          </a:prstGeom>
          <a:noFill/>
          <a:ln w="66675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255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93B8EC-5223-4B4E-B8D9-E39D24788592}"/>
              </a:ext>
            </a:extLst>
          </p:cNvPr>
          <p:cNvSpPr txBox="1"/>
          <p:nvPr/>
        </p:nvSpPr>
        <p:spPr bwMode="gray">
          <a:xfrm>
            <a:off x="5077714" y="2021108"/>
            <a:ext cx="2742670" cy="3368774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0" rIns="0" bIns="0" rtlCol="0">
            <a:noAutofit/>
          </a:bodyPr>
          <a:lstStyle/>
          <a:p>
            <a:endParaRPr lang="en-GB" sz="893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AC0516-799D-41E6-881D-11B4BFC6BCFD}"/>
              </a:ext>
            </a:extLst>
          </p:cNvPr>
          <p:cNvGrpSpPr/>
          <p:nvPr/>
        </p:nvGrpSpPr>
        <p:grpSpPr>
          <a:xfrm>
            <a:off x="2288696" y="1438933"/>
            <a:ext cx="8304213" cy="3940391"/>
            <a:chOff x="587388" y="1844821"/>
            <a:chExt cx="11074424" cy="41404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7E5775-C37A-4245-B7FE-3071D64B44E4}"/>
                </a:ext>
              </a:extLst>
            </p:cNvPr>
            <p:cNvSpPr txBox="1"/>
            <p:nvPr/>
          </p:nvSpPr>
          <p:spPr bwMode="gray">
            <a:xfrm>
              <a:off x="8004212" y="1952836"/>
              <a:ext cx="3657600" cy="457200"/>
            </a:xfrm>
            <a:prstGeom prst="rect">
              <a:avLst/>
            </a:prstGeom>
            <a:solidFill>
              <a:srgbClr val="0070C0"/>
            </a:solidFill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en-US" sz="1949" b="1" dirty="0">
                  <a:solidFill>
                    <a:prstClr val="white"/>
                  </a:solidFill>
                  <a:latin typeface="Selawik" panose="020B0502040204020203" pitchFamily="34" charset="0"/>
                </a:rPr>
                <a:t> Modular</a:t>
              </a:r>
              <a:endParaRPr lang="en-GB" sz="1949" b="1" dirty="0">
                <a:solidFill>
                  <a:prstClr val="white"/>
                </a:solidFill>
                <a:latin typeface="Selawik" panose="020B0502040204020203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61101F-9909-49AC-A409-1EF7D5CC4370}"/>
                </a:ext>
              </a:extLst>
            </p:cNvPr>
            <p:cNvSpPr txBox="1"/>
            <p:nvPr/>
          </p:nvSpPr>
          <p:spPr bwMode="gray">
            <a:xfrm>
              <a:off x="7992782" y="2445462"/>
              <a:ext cx="3657600" cy="3539822"/>
            </a:xfrm>
            <a:prstGeom prst="rect">
              <a:avLst/>
            </a:prstGeom>
            <a:solidFill>
              <a:srgbClr val="0070C0">
                <a:alpha val="36000"/>
              </a:srgbClr>
            </a:solidFill>
          </p:spPr>
          <p:txBody>
            <a:bodyPr vert="horz" wrap="square" lIns="0" tIns="0" rIns="0" bIns="0" rtlCol="0">
              <a:noAutofit/>
            </a:bodyPr>
            <a:lstStyle/>
            <a:p>
              <a:endParaRPr lang="en-GB" sz="893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0393A7-3F32-475D-A933-FF9227E10C86}"/>
                </a:ext>
              </a:extLst>
            </p:cNvPr>
            <p:cNvSpPr txBox="1"/>
            <p:nvPr/>
          </p:nvSpPr>
          <p:spPr bwMode="gray">
            <a:xfrm>
              <a:off x="587388" y="1952836"/>
              <a:ext cx="3657600" cy="457200"/>
            </a:xfrm>
            <a:prstGeom prst="rect">
              <a:avLst/>
            </a:prstGeom>
            <a:solidFill>
              <a:srgbClr val="4F5D73"/>
            </a:solidFill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en-US" sz="1949" b="1" dirty="0">
                  <a:solidFill>
                    <a:prstClr val="white"/>
                  </a:solidFill>
                  <a:latin typeface="Selawik" panose="020B0502040204020203" pitchFamily="34" charset="0"/>
                </a:rPr>
                <a:t>Ad-hoc</a:t>
              </a:r>
              <a:endParaRPr lang="en-GB" sz="1949" b="1" dirty="0">
                <a:solidFill>
                  <a:prstClr val="white"/>
                </a:solidFill>
                <a:latin typeface="Selawik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7E4B51-A1CD-4DEA-BFC4-ACBC13416DE4}"/>
                </a:ext>
              </a:extLst>
            </p:cNvPr>
            <p:cNvSpPr txBox="1"/>
            <p:nvPr/>
          </p:nvSpPr>
          <p:spPr bwMode="gray">
            <a:xfrm>
              <a:off x="587388" y="2445462"/>
              <a:ext cx="3657600" cy="3539822"/>
            </a:xfrm>
            <a:prstGeom prst="rect">
              <a:avLst/>
            </a:prstGeom>
            <a:solidFill>
              <a:srgbClr val="E6E6E6"/>
            </a:solidFill>
          </p:spPr>
          <p:txBody>
            <a:bodyPr vert="horz" wrap="square" lIns="0" tIns="0" rIns="0" bIns="0" rtlCol="0">
              <a:noAutofit/>
            </a:bodyPr>
            <a:lstStyle/>
            <a:p>
              <a:endParaRPr lang="en-GB" sz="893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01D0F9-35A5-4177-95BD-783B70E5BC1E}"/>
                </a:ext>
              </a:extLst>
            </p:cNvPr>
            <p:cNvSpPr txBox="1"/>
            <p:nvPr/>
          </p:nvSpPr>
          <p:spPr bwMode="gray">
            <a:xfrm>
              <a:off x="4295800" y="1952836"/>
              <a:ext cx="3657600" cy="457200"/>
            </a:xfrm>
            <a:prstGeom prst="rect">
              <a:avLst/>
            </a:prstGeom>
            <a:solidFill>
              <a:srgbClr val="5A687C"/>
            </a:solidFill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en-US" sz="1949" b="1" dirty="0">
                  <a:solidFill>
                    <a:prstClr val="white"/>
                  </a:solidFill>
                  <a:latin typeface="Selawik" panose="020B0502040204020203" pitchFamily="34" charset="0"/>
                </a:rPr>
                <a:t>Product</a:t>
              </a:r>
              <a:endParaRPr lang="en-GB" sz="1949" b="1" dirty="0">
                <a:solidFill>
                  <a:prstClr val="white"/>
                </a:solidFill>
                <a:latin typeface="Selawik" panose="020B0502040204020203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C877DA-FBC4-4CF9-9CE7-28D3CB9C746D}"/>
                </a:ext>
              </a:extLst>
            </p:cNvPr>
            <p:cNvGrpSpPr/>
            <p:nvPr/>
          </p:nvGrpSpPr>
          <p:grpSpPr>
            <a:xfrm>
              <a:off x="7487949" y="1844821"/>
              <a:ext cx="877560" cy="756081"/>
              <a:chOff x="8419430" y="2096851"/>
              <a:chExt cx="1096950" cy="100810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BCD25EA-D719-457D-A30B-632B6E4FFD03}"/>
                  </a:ext>
                </a:extLst>
              </p:cNvPr>
              <p:cNvGrpSpPr/>
              <p:nvPr/>
            </p:nvGrpSpPr>
            <p:grpSpPr>
              <a:xfrm>
                <a:off x="8419430" y="2096851"/>
                <a:ext cx="1080123" cy="1008109"/>
                <a:chOff x="3462906" y="3846750"/>
                <a:chExt cx="1371603" cy="1490461"/>
              </a:xfrm>
            </p:grpSpPr>
            <p:sp>
              <p:nvSpPr>
                <p:cNvPr id="17" name="Notched Right Arrow 18">
                  <a:extLst>
                    <a:ext uri="{FF2B5EF4-FFF2-40B4-BE49-F238E27FC236}">
                      <a16:creationId xmlns:a16="http://schemas.microsoft.com/office/drawing/2014/main" id="{3392ABD9-CFC4-488A-976B-A52C91BF4887}"/>
                    </a:ext>
                  </a:extLst>
                </p:cNvPr>
                <p:cNvSpPr/>
                <p:nvPr/>
              </p:nvSpPr>
              <p:spPr bwMode="auto">
                <a:xfrm rot="16200000">
                  <a:off x="3691507" y="4194212"/>
                  <a:ext cx="914398" cy="1371599"/>
                </a:xfrm>
                <a:prstGeom prst="notchedRightArrow">
                  <a:avLst>
                    <a:gd name="adj1" fmla="val 100000"/>
                    <a:gd name="adj2" fmla="val 32010"/>
                  </a:avLst>
                </a:prstGeom>
                <a:solidFill>
                  <a:srgbClr val="C75C5C"/>
                </a:soli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74271" tIns="37136" rIns="74271" bIns="3713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893" dirty="0" err="1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8" name="Chevron 19">
                  <a:extLst>
                    <a:ext uri="{FF2B5EF4-FFF2-40B4-BE49-F238E27FC236}">
                      <a16:creationId xmlns:a16="http://schemas.microsoft.com/office/drawing/2014/main" id="{768BFA06-7D37-45E7-BF8E-B9575C5403C9}"/>
                    </a:ext>
                  </a:extLst>
                </p:cNvPr>
                <p:cNvSpPr/>
                <p:nvPr/>
              </p:nvSpPr>
              <p:spPr bwMode="auto">
                <a:xfrm rot="16200000">
                  <a:off x="3691508" y="3618149"/>
                  <a:ext cx="914400" cy="1371602"/>
                </a:xfrm>
                <a:prstGeom prst="chevron">
                  <a:avLst>
                    <a:gd name="adj" fmla="val 0"/>
                  </a:avLst>
                </a:prstGeom>
                <a:solidFill>
                  <a:srgbClr val="C75C5C"/>
                </a:soli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74271" tIns="37136" rIns="74271" bIns="3713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893" dirty="0" err="1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04937E-171D-44AC-8138-7F669DDEE6D7}"/>
                  </a:ext>
                </a:extLst>
              </p:cNvPr>
              <p:cNvSpPr txBox="1"/>
              <p:nvPr/>
            </p:nvSpPr>
            <p:spPr bwMode="gray">
              <a:xfrm>
                <a:off x="8616280" y="2384884"/>
                <a:ext cx="900100" cy="324036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2274" b="1" dirty="0">
                    <a:solidFill>
                      <a:prstClr val="white"/>
                    </a:solidFill>
                    <a:latin typeface="Calibri" panose="020F0502020204030204"/>
                  </a:rPr>
                  <a:t>VS</a:t>
                </a:r>
                <a:endParaRPr lang="en-GB" sz="2274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FCCCE1-4199-4F19-B98B-633E89E421CB}"/>
                </a:ext>
              </a:extLst>
            </p:cNvPr>
            <p:cNvGrpSpPr/>
            <p:nvPr/>
          </p:nvGrpSpPr>
          <p:grpSpPr>
            <a:xfrm>
              <a:off x="3803174" y="1844824"/>
              <a:ext cx="864096" cy="756084"/>
              <a:chOff x="8508268" y="2096852"/>
              <a:chExt cx="1080120" cy="100811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1CC5001-9CB7-4199-A8AA-4E845266DF88}"/>
                  </a:ext>
                </a:extLst>
              </p:cNvPr>
              <p:cNvGrpSpPr/>
              <p:nvPr/>
            </p:nvGrpSpPr>
            <p:grpSpPr>
              <a:xfrm>
                <a:off x="8508268" y="2096852"/>
                <a:ext cx="1080120" cy="1008112"/>
                <a:chOff x="3575720" y="3846748"/>
                <a:chExt cx="1371600" cy="1490464"/>
              </a:xfrm>
            </p:grpSpPr>
            <p:sp>
              <p:nvSpPr>
                <p:cNvPr id="13" name="Notched Right Arrow 14">
                  <a:extLst>
                    <a:ext uri="{FF2B5EF4-FFF2-40B4-BE49-F238E27FC236}">
                      <a16:creationId xmlns:a16="http://schemas.microsoft.com/office/drawing/2014/main" id="{83214787-2AAE-41F1-AA6B-D43807325D20}"/>
                    </a:ext>
                  </a:extLst>
                </p:cNvPr>
                <p:cNvSpPr/>
                <p:nvPr/>
              </p:nvSpPr>
              <p:spPr bwMode="auto">
                <a:xfrm rot="16200000">
                  <a:off x="3804320" y="4194212"/>
                  <a:ext cx="914400" cy="1371600"/>
                </a:xfrm>
                <a:prstGeom prst="notchedRightArrow">
                  <a:avLst>
                    <a:gd name="adj1" fmla="val 100000"/>
                    <a:gd name="adj2" fmla="val 32010"/>
                  </a:avLst>
                </a:prstGeom>
                <a:solidFill>
                  <a:srgbClr val="C75C5C"/>
                </a:soli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74271" tIns="37136" rIns="74271" bIns="3713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893" dirty="0" err="1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" name="Chevron 15">
                  <a:extLst>
                    <a:ext uri="{FF2B5EF4-FFF2-40B4-BE49-F238E27FC236}">
                      <a16:creationId xmlns:a16="http://schemas.microsoft.com/office/drawing/2014/main" id="{16121E25-4E8F-4289-8686-0F2BEA8D5C52}"/>
                    </a:ext>
                  </a:extLst>
                </p:cNvPr>
                <p:cNvSpPr/>
                <p:nvPr/>
              </p:nvSpPr>
              <p:spPr bwMode="auto">
                <a:xfrm rot="16200000">
                  <a:off x="3804320" y="3618148"/>
                  <a:ext cx="914400" cy="1371600"/>
                </a:xfrm>
                <a:prstGeom prst="chevron">
                  <a:avLst>
                    <a:gd name="adj" fmla="val 0"/>
                  </a:avLst>
                </a:prstGeom>
                <a:solidFill>
                  <a:srgbClr val="C75C5C"/>
                </a:soli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74271" tIns="37136" rIns="74271" bIns="3713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893" dirty="0" err="1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0B3903-18D1-40D2-9ECF-6373D62E24A2}"/>
                  </a:ext>
                </a:extLst>
              </p:cNvPr>
              <p:cNvSpPr txBox="1"/>
              <p:nvPr/>
            </p:nvSpPr>
            <p:spPr bwMode="gray">
              <a:xfrm>
                <a:off x="8616280" y="2384884"/>
                <a:ext cx="900100" cy="324036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noAutofit/>
              </a:bodyPr>
              <a:lstStyle/>
              <a:p>
                <a:pPr algn="ctr"/>
                <a:r>
                  <a:rPr lang="en-US" sz="2274" b="1" dirty="0">
                    <a:solidFill>
                      <a:prstClr val="white"/>
                    </a:solidFill>
                    <a:latin typeface="Calibri" panose="020F0502020204030204"/>
                  </a:rPr>
                  <a:t>VS</a:t>
                </a:r>
                <a:endParaRPr lang="en-GB" sz="2274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6DB42A-1823-43E2-BE0A-DCD3A5673D60}"/>
              </a:ext>
            </a:extLst>
          </p:cNvPr>
          <p:cNvCxnSpPr>
            <a:cxnSpLocks/>
          </p:cNvCxnSpPr>
          <p:nvPr/>
        </p:nvCxnSpPr>
        <p:spPr>
          <a:xfrm>
            <a:off x="873057" y="3643191"/>
            <a:ext cx="9708966" cy="140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B640A1-F591-4792-A8E9-51B1067487AA}"/>
              </a:ext>
            </a:extLst>
          </p:cNvPr>
          <p:cNvCxnSpPr>
            <a:cxnSpLocks/>
          </p:cNvCxnSpPr>
          <p:nvPr/>
        </p:nvCxnSpPr>
        <p:spPr>
          <a:xfrm>
            <a:off x="875581" y="5379324"/>
            <a:ext cx="9708966" cy="1400"/>
          </a:xfrm>
          <a:prstGeom prst="line">
            <a:avLst/>
          </a:prstGeom>
          <a:noFill/>
          <a:ln w="1524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AB0B82-CC56-406E-9B17-74FE5608EA83}"/>
              </a:ext>
            </a:extLst>
          </p:cNvPr>
          <p:cNvSpPr txBox="1"/>
          <p:nvPr/>
        </p:nvSpPr>
        <p:spPr bwMode="gray">
          <a:xfrm>
            <a:off x="2253198" y="5495721"/>
            <a:ext cx="2778168" cy="690432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5240">
            <a:solidFill>
              <a:sysClr val="window" lastClr="FFFFFF">
                <a:lumMod val="50000"/>
              </a:sysClr>
            </a:solidFill>
            <a:prstDash val="dash"/>
          </a:ln>
        </p:spPr>
        <p:txBody>
          <a:bodyPr vert="horz"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Low Scalability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44D9EF-39A0-463B-8467-D32EF48C0A4A}"/>
              </a:ext>
            </a:extLst>
          </p:cNvPr>
          <p:cNvSpPr txBox="1"/>
          <p:nvPr/>
        </p:nvSpPr>
        <p:spPr bwMode="gray">
          <a:xfrm>
            <a:off x="5177604" y="5483044"/>
            <a:ext cx="2526396" cy="709011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5240">
            <a:solidFill>
              <a:sysClr val="window" lastClr="FFFFFF">
                <a:lumMod val="50000"/>
              </a:sysClr>
            </a:solidFill>
            <a:prstDash val="dash"/>
          </a:ln>
        </p:spPr>
        <p:txBody>
          <a:bodyPr vert="horz"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Scalable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Not Flexible</a:t>
            </a:r>
            <a:endParaRPr kumimoji="0" lang="en-GB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04C8F9-6CE2-45CC-B2BB-ED524A11AA35}"/>
              </a:ext>
            </a:extLst>
          </p:cNvPr>
          <p:cNvSpPr txBox="1"/>
          <p:nvPr/>
        </p:nvSpPr>
        <p:spPr bwMode="gray">
          <a:xfrm>
            <a:off x="7868263" y="5483044"/>
            <a:ext cx="2705842" cy="709011"/>
          </a:xfrm>
          <a:prstGeom prst="rect">
            <a:avLst/>
          </a:prstGeom>
          <a:solidFill>
            <a:srgbClr val="92D050"/>
          </a:solidFill>
          <a:ln w="15240">
            <a:solidFill>
              <a:sysClr val="window" lastClr="FFFFFF">
                <a:lumMod val="50000"/>
              </a:sysClr>
            </a:solidFill>
            <a:prstDash val="dash"/>
          </a:ln>
        </p:spPr>
        <p:txBody>
          <a:bodyPr vert="horz"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Scalable &amp;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Flexible</a:t>
            </a:r>
            <a:endParaRPr kumimoji="0" lang="en-GB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10131D-03CA-405A-A8B4-10B94979160C}"/>
              </a:ext>
            </a:extLst>
          </p:cNvPr>
          <p:cNvSpPr txBox="1"/>
          <p:nvPr/>
        </p:nvSpPr>
        <p:spPr bwMode="gray">
          <a:xfrm>
            <a:off x="2417589" y="2304130"/>
            <a:ext cx="2486841" cy="9942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32086" indent="-23208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A687C"/>
                </a:solidFill>
                <a:latin typeface="Selawik" panose="020B0502040204020203" pitchFamily="34" charset="0"/>
              </a:rPr>
              <a:t>High flexibility to customize to each brand segment combination</a:t>
            </a:r>
          </a:p>
          <a:p>
            <a:endParaRPr lang="en-US" sz="1200" dirty="0">
              <a:solidFill>
                <a:srgbClr val="5A687C"/>
              </a:solidFill>
              <a:latin typeface="Selawik" panose="020B0502040204020203" pitchFamily="34" charset="0"/>
            </a:endParaRPr>
          </a:p>
          <a:p>
            <a:pPr marL="232086" indent="-23208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A687C"/>
                </a:solidFill>
                <a:latin typeface="Selawik" panose="020B0502040204020203" pitchFamily="34" charset="0"/>
              </a:rPr>
              <a:t>Can choose to minimize documentation overheads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2A8ACD-32C8-4C6F-8C13-E6E6A2625758}"/>
              </a:ext>
            </a:extLst>
          </p:cNvPr>
          <p:cNvSpPr txBox="1"/>
          <p:nvPr/>
        </p:nvSpPr>
        <p:spPr bwMode="gray">
          <a:xfrm>
            <a:off x="5238425" y="2296979"/>
            <a:ext cx="2486841" cy="9942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32086" indent="-232086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5A687C"/>
              </a:solidFill>
              <a:latin typeface="Calibri" panose="020F050202020403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BF4BF-8D31-4104-84E1-8139A18067DF}"/>
              </a:ext>
            </a:extLst>
          </p:cNvPr>
          <p:cNvSpPr txBox="1"/>
          <p:nvPr/>
        </p:nvSpPr>
        <p:spPr bwMode="gray">
          <a:xfrm>
            <a:off x="5190564" y="2304130"/>
            <a:ext cx="2486841" cy="9942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32086" indent="-23208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A687C"/>
                </a:solidFill>
                <a:latin typeface="Selawik" panose="020B0502040204020203" pitchFamily="34" charset="0"/>
              </a:rPr>
              <a:t>Almost “plug and play” allowing for rapid use</a:t>
            </a:r>
          </a:p>
          <a:p>
            <a:endParaRPr lang="en-US" sz="1200" dirty="0">
              <a:solidFill>
                <a:srgbClr val="5A687C"/>
              </a:solidFill>
              <a:latin typeface="Selawik" panose="020B0502040204020203" pitchFamily="34" charset="0"/>
            </a:endParaRPr>
          </a:p>
          <a:p>
            <a:pPr marL="232086" indent="-23208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A687C"/>
                </a:solidFill>
                <a:latin typeface="Selawik" panose="020B0502040204020203" pitchFamily="34" charset="0"/>
              </a:rPr>
              <a:t>UI based approach makes it very easy for end users</a:t>
            </a:r>
          </a:p>
          <a:p>
            <a:endParaRPr lang="en-US" sz="1200" dirty="0">
              <a:solidFill>
                <a:srgbClr val="5A687C"/>
              </a:solidFill>
              <a:latin typeface="Selawik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8FA440-3000-48C7-A746-8ABF51B4A861}"/>
              </a:ext>
            </a:extLst>
          </p:cNvPr>
          <p:cNvSpPr txBox="1"/>
          <p:nvPr/>
        </p:nvSpPr>
        <p:spPr bwMode="gray">
          <a:xfrm>
            <a:off x="7982425" y="2304130"/>
            <a:ext cx="2486841" cy="9942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32086" indent="-23208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A687C"/>
                </a:solidFill>
                <a:latin typeface="Selawik" panose="020B0502040204020203" pitchFamily="34" charset="0"/>
              </a:rPr>
              <a:t>Flexible to accommodate nuances while scaling across brands</a:t>
            </a:r>
          </a:p>
          <a:p>
            <a:pPr marL="232086" indent="-23208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A687C"/>
                </a:solidFill>
                <a:latin typeface="Selawik" panose="020B0502040204020203" pitchFamily="34" charset="0"/>
              </a:rPr>
              <a:t>Relatively loosely-coupled building blocks will enable any changes faster </a:t>
            </a:r>
          </a:p>
          <a:p>
            <a:endParaRPr lang="en-US" sz="1200" dirty="0">
              <a:solidFill>
                <a:srgbClr val="5A687C"/>
              </a:solidFill>
              <a:latin typeface="Selawik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D43E4-CB62-4E02-9857-4B9D98A10E5D}"/>
              </a:ext>
            </a:extLst>
          </p:cNvPr>
          <p:cNvSpPr txBox="1"/>
          <p:nvPr/>
        </p:nvSpPr>
        <p:spPr bwMode="gray">
          <a:xfrm>
            <a:off x="2417589" y="3868099"/>
            <a:ext cx="2486841" cy="9942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32086" indent="-23208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A687C"/>
                </a:solidFill>
                <a:latin typeface="Selawik" panose="020B0502040204020203" pitchFamily="34" charset="0"/>
              </a:rPr>
              <a:t>Not Scalable</a:t>
            </a:r>
          </a:p>
          <a:p>
            <a:pPr marL="232086" indent="-232086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5A687C"/>
              </a:solidFill>
              <a:latin typeface="Selawik" panose="020B0502040204020203" pitchFamily="34" charset="0"/>
            </a:endParaRPr>
          </a:p>
          <a:p>
            <a:pPr marL="232086" indent="-23208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A687C"/>
                </a:solidFill>
                <a:latin typeface="Selawik" panose="020B0502040204020203" pitchFamily="34" charset="0"/>
              </a:rPr>
              <a:t>Manual in nature, Highly error prone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BFAF85-178D-40E3-B7E1-2055E652293B}"/>
              </a:ext>
            </a:extLst>
          </p:cNvPr>
          <p:cNvSpPr txBox="1"/>
          <p:nvPr/>
        </p:nvSpPr>
        <p:spPr bwMode="gray">
          <a:xfrm>
            <a:off x="5190564" y="3868099"/>
            <a:ext cx="2486841" cy="9942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32086" indent="-23208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A687C"/>
                </a:solidFill>
                <a:latin typeface="Selawik" panose="020B0502040204020203" pitchFamily="34" charset="0"/>
              </a:rPr>
              <a:t>Limited functionality</a:t>
            </a:r>
          </a:p>
          <a:p>
            <a:endParaRPr lang="en-US" sz="1200" dirty="0">
              <a:solidFill>
                <a:srgbClr val="5A687C"/>
              </a:solidFill>
              <a:latin typeface="Selawik" panose="020B0502040204020203" pitchFamily="34" charset="0"/>
            </a:endParaRPr>
          </a:p>
          <a:p>
            <a:pPr marL="232086" indent="-23208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A687C"/>
                </a:solidFill>
                <a:latin typeface="Selawik" panose="020B0502040204020203" pitchFamily="34" charset="0"/>
              </a:rPr>
              <a:t>Limited customization</a:t>
            </a:r>
          </a:p>
          <a:p>
            <a:endParaRPr lang="en-GB" sz="1200" dirty="0">
              <a:solidFill>
                <a:srgbClr val="5A687C"/>
              </a:solidFill>
              <a:latin typeface="Selawik" panose="020B0502040204020203" pitchFamily="34" charset="0"/>
            </a:endParaRPr>
          </a:p>
          <a:p>
            <a:pPr marL="232086" indent="-23208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A687C"/>
                </a:solidFill>
                <a:latin typeface="Selawik" panose="020B0502040204020203" pitchFamily="34" charset="0"/>
              </a:rPr>
              <a:t>Biased towards workflows guided by statistical inference as compared to business intuition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7F80F8-D074-456A-AB24-C9271B81FE47}"/>
              </a:ext>
            </a:extLst>
          </p:cNvPr>
          <p:cNvSpPr txBox="1"/>
          <p:nvPr/>
        </p:nvSpPr>
        <p:spPr bwMode="gray">
          <a:xfrm>
            <a:off x="7982425" y="3868099"/>
            <a:ext cx="2486841" cy="99429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32086" indent="-232086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A687C"/>
                </a:solidFill>
                <a:latin typeface="Selawik" panose="020B0502040204020203" pitchFamily="34" charset="0"/>
              </a:rPr>
              <a:t>Will have an initial learning curve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7AE18E-D39E-482D-B97B-940479F5D51E}"/>
              </a:ext>
            </a:extLst>
          </p:cNvPr>
          <p:cNvSpPr txBox="1"/>
          <p:nvPr/>
        </p:nvSpPr>
        <p:spPr bwMode="gray">
          <a:xfrm>
            <a:off x="1010283" y="2353336"/>
            <a:ext cx="1080984" cy="35092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5A687C"/>
                </a:solidFill>
                <a:latin typeface="Selawik" panose="020B0502040204020203" pitchFamily="34" charset="0"/>
              </a:rPr>
              <a:t>Advantages</a:t>
            </a:r>
            <a:endParaRPr lang="en-GB" sz="1400" b="1" dirty="0">
              <a:solidFill>
                <a:srgbClr val="5A687C"/>
              </a:solidFill>
              <a:latin typeface="Selawik" panose="020B0502040204020203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D7CD94B-BEC7-4B7B-BBD8-BAD99138790B}"/>
              </a:ext>
            </a:extLst>
          </p:cNvPr>
          <p:cNvGrpSpPr/>
          <p:nvPr/>
        </p:nvGrpSpPr>
        <p:grpSpPr>
          <a:xfrm flipH="1">
            <a:off x="1037863" y="2751874"/>
            <a:ext cx="914400" cy="495035"/>
            <a:chOff x="1661498" y="1843177"/>
            <a:chExt cx="5527802" cy="2876861"/>
          </a:xfrm>
        </p:grpSpPr>
        <p:sp>
          <p:nvSpPr>
            <p:cNvPr id="33" name="Rectangle 6">
              <a:extLst>
                <a:ext uri="{FF2B5EF4-FFF2-40B4-BE49-F238E27FC236}">
                  <a16:creationId xmlns:a16="http://schemas.microsoft.com/office/drawing/2014/main" id="{B612284A-0B91-43C2-A50B-B69270826F14}"/>
                </a:ext>
              </a:extLst>
            </p:cNvPr>
            <p:cNvSpPr/>
            <p:nvPr/>
          </p:nvSpPr>
          <p:spPr>
            <a:xfrm>
              <a:off x="1661498" y="1843177"/>
              <a:ext cx="5527802" cy="2876861"/>
            </a:xfrm>
            <a:custGeom>
              <a:avLst/>
              <a:gdLst/>
              <a:ahLst/>
              <a:cxnLst/>
              <a:rect l="l" t="t" r="r" b="b"/>
              <a:pathLst>
                <a:path w="4241800" h="2120900">
                  <a:moveTo>
                    <a:pt x="2120900" y="0"/>
                  </a:moveTo>
                  <a:cubicBezTo>
                    <a:pt x="3292241" y="0"/>
                    <a:pt x="4241800" y="949559"/>
                    <a:pt x="4241800" y="2120900"/>
                  </a:cubicBezTo>
                  <a:lnTo>
                    <a:pt x="0" y="2120900"/>
                  </a:lnTo>
                  <a:cubicBezTo>
                    <a:pt x="0" y="949559"/>
                    <a:pt x="949559" y="0"/>
                    <a:pt x="2120900" y="0"/>
                  </a:cubicBezTo>
                  <a:close/>
                </a:path>
              </a:pathLst>
            </a:custGeom>
            <a:solidFill>
              <a:srgbClr val="EEEEEE"/>
            </a:solidFill>
            <a:effectLst/>
          </p:spPr>
          <p:txBody>
            <a:bodyPr wrap="square" rtlCol="0" anchor="t">
              <a:normAutofit/>
            </a:bodyPr>
            <a:lstStyle/>
            <a:p>
              <a:pPr>
                <a:lnSpc>
                  <a:spcPct val="90000"/>
                </a:lnSpc>
                <a:spcBef>
                  <a:spcPts val="88"/>
                </a:spcBef>
                <a:spcAft>
                  <a:spcPts val="88"/>
                </a:spcAft>
                <a:defRPr/>
              </a:pPr>
              <a:endParaRPr lang="en-US" sz="1759" dirty="0" err="1">
                <a:solidFill>
                  <a:srgbClr val="FFFFFF"/>
                </a:solidFill>
                <a:latin typeface="Museo Sans For Dell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F993970-CC7B-426A-9774-2EF754907050}"/>
                </a:ext>
              </a:extLst>
            </p:cNvPr>
            <p:cNvGrpSpPr/>
            <p:nvPr/>
          </p:nvGrpSpPr>
          <p:grpSpPr>
            <a:xfrm>
              <a:off x="1952783" y="2057394"/>
              <a:ext cx="4945232" cy="2574555"/>
              <a:chOff x="1952783" y="2750783"/>
              <a:chExt cx="4945232" cy="2574555"/>
            </a:xfrm>
          </p:grpSpPr>
          <p:sp>
            <p:nvSpPr>
              <p:cNvPr id="35" name="Arc 130">
                <a:extLst>
                  <a:ext uri="{FF2B5EF4-FFF2-40B4-BE49-F238E27FC236}">
                    <a16:creationId xmlns:a16="http://schemas.microsoft.com/office/drawing/2014/main" id="{C5381FC1-D8E9-4EC6-A693-EF31252C16AD}"/>
                  </a:ext>
                </a:extLst>
              </p:cNvPr>
              <p:cNvSpPr/>
              <p:nvPr/>
            </p:nvSpPr>
            <p:spPr>
              <a:xfrm>
                <a:off x="3220708" y="2751949"/>
                <a:ext cx="3677307" cy="2471451"/>
              </a:xfrm>
              <a:custGeom>
                <a:avLst/>
                <a:gdLst/>
                <a:ahLst/>
                <a:cxnLst/>
                <a:rect l="l" t="t" r="r" b="b"/>
                <a:pathLst>
                  <a:path w="2176341" h="1462679">
                    <a:moveTo>
                      <a:pt x="718323" y="0"/>
                    </a:moveTo>
                    <a:lnTo>
                      <a:pt x="750154" y="1540"/>
                    </a:lnTo>
                    <a:lnTo>
                      <a:pt x="891158" y="11587"/>
                    </a:lnTo>
                    <a:lnTo>
                      <a:pt x="939728" y="18858"/>
                    </a:lnTo>
                    <a:lnTo>
                      <a:pt x="1068572" y="44878"/>
                    </a:lnTo>
                    <a:lnTo>
                      <a:pt x="1109894" y="55344"/>
                    </a:lnTo>
                    <a:cubicBezTo>
                      <a:pt x="1221062" y="85662"/>
                      <a:pt x="1329108" y="130256"/>
                      <a:pt x="1431398" y="189010"/>
                    </a:cubicBezTo>
                    <a:lnTo>
                      <a:pt x="1467245" y="210507"/>
                    </a:lnTo>
                    <a:lnTo>
                      <a:pt x="1581014" y="286600"/>
                    </a:lnTo>
                    <a:lnTo>
                      <a:pt x="1616705" y="312935"/>
                    </a:lnTo>
                    <a:lnTo>
                      <a:pt x="1743891" y="424450"/>
                    </a:lnTo>
                    <a:lnTo>
                      <a:pt x="1759945" y="441843"/>
                    </a:lnTo>
                    <a:lnTo>
                      <a:pt x="1856850" y="551907"/>
                    </a:lnTo>
                    <a:lnTo>
                      <a:pt x="1886524" y="590907"/>
                    </a:lnTo>
                    <a:lnTo>
                      <a:pt x="1961191" y="701520"/>
                    </a:lnTo>
                    <a:lnTo>
                      <a:pt x="1980989" y="733458"/>
                    </a:lnTo>
                    <a:lnTo>
                      <a:pt x="2059188" y="888953"/>
                    </a:lnTo>
                    <a:lnTo>
                      <a:pt x="2062157" y="896811"/>
                    </a:lnTo>
                    <a:lnTo>
                      <a:pt x="2115968" y="1049988"/>
                    </a:lnTo>
                    <a:lnTo>
                      <a:pt x="2127432" y="1092599"/>
                    </a:lnTo>
                    <a:lnTo>
                      <a:pt x="2155026" y="1222844"/>
                    </a:lnTo>
                    <a:lnTo>
                      <a:pt x="2162600" y="1268802"/>
                    </a:lnTo>
                    <a:lnTo>
                      <a:pt x="2176337" y="1443566"/>
                    </a:lnTo>
                    <a:cubicBezTo>
                      <a:pt x="2176340" y="1443588"/>
                      <a:pt x="2176341" y="1443610"/>
                      <a:pt x="2176341" y="1443631"/>
                    </a:cubicBezTo>
                    <a:lnTo>
                      <a:pt x="713426" y="1462679"/>
                    </a:lnTo>
                    <a:lnTo>
                      <a:pt x="0" y="186094"/>
                    </a:lnTo>
                    <a:lnTo>
                      <a:pt x="5415" y="182822"/>
                    </a:lnTo>
                    <a:lnTo>
                      <a:pt x="165221" y="106768"/>
                    </a:lnTo>
                    <a:lnTo>
                      <a:pt x="193406" y="96481"/>
                    </a:lnTo>
                    <a:lnTo>
                      <a:pt x="330341" y="52034"/>
                    </a:lnTo>
                    <a:lnTo>
                      <a:pt x="374351" y="40726"/>
                    </a:lnTo>
                    <a:lnTo>
                      <a:pt x="509665" y="15431"/>
                    </a:lnTo>
                    <a:lnTo>
                      <a:pt x="546915" y="9724"/>
                    </a:lnTo>
                    <a:close/>
                  </a:path>
                </a:pathLst>
              </a:custGeom>
              <a:solidFill>
                <a:srgbClr val="F2AF0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endParaRPr lang="en-US" sz="1583" kern="0">
                  <a:solidFill>
                    <a:srgbClr val="444444"/>
                  </a:solidFill>
                  <a:latin typeface="Museo Sans For Dell"/>
                </a:endParaRPr>
              </a:p>
            </p:txBody>
          </p:sp>
          <p:sp>
            <p:nvSpPr>
              <p:cNvPr id="36" name="Arc 125">
                <a:extLst>
                  <a:ext uri="{FF2B5EF4-FFF2-40B4-BE49-F238E27FC236}">
                    <a16:creationId xmlns:a16="http://schemas.microsoft.com/office/drawing/2014/main" id="{1D953CF8-D3AD-4E99-8F77-C6EE019A0F5E}"/>
                  </a:ext>
                </a:extLst>
              </p:cNvPr>
              <p:cNvSpPr/>
              <p:nvPr/>
            </p:nvSpPr>
            <p:spPr>
              <a:xfrm>
                <a:off x="4426164" y="2994028"/>
                <a:ext cx="2471851" cy="2229372"/>
              </a:xfrm>
              <a:custGeom>
                <a:avLst/>
                <a:gdLst/>
                <a:ahLst/>
                <a:cxnLst/>
                <a:rect l="l" t="t" r="r" b="b"/>
                <a:pathLst>
                  <a:path w="1462916" h="1319409">
                    <a:moveTo>
                      <a:pt x="625338" y="0"/>
                    </a:moveTo>
                    <a:lnTo>
                      <a:pt x="673510" y="23786"/>
                    </a:lnTo>
                    <a:lnTo>
                      <a:pt x="771103" y="78798"/>
                    </a:lnTo>
                    <a:lnTo>
                      <a:pt x="845784" y="128746"/>
                    </a:lnTo>
                    <a:lnTo>
                      <a:pt x="932025" y="194869"/>
                    </a:lnTo>
                    <a:lnTo>
                      <a:pt x="998456" y="253115"/>
                    </a:lnTo>
                    <a:lnTo>
                      <a:pt x="1074682" y="330560"/>
                    </a:lnTo>
                    <a:lnTo>
                      <a:pt x="1131888" y="395534"/>
                    </a:lnTo>
                    <a:lnTo>
                      <a:pt x="1197342" y="483553"/>
                    </a:lnTo>
                    <a:lnTo>
                      <a:pt x="1244835" y="553910"/>
                    </a:lnTo>
                    <a:lnTo>
                      <a:pt x="1298612" y="651927"/>
                    </a:lnTo>
                    <a:lnTo>
                      <a:pt x="1335824" y="725923"/>
                    </a:lnTo>
                    <a:lnTo>
                      <a:pt x="1377312" y="834900"/>
                    </a:lnTo>
                    <a:lnTo>
                      <a:pt x="1403407" y="909181"/>
                    </a:lnTo>
                    <a:lnTo>
                      <a:pt x="1432327" y="1035804"/>
                    </a:lnTo>
                    <a:lnTo>
                      <a:pt x="1446218" y="1101372"/>
                    </a:lnTo>
                    <a:lnTo>
                      <a:pt x="1462915" y="1300345"/>
                    </a:lnTo>
                    <a:lnTo>
                      <a:pt x="1462916" y="1300360"/>
                    </a:lnTo>
                    <a:lnTo>
                      <a:pt x="0" y="1319409"/>
                    </a:lnTo>
                    <a:close/>
                  </a:path>
                </a:pathLst>
              </a:custGeom>
              <a:solidFill>
                <a:srgbClr val="DC5034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endParaRPr lang="en-US" sz="1583" kern="0">
                  <a:solidFill>
                    <a:srgbClr val="444444"/>
                  </a:solidFill>
                  <a:latin typeface="Museo Sans For Dell"/>
                </a:endParaRPr>
              </a:p>
            </p:txBody>
          </p:sp>
          <p:sp>
            <p:nvSpPr>
              <p:cNvPr id="37" name="Arc 125">
                <a:extLst>
                  <a:ext uri="{FF2B5EF4-FFF2-40B4-BE49-F238E27FC236}">
                    <a16:creationId xmlns:a16="http://schemas.microsoft.com/office/drawing/2014/main" id="{C396EBE0-42DB-419F-984D-57D6E9BC20D8}"/>
                  </a:ext>
                </a:extLst>
              </p:cNvPr>
              <p:cNvSpPr/>
              <p:nvPr/>
            </p:nvSpPr>
            <p:spPr>
              <a:xfrm flipH="1">
                <a:off x="1952784" y="2994028"/>
                <a:ext cx="2471851" cy="2229372"/>
              </a:xfrm>
              <a:custGeom>
                <a:avLst/>
                <a:gdLst/>
                <a:ahLst/>
                <a:cxnLst/>
                <a:rect l="l" t="t" r="r" b="b"/>
                <a:pathLst>
                  <a:path w="1462916" h="1319409">
                    <a:moveTo>
                      <a:pt x="625338" y="0"/>
                    </a:moveTo>
                    <a:lnTo>
                      <a:pt x="673510" y="23786"/>
                    </a:lnTo>
                    <a:lnTo>
                      <a:pt x="771103" y="78798"/>
                    </a:lnTo>
                    <a:lnTo>
                      <a:pt x="845784" y="128746"/>
                    </a:lnTo>
                    <a:lnTo>
                      <a:pt x="932025" y="194869"/>
                    </a:lnTo>
                    <a:lnTo>
                      <a:pt x="998456" y="253115"/>
                    </a:lnTo>
                    <a:lnTo>
                      <a:pt x="1074682" y="330560"/>
                    </a:lnTo>
                    <a:lnTo>
                      <a:pt x="1131888" y="395534"/>
                    </a:lnTo>
                    <a:lnTo>
                      <a:pt x="1197342" y="483553"/>
                    </a:lnTo>
                    <a:lnTo>
                      <a:pt x="1244835" y="553910"/>
                    </a:lnTo>
                    <a:lnTo>
                      <a:pt x="1298612" y="651927"/>
                    </a:lnTo>
                    <a:lnTo>
                      <a:pt x="1335824" y="725923"/>
                    </a:lnTo>
                    <a:lnTo>
                      <a:pt x="1377312" y="834900"/>
                    </a:lnTo>
                    <a:lnTo>
                      <a:pt x="1403407" y="909181"/>
                    </a:lnTo>
                    <a:lnTo>
                      <a:pt x="1432327" y="1035804"/>
                    </a:lnTo>
                    <a:lnTo>
                      <a:pt x="1446218" y="1101372"/>
                    </a:lnTo>
                    <a:lnTo>
                      <a:pt x="1462915" y="1300345"/>
                    </a:lnTo>
                    <a:lnTo>
                      <a:pt x="1462916" y="1300360"/>
                    </a:lnTo>
                    <a:lnTo>
                      <a:pt x="0" y="1319409"/>
                    </a:lnTo>
                    <a:close/>
                  </a:path>
                </a:pathLst>
              </a:custGeom>
              <a:solidFill>
                <a:srgbClr val="7AB80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endParaRPr lang="en-US" sz="1583" kern="0">
                  <a:solidFill>
                    <a:srgbClr val="444444"/>
                  </a:solidFill>
                  <a:latin typeface="Museo Sans For Dell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5335F25-CEDA-443F-9CB6-523C1C9D013D}"/>
                  </a:ext>
                </a:extLst>
              </p:cNvPr>
              <p:cNvSpPr/>
              <p:nvPr/>
            </p:nvSpPr>
            <p:spPr>
              <a:xfrm>
                <a:off x="4284723" y="5043984"/>
                <a:ext cx="281354" cy="281354"/>
              </a:xfrm>
              <a:prstGeom prst="ellipse">
                <a:avLst/>
              </a:prstGeom>
              <a:solidFill>
                <a:srgbClr val="FFFFFF"/>
              </a:solidFill>
              <a:effectLst/>
            </p:spPr>
            <p:txBody>
              <a:bodyPr wrap="square" rtlCol="0" anchor="t">
                <a:normAutofit fontScale="25000" lnSpcReduction="20000"/>
              </a:bodyPr>
              <a:lstStyle/>
              <a:p>
                <a:pPr>
                  <a:lnSpc>
                    <a:spcPct val="90000"/>
                  </a:lnSpc>
                  <a:spcBef>
                    <a:spcPts val="88"/>
                  </a:spcBef>
                  <a:spcAft>
                    <a:spcPts val="88"/>
                  </a:spcAft>
                  <a:defRPr/>
                </a:pPr>
                <a:endParaRPr lang="en-US" sz="1759" dirty="0" err="1">
                  <a:solidFill>
                    <a:srgbClr val="FFFFFF"/>
                  </a:solidFill>
                  <a:latin typeface="Museo Sans For Dell"/>
                </a:endParaRPr>
              </a:p>
            </p:txBody>
          </p:sp>
          <p:sp>
            <p:nvSpPr>
              <p:cNvPr id="39" name="Right Arrow 40">
                <a:extLst>
                  <a:ext uri="{FF2B5EF4-FFF2-40B4-BE49-F238E27FC236}">
                    <a16:creationId xmlns:a16="http://schemas.microsoft.com/office/drawing/2014/main" id="{197FF8E1-5D6D-458E-AED8-35FFC827F010}"/>
                  </a:ext>
                </a:extLst>
              </p:cNvPr>
              <p:cNvSpPr/>
              <p:nvPr/>
            </p:nvSpPr>
            <p:spPr>
              <a:xfrm rot="13184406">
                <a:off x="2880967" y="4549704"/>
                <a:ext cx="1803200" cy="228600"/>
              </a:xfrm>
              <a:prstGeom prst="rightArrow">
                <a:avLst>
                  <a:gd name="adj1" fmla="val 50000"/>
                  <a:gd name="adj2" fmla="val 81478"/>
                </a:avLst>
              </a:prstGeom>
              <a:solidFill>
                <a:srgbClr val="FFFFFF"/>
              </a:solidFill>
              <a:effectLst/>
            </p:spPr>
            <p:txBody>
              <a:bodyPr wrap="square" rtlCol="0" anchor="t">
                <a:normAutofit fontScale="25000" lnSpcReduction="20000"/>
              </a:bodyPr>
              <a:lstStyle/>
              <a:p>
                <a:pPr>
                  <a:lnSpc>
                    <a:spcPct val="90000"/>
                  </a:lnSpc>
                  <a:spcBef>
                    <a:spcPts val="88"/>
                  </a:spcBef>
                  <a:spcAft>
                    <a:spcPts val="88"/>
                  </a:spcAft>
                  <a:defRPr/>
                </a:pPr>
                <a:endParaRPr lang="en-US" sz="1759" dirty="0" err="1">
                  <a:solidFill>
                    <a:srgbClr val="FFFFFF"/>
                  </a:solidFill>
                  <a:latin typeface="Museo Sans For Dell"/>
                </a:endParaRPr>
              </a:p>
            </p:txBody>
          </p:sp>
          <p:sp>
            <p:nvSpPr>
              <p:cNvPr id="40" name="Rectangle 6">
                <a:extLst>
                  <a:ext uri="{FF2B5EF4-FFF2-40B4-BE49-F238E27FC236}">
                    <a16:creationId xmlns:a16="http://schemas.microsoft.com/office/drawing/2014/main" id="{535E8C2E-9D2F-466D-ABE3-4DC5F420DEFF}"/>
                  </a:ext>
                </a:extLst>
              </p:cNvPr>
              <p:cNvSpPr/>
              <p:nvPr/>
            </p:nvSpPr>
            <p:spPr>
              <a:xfrm>
                <a:off x="1952783" y="2750783"/>
                <a:ext cx="4945231" cy="2472617"/>
              </a:xfrm>
              <a:custGeom>
                <a:avLst/>
                <a:gdLst/>
                <a:ahLst/>
                <a:cxnLst/>
                <a:rect l="l" t="t" r="r" b="b"/>
                <a:pathLst>
                  <a:path w="4241800" h="2120900">
                    <a:moveTo>
                      <a:pt x="2120900" y="0"/>
                    </a:moveTo>
                    <a:cubicBezTo>
                      <a:pt x="3292241" y="0"/>
                      <a:pt x="4241800" y="949559"/>
                      <a:pt x="4241800" y="2120900"/>
                    </a:cubicBezTo>
                    <a:lnTo>
                      <a:pt x="0" y="2120900"/>
                    </a:lnTo>
                    <a:cubicBezTo>
                      <a:pt x="0" y="949559"/>
                      <a:pt x="949559" y="0"/>
                      <a:pt x="2120900" y="0"/>
                    </a:cubicBezTo>
                    <a:close/>
                  </a:path>
                </a:pathLst>
              </a:custGeom>
              <a:noFill/>
              <a:ln w="25400">
                <a:noFill/>
              </a:ln>
              <a:effectLst/>
            </p:spPr>
            <p:txBody>
              <a:bodyPr wrap="square" rtlCol="0" anchor="t">
                <a:normAutofit/>
              </a:bodyPr>
              <a:lstStyle/>
              <a:p>
                <a:pPr>
                  <a:lnSpc>
                    <a:spcPct val="90000"/>
                  </a:lnSpc>
                  <a:spcBef>
                    <a:spcPts val="88"/>
                  </a:spcBef>
                  <a:spcAft>
                    <a:spcPts val="88"/>
                  </a:spcAft>
                  <a:defRPr/>
                </a:pPr>
                <a:endParaRPr lang="en-US" sz="1759" dirty="0" err="1">
                  <a:solidFill>
                    <a:srgbClr val="FFFFFF"/>
                  </a:solidFill>
                  <a:latin typeface="Museo Sans For Dell"/>
                </a:endParaRPr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7E72ECE-938A-4616-AFB7-056E1DC7A0AB}"/>
              </a:ext>
            </a:extLst>
          </p:cNvPr>
          <p:cNvSpPr txBox="1"/>
          <p:nvPr/>
        </p:nvSpPr>
        <p:spPr bwMode="gray">
          <a:xfrm>
            <a:off x="865140" y="3874407"/>
            <a:ext cx="1374462" cy="35092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5A687C"/>
                </a:solidFill>
                <a:latin typeface="Selawik" panose="020B0502040204020203" pitchFamily="34" charset="0"/>
              </a:rPr>
              <a:t>Disadvantages</a:t>
            </a:r>
            <a:endParaRPr lang="en-GB" sz="1400" b="1" dirty="0">
              <a:solidFill>
                <a:srgbClr val="5A687C"/>
              </a:solidFill>
              <a:latin typeface="Selawik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D6E129-D987-4B53-B1FB-907F8F4CD994}"/>
              </a:ext>
            </a:extLst>
          </p:cNvPr>
          <p:cNvGrpSpPr/>
          <p:nvPr/>
        </p:nvGrpSpPr>
        <p:grpSpPr>
          <a:xfrm flipH="1">
            <a:off x="1038432" y="4417372"/>
            <a:ext cx="914400" cy="469098"/>
            <a:chOff x="3510232" y="4077072"/>
            <a:chExt cx="2585768" cy="122560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E99F466-BF73-4AF6-8F12-1CB4A4E90DC1}"/>
                </a:ext>
              </a:extLst>
            </p:cNvPr>
            <p:cNvGrpSpPr/>
            <p:nvPr/>
          </p:nvGrpSpPr>
          <p:grpSpPr>
            <a:xfrm>
              <a:off x="3510232" y="4077072"/>
              <a:ext cx="2585768" cy="1225608"/>
              <a:chOff x="3510232" y="3719384"/>
              <a:chExt cx="3042256" cy="1583296"/>
            </a:xfrm>
          </p:grpSpPr>
          <p:sp>
            <p:nvSpPr>
              <p:cNvPr id="45" name="Rectangle 6">
                <a:extLst>
                  <a:ext uri="{FF2B5EF4-FFF2-40B4-BE49-F238E27FC236}">
                    <a16:creationId xmlns:a16="http://schemas.microsoft.com/office/drawing/2014/main" id="{D9643A66-C046-4281-929C-942126AC7CFE}"/>
                  </a:ext>
                </a:extLst>
              </p:cNvPr>
              <p:cNvSpPr/>
              <p:nvPr/>
            </p:nvSpPr>
            <p:spPr>
              <a:xfrm>
                <a:off x="3510232" y="3719384"/>
                <a:ext cx="3042256" cy="1583296"/>
              </a:xfrm>
              <a:custGeom>
                <a:avLst/>
                <a:gdLst/>
                <a:ahLst/>
                <a:cxnLst/>
                <a:rect l="l" t="t" r="r" b="b"/>
                <a:pathLst>
                  <a:path w="4241800" h="2120900">
                    <a:moveTo>
                      <a:pt x="2120900" y="0"/>
                    </a:moveTo>
                    <a:cubicBezTo>
                      <a:pt x="3292241" y="0"/>
                      <a:pt x="4241800" y="949559"/>
                      <a:pt x="4241800" y="2120900"/>
                    </a:cubicBezTo>
                    <a:lnTo>
                      <a:pt x="0" y="2120900"/>
                    </a:lnTo>
                    <a:cubicBezTo>
                      <a:pt x="0" y="949559"/>
                      <a:pt x="949559" y="0"/>
                      <a:pt x="2120900" y="0"/>
                    </a:cubicBezTo>
                    <a:close/>
                  </a:path>
                </a:pathLst>
              </a:custGeom>
              <a:solidFill>
                <a:srgbClr val="EEEEEE"/>
              </a:solidFill>
              <a:effectLst/>
            </p:spPr>
            <p:txBody>
              <a:bodyPr wrap="square" rtlCol="0" anchor="t">
                <a:normAutofit/>
              </a:bodyPr>
              <a:lstStyle/>
              <a:p>
                <a:pPr>
                  <a:lnSpc>
                    <a:spcPct val="90000"/>
                  </a:lnSpc>
                  <a:spcBef>
                    <a:spcPts val="88"/>
                  </a:spcBef>
                  <a:spcAft>
                    <a:spcPts val="88"/>
                  </a:spcAft>
                  <a:defRPr/>
                </a:pPr>
                <a:endParaRPr lang="en-US" sz="1759" dirty="0" err="1">
                  <a:solidFill>
                    <a:srgbClr val="FFFFFF"/>
                  </a:solidFill>
                  <a:latin typeface="Museo Sans For Dell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4B2A74D-6137-46F8-AB7A-8FC215DFD55F}"/>
                  </a:ext>
                </a:extLst>
              </p:cNvPr>
              <p:cNvGrpSpPr/>
              <p:nvPr/>
            </p:nvGrpSpPr>
            <p:grpSpPr>
              <a:xfrm>
                <a:off x="3670542" y="3837279"/>
                <a:ext cx="2721635" cy="1416920"/>
                <a:chOff x="1952783" y="2750783"/>
                <a:chExt cx="4945232" cy="2574555"/>
              </a:xfrm>
            </p:grpSpPr>
            <p:sp>
              <p:nvSpPr>
                <p:cNvPr id="47" name="Arc 130">
                  <a:extLst>
                    <a:ext uri="{FF2B5EF4-FFF2-40B4-BE49-F238E27FC236}">
                      <a16:creationId xmlns:a16="http://schemas.microsoft.com/office/drawing/2014/main" id="{AF4829E8-A757-4CAC-9058-28EABD42F7D2}"/>
                    </a:ext>
                  </a:extLst>
                </p:cNvPr>
                <p:cNvSpPr/>
                <p:nvPr/>
              </p:nvSpPr>
              <p:spPr>
                <a:xfrm>
                  <a:off x="3220709" y="2751950"/>
                  <a:ext cx="3677306" cy="24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341" h="1462679">
                      <a:moveTo>
                        <a:pt x="718323" y="0"/>
                      </a:moveTo>
                      <a:lnTo>
                        <a:pt x="750154" y="1540"/>
                      </a:lnTo>
                      <a:lnTo>
                        <a:pt x="891158" y="11587"/>
                      </a:lnTo>
                      <a:lnTo>
                        <a:pt x="939728" y="18858"/>
                      </a:lnTo>
                      <a:lnTo>
                        <a:pt x="1068572" y="44878"/>
                      </a:lnTo>
                      <a:lnTo>
                        <a:pt x="1109894" y="55344"/>
                      </a:lnTo>
                      <a:cubicBezTo>
                        <a:pt x="1221062" y="85662"/>
                        <a:pt x="1329108" y="130256"/>
                        <a:pt x="1431398" y="189010"/>
                      </a:cubicBezTo>
                      <a:lnTo>
                        <a:pt x="1467245" y="210507"/>
                      </a:lnTo>
                      <a:lnTo>
                        <a:pt x="1581014" y="286600"/>
                      </a:lnTo>
                      <a:lnTo>
                        <a:pt x="1616705" y="312935"/>
                      </a:lnTo>
                      <a:lnTo>
                        <a:pt x="1743891" y="424450"/>
                      </a:lnTo>
                      <a:lnTo>
                        <a:pt x="1759945" y="441843"/>
                      </a:lnTo>
                      <a:lnTo>
                        <a:pt x="1856850" y="551907"/>
                      </a:lnTo>
                      <a:lnTo>
                        <a:pt x="1886524" y="590907"/>
                      </a:lnTo>
                      <a:lnTo>
                        <a:pt x="1961191" y="701520"/>
                      </a:lnTo>
                      <a:lnTo>
                        <a:pt x="1980989" y="733458"/>
                      </a:lnTo>
                      <a:lnTo>
                        <a:pt x="2059188" y="888953"/>
                      </a:lnTo>
                      <a:lnTo>
                        <a:pt x="2062157" y="896811"/>
                      </a:lnTo>
                      <a:lnTo>
                        <a:pt x="2115968" y="1049988"/>
                      </a:lnTo>
                      <a:lnTo>
                        <a:pt x="2127432" y="1092599"/>
                      </a:lnTo>
                      <a:lnTo>
                        <a:pt x="2155026" y="1222844"/>
                      </a:lnTo>
                      <a:lnTo>
                        <a:pt x="2162600" y="1268802"/>
                      </a:lnTo>
                      <a:lnTo>
                        <a:pt x="2176337" y="1443566"/>
                      </a:lnTo>
                      <a:cubicBezTo>
                        <a:pt x="2176340" y="1443588"/>
                        <a:pt x="2176341" y="1443610"/>
                        <a:pt x="2176341" y="1443631"/>
                      </a:cubicBezTo>
                      <a:lnTo>
                        <a:pt x="713426" y="1462679"/>
                      </a:lnTo>
                      <a:lnTo>
                        <a:pt x="0" y="186094"/>
                      </a:lnTo>
                      <a:lnTo>
                        <a:pt x="5415" y="182822"/>
                      </a:lnTo>
                      <a:lnTo>
                        <a:pt x="165221" y="106768"/>
                      </a:lnTo>
                      <a:lnTo>
                        <a:pt x="193406" y="96481"/>
                      </a:lnTo>
                      <a:lnTo>
                        <a:pt x="330341" y="52034"/>
                      </a:lnTo>
                      <a:lnTo>
                        <a:pt x="374351" y="40726"/>
                      </a:lnTo>
                      <a:lnTo>
                        <a:pt x="509665" y="15431"/>
                      </a:lnTo>
                      <a:lnTo>
                        <a:pt x="546915" y="9724"/>
                      </a:lnTo>
                      <a:close/>
                    </a:path>
                  </a:pathLst>
                </a:custGeom>
                <a:solidFill>
                  <a:srgbClr val="F2AF0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>
                    <a:defRPr/>
                  </a:pPr>
                  <a:endParaRPr lang="en-US" sz="1583" kern="0">
                    <a:solidFill>
                      <a:srgbClr val="444444"/>
                    </a:solidFill>
                    <a:latin typeface="Museo Sans For Dell"/>
                  </a:endParaRPr>
                </a:p>
              </p:txBody>
            </p:sp>
            <p:sp>
              <p:nvSpPr>
                <p:cNvPr id="48" name="Arc 125">
                  <a:extLst>
                    <a:ext uri="{FF2B5EF4-FFF2-40B4-BE49-F238E27FC236}">
                      <a16:creationId xmlns:a16="http://schemas.microsoft.com/office/drawing/2014/main" id="{7665D307-7C81-43B6-A0E2-384289D5F2EF}"/>
                    </a:ext>
                  </a:extLst>
                </p:cNvPr>
                <p:cNvSpPr/>
                <p:nvPr/>
              </p:nvSpPr>
              <p:spPr>
                <a:xfrm>
                  <a:off x="4426162" y="2994028"/>
                  <a:ext cx="2471853" cy="2229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2916" h="1319409">
                      <a:moveTo>
                        <a:pt x="625338" y="0"/>
                      </a:moveTo>
                      <a:lnTo>
                        <a:pt x="673510" y="23786"/>
                      </a:lnTo>
                      <a:lnTo>
                        <a:pt x="771103" y="78798"/>
                      </a:lnTo>
                      <a:lnTo>
                        <a:pt x="845784" y="128746"/>
                      </a:lnTo>
                      <a:lnTo>
                        <a:pt x="932025" y="194869"/>
                      </a:lnTo>
                      <a:lnTo>
                        <a:pt x="998456" y="253115"/>
                      </a:lnTo>
                      <a:lnTo>
                        <a:pt x="1074682" y="330560"/>
                      </a:lnTo>
                      <a:lnTo>
                        <a:pt x="1131888" y="395534"/>
                      </a:lnTo>
                      <a:lnTo>
                        <a:pt x="1197342" y="483553"/>
                      </a:lnTo>
                      <a:lnTo>
                        <a:pt x="1244835" y="553910"/>
                      </a:lnTo>
                      <a:lnTo>
                        <a:pt x="1298612" y="651927"/>
                      </a:lnTo>
                      <a:lnTo>
                        <a:pt x="1335824" y="725923"/>
                      </a:lnTo>
                      <a:lnTo>
                        <a:pt x="1377312" y="834900"/>
                      </a:lnTo>
                      <a:lnTo>
                        <a:pt x="1403407" y="909181"/>
                      </a:lnTo>
                      <a:lnTo>
                        <a:pt x="1432327" y="1035804"/>
                      </a:lnTo>
                      <a:lnTo>
                        <a:pt x="1446218" y="1101372"/>
                      </a:lnTo>
                      <a:lnTo>
                        <a:pt x="1462915" y="1300345"/>
                      </a:lnTo>
                      <a:lnTo>
                        <a:pt x="1462916" y="1300360"/>
                      </a:lnTo>
                      <a:lnTo>
                        <a:pt x="0" y="1319409"/>
                      </a:lnTo>
                      <a:close/>
                    </a:path>
                  </a:pathLst>
                </a:custGeom>
                <a:solidFill>
                  <a:srgbClr val="DC5034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>
                    <a:defRPr/>
                  </a:pPr>
                  <a:endParaRPr lang="en-US" sz="1583" kern="0">
                    <a:solidFill>
                      <a:srgbClr val="444444"/>
                    </a:solidFill>
                    <a:latin typeface="Museo Sans For Dell"/>
                  </a:endParaRPr>
                </a:p>
              </p:txBody>
            </p:sp>
            <p:sp>
              <p:nvSpPr>
                <p:cNvPr id="49" name="Arc 125">
                  <a:extLst>
                    <a:ext uri="{FF2B5EF4-FFF2-40B4-BE49-F238E27FC236}">
                      <a16:creationId xmlns:a16="http://schemas.microsoft.com/office/drawing/2014/main" id="{E5488536-13D5-4370-8A68-D3CB1B632E4B}"/>
                    </a:ext>
                  </a:extLst>
                </p:cNvPr>
                <p:cNvSpPr/>
                <p:nvPr/>
              </p:nvSpPr>
              <p:spPr>
                <a:xfrm flipH="1">
                  <a:off x="1952783" y="2994029"/>
                  <a:ext cx="2471851" cy="2229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2916" h="1319409">
                      <a:moveTo>
                        <a:pt x="625338" y="0"/>
                      </a:moveTo>
                      <a:lnTo>
                        <a:pt x="673510" y="23786"/>
                      </a:lnTo>
                      <a:lnTo>
                        <a:pt x="771103" y="78798"/>
                      </a:lnTo>
                      <a:lnTo>
                        <a:pt x="845784" y="128746"/>
                      </a:lnTo>
                      <a:lnTo>
                        <a:pt x="932025" y="194869"/>
                      </a:lnTo>
                      <a:lnTo>
                        <a:pt x="998456" y="253115"/>
                      </a:lnTo>
                      <a:lnTo>
                        <a:pt x="1074682" y="330560"/>
                      </a:lnTo>
                      <a:lnTo>
                        <a:pt x="1131888" y="395534"/>
                      </a:lnTo>
                      <a:lnTo>
                        <a:pt x="1197342" y="483553"/>
                      </a:lnTo>
                      <a:lnTo>
                        <a:pt x="1244835" y="553910"/>
                      </a:lnTo>
                      <a:lnTo>
                        <a:pt x="1298612" y="651927"/>
                      </a:lnTo>
                      <a:lnTo>
                        <a:pt x="1335824" y="725923"/>
                      </a:lnTo>
                      <a:lnTo>
                        <a:pt x="1377312" y="834900"/>
                      </a:lnTo>
                      <a:lnTo>
                        <a:pt x="1403407" y="909181"/>
                      </a:lnTo>
                      <a:lnTo>
                        <a:pt x="1432327" y="1035804"/>
                      </a:lnTo>
                      <a:lnTo>
                        <a:pt x="1446218" y="1101372"/>
                      </a:lnTo>
                      <a:lnTo>
                        <a:pt x="1462915" y="1300345"/>
                      </a:lnTo>
                      <a:lnTo>
                        <a:pt x="1462916" y="1300360"/>
                      </a:lnTo>
                      <a:lnTo>
                        <a:pt x="0" y="1319409"/>
                      </a:lnTo>
                      <a:close/>
                    </a:path>
                  </a:pathLst>
                </a:custGeom>
                <a:solidFill>
                  <a:srgbClr val="7AB80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>
                    <a:defRPr/>
                  </a:pPr>
                  <a:endParaRPr lang="en-US" sz="1583" kern="0">
                    <a:solidFill>
                      <a:srgbClr val="444444"/>
                    </a:solidFill>
                    <a:latin typeface="Museo Sans For Dell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9A0DF12-8DF3-4EA9-A76D-94642DB07562}"/>
                    </a:ext>
                  </a:extLst>
                </p:cNvPr>
                <p:cNvSpPr/>
                <p:nvPr/>
              </p:nvSpPr>
              <p:spPr>
                <a:xfrm>
                  <a:off x="4284723" y="5043984"/>
                  <a:ext cx="281354" cy="281354"/>
                </a:xfrm>
                <a:prstGeom prst="ellipse">
                  <a:avLst/>
                </a:prstGeom>
                <a:solidFill>
                  <a:srgbClr val="FFFFFF"/>
                </a:solidFill>
                <a:effectLst/>
              </p:spPr>
              <p:txBody>
                <a:bodyPr wrap="square" rtlCol="0" anchor="t">
                  <a:normAutofit fontScale="25000" lnSpcReduction="20000"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88"/>
                    </a:spcBef>
                    <a:spcAft>
                      <a:spcPts val="88"/>
                    </a:spcAft>
                    <a:defRPr/>
                  </a:pPr>
                  <a:endParaRPr lang="en-US" sz="1759" dirty="0" err="1">
                    <a:solidFill>
                      <a:srgbClr val="FFFFFF"/>
                    </a:solidFill>
                    <a:latin typeface="Museo Sans For Dell"/>
                  </a:endParaRPr>
                </a:p>
              </p:txBody>
            </p:sp>
            <p:sp>
              <p:nvSpPr>
                <p:cNvPr id="51" name="Rectangle 6">
                  <a:extLst>
                    <a:ext uri="{FF2B5EF4-FFF2-40B4-BE49-F238E27FC236}">
                      <a16:creationId xmlns:a16="http://schemas.microsoft.com/office/drawing/2014/main" id="{255AED3F-9219-439A-AB3B-4B2B0DD7FE28}"/>
                    </a:ext>
                  </a:extLst>
                </p:cNvPr>
                <p:cNvSpPr/>
                <p:nvPr/>
              </p:nvSpPr>
              <p:spPr>
                <a:xfrm>
                  <a:off x="1952783" y="2750783"/>
                  <a:ext cx="4945231" cy="2472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1800" h="2120900">
                      <a:moveTo>
                        <a:pt x="2120900" y="0"/>
                      </a:moveTo>
                      <a:cubicBezTo>
                        <a:pt x="3292241" y="0"/>
                        <a:pt x="4241800" y="949559"/>
                        <a:pt x="4241800" y="2120900"/>
                      </a:cubicBezTo>
                      <a:lnTo>
                        <a:pt x="0" y="2120900"/>
                      </a:lnTo>
                      <a:cubicBezTo>
                        <a:pt x="0" y="949559"/>
                        <a:pt x="949559" y="0"/>
                        <a:pt x="2120900" y="0"/>
                      </a:cubicBezTo>
                      <a:close/>
                    </a:path>
                  </a:pathLst>
                </a:custGeom>
                <a:noFill/>
                <a:ln w="25400">
                  <a:noFill/>
                </a:ln>
                <a:effectLst/>
              </p:spPr>
              <p:txBody>
                <a:bodyPr wrap="square" rtlCol="0" anchor="t">
                  <a:norm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88"/>
                    </a:spcBef>
                    <a:spcAft>
                      <a:spcPts val="88"/>
                    </a:spcAft>
                    <a:defRPr/>
                  </a:pPr>
                  <a:endParaRPr lang="en-US" sz="1759" dirty="0" err="1">
                    <a:solidFill>
                      <a:srgbClr val="FFFFFF"/>
                    </a:solidFill>
                    <a:latin typeface="Museo Sans For Dell"/>
                  </a:endParaRPr>
                </a:p>
              </p:txBody>
            </p:sp>
          </p:grpSp>
        </p:grpSp>
        <p:sp>
          <p:nvSpPr>
            <p:cNvPr id="44" name="Right Arrow 45">
              <a:extLst>
                <a:ext uri="{FF2B5EF4-FFF2-40B4-BE49-F238E27FC236}">
                  <a16:creationId xmlns:a16="http://schemas.microsoft.com/office/drawing/2014/main" id="{2253E5B3-0C77-40CA-B5A6-A2D3E5DDAEA3}"/>
                </a:ext>
              </a:extLst>
            </p:cNvPr>
            <p:cNvSpPr/>
            <p:nvPr/>
          </p:nvSpPr>
          <p:spPr>
            <a:xfrm rot="8918643" flipH="1">
              <a:off x="4724114" y="4902150"/>
              <a:ext cx="992401" cy="125811"/>
            </a:xfrm>
            <a:prstGeom prst="rightArrow">
              <a:avLst>
                <a:gd name="adj1" fmla="val 50000"/>
                <a:gd name="adj2" fmla="val 81478"/>
              </a:avLst>
            </a:prstGeom>
            <a:solidFill>
              <a:srgbClr val="FFFFFF"/>
            </a:solidFill>
            <a:effectLst/>
          </p:spPr>
          <p:txBody>
            <a:bodyPr wrap="square" rtlCol="0" anchor="t">
              <a:normAutofit fontScale="25000" lnSpcReduction="20000"/>
            </a:bodyPr>
            <a:lstStyle/>
            <a:p>
              <a:pPr>
                <a:lnSpc>
                  <a:spcPct val="90000"/>
                </a:lnSpc>
                <a:spcBef>
                  <a:spcPts val="88"/>
                </a:spcBef>
                <a:spcAft>
                  <a:spcPts val="88"/>
                </a:spcAft>
                <a:defRPr/>
              </a:pPr>
              <a:endParaRPr lang="en-US" sz="1759" dirty="0" err="1">
                <a:solidFill>
                  <a:srgbClr val="FFFFFF"/>
                </a:solidFill>
                <a:latin typeface="Museo Sans For Dell"/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491F3183-A268-4C7C-958F-DCD1014A7402}"/>
              </a:ext>
            </a:extLst>
          </p:cNvPr>
          <p:cNvSpPr/>
          <p:nvPr/>
        </p:nvSpPr>
        <p:spPr>
          <a:xfrm>
            <a:off x="8304106" y="1173366"/>
            <a:ext cx="183415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12700">
                  <a:solidFill>
                    <a:srgbClr val="44546A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44546A"/>
                  </a:fgClr>
                  <a:bgClr>
                    <a:srgbClr val="44546A">
                      <a:lumMod val="20000"/>
                      <a:lumOff val="80000"/>
                    </a:srgbClr>
                  </a:bgClr>
                </a:pattFill>
                <a:latin typeface="Calibri" panose="020F0502020204030204"/>
              </a:rPr>
              <a:t>RECOMMENDED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03A8453-EB53-4DCE-8CDD-4358FA6016CF}"/>
              </a:ext>
            </a:extLst>
          </p:cNvPr>
          <p:cNvSpPr txBox="1"/>
          <p:nvPr/>
        </p:nvSpPr>
        <p:spPr>
          <a:xfrm>
            <a:off x="228049" y="16248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Step II: Promotional Response Modeling</a:t>
            </a:r>
          </a:p>
          <a:p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Mu Sigma recommends a “modular approach” of implementation, to scale effectively</a:t>
            </a:r>
          </a:p>
        </p:txBody>
      </p:sp>
      <p:sp>
        <p:nvSpPr>
          <p:cNvPr id="54" name="Text Box 13">
            <a:extLst>
              <a:ext uri="{FF2B5EF4-FFF2-40B4-BE49-F238E27FC236}">
                <a16:creationId xmlns:a16="http://schemas.microsoft.com/office/drawing/2014/main" id="{BEB655CA-1145-4D16-A9A8-CC6CDB785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2299027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Promotional Response modelling (</a:t>
            </a:r>
            <a:r>
              <a:rPr lang="en-US" sz="1000" dirty="0">
                <a:latin typeface="Calibri" panose="020F0502020204030204"/>
              </a:rPr>
              <a:t>1</a:t>
            </a: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/14)</a:t>
            </a:r>
          </a:p>
        </p:txBody>
      </p:sp>
    </p:spTree>
    <p:extLst>
      <p:ext uri="{BB962C8B-B14F-4D97-AF65-F5344CB8AC3E}">
        <p14:creationId xmlns:p14="http://schemas.microsoft.com/office/powerpoint/2010/main" val="4183413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7E3568-0929-4207-87DC-C467D506F631}"/>
              </a:ext>
            </a:extLst>
          </p:cNvPr>
          <p:cNvSpPr txBox="1"/>
          <p:nvPr/>
        </p:nvSpPr>
        <p:spPr>
          <a:xfrm>
            <a:off x="246888" y="122772"/>
            <a:ext cx="111252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srgbClr val="595959"/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propose a modular, white-box solution for building the promotional response models that contains reusable, scalable, and adaptive components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FE4160-60B4-4951-BFEE-964C911018D1}"/>
              </a:ext>
            </a:extLst>
          </p:cNvPr>
          <p:cNvSpPr/>
          <p:nvPr/>
        </p:nvSpPr>
        <p:spPr bwMode="auto">
          <a:xfrm>
            <a:off x="7599355" y="1958166"/>
            <a:ext cx="1752342" cy="900819"/>
          </a:xfrm>
          <a:prstGeom prst="rect">
            <a:avLst/>
          </a:prstGeom>
          <a:solidFill>
            <a:srgbClr val="ED7D31">
              <a:alpha val="0"/>
            </a:srgbClr>
          </a:solidFill>
          <a:ln w="12700" cap="flat" cmpd="sng" algn="ctr">
            <a:solidFill>
              <a:srgbClr val="4D4D4D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7B2054-5FFF-46DC-A7D7-2EF220E4300F}"/>
              </a:ext>
            </a:extLst>
          </p:cNvPr>
          <p:cNvSpPr/>
          <p:nvPr/>
        </p:nvSpPr>
        <p:spPr bwMode="auto">
          <a:xfrm>
            <a:off x="4215640" y="4920543"/>
            <a:ext cx="5095389" cy="1590916"/>
          </a:xfrm>
          <a:prstGeom prst="rect">
            <a:avLst/>
          </a:prstGeom>
          <a:noFill/>
          <a:ln w="19050" cap="flat" cmpd="sng" algn="ctr">
            <a:solidFill>
              <a:srgbClr val="4D4D4D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AB23D-46D0-404E-993A-0867218C61AB}"/>
              </a:ext>
            </a:extLst>
          </p:cNvPr>
          <p:cNvSpPr/>
          <p:nvPr/>
        </p:nvSpPr>
        <p:spPr bwMode="auto">
          <a:xfrm>
            <a:off x="2394845" y="3053970"/>
            <a:ext cx="6956852" cy="1749090"/>
          </a:xfrm>
          <a:prstGeom prst="rect">
            <a:avLst/>
          </a:prstGeom>
          <a:solidFill>
            <a:srgbClr val="ED7D31">
              <a:alpha val="0"/>
            </a:srgbClr>
          </a:solidFill>
          <a:ln w="12700" cap="flat" cmpd="sng" algn="ctr">
            <a:solidFill>
              <a:srgbClr val="4D4D4D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509283-2C8E-45B1-ADAF-FAF38DB3DAB6}"/>
              </a:ext>
            </a:extLst>
          </p:cNvPr>
          <p:cNvSpPr/>
          <p:nvPr/>
        </p:nvSpPr>
        <p:spPr bwMode="auto">
          <a:xfrm>
            <a:off x="2470978" y="4303568"/>
            <a:ext cx="4425260" cy="387496"/>
          </a:xfrm>
          <a:prstGeom prst="rect">
            <a:avLst/>
          </a:prstGeom>
          <a:solidFill>
            <a:srgbClr val="006666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6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Data Collation and Cleaning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80B00-037A-4B27-9CAE-C7D753569B08}"/>
              </a:ext>
            </a:extLst>
          </p:cNvPr>
          <p:cNvSpPr/>
          <p:nvPr/>
        </p:nvSpPr>
        <p:spPr bwMode="auto">
          <a:xfrm>
            <a:off x="7416879" y="4303569"/>
            <a:ext cx="744511" cy="401841"/>
          </a:xfrm>
          <a:prstGeom prst="rect">
            <a:avLst/>
          </a:prstGeom>
          <a:solidFill>
            <a:srgbClr val="006666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6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DQM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418FD2-1B10-4F09-B4EB-F1F58EFA89F5}"/>
              </a:ext>
            </a:extLst>
          </p:cNvPr>
          <p:cNvSpPr/>
          <p:nvPr/>
        </p:nvSpPr>
        <p:spPr bwMode="auto">
          <a:xfrm>
            <a:off x="8529868" y="4303569"/>
            <a:ext cx="781768" cy="401841"/>
          </a:xfrm>
          <a:prstGeom prst="rect">
            <a:avLst/>
          </a:prstGeom>
          <a:solidFill>
            <a:srgbClr val="D9D9D9"/>
          </a:solidFill>
          <a:ln w="19050" cap="flat" cmpd="sng" algn="ctr">
            <a:solidFill>
              <a:sysClr val="windowText" lastClr="000000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6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</a:rPr>
              <a:t>Business Rules</a:t>
            </a:r>
          </a:p>
        </p:txBody>
      </p:sp>
      <p:sp>
        <p:nvSpPr>
          <p:cNvPr id="9" name="Up Arrow 41">
            <a:extLst>
              <a:ext uri="{FF2B5EF4-FFF2-40B4-BE49-F238E27FC236}">
                <a16:creationId xmlns:a16="http://schemas.microsoft.com/office/drawing/2014/main" id="{CCCDD824-9DB0-4D8F-85B4-24852C00C353}"/>
              </a:ext>
            </a:extLst>
          </p:cNvPr>
          <p:cNvSpPr/>
          <p:nvPr/>
        </p:nvSpPr>
        <p:spPr bwMode="auto">
          <a:xfrm rot="5400000">
            <a:off x="8322960" y="4283525"/>
            <a:ext cx="164892" cy="248921"/>
          </a:xfrm>
          <a:prstGeom prst="upArrow">
            <a:avLst/>
          </a:prstGeom>
          <a:solidFill>
            <a:srgbClr val="4D4D4D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10" name="Up Arrow 42">
            <a:extLst>
              <a:ext uri="{FF2B5EF4-FFF2-40B4-BE49-F238E27FC236}">
                <a16:creationId xmlns:a16="http://schemas.microsoft.com/office/drawing/2014/main" id="{DE04CA9B-2A0D-4C4F-BEE5-3432B68C7A60}"/>
              </a:ext>
            </a:extLst>
          </p:cNvPr>
          <p:cNvSpPr/>
          <p:nvPr/>
        </p:nvSpPr>
        <p:spPr bwMode="auto">
          <a:xfrm rot="16200000">
            <a:off x="8293630" y="4461403"/>
            <a:ext cx="164892" cy="248921"/>
          </a:xfrm>
          <a:prstGeom prst="upArrow">
            <a:avLst/>
          </a:prstGeom>
          <a:solidFill>
            <a:srgbClr val="4D4D4D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11" name="Up Arrow 41">
            <a:extLst>
              <a:ext uri="{FF2B5EF4-FFF2-40B4-BE49-F238E27FC236}">
                <a16:creationId xmlns:a16="http://schemas.microsoft.com/office/drawing/2014/main" id="{900063B3-C260-4AEB-ACFE-03A9D558AE4B}"/>
              </a:ext>
            </a:extLst>
          </p:cNvPr>
          <p:cNvSpPr/>
          <p:nvPr/>
        </p:nvSpPr>
        <p:spPr bwMode="auto">
          <a:xfrm rot="5400000">
            <a:off x="7060866" y="4284683"/>
            <a:ext cx="164892" cy="248921"/>
          </a:xfrm>
          <a:prstGeom prst="upArrow">
            <a:avLst/>
          </a:prstGeom>
          <a:solidFill>
            <a:srgbClr val="4D4D4D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12" name="Up Arrow 42">
            <a:extLst>
              <a:ext uri="{FF2B5EF4-FFF2-40B4-BE49-F238E27FC236}">
                <a16:creationId xmlns:a16="http://schemas.microsoft.com/office/drawing/2014/main" id="{CC98D6BB-0E88-4CE3-86EA-4320EFA5F036}"/>
              </a:ext>
            </a:extLst>
          </p:cNvPr>
          <p:cNvSpPr/>
          <p:nvPr/>
        </p:nvSpPr>
        <p:spPr bwMode="auto">
          <a:xfrm rot="16200000">
            <a:off x="7031536" y="4462560"/>
            <a:ext cx="164892" cy="248921"/>
          </a:xfrm>
          <a:prstGeom prst="upArrow">
            <a:avLst/>
          </a:prstGeom>
          <a:solidFill>
            <a:srgbClr val="4D4D4D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6B22DE-2AD4-46DF-BDC5-8DF78C2A3E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081" y="5006998"/>
            <a:ext cx="718474" cy="7139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D89C29-0D05-4081-BFF7-DDA76B51D05B}"/>
              </a:ext>
            </a:extLst>
          </p:cNvPr>
          <p:cNvSpPr txBox="1"/>
          <p:nvPr/>
        </p:nvSpPr>
        <p:spPr>
          <a:xfrm>
            <a:off x="4197209" y="5712768"/>
            <a:ext cx="6686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900" dirty="0">
                <a:solidFill>
                  <a:srgbClr val="4D4D4D"/>
                </a:solidFill>
                <a:latin typeface="Selawik" panose="020B0502040204020203" pitchFamily="34" charset="0"/>
                <a:cs typeface="Times New Roman" pitchFamily="18" charset="0"/>
              </a:rPr>
              <a:t>Sales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BA0BEA7-95B4-4692-994C-99F9FF1948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871" y="5006998"/>
            <a:ext cx="718474" cy="7139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FB5D82-4E0A-44C7-8E52-2DA7D16AEB1E}"/>
              </a:ext>
            </a:extLst>
          </p:cNvPr>
          <p:cNvSpPr txBox="1"/>
          <p:nvPr/>
        </p:nvSpPr>
        <p:spPr>
          <a:xfrm>
            <a:off x="5487315" y="5712768"/>
            <a:ext cx="8685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900" dirty="0">
                <a:solidFill>
                  <a:srgbClr val="4D4D4D"/>
                </a:solidFill>
                <a:latin typeface="Selawik" panose="020B0502040204020203" pitchFamily="34" charset="0"/>
                <a:cs typeface="Times New Roman" pitchFamily="18" charset="0"/>
              </a:rPr>
              <a:t>VS Teams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6E7512-C2A5-4CAC-AD3B-133BA732695F}"/>
              </a:ext>
            </a:extLst>
          </p:cNvPr>
          <p:cNvSpPr txBox="1"/>
          <p:nvPr/>
        </p:nvSpPr>
        <p:spPr>
          <a:xfrm>
            <a:off x="8473540" y="5648256"/>
            <a:ext cx="77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900" dirty="0">
                <a:solidFill>
                  <a:srgbClr val="4D4D4D"/>
                </a:solidFill>
                <a:latin typeface="Selawik" panose="020B0502040204020203" pitchFamily="34" charset="0"/>
                <a:cs typeface="Times New Roman" pitchFamily="18" charset="0"/>
              </a:rPr>
              <a:t>Product Mapping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99E276-5A6F-4F9B-BF8C-13CD624B61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63" y="5006998"/>
            <a:ext cx="718474" cy="71390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E241070-91A3-4285-86CD-D85A9C16B9A8}"/>
              </a:ext>
            </a:extLst>
          </p:cNvPr>
          <p:cNvSpPr txBox="1"/>
          <p:nvPr/>
        </p:nvSpPr>
        <p:spPr>
          <a:xfrm>
            <a:off x="2351281" y="5694235"/>
            <a:ext cx="8685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900" dirty="0">
                <a:solidFill>
                  <a:srgbClr val="4D4D4D"/>
                </a:solidFill>
                <a:latin typeface="Selawik" panose="020B0502040204020203" pitchFamily="34" charset="0"/>
                <a:cs typeface="Times New Roman" pitchFamily="18" charset="0"/>
              </a:rPr>
              <a:t>Seasonality</a:t>
            </a:r>
          </a:p>
        </p:txBody>
      </p:sp>
      <p:sp>
        <p:nvSpPr>
          <p:cNvPr id="27" name="Up Arrow 46">
            <a:extLst>
              <a:ext uri="{FF2B5EF4-FFF2-40B4-BE49-F238E27FC236}">
                <a16:creationId xmlns:a16="http://schemas.microsoft.com/office/drawing/2014/main" id="{7E3A0971-5FB7-4FB2-B168-5FF5D968A10F}"/>
              </a:ext>
            </a:extLst>
          </p:cNvPr>
          <p:cNvSpPr/>
          <p:nvPr/>
        </p:nvSpPr>
        <p:spPr bwMode="auto">
          <a:xfrm>
            <a:off x="5704082" y="4721411"/>
            <a:ext cx="165947" cy="164892"/>
          </a:xfrm>
          <a:prstGeom prst="upArrow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28" name="Up Arrow 46">
            <a:extLst>
              <a:ext uri="{FF2B5EF4-FFF2-40B4-BE49-F238E27FC236}">
                <a16:creationId xmlns:a16="http://schemas.microsoft.com/office/drawing/2014/main" id="{3BA60C82-4894-4C1D-8F46-C4B98161EFDA}"/>
              </a:ext>
            </a:extLst>
          </p:cNvPr>
          <p:cNvSpPr/>
          <p:nvPr/>
        </p:nvSpPr>
        <p:spPr bwMode="auto">
          <a:xfrm>
            <a:off x="3175935" y="4721411"/>
            <a:ext cx="165947" cy="164892"/>
          </a:xfrm>
          <a:prstGeom prst="upArrow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29" name="Rectangle 28">
            <a:hlinkClick r:id="" action="ppaction://noaction"/>
            <a:extLst>
              <a:ext uri="{FF2B5EF4-FFF2-40B4-BE49-F238E27FC236}">
                <a16:creationId xmlns:a16="http://schemas.microsoft.com/office/drawing/2014/main" id="{790B2969-D7BE-4EFF-AD17-F06AAEDDDD0E}"/>
              </a:ext>
            </a:extLst>
          </p:cNvPr>
          <p:cNvSpPr/>
          <p:nvPr/>
        </p:nvSpPr>
        <p:spPr bwMode="auto">
          <a:xfrm>
            <a:off x="2470978" y="3689294"/>
            <a:ext cx="6840656" cy="386303"/>
          </a:xfrm>
          <a:prstGeom prst="rect">
            <a:avLst/>
          </a:prstGeom>
          <a:solidFill>
            <a:srgbClr val="4D4D4D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6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Master Data Management (Analytical Dataset)</a:t>
            </a:r>
          </a:p>
        </p:txBody>
      </p:sp>
      <p:sp>
        <p:nvSpPr>
          <p:cNvPr id="30" name="Up Arrow 46">
            <a:extLst>
              <a:ext uri="{FF2B5EF4-FFF2-40B4-BE49-F238E27FC236}">
                <a16:creationId xmlns:a16="http://schemas.microsoft.com/office/drawing/2014/main" id="{B13D65D6-17FB-4CCD-BA91-2059ACD58F0A}"/>
              </a:ext>
            </a:extLst>
          </p:cNvPr>
          <p:cNvSpPr/>
          <p:nvPr/>
        </p:nvSpPr>
        <p:spPr bwMode="auto">
          <a:xfrm>
            <a:off x="5729699" y="4101696"/>
            <a:ext cx="165947" cy="164892"/>
          </a:xfrm>
          <a:prstGeom prst="upArrow">
            <a:avLst/>
          </a:prstGeom>
          <a:solidFill>
            <a:srgbClr val="4D4D4D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081BEA0-0BEC-41DD-8539-732813150D52}"/>
              </a:ext>
            </a:extLst>
          </p:cNvPr>
          <p:cNvSpPr/>
          <p:nvPr/>
        </p:nvSpPr>
        <p:spPr bwMode="auto">
          <a:xfrm>
            <a:off x="2455700" y="3118898"/>
            <a:ext cx="3186187" cy="386303"/>
          </a:xfrm>
          <a:prstGeom prst="rect">
            <a:avLst/>
          </a:prstGeom>
          <a:solidFill>
            <a:srgbClr val="006666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6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Data Disaggregation (at Segment Brand level)</a:t>
            </a:r>
          </a:p>
        </p:txBody>
      </p:sp>
      <p:sp>
        <p:nvSpPr>
          <p:cNvPr id="32" name="Up Arrow 46">
            <a:extLst>
              <a:ext uri="{FF2B5EF4-FFF2-40B4-BE49-F238E27FC236}">
                <a16:creationId xmlns:a16="http://schemas.microsoft.com/office/drawing/2014/main" id="{184CECE8-84AC-49F6-B480-A233AB798206}"/>
              </a:ext>
            </a:extLst>
          </p:cNvPr>
          <p:cNvSpPr/>
          <p:nvPr/>
        </p:nvSpPr>
        <p:spPr bwMode="auto">
          <a:xfrm>
            <a:off x="3873406" y="3497554"/>
            <a:ext cx="165947" cy="164892"/>
          </a:xfrm>
          <a:prstGeom prst="upArrow">
            <a:avLst/>
          </a:prstGeom>
          <a:solidFill>
            <a:srgbClr val="4D4D4D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24C26C-F66C-42AD-AFEC-316598676FF2}"/>
              </a:ext>
            </a:extLst>
          </p:cNvPr>
          <p:cNvSpPr/>
          <p:nvPr/>
        </p:nvSpPr>
        <p:spPr bwMode="auto">
          <a:xfrm>
            <a:off x="6092258" y="3118898"/>
            <a:ext cx="3219376" cy="386303"/>
          </a:xfrm>
          <a:prstGeom prst="rect">
            <a:avLst/>
          </a:prstGeom>
          <a:solidFill>
            <a:srgbClr val="006666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6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Exploratory Data Analysis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8559B1-3981-4086-B772-C973AF4C822A}"/>
              </a:ext>
            </a:extLst>
          </p:cNvPr>
          <p:cNvSpPr/>
          <p:nvPr/>
        </p:nvSpPr>
        <p:spPr bwMode="auto">
          <a:xfrm>
            <a:off x="4007057" y="2010794"/>
            <a:ext cx="1719437" cy="791676"/>
          </a:xfrm>
          <a:prstGeom prst="rect">
            <a:avLst/>
          </a:prstGeom>
          <a:solidFill>
            <a:srgbClr val="006666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6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Ensemble Model Creation 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6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(Baseline Sales and Attribution)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EA28C6-A5F4-489E-B085-22A10D470FFC}"/>
              </a:ext>
            </a:extLst>
          </p:cNvPr>
          <p:cNvSpPr/>
          <p:nvPr/>
        </p:nvSpPr>
        <p:spPr bwMode="auto">
          <a:xfrm>
            <a:off x="2470978" y="2006643"/>
            <a:ext cx="1208376" cy="795829"/>
          </a:xfrm>
          <a:prstGeom prst="rect">
            <a:avLst/>
          </a:prstGeom>
          <a:solidFill>
            <a:srgbClr val="006666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6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Model Selection and Validation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1AFE306-8865-4558-8CFD-3B90DBE17B10}"/>
              </a:ext>
            </a:extLst>
          </p:cNvPr>
          <p:cNvGrpSpPr/>
          <p:nvPr/>
        </p:nvGrpSpPr>
        <p:grpSpPr>
          <a:xfrm>
            <a:off x="3693268" y="2252831"/>
            <a:ext cx="278251" cy="342769"/>
            <a:chOff x="6397369" y="4988244"/>
            <a:chExt cx="306643" cy="380161"/>
          </a:xfrm>
          <a:solidFill>
            <a:srgbClr val="4D4D4D"/>
          </a:solidFill>
        </p:grpSpPr>
        <p:sp>
          <p:nvSpPr>
            <p:cNvPr id="37" name="Up Arrow 41">
              <a:extLst>
                <a:ext uri="{FF2B5EF4-FFF2-40B4-BE49-F238E27FC236}">
                  <a16:creationId xmlns:a16="http://schemas.microsoft.com/office/drawing/2014/main" id="{C63C4FDC-45DB-486F-8B7F-8F8A622A003A}"/>
                </a:ext>
              </a:extLst>
            </p:cNvPr>
            <p:cNvSpPr/>
            <p:nvPr/>
          </p:nvSpPr>
          <p:spPr bwMode="auto">
            <a:xfrm rot="5400000">
              <a:off x="6475412" y="4942524"/>
              <a:ext cx="182880" cy="274320"/>
            </a:xfrm>
            <a:prstGeom prst="upArrow">
              <a:avLst/>
            </a:prstGeom>
            <a:grpFill/>
            <a:ln w="190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</a:endParaRPr>
            </a:p>
          </p:txBody>
        </p:sp>
        <p:sp>
          <p:nvSpPr>
            <p:cNvPr id="38" name="Up Arrow 42">
              <a:extLst>
                <a:ext uri="{FF2B5EF4-FFF2-40B4-BE49-F238E27FC236}">
                  <a16:creationId xmlns:a16="http://schemas.microsoft.com/office/drawing/2014/main" id="{0ECBC53A-9162-4E7F-85FF-4E4548793756}"/>
                </a:ext>
              </a:extLst>
            </p:cNvPr>
            <p:cNvSpPr/>
            <p:nvPr/>
          </p:nvSpPr>
          <p:spPr bwMode="auto">
            <a:xfrm rot="16200000">
              <a:off x="6443089" y="5139805"/>
              <a:ext cx="182880" cy="274320"/>
            </a:xfrm>
            <a:prstGeom prst="upArrow">
              <a:avLst/>
            </a:prstGeom>
            <a:grpFill/>
            <a:ln w="190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</a:endParaRPr>
            </a:p>
          </p:txBody>
        </p:sp>
      </p:grpSp>
      <p:sp>
        <p:nvSpPr>
          <p:cNvPr id="39" name="Up Arrow 46">
            <a:extLst>
              <a:ext uri="{FF2B5EF4-FFF2-40B4-BE49-F238E27FC236}">
                <a16:creationId xmlns:a16="http://schemas.microsoft.com/office/drawing/2014/main" id="{1A8636BF-3898-4ECF-9528-D4558F569236}"/>
              </a:ext>
            </a:extLst>
          </p:cNvPr>
          <p:cNvSpPr/>
          <p:nvPr/>
        </p:nvSpPr>
        <p:spPr bwMode="auto">
          <a:xfrm rot="5400000">
            <a:off x="5796165" y="3184902"/>
            <a:ext cx="164892" cy="248921"/>
          </a:xfrm>
          <a:prstGeom prst="upArrow">
            <a:avLst/>
          </a:prstGeom>
          <a:solidFill>
            <a:srgbClr val="4D4D4D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C06411-8A51-4A7D-AD73-E384B56BF8C8}"/>
              </a:ext>
            </a:extLst>
          </p:cNvPr>
          <p:cNvSpPr/>
          <p:nvPr/>
        </p:nvSpPr>
        <p:spPr bwMode="auto">
          <a:xfrm>
            <a:off x="6109866" y="2001091"/>
            <a:ext cx="1103317" cy="784184"/>
          </a:xfrm>
          <a:prstGeom prst="rect">
            <a:avLst/>
          </a:prstGeom>
          <a:solidFill>
            <a:srgbClr val="006666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6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Variable Selection</a:t>
            </a:r>
          </a:p>
        </p:txBody>
      </p:sp>
      <p:sp>
        <p:nvSpPr>
          <p:cNvPr id="41" name="Up Arrow 46">
            <a:extLst>
              <a:ext uri="{FF2B5EF4-FFF2-40B4-BE49-F238E27FC236}">
                <a16:creationId xmlns:a16="http://schemas.microsoft.com/office/drawing/2014/main" id="{C0073E25-9915-4A50-BFF0-93E08BA5729D}"/>
              </a:ext>
            </a:extLst>
          </p:cNvPr>
          <p:cNvSpPr/>
          <p:nvPr/>
        </p:nvSpPr>
        <p:spPr bwMode="auto">
          <a:xfrm>
            <a:off x="8397197" y="2883108"/>
            <a:ext cx="165947" cy="164892"/>
          </a:xfrm>
          <a:prstGeom prst="upArrow">
            <a:avLst/>
          </a:prstGeom>
          <a:solidFill>
            <a:srgbClr val="ED7D31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4EE6A3-3346-462F-86D0-A83C2E4048A1}"/>
              </a:ext>
            </a:extLst>
          </p:cNvPr>
          <p:cNvSpPr/>
          <p:nvPr/>
        </p:nvSpPr>
        <p:spPr bwMode="auto">
          <a:xfrm>
            <a:off x="2389035" y="1219201"/>
            <a:ext cx="7148665" cy="510226"/>
          </a:xfrm>
          <a:prstGeom prst="rect">
            <a:avLst/>
          </a:prstGeom>
          <a:solidFill>
            <a:srgbClr val="006666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6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Scenario Planning &amp; Optimization Platform</a:t>
            </a:r>
          </a:p>
        </p:txBody>
      </p:sp>
      <p:sp>
        <p:nvSpPr>
          <p:cNvPr id="43" name="Up Arrow 46">
            <a:extLst>
              <a:ext uri="{FF2B5EF4-FFF2-40B4-BE49-F238E27FC236}">
                <a16:creationId xmlns:a16="http://schemas.microsoft.com/office/drawing/2014/main" id="{94799EFC-0F52-415F-B09F-D570286F48A9}"/>
              </a:ext>
            </a:extLst>
          </p:cNvPr>
          <p:cNvSpPr/>
          <p:nvPr/>
        </p:nvSpPr>
        <p:spPr bwMode="auto">
          <a:xfrm>
            <a:off x="4795611" y="1750471"/>
            <a:ext cx="165947" cy="164892"/>
          </a:xfrm>
          <a:prstGeom prst="upArrow">
            <a:avLst/>
          </a:prstGeom>
          <a:solidFill>
            <a:srgbClr val="4D4D4D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A0971BB-AF2F-4EAF-8D45-D8B94EA1031F}"/>
              </a:ext>
            </a:extLst>
          </p:cNvPr>
          <p:cNvCxnSpPr>
            <a:cxnSpLocks/>
            <a:stCxn id="33" idx="3"/>
            <a:endCxn id="8" idx="3"/>
          </p:cNvCxnSpPr>
          <p:nvPr/>
        </p:nvCxnSpPr>
        <p:spPr bwMode="auto">
          <a:xfrm>
            <a:off x="9311634" y="3312049"/>
            <a:ext cx="2" cy="1192440"/>
          </a:xfrm>
          <a:prstGeom prst="bentConnector3">
            <a:avLst>
              <a:gd name="adj1" fmla="val 11430100000"/>
            </a:avLst>
          </a:prstGeom>
          <a:pattFill prst="pct50">
            <a:fgClr>
              <a:srgbClr val="0563C1"/>
            </a:fgClr>
            <a:bgClr>
              <a:srgbClr val="FFFFFF"/>
            </a:bgClr>
          </a:pattFill>
          <a:ln w="19050" cap="flat" cmpd="sng" algn="ctr">
            <a:solidFill>
              <a:srgbClr val="4D4D4D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8648F4D-7408-4034-B9E6-75DA180907A0}"/>
              </a:ext>
            </a:extLst>
          </p:cNvPr>
          <p:cNvCxnSpPr>
            <a:cxnSpLocks/>
          </p:cNvCxnSpPr>
          <p:nvPr/>
        </p:nvCxnSpPr>
        <p:spPr bwMode="auto">
          <a:xfrm>
            <a:off x="7680958" y="3476287"/>
            <a:ext cx="0" cy="216092"/>
          </a:xfrm>
          <a:prstGeom prst="straightConnector1">
            <a:avLst/>
          </a:prstGeom>
          <a:pattFill prst="pct50">
            <a:fgClr>
              <a:srgbClr val="0563C1"/>
            </a:fgClr>
            <a:bgClr>
              <a:srgbClr val="FFFFFF"/>
            </a:bgClr>
          </a:pattFill>
          <a:ln w="19050" cap="flat" cmpd="sng" algn="ctr">
            <a:solidFill>
              <a:srgbClr val="4D4D4D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0D4497C-ACDA-441A-B4F9-EE1808BBF07F}"/>
              </a:ext>
            </a:extLst>
          </p:cNvPr>
          <p:cNvSpPr/>
          <p:nvPr/>
        </p:nvSpPr>
        <p:spPr bwMode="auto">
          <a:xfrm>
            <a:off x="2415079" y="4920543"/>
            <a:ext cx="1710084" cy="1590916"/>
          </a:xfrm>
          <a:prstGeom prst="rect">
            <a:avLst/>
          </a:prstGeom>
          <a:noFill/>
          <a:ln w="19050" cap="flat" cmpd="sng" algn="ctr">
            <a:solidFill>
              <a:srgbClr val="4D4D4D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B26AA0E-55B6-4BBF-8B9C-5A65855EA0B2}"/>
              </a:ext>
            </a:extLst>
          </p:cNvPr>
          <p:cNvGrpSpPr/>
          <p:nvPr/>
        </p:nvGrpSpPr>
        <p:grpSpPr>
          <a:xfrm>
            <a:off x="5759398" y="2181952"/>
            <a:ext cx="278251" cy="342769"/>
            <a:chOff x="6397369" y="4988244"/>
            <a:chExt cx="306643" cy="380161"/>
          </a:xfrm>
          <a:solidFill>
            <a:srgbClr val="4D4D4D"/>
          </a:solidFill>
        </p:grpSpPr>
        <p:sp>
          <p:nvSpPr>
            <p:cNvPr id="48" name="Up Arrow 41">
              <a:extLst>
                <a:ext uri="{FF2B5EF4-FFF2-40B4-BE49-F238E27FC236}">
                  <a16:creationId xmlns:a16="http://schemas.microsoft.com/office/drawing/2014/main" id="{8FA748E5-26A6-45C7-9918-7B5B9F4B3149}"/>
                </a:ext>
              </a:extLst>
            </p:cNvPr>
            <p:cNvSpPr/>
            <p:nvPr/>
          </p:nvSpPr>
          <p:spPr bwMode="auto">
            <a:xfrm rot="5400000">
              <a:off x="6475412" y="4942524"/>
              <a:ext cx="182880" cy="274320"/>
            </a:xfrm>
            <a:prstGeom prst="upArrow">
              <a:avLst/>
            </a:prstGeom>
            <a:grpFill/>
            <a:ln w="190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</a:endParaRPr>
            </a:p>
          </p:txBody>
        </p:sp>
        <p:sp>
          <p:nvSpPr>
            <p:cNvPr id="49" name="Up Arrow 42">
              <a:extLst>
                <a:ext uri="{FF2B5EF4-FFF2-40B4-BE49-F238E27FC236}">
                  <a16:creationId xmlns:a16="http://schemas.microsoft.com/office/drawing/2014/main" id="{0B5CCA07-55F5-4271-B246-62880112179F}"/>
                </a:ext>
              </a:extLst>
            </p:cNvPr>
            <p:cNvSpPr/>
            <p:nvPr/>
          </p:nvSpPr>
          <p:spPr bwMode="auto">
            <a:xfrm rot="16200000">
              <a:off x="6443089" y="5139805"/>
              <a:ext cx="182880" cy="274320"/>
            </a:xfrm>
            <a:prstGeom prst="upArrow">
              <a:avLst/>
            </a:prstGeom>
            <a:grpFill/>
            <a:ln w="190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</a:endParaRP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12159307-8978-4860-B283-766B7019DA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78" y="4999874"/>
            <a:ext cx="718474" cy="71390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8C52391-ADF3-4F40-A9C0-5F40C21B1B25}"/>
              </a:ext>
            </a:extLst>
          </p:cNvPr>
          <p:cNvSpPr txBox="1"/>
          <p:nvPr/>
        </p:nvSpPr>
        <p:spPr>
          <a:xfrm>
            <a:off x="3022479" y="5694782"/>
            <a:ext cx="117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900" dirty="0">
                <a:solidFill>
                  <a:srgbClr val="4D4D4D"/>
                </a:solidFill>
                <a:latin typeface="Selawik" panose="020B0502040204020203" pitchFamily="34" charset="0"/>
                <a:cs typeface="Times New Roman" pitchFamily="18" charset="0"/>
              </a:rPr>
              <a:t>Macro-economic factors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1A8C686-9A77-4618-B3E6-01F20AC63AE8}"/>
              </a:ext>
            </a:extLst>
          </p:cNvPr>
          <p:cNvSpPr/>
          <p:nvPr/>
        </p:nvSpPr>
        <p:spPr bwMode="auto">
          <a:xfrm>
            <a:off x="7688657" y="2001091"/>
            <a:ext cx="1622373" cy="784184"/>
          </a:xfrm>
          <a:prstGeom prst="rect">
            <a:avLst/>
          </a:prstGeom>
          <a:solidFill>
            <a:srgbClr val="006666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6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Similarity Algorithm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6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&amp;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6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Curve Shifting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C84FA3-8D08-4E4D-98A0-081719EF28B9}"/>
              </a:ext>
            </a:extLst>
          </p:cNvPr>
          <p:cNvSpPr/>
          <p:nvPr/>
        </p:nvSpPr>
        <p:spPr bwMode="auto">
          <a:xfrm>
            <a:off x="2394846" y="1950872"/>
            <a:ext cx="4872929" cy="900819"/>
          </a:xfrm>
          <a:prstGeom prst="rect">
            <a:avLst/>
          </a:prstGeom>
          <a:solidFill>
            <a:srgbClr val="ED7D31">
              <a:alpha val="0"/>
            </a:srgbClr>
          </a:solidFill>
          <a:ln w="12700" cap="flat" cmpd="sng" algn="ctr">
            <a:solidFill>
              <a:srgbClr val="4D4D4D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54" name="Up Arrow 46">
            <a:extLst>
              <a:ext uri="{FF2B5EF4-FFF2-40B4-BE49-F238E27FC236}">
                <a16:creationId xmlns:a16="http://schemas.microsoft.com/office/drawing/2014/main" id="{DCB757EA-E5C3-464E-A2F0-416FC424FD23}"/>
              </a:ext>
            </a:extLst>
          </p:cNvPr>
          <p:cNvSpPr/>
          <p:nvPr/>
        </p:nvSpPr>
        <p:spPr bwMode="auto">
          <a:xfrm>
            <a:off x="6591285" y="2883108"/>
            <a:ext cx="165947" cy="164892"/>
          </a:xfrm>
          <a:prstGeom prst="upArrow">
            <a:avLst/>
          </a:prstGeom>
          <a:solidFill>
            <a:srgbClr val="ED7D31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55" name="Up Arrow 46">
            <a:extLst>
              <a:ext uri="{FF2B5EF4-FFF2-40B4-BE49-F238E27FC236}">
                <a16:creationId xmlns:a16="http://schemas.microsoft.com/office/drawing/2014/main" id="{4181A797-123E-4517-9A16-6B401C0E0CB0}"/>
              </a:ext>
            </a:extLst>
          </p:cNvPr>
          <p:cNvSpPr/>
          <p:nvPr/>
        </p:nvSpPr>
        <p:spPr bwMode="auto">
          <a:xfrm>
            <a:off x="8399355" y="1750471"/>
            <a:ext cx="165947" cy="164892"/>
          </a:xfrm>
          <a:prstGeom prst="upArrow">
            <a:avLst/>
          </a:prstGeom>
          <a:solidFill>
            <a:srgbClr val="4D4D4D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0626222-B082-4982-AB03-2C8F6A77096B}"/>
              </a:ext>
            </a:extLst>
          </p:cNvPr>
          <p:cNvSpPr txBox="1"/>
          <p:nvPr/>
        </p:nvSpPr>
        <p:spPr>
          <a:xfrm>
            <a:off x="4180082" y="6159674"/>
            <a:ext cx="668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900" dirty="0">
                <a:solidFill>
                  <a:srgbClr val="4D4D4D"/>
                </a:solidFill>
                <a:latin typeface="Selawik" panose="020B0502040204020203" pitchFamily="34" charset="0"/>
                <a:cs typeface="Times New Roman" pitchFamily="18" charset="0"/>
              </a:rPr>
              <a:t>Internal Sales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373D74-3C51-4DA0-A0B1-2D271E011575}"/>
              </a:ext>
            </a:extLst>
          </p:cNvPr>
          <p:cNvSpPr txBox="1"/>
          <p:nvPr/>
        </p:nvSpPr>
        <p:spPr>
          <a:xfrm>
            <a:off x="5296620" y="6159674"/>
            <a:ext cx="11666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900" dirty="0">
                <a:solidFill>
                  <a:srgbClr val="4D4D4D"/>
                </a:solidFill>
                <a:latin typeface="Selawik" panose="020B0502040204020203" pitchFamily="34" charset="0"/>
                <a:cs typeface="Times New Roman" pitchFamily="18" charset="0"/>
              </a:rPr>
              <a:t>VS Team Calls Data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10753E4-7FD1-4496-8C63-F9CB79E2F0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270" y="4973963"/>
            <a:ext cx="718474" cy="713906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9EE5939-CDB8-4F88-BCCF-313540B9EDA7}"/>
              </a:ext>
            </a:extLst>
          </p:cNvPr>
          <p:cNvCxnSpPr>
            <a:cxnSpLocks/>
          </p:cNvCxnSpPr>
          <p:nvPr/>
        </p:nvCxnSpPr>
        <p:spPr bwMode="auto">
          <a:xfrm flipV="1">
            <a:off x="4514418" y="5941368"/>
            <a:ext cx="0" cy="230832"/>
          </a:xfrm>
          <a:prstGeom prst="straightConnector1">
            <a:avLst/>
          </a:prstGeom>
          <a:pattFill prst="pct50">
            <a:fgClr>
              <a:srgbClr val="0563C1"/>
            </a:fgClr>
            <a:bgClr>
              <a:srgbClr val="FFFFFF"/>
            </a:bgClr>
          </a:patt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36A95C2-741E-4841-83E6-750148AAB0FB}"/>
              </a:ext>
            </a:extLst>
          </p:cNvPr>
          <p:cNvCxnSpPr>
            <a:cxnSpLocks/>
          </p:cNvCxnSpPr>
          <p:nvPr/>
        </p:nvCxnSpPr>
        <p:spPr bwMode="auto">
          <a:xfrm flipV="1">
            <a:off x="5901983" y="5943600"/>
            <a:ext cx="0" cy="230832"/>
          </a:xfrm>
          <a:prstGeom prst="straightConnector1">
            <a:avLst/>
          </a:prstGeom>
          <a:pattFill prst="pct50">
            <a:fgClr>
              <a:srgbClr val="0563C1"/>
            </a:fgClr>
            <a:bgClr>
              <a:srgbClr val="FFFFFF"/>
            </a:bgClr>
          </a:patt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9" name="Up Arrow 41">
            <a:extLst>
              <a:ext uri="{FF2B5EF4-FFF2-40B4-BE49-F238E27FC236}">
                <a16:creationId xmlns:a16="http://schemas.microsoft.com/office/drawing/2014/main" id="{A861A4F9-2036-48DE-B3D5-5D326A6A54DD}"/>
              </a:ext>
            </a:extLst>
          </p:cNvPr>
          <p:cNvSpPr/>
          <p:nvPr/>
        </p:nvSpPr>
        <p:spPr bwMode="auto">
          <a:xfrm rot="5400000">
            <a:off x="7382187" y="2287706"/>
            <a:ext cx="110559" cy="190831"/>
          </a:xfrm>
          <a:prstGeom prst="upArrow">
            <a:avLst/>
          </a:prstGeom>
          <a:solidFill>
            <a:srgbClr val="4D4D4D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190826" marR="0" lvl="0" indent="-190826" defTabSz="742676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DDDCF7-D0A1-441B-9B07-7E49365E9A72}"/>
              </a:ext>
            </a:extLst>
          </p:cNvPr>
          <p:cNvSpPr/>
          <p:nvPr/>
        </p:nvSpPr>
        <p:spPr bwMode="auto">
          <a:xfrm>
            <a:off x="1720469" y="3013884"/>
            <a:ext cx="408360" cy="3527649"/>
          </a:xfrm>
          <a:prstGeom prst="rect">
            <a:avLst/>
          </a:prstGeom>
          <a:solidFill>
            <a:srgbClr val="E2E1C0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vert270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</a:rPr>
              <a:t>Pre Modelling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BD49B19-728D-403E-835F-FF6F6DD497F6}"/>
              </a:ext>
            </a:extLst>
          </p:cNvPr>
          <p:cNvSpPr/>
          <p:nvPr/>
        </p:nvSpPr>
        <p:spPr bwMode="auto">
          <a:xfrm>
            <a:off x="1720470" y="2159410"/>
            <a:ext cx="413131" cy="812391"/>
          </a:xfrm>
          <a:prstGeom prst="rect">
            <a:avLst/>
          </a:prstGeom>
          <a:solidFill>
            <a:srgbClr val="E2E1C0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vert270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</a:rPr>
              <a:t>Modelling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4329B68-9E4D-4E8E-ADB7-CD7AC039A65D}"/>
              </a:ext>
            </a:extLst>
          </p:cNvPr>
          <p:cNvSpPr/>
          <p:nvPr/>
        </p:nvSpPr>
        <p:spPr bwMode="auto">
          <a:xfrm>
            <a:off x="1720470" y="1249174"/>
            <a:ext cx="413131" cy="868153"/>
          </a:xfrm>
          <a:prstGeom prst="rect">
            <a:avLst/>
          </a:prstGeom>
          <a:solidFill>
            <a:srgbClr val="E2E1C0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vert270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</a:rPr>
              <a:t>Post Modelling</a:t>
            </a:r>
          </a:p>
        </p:txBody>
      </p:sp>
      <p:sp>
        <p:nvSpPr>
          <p:cNvPr id="76" name="Text Box 13">
            <a:extLst>
              <a:ext uri="{FF2B5EF4-FFF2-40B4-BE49-F238E27FC236}">
                <a16:creationId xmlns:a16="http://schemas.microsoft.com/office/drawing/2014/main" id="{10C725E8-021E-4DF8-8DA2-82F971719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2299027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Promotional Response modelling (2/14)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DB9DF78-0D9C-4848-ABE5-E58036F7ECF1}"/>
              </a:ext>
            </a:extLst>
          </p:cNvPr>
          <p:cNvSpPr txBox="1"/>
          <p:nvPr/>
        </p:nvSpPr>
        <p:spPr>
          <a:xfrm>
            <a:off x="6918929" y="5733407"/>
            <a:ext cx="8685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900" dirty="0">
                <a:solidFill>
                  <a:srgbClr val="4D4D4D"/>
                </a:solidFill>
                <a:latin typeface="Selawik" panose="020B0502040204020203" pitchFamily="34" charset="0"/>
                <a:cs typeface="Times New Roman" pitchFamily="18" charset="0"/>
              </a:rPr>
              <a:t>KAM Teams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F973DD5-2F74-4815-8AB0-300466F91465}"/>
              </a:ext>
            </a:extLst>
          </p:cNvPr>
          <p:cNvSpPr txBox="1"/>
          <p:nvPr/>
        </p:nvSpPr>
        <p:spPr>
          <a:xfrm>
            <a:off x="6721378" y="6178783"/>
            <a:ext cx="12971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900" dirty="0">
                <a:solidFill>
                  <a:srgbClr val="4D4D4D"/>
                </a:solidFill>
                <a:latin typeface="Selawik" panose="020B0502040204020203" pitchFamily="34" charset="0"/>
                <a:cs typeface="Times New Roman" pitchFamily="18" charset="0"/>
              </a:rPr>
              <a:t>KAM Team Calls Data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6FE5141-E5E8-44A1-8185-A5F0DC9327C8}"/>
              </a:ext>
            </a:extLst>
          </p:cNvPr>
          <p:cNvCxnSpPr>
            <a:cxnSpLocks/>
          </p:cNvCxnSpPr>
          <p:nvPr/>
        </p:nvCxnSpPr>
        <p:spPr bwMode="auto">
          <a:xfrm flipV="1">
            <a:off x="7333597" y="5964239"/>
            <a:ext cx="0" cy="230832"/>
          </a:xfrm>
          <a:prstGeom prst="straightConnector1">
            <a:avLst/>
          </a:prstGeom>
          <a:pattFill prst="pct50">
            <a:fgClr>
              <a:srgbClr val="0563C1"/>
            </a:fgClr>
            <a:bgClr>
              <a:srgbClr val="FFFFFF"/>
            </a:bgClr>
          </a:patt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419B31F9-4AE8-49E6-9F65-4F2D1D7A5A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470" y="5006998"/>
            <a:ext cx="718474" cy="71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20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6F6FF53F-1EC4-4487-809E-30E86374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774" y="1102754"/>
            <a:ext cx="8986283" cy="5218628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A863828-4245-4D39-9F53-21D31896F02A}"/>
              </a:ext>
            </a:extLst>
          </p:cNvPr>
          <p:cNvSpPr/>
          <p:nvPr/>
        </p:nvSpPr>
        <p:spPr bwMode="auto">
          <a:xfrm rot="1424043">
            <a:off x="9825556" y="1325784"/>
            <a:ext cx="1651000" cy="339725"/>
          </a:xfrm>
          <a:prstGeom prst="rect">
            <a:avLst/>
          </a:prstGeom>
          <a:solidFill>
            <a:srgbClr val="FFFF0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Illustrative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6906E93-50B2-43F4-8607-F1FD2FC9C8D5}"/>
              </a:ext>
            </a:extLst>
          </p:cNvPr>
          <p:cNvSpPr txBox="1"/>
          <p:nvPr/>
        </p:nvSpPr>
        <p:spPr>
          <a:xfrm>
            <a:off x="246888" y="156627"/>
            <a:ext cx="11125200" cy="7017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b="1" kern="0" dirty="0">
                <a:solidFill>
                  <a:srgbClr val="595959"/>
                </a:solidFill>
                <a:latin typeface="Selawik Light" panose="020B0502040204020203" pitchFamily="34" charset="0"/>
              </a:rPr>
              <a:t>A robust architecture would be established in order to ensure high quality reproducible outcomes</a:t>
            </a:r>
          </a:p>
        </p:txBody>
      </p:sp>
      <p:sp>
        <p:nvSpPr>
          <p:cNvPr id="77" name="Text Box 13">
            <a:extLst>
              <a:ext uri="{FF2B5EF4-FFF2-40B4-BE49-F238E27FC236}">
                <a16:creationId xmlns:a16="http://schemas.microsoft.com/office/drawing/2014/main" id="{F5B871B2-C766-49F1-8831-27B9BCD52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2299027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Promotional Response modelling (3/14)</a:t>
            </a:r>
          </a:p>
        </p:txBody>
      </p:sp>
    </p:spTree>
    <p:extLst>
      <p:ext uri="{BB962C8B-B14F-4D97-AF65-F5344CB8AC3E}">
        <p14:creationId xmlns:p14="http://schemas.microsoft.com/office/powerpoint/2010/main" val="3474308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86906E93-50B2-43F4-8607-F1FD2FC9C8D5}"/>
              </a:ext>
            </a:extLst>
          </p:cNvPr>
          <p:cNvSpPr txBox="1"/>
          <p:nvPr/>
        </p:nvSpPr>
        <p:spPr>
          <a:xfrm>
            <a:off x="246888" y="156627"/>
            <a:ext cx="11125200" cy="7017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b="1" kern="0" dirty="0">
                <a:solidFill>
                  <a:srgbClr val="595959"/>
                </a:solidFill>
                <a:latin typeface="Selawik Light" panose="020B0502040204020203" pitchFamily="34" charset="0"/>
              </a:rPr>
              <a:t>Robust and automated data collation &amp; quality control will ensure completeness and consistency for sparse datasets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48EE2D-10D3-4301-B568-C93BD58AF87D}"/>
              </a:ext>
            </a:extLst>
          </p:cNvPr>
          <p:cNvGrpSpPr/>
          <p:nvPr/>
        </p:nvGrpSpPr>
        <p:grpSpPr>
          <a:xfrm>
            <a:off x="1551349" y="1776708"/>
            <a:ext cx="9234609" cy="4409264"/>
            <a:chOff x="379412" y="1847040"/>
            <a:chExt cx="9313181" cy="44092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E517C1-4046-46CF-8D39-EB98DA466B47}"/>
                </a:ext>
              </a:extLst>
            </p:cNvPr>
            <p:cNvSpPr/>
            <p:nvPr/>
          </p:nvSpPr>
          <p:spPr>
            <a:xfrm>
              <a:off x="437310" y="5974719"/>
              <a:ext cx="1196771" cy="281341"/>
            </a:xfrm>
            <a:prstGeom prst="rect">
              <a:avLst/>
            </a:prstGeom>
            <a:solidFill>
              <a:srgbClr val="016666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45720" rIns="45720" anchor="ctr"/>
            <a:lstStyle/>
            <a:p>
              <a:pPr marL="234950" marR="0" lvl="0" indent="-234950" algn="ctr" defTabSz="444500" eaLnBrk="0" fontAlgn="base" latinLnBrk="0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Input Data</a:t>
              </a:r>
            </a:p>
          </p:txBody>
        </p:sp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8A63724D-7FEC-448E-86F5-86A86BF2F618}"/>
                </a:ext>
              </a:extLst>
            </p:cNvPr>
            <p:cNvSpPr/>
            <p:nvPr/>
          </p:nvSpPr>
          <p:spPr bwMode="auto">
            <a:xfrm>
              <a:off x="921396" y="4582942"/>
              <a:ext cx="228600" cy="345156"/>
            </a:xfrm>
            <a:prstGeom prst="upArrow">
              <a:avLst/>
            </a:prstGeom>
            <a:solidFill>
              <a:srgbClr val="4D4D4D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749F7-0C67-4F7B-867B-81502F19D70A}"/>
                </a:ext>
              </a:extLst>
            </p:cNvPr>
            <p:cNvSpPr txBox="1"/>
            <p:nvPr/>
          </p:nvSpPr>
          <p:spPr>
            <a:xfrm>
              <a:off x="635797" y="5648463"/>
              <a:ext cx="8755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lawik" panose="020B0502040204020203" pitchFamily="34" charset="0"/>
                  <a:cs typeface="Times New Roman" pitchFamily="18" charset="0"/>
                </a:rPr>
                <a:t>Raw Data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E548E0-E19C-4FE7-9D32-6B48B49F0C1C}"/>
                </a:ext>
              </a:extLst>
            </p:cNvPr>
            <p:cNvSpPr/>
            <p:nvPr/>
          </p:nvSpPr>
          <p:spPr bwMode="auto">
            <a:xfrm>
              <a:off x="436691" y="5028998"/>
              <a:ext cx="1192098" cy="881075"/>
            </a:xfrm>
            <a:prstGeom prst="rect">
              <a:avLst/>
            </a:prstGeom>
            <a:noFill/>
            <a:ln w="12700" cap="flat" cmpd="sng" algn="ctr">
              <a:solidFill>
                <a:srgbClr val="4D4D4D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A114DE-9457-4AA2-9688-098B78D4259F}"/>
                </a:ext>
              </a:extLst>
            </p:cNvPr>
            <p:cNvSpPr/>
            <p:nvPr/>
          </p:nvSpPr>
          <p:spPr>
            <a:xfrm>
              <a:off x="437310" y="4255014"/>
              <a:ext cx="1196771" cy="288262"/>
            </a:xfrm>
            <a:prstGeom prst="rect">
              <a:avLst/>
            </a:prstGeom>
            <a:solidFill>
              <a:srgbClr val="016666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45720" rIns="45720" anchor="ctr"/>
            <a:lstStyle/>
            <a:p>
              <a:pPr marL="234950" marR="0" lvl="0" indent="-234950" algn="ctr" defTabSz="444500" eaLnBrk="0" fontAlgn="base" latinLnBrk="0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Transformation </a:t>
              </a:r>
            </a:p>
          </p:txBody>
        </p:sp>
        <p:pic>
          <p:nvPicPr>
            <p:cNvPr id="12" name="Picture 6" descr="Image result for data transformation icons">
              <a:extLst>
                <a:ext uri="{FF2B5EF4-FFF2-40B4-BE49-F238E27FC236}">
                  <a16:creationId xmlns:a16="http://schemas.microsoft.com/office/drawing/2014/main" id="{F15A6544-229E-4DF9-B915-CF0777F82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rgbClr val="60606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V="1">
              <a:off x="568810" y="327596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6329C5-5D5A-41CF-B948-7BD4A13F6CFA}"/>
                </a:ext>
              </a:extLst>
            </p:cNvPr>
            <p:cNvSpPr/>
            <p:nvPr/>
          </p:nvSpPr>
          <p:spPr>
            <a:xfrm>
              <a:off x="379412" y="2477003"/>
              <a:ext cx="1293193" cy="288262"/>
            </a:xfrm>
            <a:prstGeom prst="rect">
              <a:avLst/>
            </a:prstGeom>
            <a:solidFill>
              <a:srgbClr val="016666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45720" rIns="45720" anchor="ctr"/>
            <a:lstStyle/>
            <a:p>
              <a:pPr marL="234950" marR="0" lvl="0" indent="-234950" algn="ctr" defTabSz="444500" eaLnBrk="0" fontAlgn="base" latinLnBrk="0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Metadata Creation</a:t>
              </a:r>
            </a:p>
          </p:txBody>
        </p:sp>
        <p:sp>
          <p:nvSpPr>
            <p:cNvPr id="14" name="Arrow: Up 13">
              <a:extLst>
                <a:ext uri="{FF2B5EF4-FFF2-40B4-BE49-F238E27FC236}">
                  <a16:creationId xmlns:a16="http://schemas.microsoft.com/office/drawing/2014/main" id="{2E6AEBBC-746D-4F87-B929-F2A6115D7A5E}"/>
                </a:ext>
              </a:extLst>
            </p:cNvPr>
            <p:cNvSpPr/>
            <p:nvPr/>
          </p:nvSpPr>
          <p:spPr bwMode="auto">
            <a:xfrm>
              <a:off x="921396" y="2866165"/>
              <a:ext cx="228600" cy="345156"/>
            </a:xfrm>
            <a:prstGeom prst="upArrow">
              <a:avLst/>
            </a:prstGeom>
            <a:solidFill>
              <a:srgbClr val="4D4D4D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</a:endParaRPr>
            </a:p>
          </p:txBody>
        </p:sp>
        <p:sp>
          <p:nvSpPr>
            <p:cNvPr id="15" name="Rectangle 2">
              <a:hlinkClick r:id="" action="ppaction://noaction"/>
              <a:extLst>
                <a:ext uri="{FF2B5EF4-FFF2-40B4-BE49-F238E27FC236}">
                  <a16:creationId xmlns:a16="http://schemas.microsoft.com/office/drawing/2014/main" id="{AE10245F-CFF3-440B-A680-E056D9001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6854" y="1847040"/>
              <a:ext cx="6375746" cy="292608"/>
            </a:xfrm>
            <a:prstGeom prst="rect">
              <a:avLst/>
            </a:prstGeom>
            <a:solidFill>
              <a:srgbClr val="006666"/>
            </a:solidFill>
            <a:ln w="12700">
              <a:noFill/>
              <a:miter lim="800000"/>
              <a:headEnd/>
              <a:tailEnd/>
            </a:ln>
          </p:spPr>
          <p:txBody>
            <a:bodyPr lIns="45720" rIns="4572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lawik" panose="020B0502040204020203" pitchFamily="34" charset="0"/>
                  <a:cs typeface="Arial" pitchFamily="34" charset="0"/>
                </a:rPr>
                <a:t>Automated Data Quality Process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451191-30B9-4E62-A379-F7C74A722ECA}"/>
                </a:ext>
              </a:extLst>
            </p:cNvPr>
            <p:cNvSpPr/>
            <p:nvPr/>
          </p:nvSpPr>
          <p:spPr>
            <a:xfrm>
              <a:off x="3513455" y="2617336"/>
              <a:ext cx="1259271" cy="1862297"/>
            </a:xfrm>
            <a:prstGeom prst="rect">
              <a:avLst/>
            </a:prstGeom>
            <a:noFill/>
            <a:ln>
              <a:solidFill>
                <a:srgbClr val="4D4D4D"/>
              </a:solidFill>
              <a:prstDash val="sysDot"/>
            </a:ln>
            <a:effectLst/>
          </p:spPr>
          <p:txBody>
            <a:bodyPr spcFirstLastPara="0" vert="horz" wrap="square" lIns="53340" tIns="53340" rIns="71120" bIns="80010" numCol="1" spcCol="1270" anchor="t" anchorCtr="0">
              <a:noAutofit/>
            </a:bodyPr>
            <a:lstStyle/>
            <a:p>
              <a:pPr marL="169863" marR="0" lvl="0" indent="-169863" defTabSz="91440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Pct val="115000"/>
                <a:buFont typeface="Webdings" pitchFamily="18" charset="2"/>
                <a:buChar char="4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lawik" panose="020B0502040204020203" pitchFamily="34" charset="0"/>
                  <a:cs typeface="Arial" pitchFamily="34" charset="0"/>
                </a:rPr>
                <a:t>Understanding data integrity, consistency &amp;  completeness</a:t>
              </a:r>
            </a:p>
            <a:p>
              <a:pPr marL="169863" marR="0" lvl="0" indent="-169863" defTabSz="91440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Pct val="115000"/>
                <a:buFont typeface="Webdings" pitchFamily="18" charset="2"/>
                <a:buChar char="4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lawik" panose="020B0502040204020203" pitchFamily="34" charset="0"/>
                  <a:cs typeface="Arial" pitchFamily="34" charset="0"/>
                </a:rPr>
                <a:t>Data imputation techniques such as Stochastic Regression to be used where data is missing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54B9703-6425-4908-8779-0498ED967924}"/>
                </a:ext>
              </a:extLst>
            </p:cNvPr>
            <p:cNvSpPr/>
            <p:nvPr/>
          </p:nvSpPr>
          <p:spPr>
            <a:xfrm>
              <a:off x="1830389" y="2284354"/>
              <a:ext cx="1259271" cy="274320"/>
            </a:xfrm>
            <a:prstGeom prst="rect">
              <a:avLst/>
            </a:prstGeom>
            <a:solidFill>
              <a:srgbClr val="4D4D4D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45720" rIns="45720" anchor="ctr"/>
            <a:lstStyle/>
            <a:p>
              <a:pPr marL="234950" marR="0" lvl="0" indent="-234950" algn="ctr" defTabSz="444500" eaLnBrk="0" fontAlgn="base" latinLnBrk="0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Data Audit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41FA9A-5C24-459E-BEE3-C57A8B41F492}"/>
                </a:ext>
              </a:extLst>
            </p:cNvPr>
            <p:cNvSpPr/>
            <p:nvPr/>
          </p:nvSpPr>
          <p:spPr>
            <a:xfrm>
              <a:off x="1827212" y="2617336"/>
              <a:ext cx="1259271" cy="1864485"/>
            </a:xfrm>
            <a:prstGeom prst="rect">
              <a:avLst/>
            </a:prstGeom>
            <a:noFill/>
            <a:ln>
              <a:solidFill>
                <a:srgbClr val="4D4D4D"/>
              </a:solidFill>
              <a:prstDash val="sysDot"/>
            </a:ln>
            <a:effectLst/>
          </p:spPr>
          <p:txBody>
            <a:bodyPr spcFirstLastPara="0" vert="horz" wrap="square" lIns="53340" tIns="53340" rIns="71120" bIns="80010" numCol="1" spcCol="1270" anchor="t" anchorCtr="0">
              <a:noAutofit/>
            </a:bodyPr>
            <a:lstStyle/>
            <a:p>
              <a:pPr marL="169863" marR="0" lvl="0" indent="-169863" defTabSz="91440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Pct val="115000"/>
                <a:buFont typeface="Webdings" pitchFamily="18" charset="2"/>
                <a:buChar char="4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lawik" panose="020B0502040204020203" pitchFamily="34" charset="0"/>
                  <a:cs typeface="Arial" pitchFamily="34" charset="0"/>
                </a:rPr>
                <a:t>Understanding nature of data </a:t>
              </a:r>
            </a:p>
            <a:p>
              <a:pPr marL="169863" marR="0" lvl="0" indent="-169863" defTabSz="91440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Pct val="115000"/>
                <a:buFont typeface="Webdings" pitchFamily="18" charset="2"/>
                <a:buChar char="4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lawik" panose="020B0502040204020203" pitchFamily="34" charset="0"/>
                  <a:cs typeface="Arial" pitchFamily="34" charset="0"/>
                </a:rPr>
                <a:t>Data quality control checks</a:t>
              </a:r>
            </a:p>
            <a:p>
              <a:pPr marL="169863" marR="0" lvl="0" indent="-169863" defTabSz="91440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Pct val="115000"/>
                <a:buFont typeface="Webdings" pitchFamily="18" charset="2"/>
                <a:buChar char="4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lawik" panose="020B0502040204020203" pitchFamily="34" charset="0"/>
                  <a:cs typeface="Arial" pitchFamily="34" charset="0"/>
                </a:rPr>
                <a:t>Assessing relative importance of variables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D90DB9-247A-4F5C-909D-F31FAD6F5932}"/>
                </a:ext>
              </a:extLst>
            </p:cNvPr>
            <p:cNvSpPr/>
            <p:nvPr/>
          </p:nvSpPr>
          <p:spPr>
            <a:xfrm>
              <a:off x="5196521" y="2299866"/>
              <a:ext cx="1259271" cy="274320"/>
            </a:xfrm>
            <a:prstGeom prst="rect">
              <a:avLst/>
            </a:prstGeom>
            <a:solidFill>
              <a:srgbClr val="4D4D4D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45720" rIns="45720" anchor="ctr"/>
            <a:lstStyle/>
            <a:p>
              <a:pPr marL="234950" marR="0" lvl="0" indent="-234950" algn="ctr" defTabSz="444500" eaLnBrk="0" fontAlgn="base" latinLnBrk="0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Outlier Analysis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85E418-5218-4209-A539-F7F88B7005E8}"/>
                </a:ext>
              </a:extLst>
            </p:cNvPr>
            <p:cNvSpPr/>
            <p:nvPr/>
          </p:nvSpPr>
          <p:spPr>
            <a:xfrm>
              <a:off x="5196521" y="2617336"/>
              <a:ext cx="1259271" cy="1862297"/>
            </a:xfrm>
            <a:prstGeom prst="rect">
              <a:avLst/>
            </a:prstGeom>
            <a:noFill/>
            <a:ln>
              <a:solidFill>
                <a:srgbClr val="4D4D4D"/>
              </a:solidFill>
              <a:prstDash val="sysDot"/>
            </a:ln>
            <a:effectLst/>
          </p:spPr>
          <p:txBody>
            <a:bodyPr spcFirstLastPara="0" vert="horz" wrap="square" lIns="53340" tIns="53340" rIns="71120" bIns="80010" numCol="1" spcCol="1270" anchor="t" anchorCtr="0">
              <a:noAutofit/>
            </a:bodyPr>
            <a:lstStyle/>
            <a:p>
              <a:pPr marL="169863" marR="0" lvl="0" indent="-169863" defTabSz="91440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Pct val="115000"/>
                <a:buFont typeface="Webdings" pitchFamily="18" charset="2"/>
                <a:buChar char="4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lawik" panose="020B0502040204020203" pitchFamily="34" charset="0"/>
                  <a:cs typeface="Arial" pitchFamily="34" charset="0"/>
                </a:rPr>
                <a:t>Anomaly identification</a:t>
              </a:r>
            </a:p>
            <a:p>
              <a:pPr marL="169863" marR="0" lvl="0" indent="-169863" defTabSz="91440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Pct val="115000"/>
                <a:buFont typeface="Webdings" pitchFamily="18" charset="2"/>
                <a:buChar char="4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lawik" panose="020B0502040204020203" pitchFamily="34" charset="0"/>
                  <a:cs typeface="Arial" pitchFamily="34" charset="0"/>
                </a:rPr>
                <a:t>Distance based outlier detection</a:t>
              </a:r>
            </a:p>
          </p:txBody>
        </p:sp>
        <p:sp>
          <p:nvSpPr>
            <p:cNvPr id="21" name="Right Arrow 82">
              <a:extLst>
                <a:ext uri="{FF2B5EF4-FFF2-40B4-BE49-F238E27FC236}">
                  <a16:creationId xmlns:a16="http://schemas.microsoft.com/office/drawing/2014/main" id="{62713225-6189-45C5-ABF1-FEB23AC2E45F}"/>
                </a:ext>
              </a:extLst>
            </p:cNvPr>
            <p:cNvSpPr/>
            <p:nvPr/>
          </p:nvSpPr>
          <p:spPr bwMode="auto">
            <a:xfrm>
              <a:off x="3131222" y="3402502"/>
              <a:ext cx="337494" cy="192024"/>
            </a:xfrm>
            <a:prstGeom prst="rightArrow">
              <a:avLst/>
            </a:prstGeom>
            <a:solidFill>
              <a:srgbClr val="4D4D4D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</a:endParaRPr>
            </a:p>
          </p:txBody>
        </p:sp>
        <p:sp>
          <p:nvSpPr>
            <p:cNvPr id="22" name="Right Arrow 84">
              <a:extLst>
                <a:ext uri="{FF2B5EF4-FFF2-40B4-BE49-F238E27FC236}">
                  <a16:creationId xmlns:a16="http://schemas.microsoft.com/office/drawing/2014/main" id="{ACDEE39C-3E17-4612-8188-94BBCE06AE77}"/>
                </a:ext>
              </a:extLst>
            </p:cNvPr>
            <p:cNvSpPr/>
            <p:nvPr/>
          </p:nvSpPr>
          <p:spPr bwMode="auto">
            <a:xfrm>
              <a:off x="4829165" y="3391165"/>
              <a:ext cx="337494" cy="192024"/>
            </a:xfrm>
            <a:prstGeom prst="rightArrow">
              <a:avLst/>
            </a:prstGeom>
            <a:solidFill>
              <a:srgbClr val="4D4D4D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0710C2F-7A5C-4CA7-8725-CC1EBA5C2093}"/>
                </a:ext>
              </a:extLst>
            </p:cNvPr>
            <p:cNvSpPr/>
            <p:nvPr/>
          </p:nvSpPr>
          <p:spPr bwMode="auto">
            <a:xfrm>
              <a:off x="1871204" y="4937847"/>
              <a:ext cx="6169023" cy="292100"/>
            </a:xfrm>
            <a:prstGeom prst="rect">
              <a:avLst/>
            </a:prstGeom>
            <a:solidFill>
              <a:srgbClr val="4D4D4D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algn="ctr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Business Rules Implementation and Validation</a:t>
              </a:r>
            </a:p>
          </p:txBody>
        </p:sp>
        <p:sp>
          <p:nvSpPr>
            <p:cNvPr id="24" name="Up-Down Arrow 91">
              <a:extLst>
                <a:ext uri="{FF2B5EF4-FFF2-40B4-BE49-F238E27FC236}">
                  <a16:creationId xmlns:a16="http://schemas.microsoft.com/office/drawing/2014/main" id="{BD4EA67F-DDA7-4530-93B3-A3A12212A7AA}"/>
                </a:ext>
              </a:extLst>
            </p:cNvPr>
            <p:cNvSpPr/>
            <p:nvPr/>
          </p:nvSpPr>
          <p:spPr bwMode="auto">
            <a:xfrm>
              <a:off x="2367925" y="4575762"/>
              <a:ext cx="177843" cy="275151"/>
            </a:xfrm>
            <a:prstGeom prst="upDownArrow">
              <a:avLst/>
            </a:prstGeom>
            <a:solidFill>
              <a:srgbClr val="4D4D4D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</a:endParaRPr>
            </a:p>
          </p:txBody>
        </p:sp>
        <p:sp>
          <p:nvSpPr>
            <p:cNvPr id="25" name="Up-Down Arrow 92">
              <a:extLst>
                <a:ext uri="{FF2B5EF4-FFF2-40B4-BE49-F238E27FC236}">
                  <a16:creationId xmlns:a16="http://schemas.microsoft.com/office/drawing/2014/main" id="{25F3FECE-18CC-46ED-8BE1-D62AABF357EB}"/>
                </a:ext>
              </a:extLst>
            </p:cNvPr>
            <p:cNvSpPr/>
            <p:nvPr/>
          </p:nvSpPr>
          <p:spPr bwMode="auto">
            <a:xfrm>
              <a:off x="5737234" y="4575762"/>
              <a:ext cx="177843" cy="275151"/>
            </a:xfrm>
            <a:prstGeom prst="upDownArrow">
              <a:avLst/>
            </a:prstGeom>
            <a:solidFill>
              <a:srgbClr val="4D4D4D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</a:endParaRPr>
            </a:p>
          </p:txBody>
        </p:sp>
        <p:sp>
          <p:nvSpPr>
            <p:cNvPr id="26" name="Up-Down Arrow 93">
              <a:extLst>
                <a:ext uri="{FF2B5EF4-FFF2-40B4-BE49-F238E27FC236}">
                  <a16:creationId xmlns:a16="http://schemas.microsoft.com/office/drawing/2014/main" id="{CC825007-CDB9-486F-8AAB-18714D506283}"/>
                </a:ext>
              </a:extLst>
            </p:cNvPr>
            <p:cNvSpPr/>
            <p:nvPr/>
          </p:nvSpPr>
          <p:spPr bwMode="auto">
            <a:xfrm>
              <a:off x="4049034" y="4570839"/>
              <a:ext cx="177843" cy="275151"/>
            </a:xfrm>
            <a:prstGeom prst="upDownArrow">
              <a:avLst/>
            </a:prstGeom>
            <a:solidFill>
              <a:srgbClr val="4D4D4D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EBD45F-77BD-4D69-BA4E-4A883DA7C275}"/>
                </a:ext>
              </a:extLst>
            </p:cNvPr>
            <p:cNvSpPr/>
            <p:nvPr/>
          </p:nvSpPr>
          <p:spPr>
            <a:xfrm>
              <a:off x="3513455" y="2284354"/>
              <a:ext cx="1259271" cy="274320"/>
            </a:xfrm>
            <a:prstGeom prst="rect">
              <a:avLst/>
            </a:prstGeom>
            <a:solidFill>
              <a:srgbClr val="4D4D4D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45720" rIns="45720" anchor="ctr"/>
            <a:lstStyle/>
            <a:p>
              <a:pPr marL="234950" marR="0" lvl="0" indent="-234950" algn="ctr" defTabSz="444500" eaLnBrk="0" fontAlgn="base" latinLnBrk="0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Data Profiling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848D401-878B-4251-A83E-99016FFEEB10}"/>
                </a:ext>
              </a:extLst>
            </p:cNvPr>
            <p:cNvSpPr/>
            <p:nvPr/>
          </p:nvSpPr>
          <p:spPr bwMode="auto">
            <a:xfrm>
              <a:off x="1786854" y="2196769"/>
              <a:ext cx="6375746" cy="3622055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</a:endParaRPr>
            </a:p>
          </p:txBody>
        </p:sp>
        <p:sp>
          <p:nvSpPr>
            <p:cNvPr id="29" name="Arrow: Bent 28">
              <a:extLst>
                <a:ext uri="{FF2B5EF4-FFF2-40B4-BE49-F238E27FC236}">
                  <a16:creationId xmlns:a16="http://schemas.microsoft.com/office/drawing/2014/main" id="{4C3181DB-12ED-4AB9-AB40-C12F3F63AB36}"/>
                </a:ext>
              </a:extLst>
            </p:cNvPr>
            <p:cNvSpPr/>
            <p:nvPr/>
          </p:nvSpPr>
          <p:spPr bwMode="auto">
            <a:xfrm>
              <a:off x="989042" y="1847040"/>
              <a:ext cx="731321" cy="578645"/>
            </a:xfrm>
            <a:prstGeom prst="bentArrow">
              <a:avLst>
                <a:gd name="adj1" fmla="val 15940"/>
                <a:gd name="adj2" fmla="val 15034"/>
                <a:gd name="adj3" fmla="val 17752"/>
                <a:gd name="adj4" fmla="val 11320"/>
              </a:avLst>
            </a:prstGeom>
            <a:solidFill>
              <a:srgbClr val="4D4D4D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</a:endParaRPr>
            </a:p>
          </p:txBody>
        </p:sp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9A2DDFAB-441E-4676-AECB-340FF71378BE}"/>
                </a:ext>
              </a:extLst>
            </p:cNvPr>
            <p:cNvSpPr/>
            <p:nvPr/>
          </p:nvSpPr>
          <p:spPr bwMode="auto">
            <a:xfrm rot="5400000">
              <a:off x="8410374" y="1774381"/>
              <a:ext cx="430744" cy="576072"/>
            </a:xfrm>
            <a:prstGeom prst="bentArrow">
              <a:avLst>
                <a:gd name="adj1" fmla="val 15939"/>
                <a:gd name="adj2" fmla="val 15034"/>
                <a:gd name="adj3" fmla="val 17752"/>
                <a:gd name="adj4" fmla="val 11320"/>
              </a:avLst>
            </a:prstGeom>
            <a:solidFill>
              <a:srgbClr val="4D4D4D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DA3F4B-F10B-499C-B0D5-C63F8FB0123D}"/>
                </a:ext>
              </a:extLst>
            </p:cNvPr>
            <p:cNvSpPr/>
            <p:nvPr/>
          </p:nvSpPr>
          <p:spPr>
            <a:xfrm>
              <a:off x="8254174" y="2277786"/>
              <a:ext cx="1293193" cy="288262"/>
            </a:xfrm>
            <a:prstGeom prst="rect">
              <a:avLst/>
            </a:prstGeom>
            <a:solidFill>
              <a:srgbClr val="016666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45720" rIns="45720" anchor="ctr"/>
            <a:lstStyle/>
            <a:p>
              <a:pPr marL="234950" marR="0" lvl="0" indent="-234950" algn="ctr" defTabSz="444500" eaLnBrk="0" fontAlgn="base" latinLnBrk="0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Structured Data</a:t>
              </a:r>
            </a:p>
          </p:txBody>
        </p:sp>
        <p:sp>
          <p:nvSpPr>
            <p:cNvPr id="32" name="AutoShape 8" descr="Image result for data warehouse icon">
              <a:extLst>
                <a:ext uri="{FF2B5EF4-FFF2-40B4-BE49-F238E27FC236}">
                  <a16:creationId xmlns:a16="http://schemas.microsoft.com/office/drawing/2014/main" id="{1FE0DDC7-0D4C-423F-A271-5EA47B150C1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08746" y="367937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cs typeface="Times New Roman" pitchFamily="18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41C368B-2699-4DA2-B5D7-5A5B61E949EE}"/>
                </a:ext>
              </a:extLst>
            </p:cNvPr>
            <p:cNvSpPr/>
            <p:nvPr/>
          </p:nvSpPr>
          <p:spPr>
            <a:xfrm>
              <a:off x="8171009" y="2580767"/>
              <a:ext cx="152158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lawik" panose="020B0502040204020203" pitchFamily="34" charset="0"/>
                  <a:cs typeface="Arial" pitchFamily="34" charset="0"/>
                </a:rPr>
                <a:t>Refined &amp; Cleaned  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lawik" panose="020B0502040204020203" pitchFamily="34" charset="0"/>
                <a:cs typeface="Times New Roman" pitchFamily="18" charset="0"/>
              </a:endParaRPr>
            </a:p>
          </p:txBody>
        </p:sp>
        <p:sp>
          <p:nvSpPr>
            <p:cNvPr id="34" name="Rectangle 33">
              <a:hlinkClick r:id="" action="ppaction://noaction"/>
              <a:extLst>
                <a:ext uri="{FF2B5EF4-FFF2-40B4-BE49-F238E27FC236}">
                  <a16:creationId xmlns:a16="http://schemas.microsoft.com/office/drawing/2014/main" id="{7740FB06-8B65-4E39-8A51-657727089411}"/>
                </a:ext>
              </a:extLst>
            </p:cNvPr>
            <p:cNvSpPr/>
            <p:nvPr/>
          </p:nvSpPr>
          <p:spPr bwMode="auto">
            <a:xfrm>
              <a:off x="8249907" y="5853124"/>
              <a:ext cx="1294608" cy="403180"/>
            </a:xfrm>
            <a:prstGeom prst="rect">
              <a:avLst/>
            </a:prstGeom>
            <a:solidFill>
              <a:srgbClr val="016666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6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Master Data Management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375A18-4472-48B3-A36E-47D3980AA940}"/>
                </a:ext>
              </a:extLst>
            </p:cNvPr>
            <p:cNvSpPr/>
            <p:nvPr/>
          </p:nvSpPr>
          <p:spPr>
            <a:xfrm>
              <a:off x="8254174" y="4235480"/>
              <a:ext cx="1300610" cy="307796"/>
            </a:xfrm>
            <a:prstGeom prst="rect">
              <a:avLst/>
            </a:prstGeom>
            <a:solidFill>
              <a:srgbClr val="016666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45720" rIns="45720" anchor="ctr"/>
            <a:lstStyle/>
            <a:p>
              <a:pPr marL="234950" marR="0" lvl="0" indent="-234950" algn="ctr" defTabSz="444500" eaLnBrk="0" fontAlgn="base" latinLnBrk="0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Data Collation</a:t>
              </a:r>
            </a:p>
          </p:txBody>
        </p:sp>
        <p:pic>
          <p:nvPicPr>
            <p:cNvPr id="36" name="Picture 18" descr="Image result for collation icon">
              <a:extLst>
                <a:ext uri="{FF2B5EF4-FFF2-40B4-BE49-F238E27FC236}">
                  <a16:creationId xmlns:a16="http://schemas.microsoft.com/office/drawing/2014/main" id="{04A5C60F-6674-4F16-8BD9-3142F03058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rgbClr val="4D4D4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8989" y="3379388"/>
              <a:ext cx="810980" cy="810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Arrow: Up 36">
              <a:extLst>
                <a:ext uri="{FF2B5EF4-FFF2-40B4-BE49-F238E27FC236}">
                  <a16:creationId xmlns:a16="http://schemas.microsoft.com/office/drawing/2014/main" id="{BFC20B7A-DAB2-4B1F-9727-D7A4E57DC191}"/>
                </a:ext>
              </a:extLst>
            </p:cNvPr>
            <p:cNvSpPr/>
            <p:nvPr/>
          </p:nvSpPr>
          <p:spPr bwMode="auto">
            <a:xfrm rot="10800000">
              <a:off x="8780508" y="2956264"/>
              <a:ext cx="228600" cy="345156"/>
            </a:xfrm>
            <a:prstGeom prst="upArrow">
              <a:avLst/>
            </a:prstGeom>
            <a:solidFill>
              <a:srgbClr val="4D4D4D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</a:endParaRPr>
            </a:p>
          </p:txBody>
        </p:sp>
        <p:sp>
          <p:nvSpPr>
            <p:cNvPr id="38" name="Arrow: Up 37">
              <a:extLst>
                <a:ext uri="{FF2B5EF4-FFF2-40B4-BE49-F238E27FC236}">
                  <a16:creationId xmlns:a16="http://schemas.microsoft.com/office/drawing/2014/main" id="{7BE3ECA9-3719-4C6C-9B4F-2DDE436F2230}"/>
                </a:ext>
              </a:extLst>
            </p:cNvPr>
            <p:cNvSpPr/>
            <p:nvPr/>
          </p:nvSpPr>
          <p:spPr bwMode="auto">
            <a:xfrm rot="10800000">
              <a:off x="8780508" y="4577741"/>
              <a:ext cx="228600" cy="345156"/>
            </a:xfrm>
            <a:prstGeom prst="upArrow">
              <a:avLst/>
            </a:prstGeom>
            <a:solidFill>
              <a:srgbClr val="4D4D4D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CF6458C-8A0A-4790-B960-0E5AADEDB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771" y="5134593"/>
              <a:ext cx="507936" cy="50793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95A4C92-F687-4025-BB7D-0C14354B4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7641" y="5028998"/>
              <a:ext cx="789826" cy="789826"/>
            </a:xfrm>
            <a:prstGeom prst="rect">
              <a:avLst/>
            </a:prstGeom>
          </p:spPr>
        </p:pic>
        <p:sp>
          <p:nvSpPr>
            <p:cNvPr id="41" name="Right Arrow 84">
              <a:extLst>
                <a:ext uri="{FF2B5EF4-FFF2-40B4-BE49-F238E27FC236}">
                  <a16:creationId xmlns:a16="http://schemas.microsoft.com/office/drawing/2014/main" id="{138470A7-82CF-4E29-81EE-1855086919B7}"/>
                </a:ext>
              </a:extLst>
            </p:cNvPr>
            <p:cNvSpPr/>
            <p:nvPr/>
          </p:nvSpPr>
          <p:spPr bwMode="auto">
            <a:xfrm>
              <a:off x="6481667" y="3395412"/>
              <a:ext cx="337494" cy="192024"/>
            </a:xfrm>
            <a:prstGeom prst="rightArrow">
              <a:avLst/>
            </a:prstGeom>
            <a:solidFill>
              <a:srgbClr val="4D4D4D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5FCFBF1-469A-4B9D-833A-321DC2C5C508}"/>
                </a:ext>
              </a:extLst>
            </p:cNvPr>
            <p:cNvSpPr/>
            <p:nvPr/>
          </p:nvSpPr>
          <p:spPr>
            <a:xfrm>
              <a:off x="6839764" y="2298324"/>
              <a:ext cx="1259271" cy="274320"/>
            </a:xfrm>
            <a:prstGeom prst="rect">
              <a:avLst/>
            </a:prstGeom>
            <a:solidFill>
              <a:srgbClr val="4D4D4D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wrap="none" lIns="45720" rIns="45720" anchor="ctr"/>
            <a:lstStyle/>
            <a:p>
              <a:pPr marL="234950" marR="0" lvl="0" indent="-234950" algn="ctr" defTabSz="444500" eaLnBrk="0" fontAlgn="base" latinLnBrk="0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Data Cleansing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5000A0D-E0F1-47A2-94B3-364EA46490EA}"/>
                </a:ext>
              </a:extLst>
            </p:cNvPr>
            <p:cNvSpPr/>
            <p:nvPr/>
          </p:nvSpPr>
          <p:spPr>
            <a:xfrm>
              <a:off x="6826708" y="2619524"/>
              <a:ext cx="1259271" cy="1862297"/>
            </a:xfrm>
            <a:prstGeom prst="rect">
              <a:avLst/>
            </a:prstGeom>
            <a:noFill/>
            <a:ln>
              <a:solidFill>
                <a:srgbClr val="4D4D4D"/>
              </a:solidFill>
              <a:prstDash val="sysDot"/>
            </a:ln>
            <a:effectLst/>
          </p:spPr>
          <p:txBody>
            <a:bodyPr spcFirstLastPara="0" vert="horz" wrap="square" lIns="53340" tIns="53340" rIns="71120" bIns="80010" numCol="1" spcCol="1270" anchor="t" anchorCtr="0">
              <a:noAutofit/>
            </a:bodyPr>
            <a:lstStyle/>
            <a:p>
              <a:pPr marL="169863" marR="0" lvl="0" indent="-169863" defTabSz="91440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Pct val="115000"/>
                <a:buFont typeface="Webdings" pitchFamily="18" charset="2"/>
                <a:buChar char="4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lawik" panose="020B0502040204020203" pitchFamily="34" charset="0"/>
                  <a:cs typeface="Arial" pitchFamily="34" charset="0"/>
                </a:rPr>
                <a:t>Clean when data exceeds pre-set limits</a:t>
              </a:r>
            </a:p>
            <a:p>
              <a:pPr marL="169863" marR="0" lvl="0" indent="-169863" defTabSz="91440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Pct val="115000"/>
                <a:buFont typeface="Webdings" pitchFamily="18" charset="2"/>
                <a:buChar char="4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Selawik" panose="020B0502040204020203" pitchFamily="34" charset="0"/>
                  <a:cs typeface="Arial" pitchFamily="34" charset="0"/>
                </a:rPr>
                <a:t>Standardization of data as per requirements and business rules</a:t>
              </a:r>
            </a:p>
          </p:txBody>
        </p:sp>
        <p:sp>
          <p:nvSpPr>
            <p:cNvPr id="44" name="Up-Down Arrow 92">
              <a:extLst>
                <a:ext uri="{FF2B5EF4-FFF2-40B4-BE49-F238E27FC236}">
                  <a16:creationId xmlns:a16="http://schemas.microsoft.com/office/drawing/2014/main" id="{C25FD2F0-8648-4122-9697-B48A4D67C2D6}"/>
                </a:ext>
              </a:extLst>
            </p:cNvPr>
            <p:cNvSpPr/>
            <p:nvPr/>
          </p:nvSpPr>
          <p:spPr bwMode="auto">
            <a:xfrm>
              <a:off x="7380477" y="4575762"/>
              <a:ext cx="177843" cy="275151"/>
            </a:xfrm>
            <a:prstGeom prst="upDownArrow">
              <a:avLst/>
            </a:prstGeom>
            <a:solidFill>
              <a:srgbClr val="4D4D4D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</a:endParaRPr>
            </a:p>
          </p:txBody>
        </p:sp>
      </p:grpSp>
      <p:graphicFrame>
        <p:nvGraphicFramePr>
          <p:cNvPr id="47" name="Diagram 46">
            <a:extLst>
              <a:ext uri="{FF2B5EF4-FFF2-40B4-BE49-F238E27FC236}">
                <a16:creationId xmlns:a16="http://schemas.microsoft.com/office/drawing/2014/main" id="{CAAC318C-A074-4029-AA09-47393596C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7075861"/>
              </p:ext>
            </p:extLst>
          </p:nvPr>
        </p:nvGraphicFramePr>
        <p:xfrm>
          <a:off x="1601788" y="1140257"/>
          <a:ext cx="8800660" cy="33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8" name="Text Box 13">
            <a:extLst>
              <a:ext uri="{FF2B5EF4-FFF2-40B4-BE49-F238E27FC236}">
                <a16:creationId xmlns:a16="http://schemas.microsoft.com/office/drawing/2014/main" id="{A142ECAB-D95A-4567-8C71-76B6640FF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2299027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Promotional Response modelling (4/14)</a:t>
            </a:r>
          </a:p>
        </p:txBody>
      </p:sp>
    </p:spTree>
    <p:extLst>
      <p:ext uri="{BB962C8B-B14F-4D97-AF65-F5344CB8AC3E}">
        <p14:creationId xmlns:p14="http://schemas.microsoft.com/office/powerpoint/2010/main" val="2310518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A752AE-2FC2-44CD-96FE-864092D57A5E}"/>
              </a:ext>
            </a:extLst>
          </p:cNvPr>
          <p:cNvSpPr txBox="1"/>
          <p:nvPr/>
        </p:nvSpPr>
        <p:spPr>
          <a:xfrm>
            <a:off x="2612187" y="2896915"/>
            <a:ext cx="274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Selawik" panose="020B0502040204020203" pitchFamily="34" charset="0"/>
              </a:rPr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AE05CC-AA9E-4399-83E7-F41ED46A1C8D}"/>
              </a:ext>
            </a:extLst>
          </p:cNvPr>
          <p:cNvCxnSpPr/>
          <p:nvPr/>
        </p:nvCxnSpPr>
        <p:spPr>
          <a:xfrm>
            <a:off x="5551649" y="2691328"/>
            <a:ext cx="0" cy="10772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85F131-E0B7-460A-9DD8-DFCB5AA5527B}"/>
              </a:ext>
            </a:extLst>
          </p:cNvPr>
          <p:cNvSpPr txBox="1"/>
          <p:nvPr/>
        </p:nvSpPr>
        <p:spPr>
          <a:xfrm>
            <a:off x="5750787" y="2025502"/>
            <a:ext cx="3829026" cy="2631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prstClr val="white"/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Executive Summary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prstClr val="white"/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Solution Design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prstClr val="white"/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Who we are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1"/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Engagement &amp; Governance Model</a:t>
            </a:r>
            <a:endParaRPr lang="en-US" sz="1600" b="1" dirty="0">
              <a:solidFill>
                <a:prstClr val="white"/>
              </a:solidFill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prstClr val="white"/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Timelines and Cost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prstClr val="white"/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Experience in Promotional Response Modeling and Sales Force Effectiveness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486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86906E93-50B2-43F4-8607-F1FD2FC9C8D5}"/>
              </a:ext>
            </a:extLst>
          </p:cNvPr>
          <p:cNvSpPr txBox="1"/>
          <p:nvPr/>
        </p:nvSpPr>
        <p:spPr>
          <a:xfrm>
            <a:off x="246888" y="156627"/>
            <a:ext cx="11125200" cy="7017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b="1" kern="0" dirty="0">
                <a:solidFill>
                  <a:srgbClr val="595959"/>
                </a:solidFill>
                <a:latin typeface="Selawik Light" panose="020B0502040204020203" pitchFamily="34" charset="0"/>
              </a:rPr>
              <a:t>Exploratory Data Analysis utility will help in summarizing the main characteristics of variables prior to performing model iterations</a:t>
            </a:r>
          </a:p>
        </p:txBody>
      </p:sp>
      <p:sp>
        <p:nvSpPr>
          <p:cNvPr id="85" name="Rectangle 84">
            <a:hlinkClick r:id="" action="ppaction://noaction"/>
            <a:extLst>
              <a:ext uri="{FF2B5EF4-FFF2-40B4-BE49-F238E27FC236}">
                <a16:creationId xmlns:a16="http://schemas.microsoft.com/office/drawing/2014/main" id="{3C824230-FEB4-46A4-AFCF-A05DD77484F4}"/>
              </a:ext>
            </a:extLst>
          </p:cNvPr>
          <p:cNvSpPr/>
          <p:nvPr/>
        </p:nvSpPr>
        <p:spPr bwMode="auto">
          <a:xfrm>
            <a:off x="2743200" y="2911392"/>
            <a:ext cx="1294608" cy="411480"/>
          </a:xfrm>
          <a:prstGeom prst="rect">
            <a:avLst/>
          </a:prstGeom>
          <a:solidFill>
            <a:srgbClr val="01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6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Master Data Management</a:t>
            </a:r>
          </a:p>
        </p:txBody>
      </p:sp>
      <p:sp>
        <p:nvSpPr>
          <p:cNvPr id="86" name="Arrow: Up 85">
            <a:extLst>
              <a:ext uri="{FF2B5EF4-FFF2-40B4-BE49-F238E27FC236}">
                <a16:creationId xmlns:a16="http://schemas.microsoft.com/office/drawing/2014/main" id="{BD453EC6-8EC0-4EAF-B2E5-43CB18B91E71}"/>
              </a:ext>
            </a:extLst>
          </p:cNvPr>
          <p:cNvSpPr/>
          <p:nvPr/>
        </p:nvSpPr>
        <p:spPr bwMode="auto">
          <a:xfrm rot="5400000">
            <a:off x="4118397" y="2230000"/>
            <a:ext cx="228600" cy="345156"/>
          </a:xfrm>
          <a:prstGeom prst="upArrow">
            <a:avLst/>
          </a:prstGeom>
          <a:solidFill>
            <a:srgbClr val="60606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87" name="Rectangle 86">
            <a:hlinkClick r:id="" action="ppaction://noaction"/>
            <a:extLst>
              <a:ext uri="{FF2B5EF4-FFF2-40B4-BE49-F238E27FC236}">
                <a16:creationId xmlns:a16="http://schemas.microsoft.com/office/drawing/2014/main" id="{8BA299FA-4500-4BC5-AF3A-7A90EF914813}"/>
              </a:ext>
            </a:extLst>
          </p:cNvPr>
          <p:cNvSpPr/>
          <p:nvPr/>
        </p:nvSpPr>
        <p:spPr bwMode="auto">
          <a:xfrm>
            <a:off x="4495252" y="2911392"/>
            <a:ext cx="1294608" cy="411480"/>
          </a:xfrm>
          <a:prstGeom prst="rect">
            <a:avLst/>
          </a:prstGeom>
          <a:solidFill>
            <a:srgbClr val="01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6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Data Disaggregation</a:t>
            </a:r>
          </a:p>
        </p:txBody>
      </p:sp>
      <p:sp>
        <p:nvSpPr>
          <p:cNvPr id="88" name="Rectangle 87">
            <a:hlinkClick r:id="" action="ppaction://noaction"/>
            <a:extLst>
              <a:ext uri="{FF2B5EF4-FFF2-40B4-BE49-F238E27FC236}">
                <a16:creationId xmlns:a16="http://schemas.microsoft.com/office/drawing/2014/main" id="{847CA4E2-91DF-425C-B321-22601D974FE8}"/>
              </a:ext>
            </a:extLst>
          </p:cNvPr>
          <p:cNvSpPr/>
          <p:nvPr/>
        </p:nvSpPr>
        <p:spPr bwMode="auto">
          <a:xfrm>
            <a:off x="6247304" y="2911392"/>
            <a:ext cx="1294608" cy="411480"/>
          </a:xfrm>
          <a:prstGeom prst="rect">
            <a:avLst/>
          </a:prstGeom>
          <a:solidFill>
            <a:srgbClr val="01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6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Exploratory Data Analysis</a:t>
            </a:r>
          </a:p>
        </p:txBody>
      </p:sp>
      <p:sp>
        <p:nvSpPr>
          <p:cNvPr id="89" name="Arrow: Up 88">
            <a:extLst>
              <a:ext uri="{FF2B5EF4-FFF2-40B4-BE49-F238E27FC236}">
                <a16:creationId xmlns:a16="http://schemas.microsoft.com/office/drawing/2014/main" id="{E5940866-9425-4851-9DC1-059FE4ED0E81}"/>
              </a:ext>
            </a:extLst>
          </p:cNvPr>
          <p:cNvSpPr/>
          <p:nvPr/>
        </p:nvSpPr>
        <p:spPr bwMode="auto">
          <a:xfrm rot="5400000">
            <a:off x="5804534" y="2231657"/>
            <a:ext cx="228600" cy="345156"/>
          </a:xfrm>
          <a:prstGeom prst="upArrow">
            <a:avLst/>
          </a:prstGeom>
          <a:solidFill>
            <a:srgbClr val="60606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9053B88-8E11-4B16-A7A1-3777CC879DAC}"/>
              </a:ext>
            </a:extLst>
          </p:cNvPr>
          <p:cNvSpPr/>
          <p:nvPr/>
        </p:nvSpPr>
        <p:spPr>
          <a:xfrm>
            <a:off x="1601788" y="3834442"/>
            <a:ext cx="8789990" cy="2438174"/>
          </a:xfrm>
          <a:prstGeom prst="rect">
            <a:avLst/>
          </a:prstGeom>
          <a:pattFill prst="dkUpDiag">
            <a:fgClr>
              <a:sysClr val="window" lastClr="FFFFFF">
                <a:lumMod val="95000"/>
              </a:sysClr>
            </a:fgClr>
            <a:bgClr>
              <a:sysClr val="window" lastClr="FFFFFF"/>
            </a:bgClr>
          </a:pattFill>
          <a:ln>
            <a:solidFill>
              <a:srgbClr val="4D4D4D"/>
            </a:solidFill>
          </a:ln>
          <a:effectLst/>
        </p:spPr>
        <p:txBody>
          <a:bodyPr spcFirstLastPara="0" vert="horz" wrap="square" lIns="53340" tIns="53340" rIns="71120" bIns="80010" numCol="1" spcCol="1270" anchor="t" anchorCtr="0">
            <a:noAutofit/>
          </a:bodyPr>
          <a:lstStyle/>
          <a:p>
            <a:pPr marL="171450" marR="0" lvl="1" indent="-171450" defTabSz="91440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4D4D4D"/>
              </a:buClr>
              <a:buSzPct val="115000"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lawik" panose="020B0502040204020203" pitchFamily="34" charset="0"/>
                <a:cs typeface="Arial" pitchFamily="34" charset="0"/>
              </a:rPr>
              <a:t>Exploratory Data Analysis Utility will contain the below mentioned modules which will help to iterate quickly, scale easily and derive business insights</a:t>
            </a:r>
          </a:p>
        </p:txBody>
      </p:sp>
      <p:sp>
        <p:nvSpPr>
          <p:cNvPr id="91" name="Arrow: Up 90">
            <a:extLst>
              <a:ext uri="{FF2B5EF4-FFF2-40B4-BE49-F238E27FC236}">
                <a16:creationId xmlns:a16="http://schemas.microsoft.com/office/drawing/2014/main" id="{8870A21B-B225-4422-B6AB-7B4424DECD1F}"/>
              </a:ext>
            </a:extLst>
          </p:cNvPr>
          <p:cNvSpPr/>
          <p:nvPr/>
        </p:nvSpPr>
        <p:spPr bwMode="auto">
          <a:xfrm rot="5400000">
            <a:off x="7664203" y="2230000"/>
            <a:ext cx="228600" cy="345156"/>
          </a:xfrm>
          <a:prstGeom prst="upArrow">
            <a:avLst/>
          </a:prstGeom>
          <a:solidFill>
            <a:srgbClr val="60606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92" name="Rectangle 91">
            <a:hlinkClick r:id="" action="ppaction://noaction"/>
            <a:extLst>
              <a:ext uri="{FF2B5EF4-FFF2-40B4-BE49-F238E27FC236}">
                <a16:creationId xmlns:a16="http://schemas.microsoft.com/office/drawing/2014/main" id="{AF652218-C2A0-4529-8C2A-DA35851BF579}"/>
              </a:ext>
            </a:extLst>
          </p:cNvPr>
          <p:cNvSpPr/>
          <p:nvPr/>
        </p:nvSpPr>
        <p:spPr bwMode="auto">
          <a:xfrm>
            <a:off x="7999356" y="2911392"/>
            <a:ext cx="1464612" cy="411480"/>
          </a:xfrm>
          <a:prstGeom prst="rect">
            <a:avLst/>
          </a:prstGeom>
          <a:solidFill>
            <a:srgbClr val="01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6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Variable Selection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88FAC91-C28A-4C33-BFD1-34E01720B4B5}"/>
              </a:ext>
            </a:extLst>
          </p:cNvPr>
          <p:cNvGrpSpPr/>
          <p:nvPr/>
        </p:nvGrpSpPr>
        <p:grpSpPr>
          <a:xfrm>
            <a:off x="8241153" y="1845043"/>
            <a:ext cx="837652" cy="689057"/>
            <a:chOff x="7232657" y="1520743"/>
            <a:chExt cx="837652" cy="689057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0277347-BD6F-476A-89E3-8BEED8A83373}"/>
                </a:ext>
              </a:extLst>
            </p:cNvPr>
            <p:cNvGrpSpPr/>
            <p:nvPr/>
          </p:nvGrpSpPr>
          <p:grpSpPr>
            <a:xfrm>
              <a:off x="7232657" y="1520743"/>
              <a:ext cx="837652" cy="689057"/>
              <a:chOff x="7232657" y="1743119"/>
              <a:chExt cx="837652" cy="689057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9A6D278-D618-4029-87B6-D184240CFAE6}"/>
                  </a:ext>
                </a:extLst>
              </p:cNvPr>
              <p:cNvSpPr/>
              <p:nvPr/>
            </p:nvSpPr>
            <p:spPr bwMode="auto">
              <a:xfrm>
                <a:off x="7232657" y="1743119"/>
                <a:ext cx="837652" cy="228600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D4D4D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234950" marR="0" lvl="0" indent="-234950" defTabSz="914400" eaLnBrk="1" fontAlgn="base" latinLnBrk="0" hangingPunct="1">
                  <a:lnSpc>
                    <a:spcPct val="100000"/>
                  </a:lnSpc>
                  <a:spcBef>
                    <a:spcPct val="100000"/>
                  </a:spcBef>
                  <a:spcAft>
                    <a:spcPct val="0"/>
                  </a:spcAft>
                  <a:buClrTx/>
                  <a:buSzTx/>
                  <a:buFont typeface="Webdings" pitchFamily="18" charset="2"/>
                  <a:buChar char="4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E4FBCE6-3E59-41B4-BA65-17B37F086912}"/>
                  </a:ext>
                </a:extLst>
              </p:cNvPr>
              <p:cNvCxnSpPr>
                <a:cxnSpLocks/>
                <a:stCxn id="99" idx="2"/>
                <a:endCxn id="102" idx="2"/>
              </p:cNvCxnSpPr>
              <p:nvPr/>
            </p:nvCxnSpPr>
            <p:spPr bwMode="auto">
              <a:xfrm>
                <a:off x="7232657" y="1857419"/>
                <a:ext cx="298307" cy="538975"/>
              </a:xfrm>
              <a:prstGeom prst="line">
                <a:avLst/>
              </a:prstGeom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ln w="28575" cap="flat" cmpd="sng" algn="ctr">
                <a:solidFill>
                  <a:srgbClr val="4D4D4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4A66FEB8-DED4-478A-8DA6-6158980A16AB}"/>
                  </a:ext>
                </a:extLst>
              </p:cNvPr>
              <p:cNvCxnSpPr>
                <a:cxnSpLocks/>
                <a:stCxn id="99" idx="6"/>
              </p:cNvCxnSpPr>
              <p:nvPr/>
            </p:nvCxnSpPr>
            <p:spPr bwMode="auto">
              <a:xfrm flipH="1">
                <a:off x="7829429" y="1857419"/>
                <a:ext cx="240880" cy="516835"/>
              </a:xfrm>
              <a:prstGeom prst="line">
                <a:avLst/>
              </a:prstGeom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ln w="28575" cap="flat" cmpd="sng" algn="ctr">
                <a:solidFill>
                  <a:srgbClr val="4D4D4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4C9FFA4-F3C9-4BFE-BF4B-48AAB6A360C6}"/>
                  </a:ext>
                </a:extLst>
              </p:cNvPr>
              <p:cNvSpPr/>
              <p:nvPr/>
            </p:nvSpPr>
            <p:spPr bwMode="auto">
              <a:xfrm>
                <a:off x="7530964" y="2360612"/>
                <a:ext cx="298465" cy="71564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D4D4D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234950" marR="0" lvl="0" indent="-234950" defTabSz="914400" eaLnBrk="1" fontAlgn="base" latinLnBrk="0" hangingPunct="1">
                  <a:lnSpc>
                    <a:spcPct val="100000"/>
                  </a:lnSpc>
                  <a:spcBef>
                    <a:spcPct val="100000"/>
                  </a:spcBef>
                  <a:spcAft>
                    <a:spcPct val="0"/>
                  </a:spcAft>
                  <a:buClrTx/>
                  <a:buSzTx/>
                  <a:buFont typeface="Webdings" pitchFamily="18" charset="2"/>
                  <a:buChar char="4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47DCF96-8DE1-468E-9453-29FE440F6CF6}"/>
                </a:ext>
              </a:extLst>
            </p:cNvPr>
            <p:cNvGrpSpPr/>
            <p:nvPr/>
          </p:nvGrpSpPr>
          <p:grpSpPr>
            <a:xfrm>
              <a:off x="7435532" y="1767840"/>
              <a:ext cx="365760" cy="396240"/>
              <a:chOff x="7435532" y="1965960"/>
              <a:chExt cx="365760" cy="396240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9478DBD-7D0B-42B9-BD7F-FBFD72943B4C}"/>
                  </a:ext>
                </a:extLst>
              </p:cNvPr>
              <p:cNvSpPr/>
              <p:nvPr/>
            </p:nvSpPr>
            <p:spPr bwMode="auto">
              <a:xfrm>
                <a:off x="7435532" y="2026920"/>
                <a:ext cx="182880" cy="182880"/>
              </a:xfrm>
              <a:prstGeom prst="ellipse">
                <a:avLst/>
              </a:prstGeom>
              <a:solidFill>
                <a:srgbClr val="4D4D4D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10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lawik" panose="020B0502040204020203" pitchFamily="34" charset="0"/>
                  </a:rPr>
                  <a:t>A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" panose="020B0502040204020203" pitchFamily="34" charset="0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5E1496A5-C1B3-4A33-8AF3-99186024701F}"/>
                  </a:ext>
                </a:extLst>
              </p:cNvPr>
              <p:cNvSpPr/>
              <p:nvPr/>
            </p:nvSpPr>
            <p:spPr bwMode="auto">
              <a:xfrm>
                <a:off x="7587932" y="2179320"/>
                <a:ext cx="182880" cy="182880"/>
              </a:xfrm>
              <a:prstGeom prst="ellipse">
                <a:avLst/>
              </a:prstGeom>
              <a:solidFill>
                <a:srgbClr val="4D4D4D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10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lawik" panose="020B0502040204020203" pitchFamily="34" charset="0"/>
                  </a:rPr>
                  <a:t>B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9F11082-F177-4A69-82E6-0B3DF7DDBA85}"/>
                  </a:ext>
                </a:extLst>
              </p:cNvPr>
              <p:cNvSpPr/>
              <p:nvPr/>
            </p:nvSpPr>
            <p:spPr bwMode="auto">
              <a:xfrm>
                <a:off x="7618412" y="1965960"/>
                <a:ext cx="182880" cy="182880"/>
              </a:xfrm>
              <a:prstGeom prst="ellipse">
                <a:avLst/>
              </a:prstGeom>
              <a:solidFill>
                <a:srgbClr val="4D4D4D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10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lawik" panose="020B0502040204020203" pitchFamily="34" charset="0"/>
                  </a:rPr>
                  <a:t>C</a:t>
                </a:r>
              </a:p>
            </p:txBody>
          </p:sp>
        </p:grp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97F0444B-431E-4C62-95BD-A15A6F29AD8D}"/>
              </a:ext>
            </a:extLst>
          </p:cNvPr>
          <p:cNvSpPr/>
          <p:nvPr/>
        </p:nvSpPr>
        <p:spPr bwMode="auto">
          <a:xfrm>
            <a:off x="8596428" y="2679164"/>
            <a:ext cx="182880" cy="182880"/>
          </a:xfrm>
          <a:prstGeom prst="ellipse">
            <a:avLst/>
          </a:prstGeom>
          <a:solidFill>
            <a:srgbClr val="4D4D4D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C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26355AA-6568-4D69-80D1-9ABF0AED4AC5}"/>
              </a:ext>
            </a:extLst>
          </p:cNvPr>
          <p:cNvCxnSpPr>
            <a:cxnSpLocks/>
          </p:cNvCxnSpPr>
          <p:nvPr/>
        </p:nvCxnSpPr>
        <p:spPr bwMode="auto">
          <a:xfrm>
            <a:off x="8685156" y="2538578"/>
            <a:ext cx="0" cy="128975"/>
          </a:xfrm>
          <a:prstGeom prst="straightConnector1">
            <a:avLst/>
          </a:prstGeom>
          <a:pattFill prst="pct50">
            <a:fgClr>
              <a:srgbClr val="0000FF"/>
            </a:fgClr>
            <a:bgClr>
              <a:srgbClr val="FFFFFF"/>
            </a:bgClr>
          </a:pattFill>
          <a:ln w="25400" cap="flat" cmpd="sng" algn="ctr">
            <a:solidFill>
              <a:srgbClr val="4D4D4D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05" name="Flowchart: Process 104">
            <a:extLst>
              <a:ext uri="{FF2B5EF4-FFF2-40B4-BE49-F238E27FC236}">
                <a16:creationId xmlns:a16="http://schemas.microsoft.com/office/drawing/2014/main" id="{AE7C03A0-D44B-4E5D-9E5D-E54D6A20E470}"/>
              </a:ext>
            </a:extLst>
          </p:cNvPr>
          <p:cNvSpPr/>
          <p:nvPr/>
        </p:nvSpPr>
        <p:spPr bwMode="auto">
          <a:xfrm>
            <a:off x="6136453" y="1648949"/>
            <a:ext cx="3414828" cy="1799550"/>
          </a:xfrm>
          <a:prstGeom prst="flowChartProcess">
            <a:avLst/>
          </a:prstGeom>
          <a:noFill/>
          <a:ln w="19050" cap="flat" cmpd="sng" algn="ctr">
            <a:solidFill>
              <a:srgbClr val="4D4D4D"/>
            </a:solidFill>
            <a:prstDash val="dash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2E0CB42-8413-415A-8CCC-7D86CA65B8CB}"/>
              </a:ext>
            </a:extLst>
          </p:cNvPr>
          <p:cNvSpPr/>
          <p:nvPr/>
        </p:nvSpPr>
        <p:spPr bwMode="auto">
          <a:xfrm rot="18904728">
            <a:off x="5950045" y="1722747"/>
            <a:ext cx="812800" cy="231562"/>
          </a:xfrm>
          <a:prstGeom prst="rect">
            <a:avLst/>
          </a:prstGeom>
          <a:solidFill>
            <a:srgbClr val="4D4D4D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UTILITY</a:t>
            </a:r>
          </a:p>
        </p:txBody>
      </p:sp>
      <p:sp>
        <p:nvSpPr>
          <p:cNvPr id="107" name="TextBox 106">
            <a:hlinkClick r:id="" action="ppaction://noaction"/>
            <a:extLst>
              <a:ext uri="{FF2B5EF4-FFF2-40B4-BE49-F238E27FC236}">
                <a16:creationId xmlns:a16="http://schemas.microsoft.com/office/drawing/2014/main" id="{030E9055-1A9F-446F-85F2-8E1AE0A223A7}"/>
              </a:ext>
            </a:extLst>
          </p:cNvPr>
          <p:cNvSpPr txBox="1"/>
          <p:nvPr/>
        </p:nvSpPr>
        <p:spPr>
          <a:xfrm>
            <a:off x="1813632" y="6272616"/>
            <a:ext cx="23773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050" i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  <a:hlinkClick r:id="rId2" action="ppaction://hlinksldjump"/>
              </a:rPr>
              <a:t>EDA Utility: Sample Screenshots</a:t>
            </a:r>
            <a:endParaRPr lang="en-US" sz="1050" i="1" dirty="0">
              <a:solidFill>
                <a:srgbClr val="000000"/>
              </a:solidFill>
              <a:latin typeface="Selawik" panose="020B0502040204020203" pitchFamily="34" charset="0"/>
              <a:cs typeface="Times New Roman" pitchFamily="18" charset="0"/>
            </a:endParaRPr>
          </a:p>
        </p:txBody>
      </p:sp>
      <p:sp>
        <p:nvSpPr>
          <p:cNvPr id="108" name="Left Brace 107">
            <a:extLst>
              <a:ext uri="{FF2B5EF4-FFF2-40B4-BE49-F238E27FC236}">
                <a16:creationId xmlns:a16="http://schemas.microsoft.com/office/drawing/2014/main" id="{C9493D17-52AC-44C8-BC77-725872E8F06F}"/>
              </a:ext>
            </a:extLst>
          </p:cNvPr>
          <p:cNvSpPr/>
          <p:nvPr/>
        </p:nvSpPr>
        <p:spPr bwMode="auto">
          <a:xfrm rot="5400000">
            <a:off x="5814606" y="-764319"/>
            <a:ext cx="364354" cy="8789990"/>
          </a:xfrm>
          <a:prstGeom prst="leftBrace">
            <a:avLst>
              <a:gd name="adj1" fmla="val 18880"/>
              <a:gd name="adj2" fmla="val 28372"/>
            </a:avLst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endParaRPr lang="en-US" sz="1100" dirty="0">
              <a:solidFill>
                <a:srgbClr val="000000"/>
              </a:solidFill>
              <a:latin typeface="Selawik" panose="020B0502040204020203" pitchFamily="34" charset="0"/>
              <a:cs typeface="Times New Roman" pitchFamily="18" charset="0"/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1A5A4DF-65D9-4DAE-88B7-A2E3C650B76B}"/>
              </a:ext>
            </a:extLst>
          </p:cNvPr>
          <p:cNvCxnSpPr>
            <a:cxnSpLocks/>
          </p:cNvCxnSpPr>
          <p:nvPr/>
        </p:nvCxnSpPr>
        <p:spPr bwMode="auto">
          <a:xfrm flipV="1">
            <a:off x="4560741" y="4439099"/>
            <a:ext cx="0" cy="1676400"/>
          </a:xfrm>
          <a:prstGeom prst="line">
            <a:avLst/>
          </a:prstGeom>
          <a:pattFill prst="pct50">
            <a:fgClr>
              <a:srgbClr val="0000FF"/>
            </a:fgClr>
            <a:bgClr>
              <a:srgbClr val="FFFFFF"/>
            </a:bgClr>
          </a:pattFill>
          <a:ln w="25400" cap="flat" cmpd="sng" algn="ctr">
            <a:solidFill>
              <a:sysClr val="window" lastClr="FFFFFF">
                <a:lumMod val="65000"/>
              </a:sys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8C08BA3-0483-41E5-B153-494DCA8D6C69}"/>
              </a:ext>
            </a:extLst>
          </p:cNvPr>
          <p:cNvSpPr/>
          <p:nvPr/>
        </p:nvSpPr>
        <p:spPr>
          <a:xfrm>
            <a:off x="1981201" y="4440455"/>
            <a:ext cx="2339932" cy="1675044"/>
          </a:xfrm>
          <a:prstGeom prst="rect">
            <a:avLst/>
          </a:prstGeom>
          <a:noFill/>
          <a:ln>
            <a:noFill/>
            <a:prstDash val="sysDot"/>
          </a:ln>
          <a:effectLst/>
        </p:spPr>
        <p:txBody>
          <a:bodyPr spcFirstLastPara="0" vert="horz" wrap="square" lIns="53340" tIns="53340" rIns="71120" bIns="80010" numCol="1" spcCol="1270" anchor="t" anchorCtr="0">
            <a:noAutofit/>
          </a:bodyPr>
          <a:lstStyle/>
          <a:p>
            <a:pPr marL="182880" marR="0" lvl="0" indent="-171450" defTabSz="91440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4D4D4D"/>
              </a:buClr>
              <a:buSzPct val="115000"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lawik" panose="020B0502040204020203" pitchFamily="34" charset="0"/>
                <a:cs typeface="Arial" pitchFamily="34" charset="0"/>
              </a:rPr>
              <a:t>Descriptive Statistics</a:t>
            </a:r>
          </a:p>
          <a:p>
            <a:pPr marL="457200" marR="0" lvl="2" indent="-171450" defTabSz="91440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Pct val="115000"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lawik" panose="020B0502040204020203" pitchFamily="34" charset="0"/>
                <a:cs typeface="Arial" pitchFamily="34" charset="0"/>
              </a:rPr>
              <a:t>Variable Frequency</a:t>
            </a:r>
          </a:p>
          <a:p>
            <a:pPr marL="457200" marR="0" lvl="2" indent="-171450" defTabSz="91440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Pct val="115000"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lawik" panose="020B0502040204020203" pitchFamily="34" charset="0"/>
                <a:cs typeface="Arial" pitchFamily="34" charset="0"/>
              </a:rPr>
              <a:t>Summary Statistics</a:t>
            </a:r>
          </a:p>
          <a:p>
            <a:pPr marL="182880" marR="0" lvl="0" indent="-262890" defTabSz="91440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4D4D4D"/>
              </a:buClr>
              <a:buSzPct val="115000"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lawik" panose="020B0502040204020203" pitchFamily="34" charset="0"/>
                <a:cs typeface="Arial" pitchFamily="34" charset="0"/>
              </a:rPr>
              <a:t>Missing Value Analysis</a:t>
            </a:r>
          </a:p>
          <a:p>
            <a:pPr marL="182880" marR="0" lvl="0" indent="-262890" defTabSz="91440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4D4D4D"/>
              </a:buClr>
              <a:buSzPct val="115000"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lawik" panose="020B0502040204020203" pitchFamily="34" charset="0"/>
                <a:cs typeface="Arial" pitchFamily="34" charset="0"/>
              </a:rPr>
              <a:t>Univariate Distributions</a:t>
            </a:r>
          </a:p>
          <a:p>
            <a:pPr marL="182880" marR="0" lvl="0" indent="-262890" defTabSz="91440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4D4D4D"/>
              </a:buClr>
              <a:buSzPct val="115000"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lawik" panose="020B0502040204020203" pitchFamily="34" charset="0"/>
                <a:cs typeface="Arial" pitchFamily="34" charset="0"/>
              </a:rPr>
              <a:t>Univariate Outlier Detection Analysis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BBCEE7E-9840-45B0-A207-FE1E0136F12F}"/>
              </a:ext>
            </a:extLst>
          </p:cNvPr>
          <p:cNvSpPr/>
          <p:nvPr/>
        </p:nvSpPr>
        <p:spPr>
          <a:xfrm>
            <a:off x="4865402" y="4440455"/>
            <a:ext cx="2419050" cy="1675044"/>
          </a:xfrm>
          <a:prstGeom prst="rect">
            <a:avLst/>
          </a:prstGeom>
          <a:noFill/>
          <a:ln>
            <a:noFill/>
            <a:prstDash val="sysDot"/>
          </a:ln>
          <a:effectLst/>
        </p:spPr>
        <p:txBody>
          <a:bodyPr spcFirstLastPara="0" vert="horz" wrap="square" lIns="53340" tIns="53340" rIns="71120" bIns="80010" numCol="1" spcCol="1270" anchor="t" anchorCtr="0">
            <a:noAutofit/>
          </a:bodyPr>
          <a:lstStyle/>
          <a:p>
            <a:pPr marL="274320" marR="0" lvl="0" indent="-262890" defTabSz="91440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4D4D4D"/>
              </a:buClr>
              <a:buSzPct val="115000"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lawik" panose="020B0502040204020203" pitchFamily="34" charset="0"/>
                <a:cs typeface="Arial" pitchFamily="34" charset="0"/>
              </a:rPr>
              <a:t>Multivariate Outlier Detection Analysis</a:t>
            </a:r>
          </a:p>
          <a:p>
            <a:pPr marL="182880" marR="0" lvl="0" indent="-262890" defTabSz="91440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4D4D4D"/>
              </a:buClr>
              <a:buSzPct val="115000"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lawik" panose="020B0502040204020203" pitchFamily="34" charset="0"/>
                <a:cs typeface="Arial" pitchFamily="34" charset="0"/>
              </a:rPr>
              <a:t>Correlation Matrix</a:t>
            </a:r>
          </a:p>
          <a:p>
            <a:pPr marL="182880" marR="0" lvl="0" indent="-262890" defTabSz="91440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4D4D4D"/>
              </a:buClr>
              <a:buSzPct val="115000"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lawik" panose="020B0502040204020203" pitchFamily="34" charset="0"/>
                <a:cs typeface="Arial" pitchFamily="34" charset="0"/>
              </a:rPr>
              <a:t>Bivariate Distribution Plots</a:t>
            </a:r>
          </a:p>
          <a:p>
            <a:pPr marL="182880" marR="0" lvl="0" indent="-262890" defTabSz="91440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4D4D4D"/>
              </a:buClr>
              <a:buSzPct val="115000"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lawik" panose="020B0502040204020203" pitchFamily="34" charset="0"/>
                <a:cs typeface="Arial" pitchFamily="34" charset="0"/>
              </a:rPr>
              <a:t>Trellis Plot</a:t>
            </a:r>
          </a:p>
          <a:p>
            <a:pPr marL="182880" marR="0" lvl="0" indent="-262890" defTabSz="91440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4D4D4D"/>
              </a:buClr>
              <a:buSzPct val="115000"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lawik" panose="020B0502040204020203" pitchFamily="34" charset="0"/>
                <a:cs typeface="Arial" pitchFamily="34" charset="0"/>
              </a:rPr>
              <a:t>Correlation Network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0BEBF54-7FCD-4A37-8547-F2B63C1DC284}"/>
              </a:ext>
            </a:extLst>
          </p:cNvPr>
          <p:cNvSpPr/>
          <p:nvPr/>
        </p:nvSpPr>
        <p:spPr>
          <a:xfrm>
            <a:off x="7803289" y="4440455"/>
            <a:ext cx="2419050" cy="1675044"/>
          </a:xfrm>
          <a:prstGeom prst="rect">
            <a:avLst/>
          </a:prstGeom>
          <a:noFill/>
          <a:ln>
            <a:noFill/>
            <a:prstDash val="sysDot"/>
          </a:ln>
          <a:effectLst/>
        </p:spPr>
        <p:txBody>
          <a:bodyPr spcFirstLastPara="0" vert="horz" wrap="square" lIns="53340" tIns="53340" rIns="71120" bIns="80010" numCol="1" spcCol="1270" anchor="t" anchorCtr="0">
            <a:noAutofit/>
          </a:bodyPr>
          <a:lstStyle/>
          <a:p>
            <a:pPr marL="182880" marR="0" lvl="0" indent="-262890" defTabSz="91440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4D4D4D"/>
              </a:buClr>
              <a:buSzPct val="115000"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lawik" panose="020B0502040204020203" pitchFamily="34" charset="0"/>
                <a:cs typeface="Arial" pitchFamily="34" charset="0"/>
              </a:rPr>
              <a:t>Factor Analysis</a:t>
            </a:r>
          </a:p>
          <a:p>
            <a:pPr marL="457200" marR="0" lvl="2" indent="-171450" defTabSz="91440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Pct val="115000"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lawik" panose="020B0502040204020203" pitchFamily="34" charset="0"/>
                <a:cs typeface="Arial" pitchFamily="34" charset="0"/>
              </a:rPr>
              <a:t>Factor Loadings</a:t>
            </a:r>
          </a:p>
          <a:p>
            <a:pPr marL="457200" marR="0" lvl="2" indent="-171450" defTabSz="91440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Pct val="115000"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lawik" panose="020B0502040204020203" pitchFamily="34" charset="0"/>
                <a:cs typeface="Arial" pitchFamily="34" charset="0"/>
              </a:rPr>
              <a:t>Variance Explained</a:t>
            </a:r>
          </a:p>
          <a:p>
            <a:pPr marL="457200" marR="0" lvl="2" indent="-171450" defTabSz="91440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Pct val="115000"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lawik" panose="020B0502040204020203" pitchFamily="34" charset="0"/>
                <a:cs typeface="Arial" pitchFamily="34" charset="0"/>
              </a:rPr>
              <a:t>Uniqueness</a:t>
            </a:r>
          </a:p>
          <a:p>
            <a:pPr marL="182880" marR="0" lvl="0" indent="-262890" defTabSz="91440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4D4D4D"/>
              </a:buClr>
              <a:buSzPct val="115000"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lawik" panose="020B0502040204020203" pitchFamily="34" charset="0"/>
                <a:cs typeface="Arial" pitchFamily="34" charset="0"/>
              </a:rPr>
              <a:t>Principal Component Analysis</a:t>
            </a:r>
          </a:p>
          <a:p>
            <a:pPr marL="182880" marR="0" lvl="0" indent="-262890" defTabSz="91440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4D4D4D"/>
              </a:buClr>
              <a:buSzPct val="115000"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Selawik" panose="020B0502040204020203" pitchFamily="34" charset="0"/>
                <a:cs typeface="Arial" pitchFamily="34" charset="0"/>
              </a:rPr>
              <a:t>Linear Discriminant Analysis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F202037-1EA7-40EF-B805-14656EE38B3A}"/>
              </a:ext>
            </a:extLst>
          </p:cNvPr>
          <p:cNvCxnSpPr>
            <a:cxnSpLocks/>
          </p:cNvCxnSpPr>
          <p:nvPr/>
        </p:nvCxnSpPr>
        <p:spPr bwMode="auto">
          <a:xfrm flipV="1">
            <a:off x="7459613" y="4439099"/>
            <a:ext cx="0" cy="1676400"/>
          </a:xfrm>
          <a:prstGeom prst="line">
            <a:avLst/>
          </a:prstGeom>
          <a:pattFill prst="pct50">
            <a:fgClr>
              <a:srgbClr val="0000FF"/>
            </a:fgClr>
            <a:bgClr>
              <a:srgbClr val="FFFFFF"/>
            </a:bgClr>
          </a:pattFill>
          <a:ln w="25400" cap="flat" cmpd="sng" algn="ctr">
            <a:solidFill>
              <a:sysClr val="window" lastClr="FFFFFF">
                <a:lumMod val="65000"/>
              </a:sys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281217FB-86A8-4CE2-90AF-1187927D549B}"/>
              </a:ext>
            </a:extLst>
          </p:cNvPr>
          <p:cNvSpPr>
            <a:spLocks noChangeAspect="1"/>
          </p:cNvSpPr>
          <p:nvPr/>
        </p:nvSpPr>
        <p:spPr bwMode="auto">
          <a:xfrm>
            <a:off x="6488240" y="1929521"/>
            <a:ext cx="855254" cy="849854"/>
          </a:xfrm>
          <a:prstGeom prst="ellipse">
            <a:avLst/>
          </a:prstGeom>
          <a:noFill/>
          <a:ln w="25400" cap="flat" cmpd="sng" algn="ctr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A0669FCB-4074-4B22-8A1A-DFBE1FE17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11" y="2021326"/>
            <a:ext cx="789826" cy="789826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A7EAE213-DD1F-4576-A44F-FF83D778F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942" y="1942687"/>
            <a:ext cx="843079" cy="843079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29239B26-D300-4F9E-8C6D-787FD3FFF0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63" y="2265381"/>
            <a:ext cx="344919" cy="344919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FDE39D0F-0476-4A84-987F-09BE7936D2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960" y="2101533"/>
            <a:ext cx="406594" cy="406594"/>
          </a:xfrm>
          <a:prstGeom prst="rect">
            <a:avLst/>
          </a:prstGeom>
        </p:spPr>
      </p:pic>
      <p:graphicFrame>
        <p:nvGraphicFramePr>
          <p:cNvPr id="119" name="Diagram 118">
            <a:extLst>
              <a:ext uri="{FF2B5EF4-FFF2-40B4-BE49-F238E27FC236}">
                <a16:creationId xmlns:a16="http://schemas.microsoft.com/office/drawing/2014/main" id="{2D26BAE1-D2E9-4D1A-BAA2-4FEF23EE34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4999124"/>
              </p:ext>
            </p:extLst>
          </p:nvPr>
        </p:nvGraphicFramePr>
        <p:xfrm>
          <a:off x="1601788" y="1140257"/>
          <a:ext cx="8800660" cy="33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0" name="Text Box 13">
            <a:extLst>
              <a:ext uri="{FF2B5EF4-FFF2-40B4-BE49-F238E27FC236}">
                <a16:creationId xmlns:a16="http://schemas.microsoft.com/office/drawing/2014/main" id="{BF88A78B-30E3-4768-B3AE-006FB2F4F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2299027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Promotional Response modelling (5/14)</a:t>
            </a:r>
          </a:p>
        </p:txBody>
      </p:sp>
    </p:spTree>
    <p:extLst>
      <p:ext uri="{BB962C8B-B14F-4D97-AF65-F5344CB8AC3E}">
        <p14:creationId xmlns:p14="http://schemas.microsoft.com/office/powerpoint/2010/main" val="1974244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86906E93-50B2-43F4-8607-F1FD2FC9C8D5}"/>
              </a:ext>
            </a:extLst>
          </p:cNvPr>
          <p:cNvSpPr txBox="1"/>
          <p:nvPr/>
        </p:nvSpPr>
        <p:spPr>
          <a:xfrm>
            <a:off x="246888" y="156627"/>
            <a:ext cx="11125200" cy="7017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b="1" kern="0" dirty="0">
                <a:solidFill>
                  <a:srgbClr val="595959"/>
                </a:solidFill>
                <a:latin typeface="Selawik Light" panose="020B0502040204020203" pitchFamily="34" charset="0"/>
              </a:rPr>
              <a:t>We will follow a robust 2-step modeling methodology to ensure the best results for every brand-segment combination</a:t>
            </a:r>
          </a:p>
        </p:txBody>
      </p:sp>
      <p:sp>
        <p:nvSpPr>
          <p:cNvPr id="39" name="CustomShape 3">
            <a:extLst>
              <a:ext uri="{FF2B5EF4-FFF2-40B4-BE49-F238E27FC236}">
                <a16:creationId xmlns:a16="http://schemas.microsoft.com/office/drawing/2014/main" id="{1C2D3065-D68D-4395-90CA-1132B9E0AD5B}"/>
              </a:ext>
            </a:extLst>
          </p:cNvPr>
          <p:cNvSpPr/>
          <p:nvPr/>
        </p:nvSpPr>
        <p:spPr>
          <a:xfrm>
            <a:off x="1601790" y="2053509"/>
            <a:ext cx="2813407" cy="3457922"/>
          </a:xfrm>
          <a:prstGeom prst="roundRect">
            <a:avLst>
              <a:gd name="adj" fmla="val 8818"/>
            </a:avLst>
          </a:prstGeom>
          <a:solidFill>
            <a:srgbClr val="F2F2F2"/>
          </a:solidFill>
          <a:ln w="25560">
            <a:solidFill>
              <a:srgbClr val="FFFFFF"/>
            </a:solidFill>
            <a:round/>
          </a:ln>
        </p:spPr>
        <p:txBody>
          <a:bodyPr lIns="38160" tIns="61200" rIns="38160" bIns="61200" anchor="t"/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4D4D4D"/>
                </a:solidFill>
                <a:latin typeface="Selawik" panose="020B0502040204020203" pitchFamily="34" charset="0"/>
                <a:cs typeface="Times New Roman" pitchFamily="18" charset="0"/>
              </a:rPr>
              <a:t>Challenges faced across markets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C289B71-E348-496A-99A0-67F0303A83E2}"/>
              </a:ext>
            </a:extLst>
          </p:cNvPr>
          <p:cNvGrpSpPr/>
          <p:nvPr/>
        </p:nvGrpSpPr>
        <p:grpSpPr>
          <a:xfrm>
            <a:off x="1758039" y="2967860"/>
            <a:ext cx="1916585" cy="1516629"/>
            <a:chOff x="1598612" y="2994362"/>
            <a:chExt cx="2500907" cy="172901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CA116EB-7897-4FA0-A047-AA762C5A7E2F}"/>
                </a:ext>
              </a:extLst>
            </p:cNvPr>
            <p:cNvGrpSpPr/>
            <p:nvPr/>
          </p:nvGrpSpPr>
          <p:grpSpPr>
            <a:xfrm>
              <a:off x="1598612" y="2994363"/>
              <a:ext cx="1268031" cy="1000293"/>
              <a:chOff x="1390937" y="324527"/>
              <a:chExt cx="1268031" cy="1000293"/>
            </a:xfrm>
          </p:grpSpPr>
          <p:sp>
            <p:nvSpPr>
              <p:cNvPr id="48" name="Hexagon 47">
                <a:extLst>
                  <a:ext uri="{FF2B5EF4-FFF2-40B4-BE49-F238E27FC236}">
                    <a16:creationId xmlns:a16="http://schemas.microsoft.com/office/drawing/2014/main" id="{5942A6FA-296A-4027-8DB0-00FE3B1C4BE4}"/>
                  </a:ext>
                </a:extLst>
              </p:cNvPr>
              <p:cNvSpPr/>
              <p:nvPr/>
            </p:nvSpPr>
            <p:spPr>
              <a:xfrm rot="5400000">
                <a:off x="1524806" y="190658"/>
                <a:ext cx="1000293" cy="126803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E2E1C0">
                  <a:lumMod val="90000"/>
                </a:srgbClr>
              </a:solidFill>
              <a:ln w="254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</a:ln>
              <a:effectLst/>
            </p:spPr>
          </p:sp>
          <p:sp>
            <p:nvSpPr>
              <p:cNvPr id="49" name="Hexagon 4">
                <a:extLst>
                  <a:ext uri="{FF2B5EF4-FFF2-40B4-BE49-F238E27FC236}">
                    <a16:creationId xmlns:a16="http://schemas.microsoft.com/office/drawing/2014/main" id="{D661D0C0-024D-4D72-930E-16E9CC1F6D79}"/>
                  </a:ext>
                </a:extLst>
              </p:cNvPr>
              <p:cNvSpPr txBox="1"/>
              <p:nvPr/>
            </p:nvSpPr>
            <p:spPr>
              <a:xfrm>
                <a:off x="1390938" y="491243"/>
                <a:ext cx="1268030" cy="6668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45720" tIns="45720" rIns="45720" bIns="45720" numCol="1" spcCol="1270" anchor="ctr" anchorCtr="0">
                <a:noAutofit/>
              </a:bodyPr>
              <a:lstStyle/>
              <a:p>
                <a:pPr marL="0" marR="0" lvl="0" indent="0" algn="ctr" defTabSz="53340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>
                    <a:srgbClr val="0B1F65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95000"/>
                        <a:lumOff val="5000"/>
                      </a:srgbClr>
                    </a:solidFill>
                    <a:effectLst/>
                    <a:uLnTx/>
                    <a:uFillTx/>
                    <a:latin typeface="Selawik" panose="020B0502040204020203" pitchFamily="34" charset="0"/>
                  </a:rPr>
                  <a:t>Sporadic investment in channels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5F72D80-B718-4B3D-940D-34378A2335D1}"/>
                </a:ext>
              </a:extLst>
            </p:cNvPr>
            <p:cNvGrpSpPr/>
            <p:nvPr/>
          </p:nvGrpSpPr>
          <p:grpSpPr>
            <a:xfrm>
              <a:off x="2831488" y="2994362"/>
              <a:ext cx="1268031" cy="1000293"/>
              <a:chOff x="1390937" y="324527"/>
              <a:chExt cx="1268031" cy="1000293"/>
            </a:xfrm>
          </p:grpSpPr>
          <p:sp>
            <p:nvSpPr>
              <p:cNvPr id="46" name="Hexagon 45">
                <a:extLst>
                  <a:ext uri="{FF2B5EF4-FFF2-40B4-BE49-F238E27FC236}">
                    <a16:creationId xmlns:a16="http://schemas.microsoft.com/office/drawing/2014/main" id="{D70ECE74-87C6-48B8-88AB-1718BFFAAABE}"/>
                  </a:ext>
                </a:extLst>
              </p:cNvPr>
              <p:cNvSpPr/>
              <p:nvPr/>
            </p:nvSpPr>
            <p:spPr>
              <a:xfrm rot="5400000">
                <a:off x="1524806" y="190658"/>
                <a:ext cx="1000293" cy="126803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E2E1C0">
                  <a:lumMod val="90000"/>
                </a:srgbClr>
              </a:solidFill>
              <a:ln w="254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</a:ln>
              <a:effectLst/>
            </p:spPr>
          </p:sp>
          <p:sp>
            <p:nvSpPr>
              <p:cNvPr id="47" name="Hexagon 4">
                <a:extLst>
                  <a:ext uri="{FF2B5EF4-FFF2-40B4-BE49-F238E27FC236}">
                    <a16:creationId xmlns:a16="http://schemas.microsoft.com/office/drawing/2014/main" id="{E5667D9A-6A86-4306-9A26-A0B5F85299D1}"/>
                  </a:ext>
                </a:extLst>
              </p:cNvPr>
              <p:cNvSpPr txBox="1"/>
              <p:nvPr/>
            </p:nvSpPr>
            <p:spPr>
              <a:xfrm>
                <a:off x="1517616" y="491243"/>
                <a:ext cx="990600" cy="6668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45720" tIns="45720" rIns="45720" bIns="45720" numCol="1" spcCol="1270" anchor="ctr" anchorCtr="0">
                <a:noAutofit/>
              </a:bodyPr>
              <a:lstStyle/>
              <a:p>
                <a:pPr marL="0" marR="0" lvl="0" indent="0" algn="ctr" defTabSz="53340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>
                    <a:srgbClr val="0B1F65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95000"/>
                        <a:lumOff val="5000"/>
                      </a:srgbClr>
                    </a:solidFill>
                    <a:effectLst/>
                    <a:uLnTx/>
                    <a:uFillTx/>
                    <a:latin typeface="Selawik" panose="020B0502040204020203" pitchFamily="34" charset="0"/>
                  </a:rPr>
                  <a:t>Multi- Collinearity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2B349C5-6E83-4389-9857-CC4BEF8832ED}"/>
                </a:ext>
              </a:extLst>
            </p:cNvPr>
            <p:cNvGrpSpPr/>
            <p:nvPr/>
          </p:nvGrpSpPr>
          <p:grpSpPr>
            <a:xfrm>
              <a:off x="2197472" y="3723087"/>
              <a:ext cx="1268031" cy="1000294"/>
              <a:chOff x="1390937" y="324526"/>
              <a:chExt cx="1268031" cy="1000294"/>
            </a:xfrm>
          </p:grpSpPr>
          <p:sp>
            <p:nvSpPr>
              <p:cNvPr id="44" name="Hexagon 43">
                <a:extLst>
                  <a:ext uri="{FF2B5EF4-FFF2-40B4-BE49-F238E27FC236}">
                    <a16:creationId xmlns:a16="http://schemas.microsoft.com/office/drawing/2014/main" id="{3E28F788-66B3-47B5-AD2E-77616071C9B7}"/>
                  </a:ext>
                </a:extLst>
              </p:cNvPr>
              <p:cNvSpPr/>
              <p:nvPr/>
            </p:nvSpPr>
            <p:spPr>
              <a:xfrm rot="5400000">
                <a:off x="1524806" y="190657"/>
                <a:ext cx="1000294" cy="126803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E2E1C0">
                  <a:lumMod val="90000"/>
                </a:srgbClr>
              </a:solidFill>
              <a:ln w="254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</a:ln>
              <a:effectLst/>
            </p:spPr>
          </p:sp>
          <p:sp>
            <p:nvSpPr>
              <p:cNvPr id="45" name="Hexagon 4">
                <a:extLst>
                  <a:ext uri="{FF2B5EF4-FFF2-40B4-BE49-F238E27FC236}">
                    <a16:creationId xmlns:a16="http://schemas.microsoft.com/office/drawing/2014/main" id="{BDC8AE5B-0325-41B9-AC81-8D4B07B8230C}"/>
                  </a:ext>
                </a:extLst>
              </p:cNvPr>
              <p:cNvSpPr txBox="1"/>
              <p:nvPr/>
            </p:nvSpPr>
            <p:spPr>
              <a:xfrm>
                <a:off x="1517616" y="491243"/>
                <a:ext cx="990600" cy="6668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45720" tIns="45720" rIns="45720" bIns="45720" numCol="1" spcCol="1270" anchor="ctr" anchorCtr="0">
                <a:noAutofit/>
              </a:bodyPr>
              <a:lstStyle/>
              <a:p>
                <a:pPr marL="0" marR="0" lvl="0" indent="0" algn="ctr" defTabSz="53340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>
                    <a:srgbClr val="0B1F65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95000"/>
                        <a:lumOff val="5000"/>
                      </a:srgbClr>
                    </a:solidFill>
                    <a:effectLst/>
                    <a:uLnTx/>
                    <a:uFillTx/>
                    <a:latin typeface="Selawik" panose="020B0502040204020203" pitchFamily="34" charset="0"/>
                  </a:rPr>
                  <a:t>Stable baseline</a:t>
                </a:r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BC29F16-883B-4FCD-B37C-3465731D0C7E}"/>
              </a:ext>
            </a:extLst>
          </p:cNvPr>
          <p:cNvSpPr txBox="1"/>
          <p:nvPr/>
        </p:nvSpPr>
        <p:spPr>
          <a:xfrm>
            <a:off x="1601789" y="4772767"/>
            <a:ext cx="2802734" cy="738664"/>
          </a:xfrm>
          <a:prstGeom prst="rect">
            <a:avLst/>
          </a:prstGeom>
          <a:solidFill>
            <a:srgbClr val="EBEBFF"/>
          </a:solidFill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400" dirty="0">
                <a:solidFill>
                  <a:srgbClr val="4D4D4D"/>
                </a:solidFill>
                <a:latin typeface="Selawik" panose="020B0502040204020203" pitchFamily="34" charset="0"/>
                <a:cs typeface="Times New Roman" pitchFamily="18" charset="0"/>
              </a:rPr>
              <a:t>We anticipate these challenges to occur as we scale, and will </a:t>
            </a:r>
            <a:r>
              <a:rPr lang="en-US" sz="1400" b="1" dirty="0">
                <a:solidFill>
                  <a:srgbClr val="4D4D4D"/>
                </a:solidFill>
                <a:latin typeface="Selawik" panose="020B0502040204020203" pitchFamily="34" charset="0"/>
                <a:cs typeface="Times New Roman" pitchFamily="18" charset="0"/>
              </a:rPr>
              <a:t>build capability</a:t>
            </a:r>
            <a:r>
              <a:rPr lang="en-US" sz="1400" dirty="0">
                <a:solidFill>
                  <a:srgbClr val="4D4D4D"/>
                </a:solidFill>
                <a:latin typeface="Selawik" panose="020B0502040204020203" pitchFamily="34" charset="0"/>
                <a:cs typeface="Times New Roman" pitchFamily="18" charset="0"/>
              </a:rPr>
              <a:t> to tackle them</a:t>
            </a:r>
            <a:endParaRPr lang="en-US" sz="1100" dirty="0">
              <a:solidFill>
                <a:srgbClr val="4D4D4D"/>
              </a:solidFill>
              <a:latin typeface="Selawik" panose="020B0502040204020203" pitchFamily="34" charset="0"/>
              <a:cs typeface="Times New Roman" pitchFamily="18" charset="0"/>
            </a:endParaRPr>
          </a:p>
        </p:txBody>
      </p:sp>
      <p:sp>
        <p:nvSpPr>
          <p:cNvPr id="51" name="CustomShape 3">
            <a:extLst>
              <a:ext uri="{FF2B5EF4-FFF2-40B4-BE49-F238E27FC236}">
                <a16:creationId xmlns:a16="http://schemas.microsoft.com/office/drawing/2014/main" id="{F16AAA2B-22F6-4BB3-8DFA-2413E7D2CF8A}"/>
              </a:ext>
            </a:extLst>
          </p:cNvPr>
          <p:cNvSpPr/>
          <p:nvPr/>
        </p:nvSpPr>
        <p:spPr>
          <a:xfrm>
            <a:off x="5535481" y="1586544"/>
            <a:ext cx="4601462" cy="4783016"/>
          </a:xfrm>
          <a:prstGeom prst="roundRect">
            <a:avLst>
              <a:gd name="adj" fmla="val 5880"/>
            </a:avLst>
          </a:prstGeom>
          <a:solidFill>
            <a:srgbClr val="006666"/>
          </a:solidFill>
          <a:ln w="25560">
            <a:solidFill>
              <a:srgbClr val="FFFFFF"/>
            </a:solidFill>
            <a:round/>
          </a:ln>
        </p:spPr>
        <p:txBody>
          <a:bodyPr lIns="38160" tIns="61200" rIns="38160" bIns="61200" anchor="t"/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prstClr val="white"/>
                </a:solidFill>
                <a:latin typeface="Selawik" panose="020B0502040204020203" pitchFamily="34" charset="0"/>
                <a:cs typeface="Times New Roman" pitchFamily="18" charset="0"/>
              </a:rPr>
              <a:t>Enriched 2-Step method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72EB0A7-5B57-4900-BF54-2CAA5F2AFBA4}"/>
              </a:ext>
            </a:extLst>
          </p:cNvPr>
          <p:cNvSpPr txBox="1"/>
          <p:nvPr/>
        </p:nvSpPr>
        <p:spPr>
          <a:xfrm>
            <a:off x="5547772" y="1995285"/>
            <a:ext cx="4589172" cy="1972868"/>
          </a:xfrm>
          <a:prstGeom prst="rect">
            <a:avLst/>
          </a:prstGeom>
          <a:solidFill>
            <a:srgbClr val="F2F2F2"/>
          </a:solidFill>
        </p:spPr>
        <p:txBody>
          <a:bodyPr wrap="square" rtlCol="0" anchor="b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endParaRPr lang="en-US" sz="1400" dirty="0">
              <a:solidFill>
                <a:srgbClr val="4D4D4D"/>
              </a:solidFill>
              <a:latin typeface="Selawik" panose="020B0502040204020203" pitchFamily="34" charset="0"/>
              <a:cs typeface="Times New Roman" pitchFamily="18" charset="0"/>
            </a:endParaRPr>
          </a:p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endParaRPr lang="en-US" sz="1400" dirty="0">
              <a:solidFill>
                <a:srgbClr val="4D4D4D"/>
              </a:solidFill>
              <a:latin typeface="Selawik" panose="020B0502040204020203" pitchFamily="34" charset="0"/>
              <a:cs typeface="Times New Roman" pitchFamily="18" charset="0"/>
            </a:endParaRPr>
          </a:p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endParaRPr lang="en-US" sz="1400" dirty="0">
              <a:solidFill>
                <a:srgbClr val="4D4D4D"/>
              </a:solidFill>
              <a:latin typeface="Selawik" panose="020B0502040204020203" pitchFamily="34" charset="0"/>
              <a:cs typeface="Times New Roman" pitchFamily="18" charset="0"/>
            </a:endParaRPr>
          </a:p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endParaRPr lang="en-US" sz="1400" dirty="0">
              <a:solidFill>
                <a:srgbClr val="4D4D4D"/>
              </a:solidFill>
              <a:latin typeface="Selawik" panose="020B0502040204020203" pitchFamily="34" charset="0"/>
              <a:cs typeface="Times New Roman" pitchFamily="18" charset="0"/>
            </a:endParaRPr>
          </a:p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endParaRPr lang="en-US" sz="1400" dirty="0">
              <a:solidFill>
                <a:srgbClr val="4D4D4D"/>
              </a:solidFill>
              <a:latin typeface="Selawik" panose="020B0502040204020203" pitchFamily="34" charset="0"/>
              <a:cs typeface="Times New Roman" pitchFamily="18" charset="0"/>
            </a:endParaRPr>
          </a:p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endParaRPr lang="en-US" sz="1400" dirty="0">
              <a:solidFill>
                <a:srgbClr val="4D4D4D"/>
              </a:solidFill>
              <a:latin typeface="Selawik" panose="020B0502040204020203" pitchFamily="34" charset="0"/>
              <a:cs typeface="Times New Roman" pitchFamily="18" charset="0"/>
            </a:endParaRPr>
          </a:p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400" dirty="0">
                <a:solidFill>
                  <a:srgbClr val="4D4D4D"/>
                </a:solidFill>
                <a:latin typeface="Selawik" panose="020B0502040204020203" pitchFamily="34" charset="0"/>
                <a:cs typeface="Times New Roman" pitchFamily="18" charset="0"/>
              </a:rPr>
              <a:t>Develop multiple </a:t>
            </a:r>
            <a:r>
              <a:rPr lang="en-US" sz="1400" b="1" dirty="0">
                <a:solidFill>
                  <a:srgbClr val="4D4D4D"/>
                </a:solidFill>
                <a:latin typeface="Selawik" panose="020B0502040204020203" pitchFamily="34" charset="0"/>
                <a:cs typeface="Times New Roman" pitchFamily="18" charset="0"/>
              </a:rPr>
              <a:t>transformation</a:t>
            </a:r>
            <a:r>
              <a:rPr lang="en-US" sz="1400" dirty="0">
                <a:solidFill>
                  <a:srgbClr val="4D4D4D"/>
                </a:solidFill>
                <a:latin typeface="Selawik" panose="020B0502040204020203" pitchFamily="34" charset="0"/>
                <a:cs typeface="Times New Roman" pitchFamily="18" charset="0"/>
              </a:rPr>
              <a:t> techniques on strong foundation of reproducible research </a:t>
            </a:r>
            <a:endParaRPr lang="en-US" sz="1100" dirty="0">
              <a:solidFill>
                <a:srgbClr val="4D4D4D"/>
              </a:solidFill>
              <a:latin typeface="Selawik" panose="020B0502040204020203" pitchFamily="34" charset="0"/>
              <a:cs typeface="Times New Roman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085189-D697-4FA0-9D56-6ADBAA7B0B4C}"/>
              </a:ext>
            </a:extLst>
          </p:cNvPr>
          <p:cNvSpPr txBox="1"/>
          <p:nvPr/>
        </p:nvSpPr>
        <p:spPr>
          <a:xfrm>
            <a:off x="5547772" y="4066873"/>
            <a:ext cx="4589172" cy="2160591"/>
          </a:xfrm>
          <a:prstGeom prst="rect">
            <a:avLst/>
          </a:prstGeom>
          <a:solidFill>
            <a:srgbClr val="F2F2F2"/>
          </a:solidFill>
        </p:spPr>
        <p:txBody>
          <a:bodyPr wrap="square" rtlCol="0" anchor="b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endParaRPr lang="en-US" sz="1400" dirty="0">
              <a:solidFill>
                <a:srgbClr val="4D4D4D"/>
              </a:solidFill>
              <a:latin typeface="Selawik" panose="020B0502040204020203" pitchFamily="34" charset="0"/>
              <a:cs typeface="Times New Roman" pitchFamily="18" charset="0"/>
            </a:endParaRPr>
          </a:p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endParaRPr lang="en-US" sz="1400" dirty="0">
              <a:solidFill>
                <a:srgbClr val="4D4D4D"/>
              </a:solidFill>
              <a:latin typeface="Selawik" panose="020B0502040204020203" pitchFamily="34" charset="0"/>
              <a:cs typeface="Times New Roman" pitchFamily="18" charset="0"/>
            </a:endParaRPr>
          </a:p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endParaRPr lang="en-US" sz="1400" dirty="0">
              <a:solidFill>
                <a:srgbClr val="4D4D4D"/>
              </a:solidFill>
              <a:latin typeface="Selawik" panose="020B0502040204020203" pitchFamily="34" charset="0"/>
              <a:cs typeface="Times New Roman" pitchFamily="18" charset="0"/>
            </a:endParaRPr>
          </a:p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endParaRPr lang="en-US" sz="1400" dirty="0">
              <a:solidFill>
                <a:srgbClr val="4D4D4D"/>
              </a:solidFill>
              <a:latin typeface="Selawik" panose="020B0502040204020203" pitchFamily="34" charset="0"/>
              <a:cs typeface="Times New Roman" pitchFamily="18" charset="0"/>
            </a:endParaRPr>
          </a:p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endParaRPr lang="en-US" sz="1400" dirty="0">
              <a:solidFill>
                <a:srgbClr val="4D4D4D"/>
              </a:solidFill>
              <a:latin typeface="Selawik" panose="020B0502040204020203" pitchFamily="34" charset="0"/>
              <a:cs typeface="Times New Roman" pitchFamily="18" charset="0"/>
            </a:endParaRPr>
          </a:p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endParaRPr lang="en-US" sz="1400" dirty="0">
              <a:solidFill>
                <a:srgbClr val="4D4D4D"/>
              </a:solidFill>
              <a:latin typeface="Selawik" panose="020B0502040204020203" pitchFamily="34" charset="0"/>
              <a:cs typeface="Times New Roman" pitchFamily="18" charset="0"/>
            </a:endParaRPr>
          </a:p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400" dirty="0">
                <a:solidFill>
                  <a:srgbClr val="4D4D4D"/>
                </a:solidFill>
                <a:latin typeface="Selawik" panose="020B0502040204020203" pitchFamily="34" charset="0"/>
                <a:cs typeface="Times New Roman" pitchFamily="18" charset="0"/>
              </a:rPr>
              <a:t>Implement </a:t>
            </a:r>
            <a:r>
              <a:rPr lang="en-US" sz="1400" b="1" dirty="0">
                <a:solidFill>
                  <a:srgbClr val="4D4D4D"/>
                </a:solidFill>
                <a:latin typeface="Selawik" panose="020B0502040204020203" pitchFamily="34" charset="0"/>
                <a:cs typeface="Times New Roman" pitchFamily="18" charset="0"/>
              </a:rPr>
              <a:t>multiple modeling techniques </a:t>
            </a:r>
            <a:r>
              <a:rPr lang="en-US" sz="1400" dirty="0">
                <a:solidFill>
                  <a:srgbClr val="4D4D4D"/>
                </a:solidFill>
                <a:latin typeface="Selawik" panose="020B0502040204020203" pitchFamily="34" charset="0"/>
                <a:cs typeface="Times New Roman" pitchFamily="18" charset="0"/>
              </a:rPr>
              <a:t>to substantiate beta estimates and reflect confidence around them</a:t>
            </a:r>
            <a:endParaRPr lang="en-US" sz="1100" dirty="0">
              <a:solidFill>
                <a:srgbClr val="4D4D4D"/>
              </a:solidFill>
              <a:latin typeface="Selawik" panose="020B0502040204020203" pitchFamily="34" charset="0"/>
              <a:cs typeface="Times New Roman" pitchFamily="18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245E960-8FC8-4873-AF95-954D5EDEB3AD}"/>
              </a:ext>
            </a:extLst>
          </p:cNvPr>
          <p:cNvSpPr/>
          <p:nvPr/>
        </p:nvSpPr>
        <p:spPr bwMode="auto">
          <a:xfrm>
            <a:off x="5753106" y="2172242"/>
            <a:ext cx="960157" cy="521586"/>
          </a:xfrm>
          <a:prstGeom prst="rect">
            <a:avLst/>
          </a:prstGeom>
          <a:gradFill rotWithShape="1">
            <a:gsLst>
              <a:gs pos="0">
                <a:srgbClr val="800000">
                  <a:tint val="35000"/>
                  <a:satMod val="253000"/>
                </a:srgbClr>
              </a:gs>
              <a:gs pos="50000">
                <a:srgbClr val="800000">
                  <a:tint val="42000"/>
                  <a:satMod val="255000"/>
                </a:srgbClr>
              </a:gs>
              <a:gs pos="97000">
                <a:srgbClr val="800000">
                  <a:tint val="53000"/>
                  <a:satMod val="260000"/>
                </a:srgbClr>
              </a:gs>
              <a:gs pos="100000">
                <a:srgbClr val="800000">
                  <a:tint val="56000"/>
                  <a:satMod val="275000"/>
                </a:srgbClr>
              </a:gs>
            </a:gsLst>
            <a:path path="circle">
              <a:fillToRect l="50000" t="50000" r="50000" b="50000"/>
            </a:path>
          </a:gradFill>
          <a:ln w="9525" cap="flat" cmpd="sng" algn="ctr">
            <a:solidFill>
              <a:srgbClr val="800000"/>
            </a:solidFill>
            <a:prstDash val="soli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Selawik" panose="020B0502040204020203" pitchFamily="34" charset="0"/>
              </a:rPr>
              <a:t>Linear-Linear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902044-9AE7-4829-9167-889FF4E22371}"/>
              </a:ext>
            </a:extLst>
          </p:cNvPr>
          <p:cNvSpPr/>
          <p:nvPr/>
        </p:nvSpPr>
        <p:spPr bwMode="auto">
          <a:xfrm>
            <a:off x="5755583" y="2819578"/>
            <a:ext cx="960157" cy="521586"/>
          </a:xfrm>
          <a:prstGeom prst="rect">
            <a:avLst/>
          </a:prstGeom>
          <a:gradFill rotWithShape="1">
            <a:gsLst>
              <a:gs pos="0">
                <a:srgbClr val="800000">
                  <a:tint val="35000"/>
                  <a:satMod val="253000"/>
                </a:srgbClr>
              </a:gs>
              <a:gs pos="50000">
                <a:srgbClr val="800000">
                  <a:tint val="42000"/>
                  <a:satMod val="255000"/>
                </a:srgbClr>
              </a:gs>
              <a:gs pos="97000">
                <a:srgbClr val="800000">
                  <a:tint val="53000"/>
                  <a:satMod val="260000"/>
                </a:srgbClr>
              </a:gs>
              <a:gs pos="100000">
                <a:srgbClr val="800000">
                  <a:tint val="56000"/>
                  <a:satMod val="275000"/>
                </a:srgbClr>
              </a:gs>
            </a:gsLst>
            <a:path path="circle">
              <a:fillToRect l="50000" t="50000" r="50000" b="50000"/>
            </a:path>
          </a:gradFill>
          <a:ln w="9525" cap="flat" cmpd="sng" algn="ctr">
            <a:solidFill>
              <a:srgbClr val="8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Selawik" panose="020B0502040204020203" pitchFamily="34" charset="0"/>
              </a:rPr>
              <a:t>Time Trend Variable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1E0E6DB-D949-4E04-A781-A4AC1C6023F2}"/>
              </a:ext>
            </a:extLst>
          </p:cNvPr>
          <p:cNvSpPr/>
          <p:nvPr/>
        </p:nvSpPr>
        <p:spPr bwMode="auto">
          <a:xfrm>
            <a:off x="7242267" y="2172242"/>
            <a:ext cx="960157" cy="521586"/>
          </a:xfrm>
          <a:prstGeom prst="rect">
            <a:avLst/>
          </a:prstGeom>
          <a:gradFill rotWithShape="1">
            <a:gsLst>
              <a:gs pos="0">
                <a:srgbClr val="800000">
                  <a:tint val="35000"/>
                  <a:satMod val="253000"/>
                </a:srgbClr>
              </a:gs>
              <a:gs pos="50000">
                <a:srgbClr val="800000">
                  <a:tint val="42000"/>
                  <a:satMod val="255000"/>
                </a:srgbClr>
              </a:gs>
              <a:gs pos="97000">
                <a:srgbClr val="800000">
                  <a:tint val="53000"/>
                  <a:satMod val="260000"/>
                </a:srgbClr>
              </a:gs>
              <a:gs pos="100000">
                <a:srgbClr val="800000">
                  <a:tint val="56000"/>
                  <a:satMod val="275000"/>
                </a:srgbClr>
              </a:gs>
            </a:gsLst>
            <a:path path="circle">
              <a:fillToRect l="50000" t="50000" r="50000" b="50000"/>
            </a:path>
          </a:gradFill>
          <a:ln w="9525" cap="flat" cmpd="sng" algn="ctr">
            <a:solidFill>
              <a:srgbClr val="800000"/>
            </a:solidFill>
            <a:prstDash val="solid"/>
          </a:ln>
          <a:effectLst/>
        </p:spPr>
        <p:txBody>
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Selawik" panose="020B0502040204020203" pitchFamily="34" charset="0"/>
              </a:rPr>
              <a:t>Log-Log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EFC9B1-6516-4830-BE66-6C5F9695EC80}"/>
              </a:ext>
            </a:extLst>
          </p:cNvPr>
          <p:cNvSpPr/>
          <p:nvPr/>
        </p:nvSpPr>
        <p:spPr bwMode="auto">
          <a:xfrm>
            <a:off x="7255979" y="2819578"/>
            <a:ext cx="960157" cy="521586"/>
          </a:xfrm>
          <a:prstGeom prst="rect">
            <a:avLst/>
          </a:prstGeom>
          <a:gradFill rotWithShape="1">
            <a:gsLst>
              <a:gs pos="0">
                <a:srgbClr val="800000">
                  <a:tint val="35000"/>
                  <a:satMod val="253000"/>
                </a:srgbClr>
              </a:gs>
              <a:gs pos="50000">
                <a:srgbClr val="800000">
                  <a:tint val="42000"/>
                  <a:satMod val="255000"/>
                </a:srgbClr>
              </a:gs>
              <a:gs pos="97000">
                <a:srgbClr val="800000">
                  <a:tint val="53000"/>
                  <a:satMod val="260000"/>
                </a:srgbClr>
              </a:gs>
              <a:gs pos="100000">
                <a:srgbClr val="800000">
                  <a:tint val="56000"/>
                  <a:satMod val="275000"/>
                </a:srgbClr>
              </a:gs>
            </a:gsLst>
            <a:path path="circle">
              <a:fillToRect l="50000" t="50000" r="50000" b="50000"/>
            </a:path>
          </a:gradFill>
          <a:ln w="9525" cap="flat" cmpd="sng" algn="ctr">
            <a:solidFill>
              <a:srgbClr val="8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Selawik" panose="020B0502040204020203" pitchFamily="34" charset="0"/>
              </a:rPr>
              <a:t>Dummy Variable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8ED123E-D678-45CA-9FB4-158FC1910113}"/>
              </a:ext>
            </a:extLst>
          </p:cNvPr>
          <p:cNvSpPr/>
          <p:nvPr/>
        </p:nvSpPr>
        <p:spPr bwMode="auto">
          <a:xfrm>
            <a:off x="8956506" y="2172242"/>
            <a:ext cx="960157" cy="521586"/>
          </a:xfrm>
          <a:prstGeom prst="rect">
            <a:avLst/>
          </a:prstGeom>
          <a:gradFill rotWithShape="1">
            <a:gsLst>
              <a:gs pos="0">
                <a:srgbClr val="800000">
                  <a:tint val="35000"/>
                  <a:satMod val="253000"/>
                </a:srgbClr>
              </a:gs>
              <a:gs pos="50000">
                <a:srgbClr val="800000">
                  <a:tint val="42000"/>
                  <a:satMod val="255000"/>
                </a:srgbClr>
              </a:gs>
              <a:gs pos="97000">
                <a:srgbClr val="800000">
                  <a:tint val="53000"/>
                  <a:satMod val="260000"/>
                </a:srgbClr>
              </a:gs>
              <a:gs pos="100000">
                <a:srgbClr val="800000">
                  <a:tint val="56000"/>
                  <a:satMod val="275000"/>
                </a:srgbClr>
              </a:gs>
            </a:gsLst>
            <a:path path="circle">
              <a:fillToRect l="50000" t="50000" r="50000" b="50000"/>
            </a:path>
          </a:gradFill>
          <a:ln w="9525" cap="flat" cmpd="sng" algn="ctr">
            <a:solidFill>
              <a:srgbClr val="800000"/>
            </a:solidFill>
            <a:prstDash val="solid"/>
          </a:ln>
          <a:effectLst/>
        </p:spPr>
        <p:txBody>
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Selawik" panose="020B0502040204020203" pitchFamily="34" charset="0"/>
              </a:rPr>
              <a:t>Linear-Log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868DF70-48B0-489A-B8F9-F1CE3893FB27}"/>
              </a:ext>
            </a:extLst>
          </p:cNvPr>
          <p:cNvSpPr/>
          <p:nvPr/>
        </p:nvSpPr>
        <p:spPr bwMode="auto">
          <a:xfrm>
            <a:off x="8967382" y="2819578"/>
            <a:ext cx="960157" cy="521586"/>
          </a:xfrm>
          <a:prstGeom prst="rect">
            <a:avLst/>
          </a:prstGeom>
          <a:gradFill rotWithShape="1">
            <a:gsLst>
              <a:gs pos="0">
                <a:srgbClr val="800000">
                  <a:tint val="35000"/>
                  <a:satMod val="253000"/>
                </a:srgbClr>
              </a:gs>
              <a:gs pos="50000">
                <a:srgbClr val="800000">
                  <a:tint val="42000"/>
                  <a:satMod val="255000"/>
                </a:srgbClr>
              </a:gs>
              <a:gs pos="97000">
                <a:srgbClr val="800000">
                  <a:tint val="53000"/>
                  <a:satMod val="260000"/>
                </a:srgbClr>
              </a:gs>
              <a:gs pos="100000">
                <a:srgbClr val="800000">
                  <a:tint val="56000"/>
                  <a:satMod val="275000"/>
                </a:srgbClr>
              </a:gs>
            </a:gsLst>
            <a:path path="circle">
              <a:fillToRect l="50000" t="50000" r="50000" b="50000"/>
            </a:path>
          </a:gradFill>
          <a:ln w="9525" cap="flat" cmpd="sng" algn="ctr">
            <a:solidFill>
              <a:srgbClr val="8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Selawik" panose="020B0502040204020203" pitchFamily="34" charset="0"/>
              </a:rPr>
              <a:t>Interaction Variable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7CD3A78-9AC5-445F-B0B4-9DEC821012FE}"/>
              </a:ext>
            </a:extLst>
          </p:cNvPr>
          <p:cNvSpPr/>
          <p:nvPr/>
        </p:nvSpPr>
        <p:spPr bwMode="auto">
          <a:xfrm>
            <a:off x="5640564" y="4154472"/>
            <a:ext cx="960157" cy="602830"/>
          </a:xfrm>
          <a:prstGeom prst="rect">
            <a:avLst/>
          </a:prstGeom>
          <a:gradFill rotWithShape="1">
            <a:gsLst>
              <a:gs pos="0">
                <a:srgbClr val="006666">
                  <a:tint val="35000"/>
                  <a:satMod val="253000"/>
                </a:srgbClr>
              </a:gs>
              <a:gs pos="50000">
                <a:srgbClr val="006666">
                  <a:tint val="42000"/>
                  <a:satMod val="255000"/>
                </a:srgbClr>
              </a:gs>
              <a:gs pos="97000">
                <a:srgbClr val="006666">
                  <a:tint val="53000"/>
                  <a:satMod val="260000"/>
                </a:srgbClr>
              </a:gs>
              <a:gs pos="100000">
                <a:srgbClr val="006666">
                  <a:tint val="56000"/>
                  <a:satMod val="275000"/>
                </a:srgbClr>
              </a:gs>
            </a:gsLst>
            <a:path path="circle">
              <a:fillToRect l="50000" t="50000" r="50000" b="50000"/>
            </a:path>
          </a:gradFill>
          <a:ln w="9525" cap="flat" cmpd="sng" algn="ctr">
            <a:solidFill>
              <a:srgbClr val="006666"/>
            </a:solidFill>
            <a:prstDash val="soli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Selawik" panose="020B0502040204020203" pitchFamily="34" charset="0"/>
              </a:rPr>
              <a:t>Partial Least Squares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3A6DA2B-46CB-49D3-BD07-E19C355BDA06}"/>
              </a:ext>
            </a:extLst>
          </p:cNvPr>
          <p:cNvSpPr/>
          <p:nvPr/>
        </p:nvSpPr>
        <p:spPr bwMode="auto">
          <a:xfrm>
            <a:off x="5657111" y="4870502"/>
            <a:ext cx="960157" cy="602830"/>
          </a:xfrm>
          <a:prstGeom prst="rect">
            <a:avLst/>
          </a:prstGeom>
          <a:gradFill rotWithShape="1">
            <a:gsLst>
              <a:gs pos="0">
                <a:srgbClr val="006666">
                  <a:tint val="35000"/>
                  <a:satMod val="253000"/>
                </a:srgbClr>
              </a:gs>
              <a:gs pos="50000">
                <a:srgbClr val="006666">
                  <a:tint val="42000"/>
                  <a:satMod val="255000"/>
                </a:srgbClr>
              </a:gs>
              <a:gs pos="97000">
                <a:srgbClr val="006666">
                  <a:tint val="53000"/>
                  <a:satMod val="260000"/>
                </a:srgbClr>
              </a:gs>
              <a:gs pos="100000">
                <a:srgbClr val="006666">
                  <a:tint val="56000"/>
                  <a:satMod val="275000"/>
                </a:srgbClr>
              </a:gs>
            </a:gsLst>
            <a:path path="circle">
              <a:fillToRect l="50000" t="50000" r="50000" b="50000"/>
            </a:path>
          </a:gradFill>
          <a:ln w="9525" cap="flat" cmpd="sng" algn="ctr">
            <a:solidFill>
              <a:srgbClr val="006666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Selawik" panose="020B0502040204020203" pitchFamily="34" charset="0"/>
              </a:rPr>
              <a:t>Mixed Effects (LME)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01FD5C-5BB3-42A9-AF03-4098224C013A}"/>
              </a:ext>
            </a:extLst>
          </p:cNvPr>
          <p:cNvSpPr/>
          <p:nvPr/>
        </p:nvSpPr>
        <p:spPr bwMode="auto">
          <a:xfrm>
            <a:off x="7117573" y="4154472"/>
            <a:ext cx="1445614" cy="602830"/>
          </a:xfrm>
          <a:prstGeom prst="rect">
            <a:avLst/>
          </a:prstGeom>
          <a:gradFill rotWithShape="1">
            <a:gsLst>
              <a:gs pos="0">
                <a:srgbClr val="006666">
                  <a:tint val="35000"/>
                  <a:satMod val="253000"/>
                </a:srgbClr>
              </a:gs>
              <a:gs pos="50000">
                <a:srgbClr val="006666">
                  <a:tint val="42000"/>
                  <a:satMod val="255000"/>
                </a:srgbClr>
              </a:gs>
              <a:gs pos="97000">
                <a:srgbClr val="006666">
                  <a:tint val="53000"/>
                  <a:satMod val="260000"/>
                </a:srgbClr>
              </a:gs>
              <a:gs pos="100000">
                <a:srgbClr val="006666">
                  <a:tint val="56000"/>
                  <a:satMod val="275000"/>
                </a:srgbClr>
              </a:gs>
            </a:gsLst>
            <a:path path="circle">
              <a:fillToRect l="50000" t="50000" r="50000" b="50000"/>
            </a:path>
          </a:gradFill>
          <a:ln w="9525" cap="flat" cmpd="sng" algn="ctr">
            <a:solidFill>
              <a:srgbClr val="006666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Selawik" panose="020B0502040204020203" pitchFamily="34" charset="0"/>
              </a:rPr>
              <a:t>Multivariate Additive Regression Splines (MARS)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66C803A-C48A-4499-AA89-F6A6B7AD0732}"/>
              </a:ext>
            </a:extLst>
          </p:cNvPr>
          <p:cNvSpPr/>
          <p:nvPr/>
        </p:nvSpPr>
        <p:spPr bwMode="auto">
          <a:xfrm>
            <a:off x="8872098" y="4154472"/>
            <a:ext cx="1036658" cy="602830"/>
          </a:xfrm>
          <a:prstGeom prst="rect">
            <a:avLst/>
          </a:prstGeom>
          <a:gradFill rotWithShape="1">
            <a:gsLst>
              <a:gs pos="0">
                <a:srgbClr val="006666">
                  <a:tint val="35000"/>
                  <a:satMod val="253000"/>
                </a:srgbClr>
              </a:gs>
              <a:gs pos="50000">
                <a:srgbClr val="006666">
                  <a:tint val="42000"/>
                  <a:satMod val="255000"/>
                </a:srgbClr>
              </a:gs>
              <a:gs pos="97000">
                <a:srgbClr val="006666">
                  <a:tint val="53000"/>
                  <a:satMod val="260000"/>
                </a:srgbClr>
              </a:gs>
              <a:gs pos="100000">
                <a:srgbClr val="006666">
                  <a:tint val="56000"/>
                  <a:satMod val="275000"/>
                </a:srgbClr>
              </a:gs>
            </a:gsLst>
            <a:path path="circle">
              <a:fillToRect l="50000" t="50000" r="50000" b="50000"/>
            </a:path>
          </a:gradFill>
          <a:ln w="9525" cap="flat" cmpd="sng" algn="ctr">
            <a:solidFill>
              <a:srgbClr val="006666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Selawik" panose="020B0502040204020203" pitchFamily="34" charset="0"/>
              </a:rPr>
              <a:t>Structural equation models(SEM)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784E3C2-136D-444B-A3C5-690FE7733AA5}"/>
              </a:ext>
            </a:extLst>
          </p:cNvPr>
          <p:cNvSpPr/>
          <p:nvPr/>
        </p:nvSpPr>
        <p:spPr bwMode="auto">
          <a:xfrm>
            <a:off x="8872100" y="4870502"/>
            <a:ext cx="1055439" cy="602830"/>
          </a:xfrm>
          <a:prstGeom prst="rect">
            <a:avLst/>
          </a:prstGeom>
          <a:gradFill rotWithShape="1">
            <a:gsLst>
              <a:gs pos="0">
                <a:srgbClr val="006666">
                  <a:tint val="35000"/>
                  <a:satMod val="253000"/>
                </a:srgbClr>
              </a:gs>
              <a:gs pos="50000">
                <a:srgbClr val="006666">
                  <a:tint val="42000"/>
                  <a:satMod val="255000"/>
                </a:srgbClr>
              </a:gs>
              <a:gs pos="97000">
                <a:srgbClr val="006666">
                  <a:tint val="53000"/>
                  <a:satMod val="260000"/>
                </a:srgbClr>
              </a:gs>
              <a:gs pos="100000">
                <a:srgbClr val="006666">
                  <a:tint val="56000"/>
                  <a:satMod val="275000"/>
                </a:srgbClr>
              </a:gs>
            </a:gsLst>
            <a:path path="circle">
              <a:fillToRect l="50000" t="50000" r="50000" b="50000"/>
            </a:path>
          </a:gradFill>
          <a:ln w="9525" cap="flat" cmpd="sng" algn="ctr">
            <a:solidFill>
              <a:srgbClr val="006666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Selawik" panose="020B0502040204020203" pitchFamily="34" charset="0"/>
              </a:rPr>
              <a:t>Bayesian Hierarchical Model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C891DFD-54B3-48FA-B0CE-68EAC7D6C66C}"/>
              </a:ext>
            </a:extLst>
          </p:cNvPr>
          <p:cNvSpPr/>
          <p:nvPr/>
        </p:nvSpPr>
        <p:spPr bwMode="auto">
          <a:xfrm>
            <a:off x="7122371" y="4870502"/>
            <a:ext cx="1445614" cy="602830"/>
          </a:xfrm>
          <a:prstGeom prst="rect">
            <a:avLst/>
          </a:prstGeom>
          <a:gradFill rotWithShape="1">
            <a:gsLst>
              <a:gs pos="0">
                <a:srgbClr val="006666">
                  <a:tint val="35000"/>
                  <a:satMod val="253000"/>
                </a:srgbClr>
              </a:gs>
              <a:gs pos="50000">
                <a:srgbClr val="006666">
                  <a:tint val="42000"/>
                  <a:satMod val="255000"/>
                </a:srgbClr>
              </a:gs>
              <a:gs pos="97000">
                <a:srgbClr val="006666">
                  <a:tint val="53000"/>
                  <a:satMod val="260000"/>
                </a:srgbClr>
              </a:gs>
              <a:gs pos="100000">
                <a:srgbClr val="006666">
                  <a:tint val="56000"/>
                  <a:satMod val="275000"/>
                </a:srgbClr>
              </a:gs>
            </a:gsLst>
            <a:path path="circle">
              <a:fillToRect l="50000" t="50000" r="50000" b="50000"/>
            </a:path>
          </a:gradFill>
          <a:ln w="9525" cap="flat" cmpd="sng" algn="ctr">
            <a:solidFill>
              <a:srgbClr val="006666"/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Selawik" panose="020B0502040204020203" pitchFamily="34" charset="0"/>
              </a:rPr>
              <a:t>Generalized Additive Model (GAM)</a:t>
            </a:r>
          </a:p>
        </p:txBody>
      </p:sp>
      <p:sp>
        <p:nvSpPr>
          <p:cNvPr id="66" name="Shape 65">
            <a:extLst>
              <a:ext uri="{FF2B5EF4-FFF2-40B4-BE49-F238E27FC236}">
                <a16:creationId xmlns:a16="http://schemas.microsoft.com/office/drawing/2014/main" id="{CC3D1E90-7320-47C5-A3F1-9AA069D9DCF0}"/>
              </a:ext>
            </a:extLst>
          </p:cNvPr>
          <p:cNvSpPr/>
          <p:nvPr/>
        </p:nvSpPr>
        <p:spPr>
          <a:xfrm>
            <a:off x="4425869" y="2473788"/>
            <a:ext cx="1059132" cy="867376"/>
          </a:xfrm>
          <a:prstGeom prst="swooshArrow">
            <a:avLst>
              <a:gd name="adj1" fmla="val 25000"/>
              <a:gd name="adj2" fmla="val 25573"/>
            </a:avLst>
          </a:prstGeom>
          <a:solidFill>
            <a:srgbClr val="800000">
              <a:tint val="4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  <a:scene3d>
            <a:camera prst="orthographicFront">
              <a:rot lat="180000" lon="0" rev="0"/>
            </a:camera>
            <a:lightRig rig="threePt" dir="t"/>
          </a:scene3d>
        </p:spPr>
      </p:sp>
      <p:sp>
        <p:nvSpPr>
          <p:cNvPr id="67" name="Arrow: Curved Left 66">
            <a:extLst>
              <a:ext uri="{FF2B5EF4-FFF2-40B4-BE49-F238E27FC236}">
                <a16:creationId xmlns:a16="http://schemas.microsoft.com/office/drawing/2014/main" id="{5B632F96-46B4-472F-AD4B-0A4D9487ECE2}"/>
              </a:ext>
            </a:extLst>
          </p:cNvPr>
          <p:cNvSpPr/>
          <p:nvPr/>
        </p:nvSpPr>
        <p:spPr bwMode="auto">
          <a:xfrm>
            <a:off x="10246281" y="3364041"/>
            <a:ext cx="571466" cy="1715159"/>
          </a:xfrm>
          <a:prstGeom prst="curvedLeftArrow">
            <a:avLst/>
          </a:prstGeom>
          <a:solidFill>
            <a:srgbClr val="E3D6D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68" name="Hexagon 67">
            <a:extLst>
              <a:ext uri="{FF2B5EF4-FFF2-40B4-BE49-F238E27FC236}">
                <a16:creationId xmlns:a16="http://schemas.microsoft.com/office/drawing/2014/main" id="{99E58AE2-DDFF-4D0D-89D5-E671FB9AF924}"/>
              </a:ext>
            </a:extLst>
          </p:cNvPr>
          <p:cNvSpPr/>
          <p:nvPr/>
        </p:nvSpPr>
        <p:spPr>
          <a:xfrm rot="5400000">
            <a:off x="3234195" y="3559898"/>
            <a:ext cx="877419" cy="971763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E2E1C0">
              <a:lumMod val="90000"/>
            </a:srgbClr>
          </a:solidFill>
          <a:ln w="254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</a:ln>
          <a:effectLst/>
        </p:spPr>
      </p:sp>
      <p:sp>
        <p:nvSpPr>
          <p:cNvPr id="69" name="Hexagon 4">
            <a:extLst>
              <a:ext uri="{FF2B5EF4-FFF2-40B4-BE49-F238E27FC236}">
                <a16:creationId xmlns:a16="http://schemas.microsoft.com/office/drawing/2014/main" id="{189ACC2F-892B-43C5-89E6-CB2F50A321D5}"/>
              </a:ext>
            </a:extLst>
          </p:cNvPr>
          <p:cNvSpPr txBox="1"/>
          <p:nvPr/>
        </p:nvSpPr>
        <p:spPr>
          <a:xfrm>
            <a:off x="3199536" y="3767537"/>
            <a:ext cx="967473" cy="58494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marL="0" marR="0" lvl="0" indent="0" algn="ctr" defTabSz="533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Selawik" panose="020B0502040204020203" pitchFamily="34" charset="0"/>
              </a:rPr>
              <a:t>Mixed effects of promotions</a:t>
            </a:r>
          </a:p>
        </p:txBody>
      </p:sp>
      <p:sp>
        <p:nvSpPr>
          <p:cNvPr id="70" name="Hexagon 4">
            <a:extLst>
              <a:ext uri="{FF2B5EF4-FFF2-40B4-BE49-F238E27FC236}">
                <a16:creationId xmlns:a16="http://schemas.microsoft.com/office/drawing/2014/main" id="{89073998-1184-434C-AB1A-2394528BDA07}"/>
              </a:ext>
            </a:extLst>
          </p:cNvPr>
          <p:cNvSpPr txBox="1"/>
          <p:nvPr/>
        </p:nvSpPr>
        <p:spPr>
          <a:xfrm>
            <a:off x="2690887" y="4426143"/>
            <a:ext cx="967473" cy="58494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marL="0" marR="0" lvl="0" indent="0" algn="ctr" defTabSz="53340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71" name="TextBox 70">
            <a:hlinkClick r:id="" action="ppaction://noaction"/>
            <a:extLst>
              <a:ext uri="{FF2B5EF4-FFF2-40B4-BE49-F238E27FC236}">
                <a16:creationId xmlns:a16="http://schemas.microsoft.com/office/drawing/2014/main" id="{E48FCA97-0FDC-485E-A4DA-20488E36A7D2}"/>
              </a:ext>
            </a:extLst>
          </p:cNvPr>
          <p:cNvSpPr txBox="1"/>
          <p:nvPr/>
        </p:nvSpPr>
        <p:spPr>
          <a:xfrm>
            <a:off x="7239562" y="6340655"/>
            <a:ext cx="1573756" cy="257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050" i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  <a:hlinkClick r:id="rId2" action="ppaction://hlinksldjump"/>
              </a:rPr>
              <a:t>Modeling Techniques</a:t>
            </a:r>
            <a:endParaRPr lang="en-US" sz="1050" i="1" dirty="0">
              <a:solidFill>
                <a:srgbClr val="000000"/>
              </a:solidFill>
              <a:latin typeface="Selawik" panose="020B0502040204020203" pitchFamily="34" charset="0"/>
              <a:cs typeface="Times New Roman" pitchFamily="18" charset="0"/>
            </a:endParaRPr>
          </a:p>
        </p:txBody>
      </p:sp>
      <p:sp>
        <p:nvSpPr>
          <p:cNvPr id="72" name="TextBox 71">
            <a:hlinkClick r:id="" action="ppaction://noaction"/>
            <a:extLst>
              <a:ext uri="{FF2B5EF4-FFF2-40B4-BE49-F238E27FC236}">
                <a16:creationId xmlns:a16="http://schemas.microsoft.com/office/drawing/2014/main" id="{4AD8BA02-F57C-4688-ADC8-1AF4A4F77B23}"/>
              </a:ext>
            </a:extLst>
          </p:cNvPr>
          <p:cNvSpPr txBox="1"/>
          <p:nvPr/>
        </p:nvSpPr>
        <p:spPr>
          <a:xfrm>
            <a:off x="8847897" y="6340655"/>
            <a:ext cx="12890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050" i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  <a:hlinkClick r:id="rId3" action="ppaction://hlinksldjump"/>
              </a:rPr>
              <a:t>Model Validation</a:t>
            </a:r>
            <a:endParaRPr lang="en-US" sz="1050" i="1" dirty="0">
              <a:solidFill>
                <a:srgbClr val="000000"/>
              </a:solidFill>
              <a:latin typeface="Selawik" panose="020B0502040204020203" pitchFamily="34" charset="0"/>
              <a:cs typeface="Times New Roman" pitchFamily="18" charset="0"/>
            </a:endParaRPr>
          </a:p>
        </p:txBody>
      </p:sp>
      <p:graphicFrame>
        <p:nvGraphicFramePr>
          <p:cNvPr id="75" name="Diagram 74">
            <a:extLst>
              <a:ext uri="{FF2B5EF4-FFF2-40B4-BE49-F238E27FC236}">
                <a16:creationId xmlns:a16="http://schemas.microsoft.com/office/drawing/2014/main" id="{A20C4D25-03D6-48F1-B58A-0BABAB2A2B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7663187"/>
              </p:ext>
            </p:extLst>
          </p:nvPr>
        </p:nvGraphicFramePr>
        <p:xfrm>
          <a:off x="1601788" y="1140257"/>
          <a:ext cx="8800660" cy="33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8" name="Text Box 13">
            <a:extLst>
              <a:ext uri="{FF2B5EF4-FFF2-40B4-BE49-F238E27FC236}">
                <a16:creationId xmlns:a16="http://schemas.microsoft.com/office/drawing/2014/main" id="{2507D603-6FE0-4D06-B98A-D7E56EE11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2299027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Promotional Response modelling (6/14)</a:t>
            </a:r>
          </a:p>
        </p:txBody>
      </p:sp>
    </p:spTree>
    <p:extLst>
      <p:ext uri="{BB962C8B-B14F-4D97-AF65-F5344CB8AC3E}">
        <p14:creationId xmlns:p14="http://schemas.microsoft.com/office/powerpoint/2010/main" val="1676721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86906E93-50B2-43F4-8607-F1FD2FC9C8D5}"/>
              </a:ext>
            </a:extLst>
          </p:cNvPr>
          <p:cNvSpPr txBox="1"/>
          <p:nvPr/>
        </p:nvSpPr>
        <p:spPr>
          <a:xfrm>
            <a:off x="246888" y="156627"/>
            <a:ext cx="11125200" cy="7017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b="1" kern="0" dirty="0">
                <a:solidFill>
                  <a:srgbClr val="4D4D4D"/>
                </a:solidFill>
                <a:latin typeface="Selawik Light" panose="020B0502040204020203" pitchFamily="34" charset="0"/>
              </a:rPr>
              <a:t>During modeling, a number of factors will need to be considered to refine our analytical dataset</a:t>
            </a:r>
          </a:p>
        </p:txBody>
      </p:sp>
      <p:sp>
        <p:nvSpPr>
          <p:cNvPr id="114" name="Rectangle 113">
            <a:hlinkClick r:id="" action="ppaction://noaction"/>
            <a:extLst>
              <a:ext uri="{FF2B5EF4-FFF2-40B4-BE49-F238E27FC236}">
                <a16:creationId xmlns:a16="http://schemas.microsoft.com/office/drawing/2014/main" id="{164F51B9-1254-4F18-858D-25E72A3D3B27}"/>
              </a:ext>
            </a:extLst>
          </p:cNvPr>
          <p:cNvSpPr/>
          <p:nvPr/>
        </p:nvSpPr>
        <p:spPr bwMode="auto">
          <a:xfrm>
            <a:off x="1678280" y="3431209"/>
            <a:ext cx="1294608" cy="411480"/>
          </a:xfrm>
          <a:prstGeom prst="rect">
            <a:avLst/>
          </a:prstGeom>
          <a:solidFill>
            <a:srgbClr val="01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6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Master Data Management</a:t>
            </a:r>
          </a:p>
        </p:txBody>
      </p:sp>
      <p:sp>
        <p:nvSpPr>
          <p:cNvPr id="115" name="Arrow: Up 114">
            <a:extLst>
              <a:ext uri="{FF2B5EF4-FFF2-40B4-BE49-F238E27FC236}">
                <a16:creationId xmlns:a16="http://schemas.microsoft.com/office/drawing/2014/main" id="{F9BB8D11-8C93-4553-B83F-0A3F3F43EF5F}"/>
              </a:ext>
            </a:extLst>
          </p:cNvPr>
          <p:cNvSpPr/>
          <p:nvPr/>
        </p:nvSpPr>
        <p:spPr bwMode="auto">
          <a:xfrm rot="5400000">
            <a:off x="3053477" y="2749817"/>
            <a:ext cx="228600" cy="345156"/>
          </a:xfrm>
          <a:prstGeom prst="upArrow">
            <a:avLst/>
          </a:prstGeom>
          <a:solidFill>
            <a:srgbClr val="60606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116" name="Rectangle 115">
            <a:hlinkClick r:id="" action="ppaction://noaction"/>
            <a:extLst>
              <a:ext uri="{FF2B5EF4-FFF2-40B4-BE49-F238E27FC236}">
                <a16:creationId xmlns:a16="http://schemas.microsoft.com/office/drawing/2014/main" id="{9593052E-79D1-40C7-BB14-7D82EE5ABE46}"/>
              </a:ext>
            </a:extLst>
          </p:cNvPr>
          <p:cNvSpPr/>
          <p:nvPr/>
        </p:nvSpPr>
        <p:spPr bwMode="auto">
          <a:xfrm>
            <a:off x="3430332" y="3431209"/>
            <a:ext cx="1294608" cy="411480"/>
          </a:xfrm>
          <a:prstGeom prst="rect">
            <a:avLst/>
          </a:prstGeom>
          <a:solidFill>
            <a:srgbClr val="01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6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Data Disaggregation</a:t>
            </a:r>
          </a:p>
        </p:txBody>
      </p:sp>
      <p:sp>
        <p:nvSpPr>
          <p:cNvPr id="117" name="Rectangle 116">
            <a:hlinkClick r:id="" action="ppaction://noaction"/>
            <a:extLst>
              <a:ext uri="{FF2B5EF4-FFF2-40B4-BE49-F238E27FC236}">
                <a16:creationId xmlns:a16="http://schemas.microsoft.com/office/drawing/2014/main" id="{34695EF7-EA40-4336-97B7-05DBE90D3471}"/>
              </a:ext>
            </a:extLst>
          </p:cNvPr>
          <p:cNvSpPr/>
          <p:nvPr/>
        </p:nvSpPr>
        <p:spPr bwMode="auto">
          <a:xfrm>
            <a:off x="5182384" y="3431209"/>
            <a:ext cx="1294608" cy="411480"/>
          </a:xfrm>
          <a:prstGeom prst="rect">
            <a:avLst/>
          </a:prstGeom>
          <a:solidFill>
            <a:srgbClr val="01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6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Exploratory Data Analysis</a:t>
            </a:r>
          </a:p>
        </p:txBody>
      </p:sp>
      <p:sp>
        <p:nvSpPr>
          <p:cNvPr id="118" name="Arrow: Up 117">
            <a:extLst>
              <a:ext uri="{FF2B5EF4-FFF2-40B4-BE49-F238E27FC236}">
                <a16:creationId xmlns:a16="http://schemas.microsoft.com/office/drawing/2014/main" id="{47CF1759-2B53-468B-96A3-96830BD74D4C}"/>
              </a:ext>
            </a:extLst>
          </p:cNvPr>
          <p:cNvSpPr/>
          <p:nvPr/>
        </p:nvSpPr>
        <p:spPr bwMode="auto">
          <a:xfrm rot="5400000">
            <a:off x="4739614" y="2751474"/>
            <a:ext cx="228600" cy="345156"/>
          </a:xfrm>
          <a:prstGeom prst="upArrow">
            <a:avLst/>
          </a:prstGeom>
          <a:solidFill>
            <a:srgbClr val="60606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119" name="Arrow: Up 118">
            <a:extLst>
              <a:ext uri="{FF2B5EF4-FFF2-40B4-BE49-F238E27FC236}">
                <a16:creationId xmlns:a16="http://schemas.microsoft.com/office/drawing/2014/main" id="{240CB74F-B2AE-4474-ACC8-F131FE711EFB}"/>
              </a:ext>
            </a:extLst>
          </p:cNvPr>
          <p:cNvSpPr/>
          <p:nvPr/>
        </p:nvSpPr>
        <p:spPr bwMode="auto">
          <a:xfrm rot="5400000">
            <a:off x="6599283" y="2749817"/>
            <a:ext cx="228600" cy="345156"/>
          </a:xfrm>
          <a:prstGeom prst="upArrow">
            <a:avLst/>
          </a:prstGeom>
          <a:solidFill>
            <a:srgbClr val="60606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120" name="Rectangle 119">
            <a:hlinkClick r:id="" action="ppaction://noaction"/>
            <a:extLst>
              <a:ext uri="{FF2B5EF4-FFF2-40B4-BE49-F238E27FC236}">
                <a16:creationId xmlns:a16="http://schemas.microsoft.com/office/drawing/2014/main" id="{628F6492-A529-4DAB-8890-F64BA0F00BE8}"/>
              </a:ext>
            </a:extLst>
          </p:cNvPr>
          <p:cNvSpPr/>
          <p:nvPr/>
        </p:nvSpPr>
        <p:spPr bwMode="auto">
          <a:xfrm>
            <a:off x="6934436" y="3431209"/>
            <a:ext cx="1464612" cy="411480"/>
          </a:xfrm>
          <a:prstGeom prst="rect">
            <a:avLst/>
          </a:prstGeom>
          <a:solidFill>
            <a:srgbClr val="01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6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Variable Selection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D634023-8B07-4CEC-A9CE-6D53F693A768}"/>
              </a:ext>
            </a:extLst>
          </p:cNvPr>
          <p:cNvGrpSpPr/>
          <p:nvPr/>
        </p:nvGrpSpPr>
        <p:grpSpPr>
          <a:xfrm>
            <a:off x="7176233" y="2364860"/>
            <a:ext cx="837652" cy="689057"/>
            <a:chOff x="7232657" y="1520743"/>
            <a:chExt cx="837652" cy="689057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186B53E-B408-49AF-97B5-4F917230B632}"/>
                </a:ext>
              </a:extLst>
            </p:cNvPr>
            <p:cNvGrpSpPr/>
            <p:nvPr/>
          </p:nvGrpSpPr>
          <p:grpSpPr>
            <a:xfrm>
              <a:off x="7232657" y="1520743"/>
              <a:ext cx="837652" cy="689057"/>
              <a:chOff x="7232657" y="1743119"/>
              <a:chExt cx="837652" cy="689057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D3736E01-14D1-4567-A934-1217959DA1E7}"/>
                  </a:ext>
                </a:extLst>
              </p:cNvPr>
              <p:cNvSpPr/>
              <p:nvPr/>
            </p:nvSpPr>
            <p:spPr bwMode="auto">
              <a:xfrm>
                <a:off x="7232657" y="1743119"/>
                <a:ext cx="837652" cy="228600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D4D4D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234950" marR="0" lvl="0" indent="-234950" defTabSz="914400" eaLnBrk="1" fontAlgn="base" latinLnBrk="0" hangingPunct="1">
                  <a:lnSpc>
                    <a:spcPct val="100000"/>
                  </a:lnSpc>
                  <a:spcBef>
                    <a:spcPct val="100000"/>
                  </a:spcBef>
                  <a:spcAft>
                    <a:spcPct val="0"/>
                  </a:spcAft>
                  <a:buClrTx/>
                  <a:buSzTx/>
                  <a:buFont typeface="Webdings" pitchFamily="18" charset="2"/>
                  <a:buChar char="4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</a:endParaRPr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93D968EA-D179-493D-882D-60ED7A96BB10}"/>
                  </a:ext>
                </a:extLst>
              </p:cNvPr>
              <p:cNvCxnSpPr>
                <a:cxnSpLocks/>
                <a:stCxn id="127" idx="2"/>
                <a:endCxn id="130" idx="2"/>
              </p:cNvCxnSpPr>
              <p:nvPr/>
            </p:nvCxnSpPr>
            <p:spPr bwMode="auto">
              <a:xfrm>
                <a:off x="7232657" y="1857419"/>
                <a:ext cx="298307" cy="538975"/>
              </a:xfrm>
              <a:prstGeom prst="line">
                <a:avLst/>
              </a:prstGeom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ln w="28575" cap="flat" cmpd="sng" algn="ctr">
                <a:solidFill>
                  <a:srgbClr val="4D4D4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9084D5F4-A959-4E4D-9C85-506C3703909C}"/>
                  </a:ext>
                </a:extLst>
              </p:cNvPr>
              <p:cNvCxnSpPr>
                <a:cxnSpLocks/>
                <a:stCxn id="127" idx="6"/>
              </p:cNvCxnSpPr>
              <p:nvPr/>
            </p:nvCxnSpPr>
            <p:spPr bwMode="auto">
              <a:xfrm flipH="1">
                <a:off x="7829429" y="1857419"/>
                <a:ext cx="240880" cy="516835"/>
              </a:xfrm>
              <a:prstGeom prst="line">
                <a:avLst/>
              </a:prstGeom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ln w="28575" cap="flat" cmpd="sng" algn="ctr">
                <a:solidFill>
                  <a:srgbClr val="4D4D4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7C07D8E1-E91D-438D-905D-1F031FE7C8DE}"/>
                  </a:ext>
                </a:extLst>
              </p:cNvPr>
              <p:cNvSpPr/>
              <p:nvPr/>
            </p:nvSpPr>
            <p:spPr bwMode="auto">
              <a:xfrm>
                <a:off x="7530964" y="2360612"/>
                <a:ext cx="298465" cy="71564"/>
              </a:xfrm>
              <a:prstGeom prst="ellipse">
                <a:avLst/>
              </a:prstGeom>
              <a:noFill/>
              <a:ln w="25400" cap="flat" cmpd="sng" algn="ctr">
                <a:solidFill>
                  <a:srgbClr val="4D4D4D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234950" marR="0" lvl="0" indent="-234950" defTabSz="914400" eaLnBrk="1" fontAlgn="base" latinLnBrk="0" hangingPunct="1">
                  <a:lnSpc>
                    <a:spcPct val="100000"/>
                  </a:lnSpc>
                  <a:spcBef>
                    <a:spcPct val="100000"/>
                  </a:spcBef>
                  <a:spcAft>
                    <a:spcPct val="0"/>
                  </a:spcAft>
                  <a:buClrTx/>
                  <a:buSzTx/>
                  <a:buFont typeface="Webdings" pitchFamily="18" charset="2"/>
                  <a:buChar char="4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60A4E85B-E559-482D-8786-410A04D25284}"/>
                </a:ext>
              </a:extLst>
            </p:cNvPr>
            <p:cNvGrpSpPr/>
            <p:nvPr/>
          </p:nvGrpSpPr>
          <p:grpSpPr>
            <a:xfrm>
              <a:off x="7435532" y="1767840"/>
              <a:ext cx="365760" cy="396240"/>
              <a:chOff x="7435532" y="1965960"/>
              <a:chExt cx="365760" cy="396240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1A55F7AE-238C-4799-8426-E6E8506A246E}"/>
                  </a:ext>
                </a:extLst>
              </p:cNvPr>
              <p:cNvSpPr/>
              <p:nvPr/>
            </p:nvSpPr>
            <p:spPr bwMode="auto">
              <a:xfrm>
                <a:off x="7435532" y="2026920"/>
                <a:ext cx="182880" cy="182880"/>
              </a:xfrm>
              <a:prstGeom prst="ellipse">
                <a:avLst/>
              </a:prstGeom>
              <a:solidFill>
                <a:srgbClr val="4D4D4D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10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lawik" panose="020B0502040204020203" pitchFamily="34" charset="0"/>
                  </a:rPr>
                  <a:t>A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" panose="020B0502040204020203" pitchFamily="34" charset="0"/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0C0D01D6-87D8-4643-BF38-7B5776884A76}"/>
                  </a:ext>
                </a:extLst>
              </p:cNvPr>
              <p:cNvSpPr/>
              <p:nvPr/>
            </p:nvSpPr>
            <p:spPr bwMode="auto">
              <a:xfrm>
                <a:off x="7587932" y="2179320"/>
                <a:ext cx="182880" cy="182880"/>
              </a:xfrm>
              <a:prstGeom prst="ellipse">
                <a:avLst/>
              </a:prstGeom>
              <a:solidFill>
                <a:srgbClr val="4D4D4D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10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lawik" panose="020B0502040204020203" pitchFamily="34" charset="0"/>
                  </a:rPr>
                  <a:t>B</a:t>
                </a: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CDD5C4DD-322E-4824-A00B-E2D2BC2BE112}"/>
                  </a:ext>
                </a:extLst>
              </p:cNvPr>
              <p:cNvSpPr/>
              <p:nvPr/>
            </p:nvSpPr>
            <p:spPr bwMode="auto">
              <a:xfrm>
                <a:off x="7618412" y="1965960"/>
                <a:ext cx="182880" cy="182880"/>
              </a:xfrm>
              <a:prstGeom prst="ellipse">
                <a:avLst/>
              </a:prstGeom>
              <a:solidFill>
                <a:srgbClr val="4D4D4D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10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lawik" panose="020B0502040204020203" pitchFamily="34" charset="0"/>
                  </a:rPr>
                  <a:t>C</a:t>
                </a:r>
              </a:p>
            </p:txBody>
          </p:sp>
        </p:grp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FE8DFEA7-0457-495F-971A-DA09FA56766E}"/>
              </a:ext>
            </a:extLst>
          </p:cNvPr>
          <p:cNvSpPr/>
          <p:nvPr/>
        </p:nvSpPr>
        <p:spPr bwMode="auto">
          <a:xfrm>
            <a:off x="7531508" y="3198981"/>
            <a:ext cx="182880" cy="182880"/>
          </a:xfrm>
          <a:prstGeom prst="ellipse">
            <a:avLst/>
          </a:prstGeom>
          <a:solidFill>
            <a:srgbClr val="4D4D4D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C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A58AC33C-4454-4C5C-8D55-3A6042C0FEB6}"/>
              </a:ext>
            </a:extLst>
          </p:cNvPr>
          <p:cNvCxnSpPr>
            <a:cxnSpLocks/>
          </p:cNvCxnSpPr>
          <p:nvPr/>
        </p:nvCxnSpPr>
        <p:spPr bwMode="auto">
          <a:xfrm>
            <a:off x="7620236" y="3058395"/>
            <a:ext cx="0" cy="128975"/>
          </a:xfrm>
          <a:prstGeom prst="straightConnector1">
            <a:avLst/>
          </a:prstGeom>
          <a:pattFill prst="pct50">
            <a:fgClr>
              <a:srgbClr val="0000FF"/>
            </a:fgClr>
            <a:bgClr>
              <a:srgbClr val="FFFFFF"/>
            </a:bgClr>
          </a:pattFill>
          <a:ln w="25400" cap="flat" cmpd="sng" algn="ctr">
            <a:solidFill>
              <a:srgbClr val="4D4D4D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33" name="Flowchart: Process 132">
            <a:extLst>
              <a:ext uri="{FF2B5EF4-FFF2-40B4-BE49-F238E27FC236}">
                <a16:creationId xmlns:a16="http://schemas.microsoft.com/office/drawing/2014/main" id="{667A3491-A09B-426C-A956-8D70F1D3E062}"/>
              </a:ext>
            </a:extLst>
          </p:cNvPr>
          <p:cNvSpPr/>
          <p:nvPr/>
        </p:nvSpPr>
        <p:spPr bwMode="auto">
          <a:xfrm>
            <a:off x="5071533" y="2168766"/>
            <a:ext cx="3414828" cy="1799550"/>
          </a:xfrm>
          <a:prstGeom prst="flowChartProcess">
            <a:avLst/>
          </a:prstGeom>
          <a:noFill/>
          <a:ln w="19050" cap="flat" cmpd="sng" algn="ctr">
            <a:solidFill>
              <a:srgbClr val="4D4D4D"/>
            </a:solidFill>
            <a:prstDash val="dash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64C1041-1E82-43CB-AD2D-E1A42FB3917B}"/>
              </a:ext>
            </a:extLst>
          </p:cNvPr>
          <p:cNvSpPr/>
          <p:nvPr/>
        </p:nvSpPr>
        <p:spPr bwMode="auto">
          <a:xfrm rot="18904728">
            <a:off x="5057703" y="2242564"/>
            <a:ext cx="812800" cy="231562"/>
          </a:xfrm>
          <a:prstGeom prst="rect">
            <a:avLst/>
          </a:prstGeom>
          <a:solidFill>
            <a:srgbClr val="4D4D4D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UTILITY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BA6CF8E-7760-49A3-859F-4A461F4ED10E}"/>
              </a:ext>
            </a:extLst>
          </p:cNvPr>
          <p:cNvSpPr>
            <a:spLocks noChangeAspect="1"/>
          </p:cNvSpPr>
          <p:nvPr/>
        </p:nvSpPr>
        <p:spPr bwMode="auto">
          <a:xfrm>
            <a:off x="5423320" y="2449338"/>
            <a:ext cx="855254" cy="849854"/>
          </a:xfrm>
          <a:prstGeom prst="ellipse">
            <a:avLst/>
          </a:prstGeom>
          <a:noFill/>
          <a:ln w="25400" cap="flat" cmpd="sng" algn="ctr">
            <a:solidFill>
              <a:srgbClr val="4D4D4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7AA97F1C-DC96-4B6F-9A69-DE76EC824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391" y="2541143"/>
            <a:ext cx="789826" cy="789826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B80C7710-B6F7-4770-B80F-A0956D704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22" y="2462504"/>
            <a:ext cx="843079" cy="843079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7800EC63-20AF-421E-ABDD-51A4507C32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43" y="2785198"/>
            <a:ext cx="344919" cy="344919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838499A6-8F9E-4502-876A-4551106095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040" y="2621350"/>
            <a:ext cx="406594" cy="406594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B84BC065-BEA2-4221-A4F4-26296DE0C9B3}"/>
              </a:ext>
            </a:extLst>
          </p:cNvPr>
          <p:cNvSpPr/>
          <p:nvPr/>
        </p:nvSpPr>
        <p:spPr bwMode="auto">
          <a:xfrm>
            <a:off x="1601788" y="1992421"/>
            <a:ext cx="7159881" cy="2046072"/>
          </a:xfrm>
          <a:prstGeom prst="rect">
            <a:avLst/>
          </a:prstGeom>
          <a:solidFill>
            <a:sysClr val="window" lastClr="FFFFFF">
              <a:lumMod val="85000"/>
              <a:alpha val="50000"/>
            </a:sysClr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141" name="Rounded Rectangle 37">
            <a:extLst>
              <a:ext uri="{FF2B5EF4-FFF2-40B4-BE49-F238E27FC236}">
                <a16:creationId xmlns:a16="http://schemas.microsoft.com/office/drawing/2014/main" id="{9EA6AE79-D113-44F8-A274-8D37F123868B}"/>
              </a:ext>
            </a:extLst>
          </p:cNvPr>
          <p:cNvSpPr/>
          <p:nvPr/>
        </p:nvSpPr>
        <p:spPr bwMode="auto">
          <a:xfrm>
            <a:off x="2641997" y="5174462"/>
            <a:ext cx="1447864" cy="365760"/>
          </a:xfrm>
          <a:prstGeom prst="roundRect">
            <a:avLst/>
          </a:prstGeom>
          <a:solidFill>
            <a:srgbClr val="00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Seasonality</a:t>
            </a:r>
          </a:p>
        </p:txBody>
      </p:sp>
      <p:sp>
        <p:nvSpPr>
          <p:cNvPr id="142" name="Rounded Rectangle 38">
            <a:extLst>
              <a:ext uri="{FF2B5EF4-FFF2-40B4-BE49-F238E27FC236}">
                <a16:creationId xmlns:a16="http://schemas.microsoft.com/office/drawing/2014/main" id="{0660A908-64A9-42F2-8872-1E453C68A143}"/>
              </a:ext>
            </a:extLst>
          </p:cNvPr>
          <p:cNvSpPr/>
          <p:nvPr/>
        </p:nvSpPr>
        <p:spPr bwMode="auto">
          <a:xfrm>
            <a:off x="4142388" y="5174462"/>
            <a:ext cx="1447864" cy="365760"/>
          </a:xfrm>
          <a:prstGeom prst="roundRect">
            <a:avLst/>
          </a:prstGeom>
          <a:solidFill>
            <a:srgbClr val="00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Promotional Lag</a:t>
            </a:r>
          </a:p>
        </p:txBody>
      </p:sp>
      <p:sp>
        <p:nvSpPr>
          <p:cNvPr id="143" name="Rounded Rectangle 39">
            <a:extLst>
              <a:ext uri="{FF2B5EF4-FFF2-40B4-BE49-F238E27FC236}">
                <a16:creationId xmlns:a16="http://schemas.microsoft.com/office/drawing/2014/main" id="{922A1E1A-E185-4ACE-8DEA-50D3C2A9F1F5}"/>
              </a:ext>
            </a:extLst>
          </p:cNvPr>
          <p:cNvSpPr/>
          <p:nvPr/>
        </p:nvSpPr>
        <p:spPr bwMode="auto">
          <a:xfrm>
            <a:off x="5653512" y="5174462"/>
            <a:ext cx="1447864" cy="365760"/>
          </a:xfrm>
          <a:prstGeom prst="roundRect">
            <a:avLst/>
          </a:prstGeom>
          <a:solidFill>
            <a:srgbClr val="00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Adstock</a:t>
            </a:r>
          </a:p>
        </p:txBody>
      </p:sp>
      <p:sp>
        <p:nvSpPr>
          <p:cNvPr id="144" name="Rounded Rectangle 43">
            <a:extLst>
              <a:ext uri="{FF2B5EF4-FFF2-40B4-BE49-F238E27FC236}">
                <a16:creationId xmlns:a16="http://schemas.microsoft.com/office/drawing/2014/main" id="{C5522C01-C9EB-4D49-A1D3-25144BF064FC}"/>
              </a:ext>
            </a:extLst>
          </p:cNvPr>
          <p:cNvSpPr/>
          <p:nvPr/>
        </p:nvSpPr>
        <p:spPr bwMode="auto">
          <a:xfrm>
            <a:off x="7155624" y="5176734"/>
            <a:ext cx="1447864" cy="365760"/>
          </a:xfrm>
          <a:prstGeom prst="roundRect">
            <a:avLst/>
          </a:prstGeom>
          <a:solidFill>
            <a:srgbClr val="00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Event Analysis</a:t>
            </a:r>
          </a:p>
        </p:txBody>
      </p:sp>
      <p:sp>
        <p:nvSpPr>
          <p:cNvPr id="145" name="Rounded Rectangle 44">
            <a:extLst>
              <a:ext uri="{FF2B5EF4-FFF2-40B4-BE49-F238E27FC236}">
                <a16:creationId xmlns:a16="http://schemas.microsoft.com/office/drawing/2014/main" id="{05D69519-531A-42E7-98E7-E72B3741E69A}"/>
              </a:ext>
            </a:extLst>
          </p:cNvPr>
          <p:cNvSpPr/>
          <p:nvPr/>
        </p:nvSpPr>
        <p:spPr bwMode="auto">
          <a:xfrm>
            <a:off x="8670461" y="5179006"/>
            <a:ext cx="1447864" cy="365760"/>
          </a:xfrm>
          <a:prstGeom prst="roundRect">
            <a:avLst/>
          </a:prstGeom>
          <a:solidFill>
            <a:srgbClr val="00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Halo and Synergy</a:t>
            </a:r>
          </a:p>
        </p:txBody>
      </p:sp>
      <p:sp>
        <p:nvSpPr>
          <p:cNvPr id="146" name="Left Brace 145">
            <a:extLst>
              <a:ext uri="{FF2B5EF4-FFF2-40B4-BE49-F238E27FC236}">
                <a16:creationId xmlns:a16="http://schemas.microsoft.com/office/drawing/2014/main" id="{C2A457DE-5840-45F4-8AF0-F411CE12E94C}"/>
              </a:ext>
            </a:extLst>
          </p:cNvPr>
          <p:cNvSpPr/>
          <p:nvPr/>
        </p:nvSpPr>
        <p:spPr bwMode="auto">
          <a:xfrm rot="5400000">
            <a:off x="5874745" y="930886"/>
            <a:ext cx="1010829" cy="7476329"/>
          </a:xfrm>
          <a:prstGeom prst="leftBrace">
            <a:avLst>
              <a:gd name="adj1" fmla="val 18880"/>
              <a:gd name="adj2" fmla="val 5817"/>
            </a:avLst>
          </a:prstGeom>
          <a:noFill/>
          <a:ln w="190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endParaRPr lang="en-US" sz="1100" dirty="0">
              <a:solidFill>
                <a:srgbClr val="000000"/>
              </a:solidFill>
              <a:latin typeface="Selawik" panose="020B0502040204020203" pitchFamily="34" charset="0"/>
              <a:cs typeface="Times New Roman" pitchFamily="18" charset="0"/>
            </a:endParaRPr>
          </a:p>
        </p:txBody>
      </p:sp>
      <p:sp>
        <p:nvSpPr>
          <p:cNvPr id="147" name="Arrow: Up 146">
            <a:extLst>
              <a:ext uri="{FF2B5EF4-FFF2-40B4-BE49-F238E27FC236}">
                <a16:creationId xmlns:a16="http://schemas.microsoft.com/office/drawing/2014/main" id="{FAEA889D-2E1A-420F-8417-E0A1B875B4FC}"/>
              </a:ext>
            </a:extLst>
          </p:cNvPr>
          <p:cNvSpPr/>
          <p:nvPr/>
        </p:nvSpPr>
        <p:spPr bwMode="auto">
          <a:xfrm rot="5400000">
            <a:off x="8728739" y="2818589"/>
            <a:ext cx="228600" cy="345156"/>
          </a:xfrm>
          <a:prstGeom prst="upArrow">
            <a:avLst/>
          </a:prstGeom>
          <a:solidFill>
            <a:srgbClr val="60606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01B57DBF-7B20-4693-91B6-E4CED6CB03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819" y="2342273"/>
            <a:ext cx="934958" cy="934958"/>
          </a:xfrm>
          <a:prstGeom prst="rect">
            <a:avLst/>
          </a:prstGeom>
        </p:spPr>
      </p:pic>
      <p:sp>
        <p:nvSpPr>
          <p:cNvPr id="149" name="Rectangle 148">
            <a:hlinkClick r:id="" action="ppaction://noaction"/>
            <a:extLst>
              <a:ext uri="{FF2B5EF4-FFF2-40B4-BE49-F238E27FC236}">
                <a16:creationId xmlns:a16="http://schemas.microsoft.com/office/drawing/2014/main" id="{2723C50F-A25B-4748-9708-73AE42E2FCF0}"/>
              </a:ext>
            </a:extLst>
          </p:cNvPr>
          <p:cNvSpPr/>
          <p:nvPr/>
        </p:nvSpPr>
        <p:spPr bwMode="auto">
          <a:xfrm>
            <a:off x="9089689" y="3438412"/>
            <a:ext cx="1464612" cy="411480"/>
          </a:xfrm>
          <a:prstGeom prst="rect">
            <a:avLst/>
          </a:prstGeom>
          <a:solidFill>
            <a:srgbClr val="01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6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Modeling</a:t>
            </a:r>
          </a:p>
        </p:txBody>
      </p:sp>
      <p:graphicFrame>
        <p:nvGraphicFramePr>
          <p:cNvPr id="150" name="Diagram 149">
            <a:extLst>
              <a:ext uri="{FF2B5EF4-FFF2-40B4-BE49-F238E27FC236}">
                <a16:creationId xmlns:a16="http://schemas.microsoft.com/office/drawing/2014/main" id="{6C564C31-F782-4D94-8A3E-5BBC8DFD4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660664"/>
              </p:ext>
            </p:extLst>
          </p:nvPr>
        </p:nvGraphicFramePr>
        <p:xfrm>
          <a:off x="1601788" y="1140257"/>
          <a:ext cx="8800660" cy="33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1" name="Text Box 13">
            <a:extLst>
              <a:ext uri="{FF2B5EF4-FFF2-40B4-BE49-F238E27FC236}">
                <a16:creationId xmlns:a16="http://schemas.microsoft.com/office/drawing/2014/main" id="{4A961BA9-A119-4605-BCF2-03EDF9ACC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2299027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Promotional Response modelling (7/14)</a:t>
            </a:r>
          </a:p>
        </p:txBody>
      </p:sp>
    </p:spTree>
    <p:extLst>
      <p:ext uri="{BB962C8B-B14F-4D97-AF65-F5344CB8AC3E}">
        <p14:creationId xmlns:p14="http://schemas.microsoft.com/office/powerpoint/2010/main" val="43565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86906E93-50B2-43F4-8607-F1FD2FC9C8D5}"/>
              </a:ext>
            </a:extLst>
          </p:cNvPr>
          <p:cNvSpPr txBox="1"/>
          <p:nvPr/>
        </p:nvSpPr>
        <p:spPr>
          <a:xfrm>
            <a:off x="246888" y="122772"/>
            <a:ext cx="111252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b="1" kern="0" dirty="0">
                <a:solidFill>
                  <a:srgbClr val="595959"/>
                </a:solidFill>
                <a:latin typeface="Selawik Light" panose="020B0502040204020203" pitchFamily="34" charset="0"/>
                <a:cs typeface="Lao UI" panose="020B0502040204020203" pitchFamily="34" charset="0"/>
              </a:rPr>
              <a:t>Seasonality in sales has to be eliminated to avoid over/under estimation of sales and channel effectiveness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353237-1C1F-4EC7-A2B8-2EE17E49140E}"/>
              </a:ext>
            </a:extLst>
          </p:cNvPr>
          <p:cNvGrpSpPr/>
          <p:nvPr/>
        </p:nvGrpSpPr>
        <p:grpSpPr>
          <a:xfrm>
            <a:off x="10588872" y="5770306"/>
            <a:ext cx="1608742" cy="682036"/>
            <a:chOff x="10572625" y="5590464"/>
            <a:chExt cx="1608742" cy="682036"/>
          </a:xfrm>
        </p:grpSpPr>
        <p:sp>
          <p:nvSpPr>
            <p:cNvPr id="41" name="Rounded Rectangle 21">
              <a:extLst>
                <a:ext uri="{FF2B5EF4-FFF2-40B4-BE49-F238E27FC236}">
                  <a16:creationId xmlns:a16="http://schemas.microsoft.com/office/drawing/2014/main" id="{8A919826-D944-4EFF-8DDF-44BC7909EC46}"/>
                </a:ext>
              </a:extLst>
            </p:cNvPr>
            <p:cNvSpPr/>
            <p:nvPr/>
          </p:nvSpPr>
          <p:spPr bwMode="auto">
            <a:xfrm>
              <a:off x="10572625" y="5590464"/>
              <a:ext cx="1608742" cy="612539"/>
            </a:xfrm>
            <a:prstGeom prst="roundRect">
              <a:avLst>
                <a:gd name="adj" fmla="val 3855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29D5568-8F4A-4969-A735-CD31D0600AAB}"/>
                </a:ext>
              </a:extLst>
            </p:cNvPr>
            <p:cNvGrpSpPr/>
            <p:nvPr/>
          </p:nvGrpSpPr>
          <p:grpSpPr>
            <a:xfrm>
              <a:off x="10572625" y="5590464"/>
              <a:ext cx="1339036" cy="682036"/>
              <a:chOff x="3097061" y="6462584"/>
              <a:chExt cx="1339036" cy="68203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F8505F8-1FB5-4121-97EE-857F2964741D}"/>
                  </a:ext>
                </a:extLst>
              </p:cNvPr>
              <p:cNvGrpSpPr/>
              <p:nvPr/>
            </p:nvGrpSpPr>
            <p:grpSpPr>
              <a:xfrm>
                <a:off x="3112365" y="6696805"/>
                <a:ext cx="1323732" cy="447815"/>
                <a:chOff x="-2591135" y="3385192"/>
                <a:chExt cx="1323732" cy="447815"/>
              </a:xfrm>
            </p:grpSpPr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4F74C49B-911A-4CC4-B1D5-51FFC79209A2}"/>
                    </a:ext>
                  </a:extLst>
                </p:cNvPr>
                <p:cNvCxnSpPr/>
                <p:nvPr/>
              </p:nvCxnSpPr>
              <p:spPr bwMode="auto">
                <a:xfrm>
                  <a:off x="-2591135" y="3510181"/>
                  <a:ext cx="365760" cy="0"/>
                </a:xfrm>
                <a:prstGeom prst="line">
                  <a:avLst/>
                </a:prstGeom>
                <a:pattFill prst="pct50">
                  <a:fgClr>
                    <a:srgbClr val="0000FF"/>
                  </a:fgClr>
                  <a:bgClr>
                    <a:srgbClr val="FFFFFF"/>
                  </a:bgClr>
                </a:pattFill>
                <a:ln w="22225" cap="rnd" cmpd="sng" algn="ctr">
                  <a:solidFill>
                    <a:srgbClr val="215968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C801097-853D-4059-A790-F1A3896E6F8D}"/>
                    </a:ext>
                  </a:extLst>
                </p:cNvPr>
                <p:cNvSpPr txBox="1"/>
                <p:nvPr/>
              </p:nvSpPr>
              <p:spPr>
                <a:xfrm>
                  <a:off x="-2191054" y="3385192"/>
                  <a:ext cx="923651" cy="4478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10000"/>
                    </a:spcBef>
                    <a:spcAft>
                      <a:spcPct val="0"/>
                    </a:spcAft>
                    <a:buClr>
                      <a:srgbClr val="0B1F65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lawik" panose="020B0502040204020203" pitchFamily="34" charset="0"/>
                      <a:cs typeface="Lao UI" panose="020B0502040204020203" pitchFamily="34" charset="0"/>
                    </a:rPr>
                    <a:t>Seasonality </a:t>
                  </a:r>
                </a:p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10000"/>
                    </a:spcBef>
                    <a:spcAft>
                      <a:spcPct val="0"/>
                    </a:spcAft>
                    <a:buClr>
                      <a:srgbClr val="0B1F65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lawik" panose="020B0502040204020203" pitchFamily="34" charset="0"/>
                      <a:cs typeface="Lao UI" panose="020B0502040204020203" pitchFamily="34" charset="0"/>
                    </a:rPr>
                    <a:t>Index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6E07CAB-30AF-41E4-8D05-62156420FEB1}"/>
                  </a:ext>
                </a:extLst>
              </p:cNvPr>
              <p:cNvGrpSpPr/>
              <p:nvPr/>
            </p:nvGrpSpPr>
            <p:grpSpPr>
              <a:xfrm>
                <a:off x="3097061" y="6462584"/>
                <a:ext cx="985025" cy="261610"/>
                <a:chOff x="-1482811" y="2624752"/>
                <a:chExt cx="985025" cy="261610"/>
              </a:xfrm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28FB4CD1-BFE8-48A5-AD86-A11D0CEA166D}"/>
                    </a:ext>
                  </a:extLst>
                </p:cNvPr>
                <p:cNvCxnSpPr/>
                <p:nvPr/>
              </p:nvCxnSpPr>
              <p:spPr bwMode="auto">
                <a:xfrm>
                  <a:off x="-1482811" y="2755557"/>
                  <a:ext cx="365760" cy="0"/>
                </a:xfrm>
                <a:prstGeom prst="line">
                  <a:avLst/>
                </a:prstGeom>
                <a:pattFill prst="pct50">
                  <a:fgClr>
                    <a:srgbClr val="0000FF"/>
                  </a:fgClr>
                  <a:bgClr>
                    <a:srgbClr val="FFFFFF"/>
                  </a:bgClr>
                </a:pattFill>
                <a:ln w="22225" cap="rnd" cmpd="sng" algn="ctr">
                  <a:solidFill>
                    <a:srgbClr val="8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2672B5B-B2D1-4DA6-B4D9-BF8DCA6FA306}"/>
                    </a:ext>
                  </a:extLst>
                </p:cNvPr>
                <p:cNvSpPr txBox="1"/>
                <p:nvPr/>
              </p:nvSpPr>
              <p:spPr>
                <a:xfrm>
                  <a:off x="-1036716" y="2624752"/>
                  <a:ext cx="53893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10000"/>
                    </a:spcBef>
                    <a:spcAft>
                      <a:spcPct val="0"/>
                    </a:spcAft>
                    <a:buClr>
                      <a:srgbClr val="0B1F65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lawik" panose="020B0502040204020203" pitchFamily="34" charset="0"/>
                      <a:cs typeface="Lao UI" panose="020B0502040204020203" pitchFamily="34" charset="0"/>
                    </a:rPr>
                    <a:t>Leads</a:t>
                  </a:r>
                </a:p>
              </p:txBody>
            </p:sp>
          </p:grp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5DB7075-6112-4A06-98AF-16851A4140B9}"/>
              </a:ext>
            </a:extLst>
          </p:cNvPr>
          <p:cNvGrpSpPr/>
          <p:nvPr/>
        </p:nvGrpSpPr>
        <p:grpSpPr>
          <a:xfrm>
            <a:off x="1601787" y="1582770"/>
            <a:ext cx="8987085" cy="4869572"/>
            <a:chOff x="150811" y="1361515"/>
            <a:chExt cx="9648864" cy="5192091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CF19D6B-9D55-4E60-A0D9-F5D0B52EE487}"/>
                </a:ext>
              </a:extLst>
            </p:cNvPr>
            <p:cNvCxnSpPr/>
            <p:nvPr/>
          </p:nvCxnSpPr>
          <p:spPr bwMode="auto">
            <a:xfrm>
              <a:off x="150812" y="1890584"/>
              <a:ext cx="9601200" cy="0"/>
            </a:xfrm>
            <a:prstGeom prst="line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12700" cap="rnd" cmpd="sng" algn="ctr">
              <a:solidFill>
                <a:sysClr val="window" lastClr="FFFFFF">
                  <a:lumMod val="6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" name="Rounded Rectangle 12">
              <a:extLst>
                <a:ext uri="{FF2B5EF4-FFF2-40B4-BE49-F238E27FC236}">
                  <a16:creationId xmlns:a16="http://schemas.microsoft.com/office/drawing/2014/main" id="{F8B904D6-D89F-43A3-9014-F83C9222B501}"/>
                </a:ext>
              </a:extLst>
            </p:cNvPr>
            <p:cNvSpPr/>
            <p:nvPr/>
          </p:nvSpPr>
          <p:spPr bwMode="auto">
            <a:xfrm>
              <a:off x="341077" y="1964723"/>
              <a:ext cx="9220671" cy="822960"/>
            </a:xfrm>
            <a:prstGeom prst="roundRect">
              <a:avLst>
                <a:gd name="adj" fmla="val 10000"/>
              </a:avLst>
            </a:prstGeom>
            <a:noFill/>
            <a:ln w="9525" cap="rnd" cmpd="sng" algn="ctr">
              <a:solidFill>
                <a:srgbClr val="000000">
                  <a:lumMod val="50000"/>
                  <a:lumOff val="50000"/>
                </a:srgbClr>
              </a:solidFill>
              <a:prstDash val="sysDash"/>
              <a:headEnd type="none" w="med" len="med"/>
              <a:tailEnd type="none" w="med" len="med"/>
            </a:ln>
            <a:effectLst/>
          </p:spPr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  <a:cs typeface="Lao UI" panose="020B0502040204020203" pitchFamily="34" charset="0"/>
                </a:rPr>
                <a:t>Sales of many products normally vary with time; different macro/micro economic factors, product lifecycle and various marketing activities contribute to these fluctuations</a:t>
              </a:r>
            </a:p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  <a:cs typeface="Lao UI" panose="020B0502040204020203" pitchFamily="34" charset="0"/>
                </a:rPr>
                <a:t>Such fluctuations need to be smoothened out to understand base sales and can be accounted either by using suitable modeling technique (ARIMA) or by introducing a seasonality index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673A82C-3C29-4A40-BBA0-2C0CBA582CA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52012" y="1891970"/>
              <a:ext cx="0" cy="4661636"/>
            </a:xfrm>
            <a:prstGeom prst="line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12700" cap="rnd" cmpd="sng" algn="ctr">
              <a:solidFill>
                <a:sysClr val="window" lastClr="FFFFFF">
                  <a:lumMod val="6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0A2B639-740F-4085-83D0-FFD7D8B4872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0812" y="1890585"/>
              <a:ext cx="0" cy="4663021"/>
            </a:xfrm>
            <a:prstGeom prst="line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12700" cap="rnd" cmpd="sng" algn="ctr">
              <a:solidFill>
                <a:sysClr val="window" lastClr="FFFFFF">
                  <a:lumMod val="6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aphicFrame>
          <p:nvGraphicFramePr>
            <p:cNvPr id="54" name="Chart 53">
              <a:extLst>
                <a:ext uri="{FF2B5EF4-FFF2-40B4-BE49-F238E27FC236}">
                  <a16:creationId xmlns:a16="http://schemas.microsoft.com/office/drawing/2014/main" id="{98F67D38-1075-486C-95DE-EE8EF5A4C928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379412" y="2835891"/>
            <a:ext cx="9144000" cy="14630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55" name="Chart 54">
              <a:extLst>
                <a:ext uri="{FF2B5EF4-FFF2-40B4-BE49-F238E27FC236}">
                  <a16:creationId xmlns:a16="http://schemas.microsoft.com/office/drawing/2014/main" id="{0349E3DD-7D92-4EAE-9CAD-7C1A7D0153BF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379412" y="4850028"/>
            <a:ext cx="9144000" cy="14630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6" name="Pentagon 20">
              <a:extLst>
                <a:ext uri="{FF2B5EF4-FFF2-40B4-BE49-F238E27FC236}">
                  <a16:creationId xmlns:a16="http://schemas.microsoft.com/office/drawing/2014/main" id="{06177002-4B17-482A-8545-B76973888129}"/>
                </a:ext>
              </a:extLst>
            </p:cNvPr>
            <p:cNvSpPr/>
            <p:nvPr/>
          </p:nvSpPr>
          <p:spPr bwMode="auto">
            <a:xfrm rot="5400000">
              <a:off x="4768532" y="2204444"/>
              <a:ext cx="365760" cy="4754880"/>
            </a:xfrm>
            <a:prstGeom prst="homePlate">
              <a:avLst>
                <a:gd name="adj" fmla="val 31082"/>
              </a:avLst>
            </a:prstGeom>
            <a:solidFill>
              <a:srgbClr val="E2E1C0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vert270" wrap="none" lIns="45720" tIns="45720" rIns="4572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  <a:cs typeface="Lao UI" panose="020B0502040204020203" pitchFamily="34" charset="0"/>
                </a:rPr>
                <a:t>Seasonality accounted by Seasonality Index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07E3332-2338-4A7F-A2CE-F78BD2307BF6}"/>
                </a:ext>
              </a:extLst>
            </p:cNvPr>
            <p:cNvSpPr/>
            <p:nvPr/>
          </p:nvSpPr>
          <p:spPr bwMode="auto">
            <a:xfrm>
              <a:off x="2865587" y="2933961"/>
              <a:ext cx="2339360" cy="1044916"/>
            </a:xfrm>
            <a:prstGeom prst="ellipse">
              <a:avLst/>
            </a:prstGeom>
            <a:solidFill>
              <a:srgbClr val="800000">
                <a:alpha val="20000"/>
              </a:srgbClr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1B9E60F-FC1A-4047-BE73-BD281DEAB3C0}"/>
                </a:ext>
              </a:extLst>
            </p:cNvPr>
            <p:cNvSpPr/>
            <p:nvPr/>
          </p:nvSpPr>
          <p:spPr bwMode="auto">
            <a:xfrm>
              <a:off x="6159172" y="2933961"/>
              <a:ext cx="2339360" cy="1044916"/>
            </a:xfrm>
            <a:prstGeom prst="ellipse">
              <a:avLst/>
            </a:prstGeom>
            <a:solidFill>
              <a:srgbClr val="800000">
                <a:alpha val="20000"/>
              </a:srgbClr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9D9886B-9EBC-4EE5-A685-EA0E531F29FC}"/>
                </a:ext>
              </a:extLst>
            </p:cNvPr>
            <p:cNvSpPr txBox="1"/>
            <p:nvPr/>
          </p:nvSpPr>
          <p:spPr>
            <a:xfrm>
              <a:off x="5286090" y="2916192"/>
              <a:ext cx="788582" cy="477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  <a:cs typeface="Lao UI" panose="020B0502040204020203" pitchFamily="34" charset="0"/>
                </a:rPr>
                <a:t>Seasonal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  <a:cs typeface="Lao UI" panose="020B0502040204020203" pitchFamily="34" charset="0"/>
                </a:rPr>
                <a:t>Peaks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71F1852-ED6C-4C37-B9D0-4719F3D30102}"/>
                </a:ext>
              </a:extLst>
            </p:cNvPr>
            <p:cNvCxnSpPr>
              <a:stCxn id="59" idx="1"/>
            </p:cNvCxnSpPr>
            <p:nvPr/>
          </p:nvCxnSpPr>
          <p:spPr bwMode="auto">
            <a:xfrm flipH="1">
              <a:off x="4988484" y="3154930"/>
              <a:ext cx="297607" cy="209076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 w="med" len="med"/>
              <a:tailEnd type="arrow"/>
            </a:ln>
            <a:effectLst/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7E35678-18FD-4B4C-BA71-EFE3CAD6A798}"/>
                </a:ext>
              </a:extLst>
            </p:cNvPr>
            <p:cNvCxnSpPr>
              <a:stCxn id="59" idx="3"/>
            </p:cNvCxnSpPr>
            <p:nvPr/>
          </p:nvCxnSpPr>
          <p:spPr bwMode="auto">
            <a:xfrm>
              <a:off x="6074672" y="3154930"/>
              <a:ext cx="227274" cy="209076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 w="med" len="med"/>
              <a:tailEnd type="arrow"/>
            </a:ln>
            <a:effectLst/>
          </p:spPr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F1F5680-32FD-48F6-8FB3-450C01508E9A}"/>
                </a:ext>
              </a:extLst>
            </p:cNvPr>
            <p:cNvGrpSpPr/>
            <p:nvPr/>
          </p:nvGrpSpPr>
          <p:grpSpPr>
            <a:xfrm>
              <a:off x="150811" y="1361515"/>
              <a:ext cx="5779622" cy="365760"/>
              <a:chOff x="457199" y="1361515"/>
              <a:chExt cx="4965845" cy="365760"/>
            </a:xfrm>
            <a:effectLst/>
          </p:grpSpPr>
          <p:sp>
            <p:nvSpPr>
              <p:cNvPr id="67" name="Rounded Rectangle 37">
                <a:extLst>
                  <a:ext uri="{FF2B5EF4-FFF2-40B4-BE49-F238E27FC236}">
                    <a16:creationId xmlns:a16="http://schemas.microsoft.com/office/drawing/2014/main" id="{B1BF08F0-F7FB-400E-BD8D-F6A1B589256A}"/>
                  </a:ext>
                </a:extLst>
              </p:cNvPr>
              <p:cNvSpPr/>
              <p:nvPr/>
            </p:nvSpPr>
            <p:spPr bwMode="auto">
              <a:xfrm>
                <a:off x="457199" y="1361515"/>
                <a:ext cx="1607293" cy="365760"/>
              </a:xfrm>
              <a:prstGeom prst="roundRect">
                <a:avLst/>
              </a:prstGeom>
              <a:solidFill>
                <a:srgbClr val="800000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10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lawik" panose="020B0502040204020203" pitchFamily="34" charset="0"/>
                    <a:cs typeface="Lao UI" panose="020B0502040204020203" pitchFamily="34" charset="0"/>
                  </a:rPr>
                  <a:t>Seasonality</a:t>
                </a:r>
              </a:p>
            </p:txBody>
          </p:sp>
          <p:sp>
            <p:nvSpPr>
              <p:cNvPr id="68" name="Rounded Rectangle 38">
                <a:extLst>
                  <a:ext uri="{FF2B5EF4-FFF2-40B4-BE49-F238E27FC236}">
                    <a16:creationId xmlns:a16="http://schemas.microsoft.com/office/drawing/2014/main" id="{34F06570-2AF6-4E90-9DD1-3145875267C1}"/>
                  </a:ext>
                </a:extLst>
              </p:cNvPr>
              <p:cNvSpPr/>
              <p:nvPr/>
            </p:nvSpPr>
            <p:spPr bwMode="auto">
              <a:xfrm>
                <a:off x="2139042" y="1361515"/>
                <a:ext cx="1611094" cy="365760"/>
              </a:xfrm>
              <a:prstGeom prst="roundRect">
                <a:avLst/>
              </a:prstGeom>
              <a:solidFill>
                <a:srgbClr val="006666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10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lawik" panose="020B0502040204020203" pitchFamily="34" charset="0"/>
                    <a:cs typeface="Lao UI" panose="020B0502040204020203" pitchFamily="34" charset="0"/>
                  </a:rPr>
                  <a:t>Promotional Lag</a:t>
                </a:r>
              </a:p>
            </p:txBody>
          </p:sp>
          <p:sp>
            <p:nvSpPr>
              <p:cNvPr id="69" name="Rounded Rectangle 39">
                <a:extLst>
                  <a:ext uri="{FF2B5EF4-FFF2-40B4-BE49-F238E27FC236}">
                    <a16:creationId xmlns:a16="http://schemas.microsoft.com/office/drawing/2014/main" id="{BB83A8A1-F950-489B-A411-2A20CD5971E6}"/>
                  </a:ext>
                </a:extLst>
              </p:cNvPr>
              <p:cNvSpPr/>
              <p:nvPr/>
            </p:nvSpPr>
            <p:spPr bwMode="auto">
              <a:xfrm>
                <a:off x="3811950" y="1361515"/>
                <a:ext cx="1611094" cy="365760"/>
              </a:xfrm>
              <a:prstGeom prst="roundRect">
                <a:avLst/>
              </a:prstGeom>
              <a:solidFill>
                <a:srgbClr val="006666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10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lawik" panose="020B0502040204020203" pitchFamily="34" charset="0"/>
                    <a:cs typeface="Lao UI" panose="020B0502040204020203" pitchFamily="34" charset="0"/>
                  </a:rPr>
                  <a:t>Adstock</a:t>
                </a:r>
              </a:p>
            </p:txBody>
          </p: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E1A2FB0-4D35-4F17-B2AB-D793CA8CF3C6}"/>
                </a:ext>
              </a:extLst>
            </p:cNvPr>
            <p:cNvCxnSpPr/>
            <p:nvPr/>
          </p:nvCxnSpPr>
          <p:spPr bwMode="auto">
            <a:xfrm>
              <a:off x="150812" y="1890584"/>
              <a:ext cx="9601200" cy="0"/>
            </a:xfrm>
            <a:prstGeom prst="line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12700" cap="rnd" cmpd="sng" algn="ctr">
              <a:solidFill>
                <a:sysClr val="window" lastClr="FFFFFF">
                  <a:lumMod val="6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9051F6C-609C-40D9-B57D-57F96C3B9C09}"/>
                </a:ext>
              </a:extLst>
            </p:cNvPr>
            <p:cNvCxnSpPr/>
            <p:nvPr/>
          </p:nvCxnSpPr>
          <p:spPr bwMode="auto">
            <a:xfrm>
              <a:off x="928006" y="1749248"/>
              <a:ext cx="0" cy="137160"/>
            </a:xfrm>
            <a:prstGeom prst="line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12700" cap="rnd" cmpd="sng" algn="ctr">
              <a:solidFill>
                <a:sysClr val="window" lastClr="FFFFFF">
                  <a:lumMod val="6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5" name="Rounded Rectangle 43">
              <a:extLst>
                <a:ext uri="{FF2B5EF4-FFF2-40B4-BE49-F238E27FC236}">
                  <a16:creationId xmlns:a16="http://schemas.microsoft.com/office/drawing/2014/main" id="{702B7C44-C9BB-466F-AC65-1F7020B112D2}"/>
                </a:ext>
              </a:extLst>
            </p:cNvPr>
            <p:cNvSpPr/>
            <p:nvPr/>
          </p:nvSpPr>
          <p:spPr bwMode="auto">
            <a:xfrm>
              <a:off x="6001365" y="1361515"/>
              <a:ext cx="1875111" cy="365760"/>
            </a:xfrm>
            <a:prstGeom prst="roundRect">
              <a:avLst/>
            </a:prstGeom>
            <a:solidFill>
              <a:srgbClr val="006666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" panose="020B0502040204020203" pitchFamily="34" charset="0"/>
                  <a:cs typeface="Lao UI" panose="020B0502040204020203" pitchFamily="34" charset="0"/>
                </a:rPr>
                <a:t>Event Analysis</a:t>
              </a:r>
            </a:p>
          </p:txBody>
        </p:sp>
        <p:sp>
          <p:nvSpPr>
            <p:cNvPr id="66" name="Rounded Rectangle 44">
              <a:extLst>
                <a:ext uri="{FF2B5EF4-FFF2-40B4-BE49-F238E27FC236}">
                  <a16:creationId xmlns:a16="http://schemas.microsoft.com/office/drawing/2014/main" id="{920AA8A8-13B3-4068-AF64-5F913F382C3B}"/>
                </a:ext>
              </a:extLst>
            </p:cNvPr>
            <p:cNvSpPr/>
            <p:nvPr/>
          </p:nvSpPr>
          <p:spPr bwMode="auto">
            <a:xfrm>
              <a:off x="7924564" y="1361515"/>
              <a:ext cx="1875111" cy="365760"/>
            </a:xfrm>
            <a:prstGeom prst="roundRect">
              <a:avLst/>
            </a:prstGeom>
            <a:solidFill>
              <a:srgbClr val="006666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" panose="020B0502040204020203" pitchFamily="34" charset="0"/>
                  <a:cs typeface="Lao UI" panose="020B0502040204020203" pitchFamily="34" charset="0"/>
                </a:rPr>
                <a:t>Halo and Synergy</a:t>
              </a:r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B427C9A-D255-4750-A37C-1D31483383E9}"/>
              </a:ext>
            </a:extLst>
          </p:cNvPr>
          <p:cNvCxnSpPr>
            <a:cxnSpLocks/>
          </p:cNvCxnSpPr>
          <p:nvPr/>
        </p:nvCxnSpPr>
        <p:spPr bwMode="auto">
          <a:xfrm flipH="1">
            <a:off x="1601788" y="6452342"/>
            <a:ext cx="8942690" cy="0"/>
          </a:xfrm>
          <a:prstGeom prst="line">
            <a:avLst/>
          </a:prstGeom>
          <a:pattFill prst="pct50">
            <a:fgClr>
              <a:srgbClr val="0000FF"/>
            </a:fgClr>
            <a:bgClr>
              <a:srgbClr val="FFFFFF"/>
            </a:bgClr>
          </a:pattFill>
          <a:ln w="12700" cap="rnd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75" name="Diagram 74">
            <a:extLst>
              <a:ext uri="{FF2B5EF4-FFF2-40B4-BE49-F238E27FC236}">
                <a16:creationId xmlns:a16="http://schemas.microsoft.com/office/drawing/2014/main" id="{65C9C0EE-FAAC-4575-A527-4452C3BD26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660664"/>
              </p:ext>
            </p:extLst>
          </p:nvPr>
        </p:nvGraphicFramePr>
        <p:xfrm>
          <a:off x="1601788" y="1140257"/>
          <a:ext cx="8800660" cy="33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7" name="Text Box 13">
            <a:extLst>
              <a:ext uri="{FF2B5EF4-FFF2-40B4-BE49-F238E27FC236}">
                <a16:creationId xmlns:a16="http://schemas.microsoft.com/office/drawing/2014/main" id="{682C51E1-4DCA-48E0-AA14-674883431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2299027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Promotional Response modelling (8/14)</a:t>
            </a:r>
          </a:p>
        </p:txBody>
      </p:sp>
    </p:spTree>
    <p:extLst>
      <p:ext uri="{BB962C8B-B14F-4D97-AF65-F5344CB8AC3E}">
        <p14:creationId xmlns:p14="http://schemas.microsoft.com/office/powerpoint/2010/main" val="4202357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86906E93-50B2-43F4-8607-F1FD2FC9C8D5}"/>
              </a:ext>
            </a:extLst>
          </p:cNvPr>
          <p:cNvSpPr txBox="1"/>
          <p:nvPr/>
        </p:nvSpPr>
        <p:spPr>
          <a:xfrm>
            <a:off x="246888" y="122772"/>
            <a:ext cx="111252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b="1" kern="0" dirty="0">
                <a:solidFill>
                  <a:srgbClr val="595959"/>
                </a:solidFill>
                <a:latin typeface="Selawik Light" panose="020B0502040204020203" pitchFamily="34" charset="0"/>
                <a:cs typeface="Lao UI" panose="020B0502040204020203" pitchFamily="34" charset="0"/>
              </a:rPr>
              <a:t>Operational cycle time has to be accounted for to be able to measure true effectiveness of a channel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146C631-55FA-4346-88DE-E8593036A8BA}"/>
              </a:ext>
            </a:extLst>
          </p:cNvPr>
          <p:cNvGrpSpPr/>
          <p:nvPr/>
        </p:nvGrpSpPr>
        <p:grpSpPr>
          <a:xfrm>
            <a:off x="1601788" y="1937420"/>
            <a:ext cx="8945976" cy="4525165"/>
            <a:chOff x="150812" y="1749248"/>
            <a:chExt cx="9601200" cy="4713336"/>
          </a:xfrm>
        </p:grpSpPr>
        <p:sp>
          <p:nvSpPr>
            <p:cNvPr id="36" name="Rounded Rectangle 13">
              <a:extLst>
                <a:ext uri="{FF2B5EF4-FFF2-40B4-BE49-F238E27FC236}">
                  <a16:creationId xmlns:a16="http://schemas.microsoft.com/office/drawing/2014/main" id="{83E075CA-7503-48C4-8500-1C1A69443F09}"/>
                </a:ext>
              </a:extLst>
            </p:cNvPr>
            <p:cNvSpPr/>
            <p:nvPr/>
          </p:nvSpPr>
          <p:spPr bwMode="auto">
            <a:xfrm>
              <a:off x="341077" y="1985315"/>
              <a:ext cx="9220671" cy="1043655"/>
            </a:xfrm>
            <a:prstGeom prst="roundRect">
              <a:avLst>
                <a:gd name="adj" fmla="val 10000"/>
              </a:avLst>
            </a:prstGeom>
            <a:noFill/>
            <a:ln w="9525" cap="rnd" cmpd="sng" algn="ctr">
              <a:solidFill>
                <a:srgbClr val="000000">
                  <a:lumMod val="50000"/>
                  <a:lumOff val="50000"/>
                </a:srgbClr>
              </a:solidFill>
              <a:prstDash val="sysDash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  <a:cs typeface="Lao UI" panose="020B0502040204020203" pitchFamily="34" charset="0"/>
                </a:rPr>
                <a:t>There is a delay in response generated since the time a marketing campaign is effected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  <a:cs typeface="Lao UI" panose="020B0502040204020203" pitchFamily="34" charset="0"/>
                </a:rPr>
                <a:t>This delay in response (lag) varies by marketing channel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  <a:cs typeface="Lao UI" panose="020B0502040204020203" pitchFamily="34" charset="0"/>
                </a:rPr>
                <a:t>This delay in response needs to be accounted for during model development to capture true effectiveness of marketing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  <a:cs typeface="Lao UI" panose="020B0502040204020203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  <a:cs typeface="Lao UI" panose="020B0502040204020203" pitchFamily="34" charset="0"/>
                </a:rPr>
                <a:t>    channels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46266F8-DA27-4B14-9292-65C074334EE6}"/>
                </a:ext>
              </a:extLst>
            </p:cNvPr>
            <p:cNvCxnSpPr/>
            <p:nvPr/>
          </p:nvCxnSpPr>
          <p:spPr bwMode="auto">
            <a:xfrm>
              <a:off x="9752012" y="1890584"/>
              <a:ext cx="0" cy="4572000"/>
            </a:xfrm>
            <a:prstGeom prst="line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12700" cap="rnd" cmpd="sng" algn="ctr">
              <a:solidFill>
                <a:sysClr val="window" lastClr="FFFFFF">
                  <a:lumMod val="6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0C6FF39-CBCF-46DC-9F8D-8DB89DB52DB3}"/>
                </a:ext>
              </a:extLst>
            </p:cNvPr>
            <p:cNvCxnSpPr/>
            <p:nvPr/>
          </p:nvCxnSpPr>
          <p:spPr bwMode="auto">
            <a:xfrm>
              <a:off x="150812" y="1890584"/>
              <a:ext cx="0" cy="4572000"/>
            </a:xfrm>
            <a:prstGeom prst="line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12700" cap="rnd" cmpd="sng" algn="ctr">
              <a:solidFill>
                <a:sysClr val="window" lastClr="FFFFFF">
                  <a:lumMod val="6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aphicFrame>
          <p:nvGraphicFramePr>
            <p:cNvPr id="39" name="Chart 38">
              <a:extLst>
                <a:ext uri="{FF2B5EF4-FFF2-40B4-BE49-F238E27FC236}">
                  <a16:creationId xmlns:a16="http://schemas.microsoft.com/office/drawing/2014/main" id="{105C7123-7AB6-4C74-BE7E-B499853C720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56246810"/>
                </p:ext>
              </p:extLst>
            </p:nvPr>
          </p:nvGraphicFramePr>
          <p:xfrm>
            <a:off x="244387" y="3188384"/>
            <a:ext cx="4480560" cy="29545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662BA8D-CE9D-4778-9833-7FBAEF65856B}"/>
                </a:ext>
              </a:extLst>
            </p:cNvPr>
            <p:cNvSpPr/>
            <p:nvPr/>
          </p:nvSpPr>
          <p:spPr bwMode="auto">
            <a:xfrm>
              <a:off x="1516371" y="3361041"/>
              <a:ext cx="370703" cy="1044916"/>
            </a:xfrm>
            <a:prstGeom prst="ellipse">
              <a:avLst/>
            </a:prstGeom>
            <a:solidFill>
              <a:srgbClr val="800000">
                <a:alpha val="20000"/>
              </a:srgbClr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71" name="Pentagon 22">
              <a:extLst>
                <a:ext uri="{FF2B5EF4-FFF2-40B4-BE49-F238E27FC236}">
                  <a16:creationId xmlns:a16="http://schemas.microsoft.com/office/drawing/2014/main" id="{2F5EAE1F-5251-4002-ADA8-A54A383E3944}"/>
                </a:ext>
              </a:extLst>
            </p:cNvPr>
            <p:cNvSpPr/>
            <p:nvPr/>
          </p:nvSpPr>
          <p:spPr bwMode="auto">
            <a:xfrm>
              <a:off x="4792301" y="3472355"/>
              <a:ext cx="365760" cy="2286000"/>
            </a:xfrm>
            <a:prstGeom prst="homePlate">
              <a:avLst>
                <a:gd name="adj" fmla="val 31082"/>
              </a:avLst>
            </a:prstGeom>
            <a:solidFill>
              <a:srgbClr val="E2E1C0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vert270" wrap="none" lIns="45720" tIns="45720" rIns="4572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  <a:cs typeface="Lao UI" panose="020B0502040204020203" pitchFamily="34" charset="0"/>
                </a:rPr>
                <a:t>Delay in response accounted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1435A33-8952-4047-94F8-C0275D50CE3C}"/>
                </a:ext>
              </a:extLst>
            </p:cNvPr>
            <p:cNvSpPr/>
            <p:nvPr/>
          </p:nvSpPr>
          <p:spPr bwMode="auto">
            <a:xfrm>
              <a:off x="6384933" y="3361041"/>
              <a:ext cx="370703" cy="1044916"/>
            </a:xfrm>
            <a:prstGeom prst="ellipse">
              <a:avLst/>
            </a:prstGeom>
            <a:solidFill>
              <a:srgbClr val="800000">
                <a:alpha val="20000"/>
              </a:srgbClr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endParaRP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A9292B43-5186-4280-AEB6-049A0FA52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552" y="3182401"/>
              <a:ext cx="4492381" cy="2954553"/>
            </a:xfrm>
            <a:prstGeom prst="rect">
              <a:avLst/>
            </a:prstGeom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A69B990-90B4-437A-80E9-75BD033322D9}"/>
                </a:ext>
              </a:extLst>
            </p:cNvPr>
            <p:cNvCxnSpPr/>
            <p:nvPr/>
          </p:nvCxnSpPr>
          <p:spPr bwMode="auto">
            <a:xfrm>
              <a:off x="150812" y="1890584"/>
              <a:ext cx="9601200" cy="0"/>
            </a:xfrm>
            <a:prstGeom prst="line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12700" cap="rnd" cmpd="sng" algn="ctr">
              <a:solidFill>
                <a:sysClr val="window" lastClr="FFFFFF">
                  <a:lumMod val="6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C8891B8-8881-41CE-8AD2-FCEB927A86E1}"/>
                </a:ext>
              </a:extLst>
            </p:cNvPr>
            <p:cNvCxnSpPr/>
            <p:nvPr/>
          </p:nvCxnSpPr>
          <p:spPr bwMode="auto">
            <a:xfrm>
              <a:off x="2524822" y="1749248"/>
              <a:ext cx="0" cy="137160"/>
            </a:xfrm>
            <a:prstGeom prst="line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12700" cap="rnd" cmpd="sng" algn="ctr">
              <a:solidFill>
                <a:sysClr val="window" lastClr="FFFFFF">
                  <a:lumMod val="6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2FEB859-13A4-4830-A4C1-B207F86C3998}"/>
              </a:ext>
            </a:extLst>
          </p:cNvPr>
          <p:cNvCxnSpPr>
            <a:cxnSpLocks/>
          </p:cNvCxnSpPr>
          <p:nvPr/>
        </p:nvCxnSpPr>
        <p:spPr bwMode="auto">
          <a:xfrm flipH="1">
            <a:off x="1601788" y="6452342"/>
            <a:ext cx="8942690" cy="0"/>
          </a:xfrm>
          <a:prstGeom prst="line">
            <a:avLst/>
          </a:prstGeom>
          <a:pattFill prst="pct50">
            <a:fgClr>
              <a:srgbClr val="0000FF"/>
            </a:fgClr>
            <a:bgClr>
              <a:srgbClr val="FFFFFF"/>
            </a:bgClr>
          </a:pattFill>
          <a:ln w="12700" cap="rnd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Rounded Rectangle 37">
            <a:extLst>
              <a:ext uri="{FF2B5EF4-FFF2-40B4-BE49-F238E27FC236}">
                <a16:creationId xmlns:a16="http://schemas.microsoft.com/office/drawing/2014/main" id="{6336EC20-A689-4F20-A329-0CC0BDA356CF}"/>
              </a:ext>
            </a:extLst>
          </p:cNvPr>
          <p:cNvSpPr/>
          <p:nvPr/>
        </p:nvSpPr>
        <p:spPr bwMode="auto">
          <a:xfrm>
            <a:off x="1601787" y="1582770"/>
            <a:ext cx="1742385" cy="343040"/>
          </a:xfrm>
          <a:prstGeom prst="roundRect">
            <a:avLst/>
          </a:prstGeom>
          <a:solidFill>
            <a:srgbClr val="006666"/>
          </a:solidFill>
          <a:ln w="25400" cap="flat" cmpd="sng" algn="ctr">
            <a:solidFill>
              <a:srgbClr val="006666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Seasonality</a:t>
            </a:r>
          </a:p>
        </p:txBody>
      </p:sp>
      <p:sp>
        <p:nvSpPr>
          <p:cNvPr id="92" name="Rounded Rectangle 38">
            <a:extLst>
              <a:ext uri="{FF2B5EF4-FFF2-40B4-BE49-F238E27FC236}">
                <a16:creationId xmlns:a16="http://schemas.microsoft.com/office/drawing/2014/main" id="{BB638E1A-D1D6-4ED8-AA4D-87644A7BC018}"/>
              </a:ext>
            </a:extLst>
          </p:cNvPr>
          <p:cNvSpPr/>
          <p:nvPr/>
        </p:nvSpPr>
        <p:spPr bwMode="auto">
          <a:xfrm>
            <a:off x="3424987" y="1582770"/>
            <a:ext cx="1746505" cy="343040"/>
          </a:xfrm>
          <a:prstGeom prst="roundRect">
            <a:avLst/>
          </a:prstGeom>
          <a:solidFill>
            <a:srgbClr val="800000"/>
          </a:solidFill>
          <a:ln w="25400" cap="flat" cmpd="sng" algn="ctr">
            <a:solidFill>
              <a:srgbClr val="8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Promotional Lag</a:t>
            </a:r>
          </a:p>
        </p:txBody>
      </p:sp>
      <p:sp>
        <p:nvSpPr>
          <p:cNvPr id="93" name="Rounded Rectangle 39">
            <a:extLst>
              <a:ext uri="{FF2B5EF4-FFF2-40B4-BE49-F238E27FC236}">
                <a16:creationId xmlns:a16="http://schemas.microsoft.com/office/drawing/2014/main" id="{3B18B9AC-A2A3-42D7-B76D-9F69FC5AC697}"/>
              </a:ext>
            </a:extLst>
          </p:cNvPr>
          <p:cNvSpPr/>
          <p:nvPr/>
        </p:nvSpPr>
        <p:spPr bwMode="auto">
          <a:xfrm>
            <a:off x="5238502" y="1582770"/>
            <a:ext cx="1746505" cy="343040"/>
          </a:xfrm>
          <a:prstGeom prst="roundRect">
            <a:avLst/>
          </a:prstGeom>
          <a:solidFill>
            <a:srgbClr val="00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Adstock</a:t>
            </a:r>
          </a:p>
        </p:txBody>
      </p:sp>
      <p:sp>
        <p:nvSpPr>
          <p:cNvPr id="94" name="Rounded Rectangle 43">
            <a:extLst>
              <a:ext uri="{FF2B5EF4-FFF2-40B4-BE49-F238E27FC236}">
                <a16:creationId xmlns:a16="http://schemas.microsoft.com/office/drawing/2014/main" id="{57F8DC46-CC54-4763-9189-0FE40E7F6414}"/>
              </a:ext>
            </a:extLst>
          </p:cNvPr>
          <p:cNvSpPr/>
          <p:nvPr/>
        </p:nvSpPr>
        <p:spPr bwMode="auto">
          <a:xfrm>
            <a:off x="7051074" y="1582770"/>
            <a:ext cx="1746504" cy="343040"/>
          </a:xfrm>
          <a:prstGeom prst="roundRect">
            <a:avLst/>
          </a:prstGeom>
          <a:solidFill>
            <a:srgbClr val="00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Event Analysis</a:t>
            </a:r>
          </a:p>
        </p:txBody>
      </p:sp>
      <p:sp>
        <p:nvSpPr>
          <p:cNvPr id="95" name="Rounded Rectangle 44">
            <a:extLst>
              <a:ext uri="{FF2B5EF4-FFF2-40B4-BE49-F238E27FC236}">
                <a16:creationId xmlns:a16="http://schemas.microsoft.com/office/drawing/2014/main" id="{21B6A54C-5927-45B4-AD30-F89F4104D265}"/>
              </a:ext>
            </a:extLst>
          </p:cNvPr>
          <p:cNvSpPr/>
          <p:nvPr/>
        </p:nvSpPr>
        <p:spPr bwMode="auto">
          <a:xfrm>
            <a:off x="8842368" y="1582770"/>
            <a:ext cx="1746504" cy="343040"/>
          </a:xfrm>
          <a:prstGeom prst="roundRect">
            <a:avLst/>
          </a:prstGeom>
          <a:solidFill>
            <a:srgbClr val="00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Halo and Synergy</a:t>
            </a:r>
          </a:p>
        </p:txBody>
      </p:sp>
      <p:graphicFrame>
        <p:nvGraphicFramePr>
          <p:cNvPr id="101" name="Diagram 100">
            <a:extLst>
              <a:ext uri="{FF2B5EF4-FFF2-40B4-BE49-F238E27FC236}">
                <a16:creationId xmlns:a16="http://schemas.microsoft.com/office/drawing/2014/main" id="{3BD3A2ED-CA6C-42C0-B89E-B30AA6E122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660664"/>
              </p:ext>
            </p:extLst>
          </p:nvPr>
        </p:nvGraphicFramePr>
        <p:xfrm>
          <a:off x="1601788" y="1140257"/>
          <a:ext cx="8800660" cy="33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2" name="Text Box 13">
            <a:extLst>
              <a:ext uri="{FF2B5EF4-FFF2-40B4-BE49-F238E27FC236}">
                <a16:creationId xmlns:a16="http://schemas.microsoft.com/office/drawing/2014/main" id="{D2BBC612-D91D-4FCB-BD75-B554A6163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2299027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Promotional Response modelling (9/14)</a:t>
            </a:r>
          </a:p>
        </p:txBody>
      </p:sp>
    </p:spTree>
    <p:extLst>
      <p:ext uri="{BB962C8B-B14F-4D97-AF65-F5344CB8AC3E}">
        <p14:creationId xmlns:p14="http://schemas.microsoft.com/office/powerpoint/2010/main" val="272513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86906E93-50B2-43F4-8607-F1FD2FC9C8D5}"/>
              </a:ext>
            </a:extLst>
          </p:cNvPr>
          <p:cNvSpPr txBox="1"/>
          <p:nvPr/>
        </p:nvSpPr>
        <p:spPr>
          <a:xfrm>
            <a:off x="246888" y="292049"/>
            <a:ext cx="111252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b="1" kern="0" dirty="0">
                <a:solidFill>
                  <a:srgbClr val="595959"/>
                </a:solidFill>
                <a:latin typeface="Selawik Light" panose="020B0502040204020203" pitchFamily="34" charset="0"/>
                <a:cs typeface="Lao UI" panose="020B0502040204020203" pitchFamily="34" charset="0"/>
              </a:rPr>
              <a:t>Ad-stock transformation techniques enable discovery of suitable decay value for each channel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9C528C2-98F5-47C7-BBFA-576A51286916}"/>
              </a:ext>
            </a:extLst>
          </p:cNvPr>
          <p:cNvGrpSpPr/>
          <p:nvPr/>
        </p:nvGrpSpPr>
        <p:grpSpPr>
          <a:xfrm>
            <a:off x="1601788" y="1924353"/>
            <a:ext cx="8945976" cy="4507718"/>
            <a:chOff x="150812" y="1738100"/>
            <a:chExt cx="9601200" cy="472587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B495824-ECB3-4151-A20E-E3B5715D7DD3}"/>
                </a:ext>
              </a:extLst>
            </p:cNvPr>
            <p:cNvCxnSpPr/>
            <p:nvPr/>
          </p:nvCxnSpPr>
          <p:spPr bwMode="auto">
            <a:xfrm>
              <a:off x="150812" y="1890584"/>
              <a:ext cx="9601200" cy="0"/>
            </a:xfrm>
            <a:prstGeom prst="line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12700" cap="rnd" cmpd="sng" algn="ctr">
              <a:solidFill>
                <a:sysClr val="window" lastClr="FFFFFF">
                  <a:lumMod val="6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Rounded Rectangle 12">
              <a:extLst>
                <a:ext uri="{FF2B5EF4-FFF2-40B4-BE49-F238E27FC236}">
                  <a16:creationId xmlns:a16="http://schemas.microsoft.com/office/drawing/2014/main" id="{AF43BA06-AE72-4B09-A1C0-34FAA105869E}"/>
                </a:ext>
              </a:extLst>
            </p:cNvPr>
            <p:cNvSpPr/>
            <p:nvPr/>
          </p:nvSpPr>
          <p:spPr bwMode="auto">
            <a:xfrm>
              <a:off x="341077" y="1964723"/>
              <a:ext cx="9220671" cy="822960"/>
            </a:xfrm>
            <a:prstGeom prst="roundRect">
              <a:avLst>
                <a:gd name="adj" fmla="val 10000"/>
              </a:avLst>
            </a:prstGeom>
            <a:noFill/>
            <a:ln w="9525" cap="rnd" cmpd="sng" algn="ctr">
              <a:solidFill>
                <a:srgbClr val="000000">
                  <a:lumMod val="50000"/>
                  <a:lumOff val="50000"/>
                </a:srgbClr>
              </a:solidFill>
              <a:prstDash val="sysDash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  <a:cs typeface="Lao UI" panose="020B0502040204020203" pitchFamily="34" charset="0"/>
                </a:rPr>
                <a:t>The effect of marketing activity is realized over a period of time*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  <a:cs typeface="Lao UI" panose="020B0502040204020203" pitchFamily="34" charset="0"/>
                </a:rPr>
                <a:t>This dynamic, or, decay effect of marketing can be mathematically modeled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  <a:cs typeface="Lao UI" panose="020B0502040204020203" pitchFamily="34" charset="0"/>
                </a:rPr>
                <a:t>Adstock transformation is an effective method of capturing the decay effect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FCA8B42-AB3D-4596-A50F-2F4E073B0F94}"/>
                </a:ext>
              </a:extLst>
            </p:cNvPr>
            <p:cNvCxnSpPr/>
            <p:nvPr/>
          </p:nvCxnSpPr>
          <p:spPr bwMode="auto">
            <a:xfrm>
              <a:off x="9752012" y="1891970"/>
              <a:ext cx="0" cy="4572000"/>
            </a:xfrm>
            <a:prstGeom prst="line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12700" cap="rnd" cmpd="sng" algn="ctr">
              <a:solidFill>
                <a:sysClr val="window" lastClr="FFFFFF">
                  <a:lumMod val="6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087F729-6445-421D-A386-B147CFC26E86}"/>
                </a:ext>
              </a:extLst>
            </p:cNvPr>
            <p:cNvCxnSpPr/>
            <p:nvPr/>
          </p:nvCxnSpPr>
          <p:spPr bwMode="auto">
            <a:xfrm>
              <a:off x="150812" y="1890584"/>
              <a:ext cx="0" cy="4572000"/>
            </a:xfrm>
            <a:prstGeom prst="line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12700" cap="rnd" cmpd="sng" algn="ctr">
              <a:solidFill>
                <a:sysClr val="window" lastClr="FFFFFF">
                  <a:lumMod val="6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aphicFrame>
          <p:nvGraphicFramePr>
            <p:cNvPr id="27" name="Chart 26">
              <a:extLst>
                <a:ext uri="{FF2B5EF4-FFF2-40B4-BE49-F238E27FC236}">
                  <a16:creationId xmlns:a16="http://schemas.microsoft.com/office/drawing/2014/main" id="{4080BB4D-A2C7-41AF-96ED-2C48E64FFD4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42006283"/>
                </p:ext>
              </p:extLst>
            </p:nvPr>
          </p:nvGraphicFramePr>
          <p:xfrm>
            <a:off x="341076" y="2889423"/>
            <a:ext cx="9144000" cy="336309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2D6500D-C780-44FE-8165-1B43119A7BE8}"/>
                </a:ext>
              </a:extLst>
            </p:cNvPr>
            <p:cNvCxnSpPr/>
            <p:nvPr/>
          </p:nvCxnSpPr>
          <p:spPr bwMode="auto">
            <a:xfrm>
              <a:off x="150812" y="1857141"/>
              <a:ext cx="9601200" cy="0"/>
            </a:xfrm>
            <a:prstGeom prst="line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12700" cap="rnd" cmpd="sng" algn="ctr">
              <a:solidFill>
                <a:sysClr val="window" lastClr="FFFFFF">
                  <a:lumMod val="6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897327-F936-4836-A422-E7C9E344D8A6}"/>
                </a:ext>
              </a:extLst>
            </p:cNvPr>
            <p:cNvCxnSpPr/>
            <p:nvPr/>
          </p:nvCxnSpPr>
          <p:spPr bwMode="auto">
            <a:xfrm>
              <a:off x="4984203" y="1738100"/>
              <a:ext cx="0" cy="137160"/>
            </a:xfrm>
            <a:prstGeom prst="line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12700" cap="rnd" cmpd="sng" algn="ctr">
              <a:solidFill>
                <a:sysClr val="window" lastClr="FFFFFF">
                  <a:lumMod val="6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CC2F597-51BB-4482-A15C-B543C3F3F76C}"/>
              </a:ext>
            </a:extLst>
          </p:cNvPr>
          <p:cNvCxnSpPr>
            <a:cxnSpLocks/>
          </p:cNvCxnSpPr>
          <p:nvPr/>
        </p:nvCxnSpPr>
        <p:spPr bwMode="auto">
          <a:xfrm flipH="1">
            <a:off x="1601788" y="6452342"/>
            <a:ext cx="8942690" cy="0"/>
          </a:xfrm>
          <a:prstGeom prst="line">
            <a:avLst/>
          </a:prstGeom>
          <a:pattFill prst="pct50">
            <a:fgClr>
              <a:srgbClr val="0000FF"/>
            </a:fgClr>
            <a:bgClr>
              <a:srgbClr val="FFFFFF"/>
            </a:bgClr>
          </a:pattFill>
          <a:ln w="12700" cap="rnd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8CAFB3E-096D-4CF4-BA5B-70424039D6E3}"/>
              </a:ext>
            </a:extLst>
          </p:cNvPr>
          <p:cNvSpPr txBox="1"/>
          <p:nvPr/>
        </p:nvSpPr>
        <p:spPr>
          <a:xfrm>
            <a:off x="9095755" y="2588568"/>
            <a:ext cx="12878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900" i="1" dirty="0">
                <a:solidFill>
                  <a:srgbClr val="000000"/>
                </a:solidFill>
                <a:latin typeface="Arial"/>
                <a:cs typeface="Times New Roman" pitchFamily="18" charset="0"/>
                <a:hlinkClick r:id="rId3" action="ppaction://hlinksldjump"/>
              </a:rPr>
              <a:t>*in detail explanation</a:t>
            </a:r>
            <a:endParaRPr lang="en-US" sz="900" i="1" dirty="0">
              <a:solidFill>
                <a:srgbClr val="000000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45" name="Rounded Rectangle 37">
            <a:extLst>
              <a:ext uri="{FF2B5EF4-FFF2-40B4-BE49-F238E27FC236}">
                <a16:creationId xmlns:a16="http://schemas.microsoft.com/office/drawing/2014/main" id="{4F76913C-76B1-4EE7-A552-696A64921B9C}"/>
              </a:ext>
            </a:extLst>
          </p:cNvPr>
          <p:cNvSpPr/>
          <p:nvPr/>
        </p:nvSpPr>
        <p:spPr bwMode="auto">
          <a:xfrm>
            <a:off x="1601787" y="1582770"/>
            <a:ext cx="1742385" cy="343040"/>
          </a:xfrm>
          <a:prstGeom prst="roundRect">
            <a:avLst/>
          </a:prstGeom>
          <a:solidFill>
            <a:srgbClr val="006666"/>
          </a:solidFill>
          <a:ln w="25400" cap="flat" cmpd="sng" algn="ctr">
            <a:solidFill>
              <a:srgbClr val="006666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Seasonality</a:t>
            </a:r>
          </a:p>
        </p:txBody>
      </p:sp>
      <p:sp>
        <p:nvSpPr>
          <p:cNvPr id="46" name="Rounded Rectangle 38">
            <a:extLst>
              <a:ext uri="{FF2B5EF4-FFF2-40B4-BE49-F238E27FC236}">
                <a16:creationId xmlns:a16="http://schemas.microsoft.com/office/drawing/2014/main" id="{098ABAA0-03F2-4459-AA84-643AD15E84ED}"/>
              </a:ext>
            </a:extLst>
          </p:cNvPr>
          <p:cNvSpPr/>
          <p:nvPr/>
        </p:nvSpPr>
        <p:spPr bwMode="auto">
          <a:xfrm>
            <a:off x="3424987" y="1582770"/>
            <a:ext cx="1746505" cy="343040"/>
          </a:xfrm>
          <a:prstGeom prst="roundRect">
            <a:avLst/>
          </a:prstGeom>
          <a:solidFill>
            <a:srgbClr val="006666"/>
          </a:solidFill>
          <a:ln w="25400" cap="flat" cmpd="sng" algn="ctr">
            <a:solidFill>
              <a:srgbClr val="006666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Promotional Lag</a:t>
            </a:r>
          </a:p>
        </p:txBody>
      </p:sp>
      <p:sp>
        <p:nvSpPr>
          <p:cNvPr id="47" name="Rounded Rectangle 39">
            <a:extLst>
              <a:ext uri="{FF2B5EF4-FFF2-40B4-BE49-F238E27FC236}">
                <a16:creationId xmlns:a16="http://schemas.microsoft.com/office/drawing/2014/main" id="{FAC9BF03-3893-4EC5-9AD6-0862F53F09C6}"/>
              </a:ext>
            </a:extLst>
          </p:cNvPr>
          <p:cNvSpPr/>
          <p:nvPr/>
        </p:nvSpPr>
        <p:spPr bwMode="auto">
          <a:xfrm>
            <a:off x="5238502" y="1582770"/>
            <a:ext cx="1746505" cy="343040"/>
          </a:xfrm>
          <a:prstGeom prst="roundRect">
            <a:avLst/>
          </a:prstGeom>
          <a:solidFill>
            <a:srgbClr val="800000"/>
          </a:solidFill>
          <a:ln w="25400" cap="flat" cmpd="sng" algn="ctr">
            <a:solidFill>
              <a:srgbClr val="8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Adstock</a:t>
            </a:r>
          </a:p>
        </p:txBody>
      </p:sp>
      <p:sp>
        <p:nvSpPr>
          <p:cNvPr id="48" name="Rounded Rectangle 43">
            <a:extLst>
              <a:ext uri="{FF2B5EF4-FFF2-40B4-BE49-F238E27FC236}">
                <a16:creationId xmlns:a16="http://schemas.microsoft.com/office/drawing/2014/main" id="{58C839BC-39A3-4571-8146-935EBB3ABBA7}"/>
              </a:ext>
            </a:extLst>
          </p:cNvPr>
          <p:cNvSpPr/>
          <p:nvPr/>
        </p:nvSpPr>
        <p:spPr bwMode="auto">
          <a:xfrm>
            <a:off x="7051074" y="1582770"/>
            <a:ext cx="1746504" cy="343040"/>
          </a:xfrm>
          <a:prstGeom prst="roundRect">
            <a:avLst/>
          </a:prstGeom>
          <a:solidFill>
            <a:srgbClr val="00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Event Analysis</a:t>
            </a:r>
          </a:p>
        </p:txBody>
      </p:sp>
      <p:sp>
        <p:nvSpPr>
          <p:cNvPr id="49" name="Rounded Rectangle 44">
            <a:extLst>
              <a:ext uri="{FF2B5EF4-FFF2-40B4-BE49-F238E27FC236}">
                <a16:creationId xmlns:a16="http://schemas.microsoft.com/office/drawing/2014/main" id="{C8BBBBC8-0F4B-4131-87E1-9651D49A2A36}"/>
              </a:ext>
            </a:extLst>
          </p:cNvPr>
          <p:cNvSpPr/>
          <p:nvPr/>
        </p:nvSpPr>
        <p:spPr bwMode="auto">
          <a:xfrm>
            <a:off x="8842368" y="1582770"/>
            <a:ext cx="1746504" cy="343040"/>
          </a:xfrm>
          <a:prstGeom prst="roundRect">
            <a:avLst/>
          </a:prstGeom>
          <a:solidFill>
            <a:srgbClr val="00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Halo and Synergy</a:t>
            </a:r>
          </a:p>
        </p:txBody>
      </p:sp>
      <p:graphicFrame>
        <p:nvGraphicFramePr>
          <p:cNvPr id="50" name="Diagram 49">
            <a:extLst>
              <a:ext uri="{FF2B5EF4-FFF2-40B4-BE49-F238E27FC236}">
                <a16:creationId xmlns:a16="http://schemas.microsoft.com/office/drawing/2014/main" id="{A893A8A2-C63F-4F5E-B48D-C2BF51C42B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660664"/>
              </p:ext>
            </p:extLst>
          </p:nvPr>
        </p:nvGraphicFramePr>
        <p:xfrm>
          <a:off x="1601788" y="1140257"/>
          <a:ext cx="8800660" cy="33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1" name="Text Box 13">
            <a:extLst>
              <a:ext uri="{FF2B5EF4-FFF2-40B4-BE49-F238E27FC236}">
                <a16:creationId xmlns:a16="http://schemas.microsoft.com/office/drawing/2014/main" id="{2A79C60E-E72A-43D8-86CD-97817F0BF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2364750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Promotional Response modelling (10/14)</a:t>
            </a:r>
          </a:p>
        </p:txBody>
      </p:sp>
    </p:spTree>
    <p:extLst>
      <p:ext uri="{BB962C8B-B14F-4D97-AF65-F5344CB8AC3E}">
        <p14:creationId xmlns:p14="http://schemas.microsoft.com/office/powerpoint/2010/main" val="655841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86906E93-50B2-43F4-8607-F1FD2FC9C8D5}"/>
              </a:ext>
            </a:extLst>
          </p:cNvPr>
          <p:cNvSpPr txBox="1"/>
          <p:nvPr/>
        </p:nvSpPr>
        <p:spPr>
          <a:xfrm>
            <a:off x="246888" y="292049"/>
            <a:ext cx="111252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b="1" kern="0" dirty="0">
                <a:solidFill>
                  <a:srgbClr val="595959"/>
                </a:solidFill>
                <a:latin typeface="Selawik Light" panose="020B0502040204020203" pitchFamily="34" charset="0"/>
                <a:cs typeface="Lao UI" panose="020B0502040204020203" pitchFamily="34" charset="0"/>
              </a:rPr>
              <a:t>Event analysis identifies sudden changes in sales due to special events</a:t>
            </a:r>
          </a:p>
        </p:txBody>
      </p:sp>
      <p:pic>
        <p:nvPicPr>
          <p:cNvPr id="79" name="Picture 2" descr="D:\Work\Product\Pitches\Telstra\For MMX methodology deep dive slide\event_analysis.png">
            <a:extLst>
              <a:ext uri="{FF2B5EF4-FFF2-40B4-BE49-F238E27FC236}">
                <a16:creationId xmlns:a16="http://schemas.microsoft.com/office/drawing/2014/main" id="{F8AE7E0D-63AD-469D-9ACA-AA3CA6567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88" y="2831265"/>
            <a:ext cx="4128448" cy="370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F16134B9-847D-4C59-BC1B-E157971D9DD0}"/>
              </a:ext>
            </a:extLst>
          </p:cNvPr>
          <p:cNvGrpSpPr/>
          <p:nvPr/>
        </p:nvGrpSpPr>
        <p:grpSpPr>
          <a:xfrm>
            <a:off x="1601788" y="1947244"/>
            <a:ext cx="8945976" cy="4516725"/>
            <a:chOff x="150812" y="1749248"/>
            <a:chExt cx="9601200" cy="4714722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4B81A42-9C86-4C18-A39D-6AA1C30E13AA}"/>
                </a:ext>
              </a:extLst>
            </p:cNvPr>
            <p:cNvCxnSpPr/>
            <p:nvPr/>
          </p:nvCxnSpPr>
          <p:spPr bwMode="auto">
            <a:xfrm>
              <a:off x="150812" y="1890584"/>
              <a:ext cx="9601200" cy="0"/>
            </a:xfrm>
            <a:prstGeom prst="line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12700" cap="rnd" cmpd="sng" algn="ctr">
              <a:solidFill>
                <a:sysClr val="window" lastClr="FFFFFF">
                  <a:lumMod val="6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C918EBE-FC32-4B87-A705-9CCEA0D6C072}"/>
                </a:ext>
              </a:extLst>
            </p:cNvPr>
            <p:cNvCxnSpPr/>
            <p:nvPr/>
          </p:nvCxnSpPr>
          <p:spPr bwMode="auto">
            <a:xfrm>
              <a:off x="9752012" y="1891970"/>
              <a:ext cx="0" cy="4572000"/>
            </a:xfrm>
            <a:prstGeom prst="line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12700" cap="rnd" cmpd="sng" algn="ctr">
              <a:solidFill>
                <a:sysClr val="window" lastClr="FFFFFF">
                  <a:lumMod val="6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1F31E41-EC00-46E1-A33A-E606F11B28E1}"/>
                </a:ext>
              </a:extLst>
            </p:cNvPr>
            <p:cNvCxnSpPr/>
            <p:nvPr/>
          </p:nvCxnSpPr>
          <p:spPr bwMode="auto">
            <a:xfrm>
              <a:off x="150812" y="1890584"/>
              <a:ext cx="0" cy="4572000"/>
            </a:xfrm>
            <a:prstGeom prst="line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12700" cap="rnd" cmpd="sng" algn="ctr">
              <a:solidFill>
                <a:sysClr val="window" lastClr="FFFFFF">
                  <a:lumMod val="6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AAD9C28-D7C2-4121-AF59-470FDBAA25A7}"/>
                </a:ext>
              </a:extLst>
            </p:cNvPr>
            <p:cNvCxnSpPr/>
            <p:nvPr/>
          </p:nvCxnSpPr>
          <p:spPr bwMode="auto">
            <a:xfrm>
              <a:off x="150812" y="1890584"/>
              <a:ext cx="9601200" cy="0"/>
            </a:xfrm>
            <a:prstGeom prst="line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12700" cap="rnd" cmpd="sng" algn="ctr">
              <a:solidFill>
                <a:sysClr val="window" lastClr="FFFFFF">
                  <a:lumMod val="6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14498DF-3DF6-495D-8AD1-DC46377F4A0F}"/>
                </a:ext>
              </a:extLst>
            </p:cNvPr>
            <p:cNvCxnSpPr/>
            <p:nvPr/>
          </p:nvCxnSpPr>
          <p:spPr bwMode="auto">
            <a:xfrm>
              <a:off x="6959828" y="1749248"/>
              <a:ext cx="0" cy="137160"/>
            </a:xfrm>
            <a:prstGeom prst="line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12700" cap="rnd" cmpd="sng" algn="ctr">
              <a:solidFill>
                <a:sysClr val="window" lastClr="FFFFFF">
                  <a:lumMod val="6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2170E72-CDBD-4E90-B8AE-F2BDB228660C}"/>
                </a:ext>
              </a:extLst>
            </p:cNvPr>
            <p:cNvSpPr/>
            <p:nvPr/>
          </p:nvSpPr>
          <p:spPr bwMode="auto">
            <a:xfrm>
              <a:off x="1498157" y="3112890"/>
              <a:ext cx="865261" cy="362803"/>
            </a:xfrm>
            <a:prstGeom prst="ellips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o UI" panose="020B0502040204020203" pitchFamily="34" charset="0"/>
                <a:ea typeface="+mn-ea"/>
                <a:cs typeface="Lao UI" panose="020B0502040204020203" pitchFamily="34" charset="0"/>
              </a:endParaRPr>
            </a:p>
          </p:txBody>
        </p:sp>
        <p:sp>
          <p:nvSpPr>
            <p:cNvPr id="92" name="Rounded Rectangle 20">
              <a:extLst>
                <a:ext uri="{FF2B5EF4-FFF2-40B4-BE49-F238E27FC236}">
                  <a16:creationId xmlns:a16="http://schemas.microsoft.com/office/drawing/2014/main" id="{6E9CEAA4-9186-48E4-945C-74D89C837CD2}"/>
                </a:ext>
              </a:extLst>
            </p:cNvPr>
            <p:cNvSpPr/>
            <p:nvPr/>
          </p:nvSpPr>
          <p:spPr bwMode="auto">
            <a:xfrm>
              <a:off x="341077" y="1964723"/>
              <a:ext cx="9293576" cy="822960"/>
            </a:xfrm>
            <a:prstGeom prst="roundRect">
              <a:avLst>
                <a:gd name="adj" fmla="val 10000"/>
              </a:avLst>
            </a:prstGeom>
            <a:noFill/>
            <a:ln w="9525" cap="rnd" cmpd="sng" algn="ctr">
              <a:solidFill>
                <a:srgbClr val="000000">
                  <a:lumMod val="50000"/>
                  <a:lumOff val="50000"/>
                </a:srgbClr>
              </a:solidFill>
              <a:prstDash val="sysDash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  <a:cs typeface="Lao UI" panose="020B0502040204020203" pitchFamily="34" charset="0"/>
                </a:rPr>
                <a:t>Specific events (competitor activity, holidays, one time events) can cause spikes in sales response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  <a:cs typeface="Lao UI" panose="020B0502040204020203" pitchFamily="34" charset="0"/>
                </a:rPr>
                <a:t>Events need to be identified before modeling and included in the model using indicators or event profiles that can model their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  <a:cs typeface="Lao UI" panose="020B0502040204020203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  <a:cs typeface="Lao UI" panose="020B0502040204020203" pitchFamily="34" charset="0"/>
                </a:rPr>
                <a:t>    effect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  <a:cs typeface="Lao UI" panose="020B0502040204020203" pitchFamily="34" charset="0"/>
                </a:rPr>
                <a:t>Pre-post analysis of sales can give an initial estimate of Event impact during the pre-modeling phase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7E1CE7BE-AE6F-4ACC-BE3B-FA7F77A6A5DA}"/>
                </a:ext>
              </a:extLst>
            </p:cNvPr>
            <p:cNvGrpSpPr/>
            <p:nvPr/>
          </p:nvGrpSpPr>
          <p:grpSpPr>
            <a:xfrm>
              <a:off x="4333268" y="3028283"/>
              <a:ext cx="5255269" cy="3105481"/>
              <a:chOff x="715742" y="1519813"/>
              <a:chExt cx="8115741" cy="2950588"/>
            </a:xfrm>
          </p:grpSpPr>
          <p:pic>
            <p:nvPicPr>
              <p:cNvPr id="96" name="Picture 4" descr="E:\Puneet\Project_Allstate\Graphs\Time_Series_Num_quotes_weekly">
                <a:extLst>
                  <a:ext uri="{FF2B5EF4-FFF2-40B4-BE49-F238E27FC236}">
                    <a16:creationId xmlns:a16="http://schemas.microsoft.com/office/drawing/2014/main" id="{E75DCDE3-77A6-4B88-8828-01BA695640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575" b="16618"/>
              <a:stretch/>
            </p:blipFill>
            <p:spPr bwMode="auto">
              <a:xfrm>
                <a:off x="715742" y="1519813"/>
                <a:ext cx="8115741" cy="2928495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E3A313DF-222B-425B-BAF3-7C37CF21ED0E}"/>
                  </a:ext>
                </a:extLst>
              </p:cNvPr>
              <p:cNvCxnSpPr/>
              <p:nvPr/>
            </p:nvCxnSpPr>
            <p:spPr bwMode="auto">
              <a:xfrm>
                <a:off x="2882900" y="1536700"/>
                <a:ext cx="0" cy="2870200"/>
              </a:xfrm>
              <a:prstGeom prst="line">
                <a:avLst/>
              </a:prstGeom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ln w="9525" cap="flat" cmpd="sng" algn="ctr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28AC82B0-63D7-439D-8AEE-6ABDFAAC2C8B}"/>
                  </a:ext>
                </a:extLst>
              </p:cNvPr>
              <p:cNvCxnSpPr/>
              <p:nvPr/>
            </p:nvCxnSpPr>
            <p:spPr bwMode="auto">
              <a:xfrm>
                <a:off x="5537200" y="1574800"/>
                <a:ext cx="0" cy="2870200"/>
              </a:xfrm>
              <a:prstGeom prst="line">
                <a:avLst/>
              </a:prstGeom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ln w="9525" cap="flat" cmpd="sng" algn="ctr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ED82A02A-16D4-42B4-A572-6D193315A868}"/>
                  </a:ext>
                </a:extLst>
              </p:cNvPr>
              <p:cNvCxnSpPr/>
              <p:nvPr/>
            </p:nvCxnSpPr>
            <p:spPr bwMode="auto">
              <a:xfrm>
                <a:off x="8293100" y="1600200"/>
                <a:ext cx="0" cy="2870200"/>
              </a:xfrm>
              <a:prstGeom prst="line">
                <a:avLst/>
              </a:prstGeom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ln w="9525" cap="flat" cmpd="sng" algn="ctr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983FED0-EE56-4490-83D5-02E346BCCA96}"/>
                  </a:ext>
                </a:extLst>
              </p:cNvPr>
              <p:cNvSpPr txBox="1"/>
              <p:nvPr/>
            </p:nvSpPr>
            <p:spPr>
              <a:xfrm>
                <a:off x="2754276" y="4119490"/>
                <a:ext cx="774700" cy="350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Lao UI" panose="020B0502040204020203" pitchFamily="34" charset="0"/>
                    <a:cs typeface="Lao UI" panose="020B0502040204020203" pitchFamily="34" charset="0"/>
                  </a:rPr>
                  <a:t>Jan 2015</a:t>
                </a: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FD26669-174B-4209-86FE-26854BEE82A6}"/>
                  </a:ext>
                </a:extLst>
              </p:cNvPr>
              <p:cNvSpPr/>
              <p:nvPr/>
            </p:nvSpPr>
            <p:spPr bwMode="auto">
              <a:xfrm>
                <a:off x="1866900" y="3467100"/>
                <a:ext cx="774700" cy="330200"/>
              </a:xfrm>
              <a:prstGeom prst="ellips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234950" marR="0" lvl="0" indent="-234950" defTabSz="914400" eaLnBrk="1" fontAlgn="base" latinLnBrk="0" hangingPunct="1">
                  <a:lnSpc>
                    <a:spcPct val="100000"/>
                  </a:lnSpc>
                  <a:spcBef>
                    <a:spcPct val="100000"/>
                  </a:spcBef>
                  <a:spcAft>
                    <a:spcPct val="0"/>
                  </a:spcAft>
                  <a:buClrTx/>
                  <a:buSzTx/>
                  <a:buFont typeface="Webdings" pitchFamily="18" charset="2"/>
                  <a:buChar char="4"/>
                  <a:tabLst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o UI" panose="020B0502040204020203" pitchFamily="34" charset="0"/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1904FE40-550B-4AAA-8BEA-023F1E4E807F}"/>
                  </a:ext>
                </a:extLst>
              </p:cNvPr>
              <p:cNvSpPr/>
              <p:nvPr/>
            </p:nvSpPr>
            <p:spPr bwMode="auto">
              <a:xfrm>
                <a:off x="4495800" y="3441700"/>
                <a:ext cx="774700" cy="330200"/>
              </a:xfrm>
              <a:prstGeom prst="ellips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234950" marR="0" lvl="0" indent="-234950" defTabSz="914400" eaLnBrk="1" fontAlgn="base" latinLnBrk="0" hangingPunct="1">
                  <a:lnSpc>
                    <a:spcPct val="100000"/>
                  </a:lnSpc>
                  <a:spcBef>
                    <a:spcPct val="100000"/>
                  </a:spcBef>
                  <a:spcAft>
                    <a:spcPct val="0"/>
                  </a:spcAft>
                  <a:buClrTx/>
                  <a:buSzTx/>
                  <a:buFont typeface="Webdings" pitchFamily="18" charset="2"/>
                  <a:buChar char="4"/>
                  <a:tabLst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o UI" panose="020B0502040204020203" pitchFamily="34" charset="0"/>
                  <a:ea typeface="+mn-ea"/>
                  <a:cs typeface="Lao UI" panose="020B0502040204020203" pitchFamily="34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151EF8DD-A85C-4BA7-A8D5-497AE21D928A}"/>
                  </a:ext>
                </a:extLst>
              </p:cNvPr>
              <p:cNvSpPr/>
              <p:nvPr/>
            </p:nvSpPr>
            <p:spPr bwMode="auto">
              <a:xfrm>
                <a:off x="7175500" y="3162300"/>
                <a:ext cx="774700" cy="330200"/>
              </a:xfrm>
              <a:prstGeom prst="ellips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234950" marR="0" lvl="0" indent="-234950" defTabSz="914400" eaLnBrk="1" fontAlgn="base" latinLnBrk="0" hangingPunct="1">
                  <a:lnSpc>
                    <a:spcPct val="100000"/>
                  </a:lnSpc>
                  <a:spcBef>
                    <a:spcPct val="100000"/>
                  </a:spcBef>
                  <a:spcAft>
                    <a:spcPct val="0"/>
                  </a:spcAft>
                  <a:buClrTx/>
                  <a:buSzTx/>
                  <a:buFont typeface="Webdings" pitchFamily="18" charset="2"/>
                  <a:buChar char="4"/>
                  <a:tabLst/>
                  <a:defRPr/>
                </a:pP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ao UI" panose="020B0502040204020203" pitchFamily="34" charset="0"/>
                  <a:ea typeface="+mn-ea"/>
                  <a:cs typeface="Lao UI" panose="020B0502040204020203" pitchFamily="34" charset="0"/>
                </a:endParaRPr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11754315-D4E6-4478-AD25-923F7120B3E9}"/>
                  </a:ext>
                </a:extLst>
              </p:cNvPr>
              <p:cNvCxnSpPr/>
              <p:nvPr/>
            </p:nvCxnSpPr>
            <p:spPr bwMode="auto">
              <a:xfrm>
                <a:off x="2044700" y="3657600"/>
                <a:ext cx="63500" cy="203200"/>
              </a:xfrm>
              <a:prstGeom prst="straightConnector1">
                <a:avLst/>
              </a:prstGeom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68558DC-2BF8-4589-B6AD-B599B29AF84C}"/>
                  </a:ext>
                </a:extLst>
              </p:cNvPr>
              <p:cNvSpPr txBox="1"/>
              <p:nvPr/>
            </p:nvSpPr>
            <p:spPr>
              <a:xfrm>
                <a:off x="1714500" y="3835400"/>
                <a:ext cx="762000" cy="350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Lao UI" panose="020B0502040204020203" pitchFamily="34" charset="0"/>
                    <a:cs typeface="Lao UI" panose="020B0502040204020203" pitchFamily="34" charset="0"/>
                  </a:rPr>
                  <a:t>Week 37</a:t>
                </a:r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23F580F3-2DD6-4118-8E3C-7CE6C706D014}"/>
                  </a:ext>
                </a:extLst>
              </p:cNvPr>
              <p:cNvCxnSpPr>
                <a:endCxn id="107" idx="0"/>
              </p:cNvCxnSpPr>
              <p:nvPr/>
            </p:nvCxnSpPr>
            <p:spPr bwMode="auto">
              <a:xfrm>
                <a:off x="2320926" y="3632200"/>
                <a:ext cx="142875" cy="380999"/>
              </a:xfrm>
              <a:prstGeom prst="straightConnector1">
                <a:avLst/>
              </a:prstGeom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8F14558-7CB8-44CF-9D70-377215333541}"/>
                  </a:ext>
                </a:extLst>
              </p:cNvPr>
              <p:cNvSpPr txBox="1"/>
              <p:nvPr/>
            </p:nvSpPr>
            <p:spPr>
              <a:xfrm>
                <a:off x="2082800" y="4013200"/>
                <a:ext cx="762000" cy="350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Lao UI" panose="020B0502040204020203" pitchFamily="34" charset="0"/>
                    <a:cs typeface="Lao UI" panose="020B0502040204020203" pitchFamily="34" charset="0"/>
                  </a:rPr>
                  <a:t>Week 42</a:t>
                </a:r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7E2645A-0BD6-432E-9644-D375BE0FAEAD}"/>
                  </a:ext>
                </a:extLst>
              </p:cNvPr>
              <p:cNvCxnSpPr/>
              <p:nvPr/>
            </p:nvCxnSpPr>
            <p:spPr bwMode="auto">
              <a:xfrm>
                <a:off x="4813300" y="3543300"/>
                <a:ext cx="69850" cy="330200"/>
              </a:xfrm>
              <a:prstGeom prst="straightConnector1">
                <a:avLst/>
              </a:prstGeom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5326F6C-3076-4C4D-8718-F4A889C4EEE5}"/>
                  </a:ext>
                </a:extLst>
              </p:cNvPr>
              <p:cNvSpPr txBox="1"/>
              <p:nvPr/>
            </p:nvSpPr>
            <p:spPr>
              <a:xfrm>
                <a:off x="4432300" y="3860800"/>
                <a:ext cx="762000" cy="350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Lao UI" panose="020B0502040204020203" pitchFamily="34" charset="0"/>
                    <a:cs typeface="Lao UI" panose="020B0502040204020203" pitchFamily="34" charset="0"/>
                  </a:rPr>
                  <a:t>Week 38</a:t>
                </a:r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674D5E50-2831-4161-A5B2-4DACEF6B78B0}"/>
                  </a:ext>
                </a:extLst>
              </p:cNvPr>
              <p:cNvCxnSpPr>
                <a:endCxn id="111" idx="0"/>
              </p:cNvCxnSpPr>
              <p:nvPr/>
            </p:nvCxnSpPr>
            <p:spPr bwMode="auto">
              <a:xfrm>
                <a:off x="5076825" y="3733800"/>
                <a:ext cx="130176" cy="355601"/>
              </a:xfrm>
              <a:prstGeom prst="straightConnector1">
                <a:avLst/>
              </a:prstGeom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420E5C4-3DB8-45A6-9DFB-194D93FD3877}"/>
                  </a:ext>
                </a:extLst>
              </p:cNvPr>
              <p:cNvSpPr txBox="1"/>
              <p:nvPr/>
            </p:nvSpPr>
            <p:spPr>
              <a:xfrm>
                <a:off x="4826001" y="4089400"/>
                <a:ext cx="762000" cy="350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Lao UI" panose="020B0502040204020203" pitchFamily="34" charset="0"/>
                    <a:cs typeface="Lao UI" panose="020B0502040204020203" pitchFamily="34" charset="0"/>
                  </a:rPr>
                  <a:t>Week 42</a:t>
                </a: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82F4C08A-9BB0-479C-854E-FD6F0C3CC6B8}"/>
                  </a:ext>
                </a:extLst>
              </p:cNvPr>
              <p:cNvCxnSpPr/>
              <p:nvPr/>
            </p:nvCxnSpPr>
            <p:spPr bwMode="auto">
              <a:xfrm>
                <a:off x="7493000" y="3289300"/>
                <a:ext cx="69850" cy="330200"/>
              </a:xfrm>
              <a:prstGeom prst="straightConnector1">
                <a:avLst/>
              </a:prstGeom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07DDF652-5326-408E-AA7D-B61C279816B5}"/>
                  </a:ext>
                </a:extLst>
              </p:cNvPr>
              <p:cNvSpPr txBox="1"/>
              <p:nvPr/>
            </p:nvSpPr>
            <p:spPr>
              <a:xfrm>
                <a:off x="7112001" y="3606800"/>
                <a:ext cx="762000" cy="350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Lao UI" panose="020B0502040204020203" pitchFamily="34" charset="0"/>
                    <a:cs typeface="Lao UI" panose="020B0502040204020203" pitchFamily="34" charset="0"/>
                  </a:rPr>
                  <a:t>Week 38</a:t>
                </a:r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632379DA-6767-4460-AAC7-7D27FF6AD062}"/>
                  </a:ext>
                </a:extLst>
              </p:cNvPr>
              <p:cNvCxnSpPr/>
              <p:nvPr/>
            </p:nvCxnSpPr>
            <p:spPr bwMode="auto">
              <a:xfrm>
                <a:off x="7705725" y="3416300"/>
                <a:ext cx="130175" cy="381000"/>
              </a:xfrm>
              <a:prstGeom prst="straightConnector1">
                <a:avLst/>
              </a:prstGeom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374C011-F385-4E79-9E25-0C21B8212600}"/>
                  </a:ext>
                </a:extLst>
              </p:cNvPr>
              <p:cNvSpPr txBox="1"/>
              <p:nvPr/>
            </p:nvSpPr>
            <p:spPr>
              <a:xfrm>
                <a:off x="7505700" y="3835400"/>
                <a:ext cx="762000" cy="350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Lao UI" panose="020B0502040204020203" pitchFamily="34" charset="0"/>
                    <a:cs typeface="Lao UI" panose="020B0502040204020203" pitchFamily="34" charset="0"/>
                  </a:rPr>
                  <a:t>Week 42</a:t>
                </a: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31DCE6D-FAD5-46B7-B471-D040559900D2}"/>
                </a:ext>
              </a:extLst>
            </p:cNvPr>
            <p:cNvSpPr txBox="1"/>
            <p:nvPr/>
          </p:nvSpPr>
          <p:spPr>
            <a:xfrm>
              <a:off x="2431537" y="3315263"/>
              <a:ext cx="1280654" cy="8192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  <a:cs typeface="Lao UI" panose="020B0502040204020203" pitchFamily="34" charset="0"/>
                </a:rPr>
                <a:t>Focused promotions,  weather events, etc. can lead to spikes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6D1D876-925C-404E-A08E-F5432DAC5923}"/>
                </a:ext>
              </a:extLst>
            </p:cNvPr>
            <p:cNvSpPr txBox="1"/>
            <p:nvPr/>
          </p:nvSpPr>
          <p:spPr>
            <a:xfrm>
              <a:off x="5666418" y="3365846"/>
              <a:ext cx="3277439" cy="449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  <a:cs typeface="Lao UI" panose="020B0502040204020203" pitchFamily="34" charset="0"/>
                </a:rPr>
                <a:t>Competitor activity, product launches, etc. can lead to drop in sales</a:t>
              </a:r>
            </a:p>
          </p:txBody>
        </p: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7E008DCF-108E-4AEE-8FCC-5171AD2632EB}"/>
              </a:ext>
            </a:extLst>
          </p:cNvPr>
          <p:cNvCxnSpPr>
            <a:cxnSpLocks/>
          </p:cNvCxnSpPr>
          <p:nvPr/>
        </p:nvCxnSpPr>
        <p:spPr bwMode="auto">
          <a:xfrm flipH="1">
            <a:off x="1601788" y="6452342"/>
            <a:ext cx="8942690" cy="0"/>
          </a:xfrm>
          <a:prstGeom prst="line">
            <a:avLst/>
          </a:prstGeom>
          <a:pattFill prst="pct50">
            <a:fgClr>
              <a:srgbClr val="0000FF"/>
            </a:fgClr>
            <a:bgClr>
              <a:srgbClr val="FFFFFF"/>
            </a:bgClr>
          </a:pattFill>
          <a:ln w="12700" cap="rnd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490CC96D-E015-41A6-9FA5-B1C74CF9DE85}"/>
              </a:ext>
            </a:extLst>
          </p:cNvPr>
          <p:cNvSpPr txBox="1"/>
          <p:nvPr/>
        </p:nvSpPr>
        <p:spPr>
          <a:xfrm>
            <a:off x="8344213" y="5755615"/>
            <a:ext cx="4674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900" dirty="0">
                <a:solidFill>
                  <a:srgbClr val="000000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Jan 2016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CE189DC-FB9C-4BF0-B0A1-39DE099B7F17}"/>
              </a:ext>
            </a:extLst>
          </p:cNvPr>
          <p:cNvSpPr txBox="1"/>
          <p:nvPr/>
        </p:nvSpPr>
        <p:spPr>
          <a:xfrm>
            <a:off x="9999223" y="5758757"/>
            <a:ext cx="4674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900" dirty="0">
                <a:solidFill>
                  <a:srgbClr val="000000"/>
                </a:solidFill>
                <a:latin typeface="Lao UI" panose="020B0502040204020203" pitchFamily="34" charset="0"/>
                <a:cs typeface="Lao UI" panose="020B0502040204020203" pitchFamily="34" charset="0"/>
              </a:rPr>
              <a:t>Jan 2017</a:t>
            </a:r>
          </a:p>
        </p:txBody>
      </p:sp>
      <p:sp>
        <p:nvSpPr>
          <p:cNvPr id="123" name="Rounded Rectangle 37">
            <a:extLst>
              <a:ext uri="{FF2B5EF4-FFF2-40B4-BE49-F238E27FC236}">
                <a16:creationId xmlns:a16="http://schemas.microsoft.com/office/drawing/2014/main" id="{00E0F9D2-6775-4DCA-A4A3-090C912E87A7}"/>
              </a:ext>
            </a:extLst>
          </p:cNvPr>
          <p:cNvSpPr/>
          <p:nvPr/>
        </p:nvSpPr>
        <p:spPr bwMode="auto">
          <a:xfrm>
            <a:off x="1601787" y="1582770"/>
            <a:ext cx="1742385" cy="343040"/>
          </a:xfrm>
          <a:prstGeom prst="roundRect">
            <a:avLst/>
          </a:prstGeom>
          <a:solidFill>
            <a:srgbClr val="006666"/>
          </a:solidFill>
          <a:ln w="25400" cap="flat" cmpd="sng" algn="ctr">
            <a:solidFill>
              <a:srgbClr val="006666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Seasonality</a:t>
            </a:r>
          </a:p>
        </p:txBody>
      </p:sp>
      <p:sp>
        <p:nvSpPr>
          <p:cNvPr id="124" name="Rounded Rectangle 38">
            <a:extLst>
              <a:ext uri="{FF2B5EF4-FFF2-40B4-BE49-F238E27FC236}">
                <a16:creationId xmlns:a16="http://schemas.microsoft.com/office/drawing/2014/main" id="{81D950F7-BEFE-4A79-877E-AB2D7A665908}"/>
              </a:ext>
            </a:extLst>
          </p:cNvPr>
          <p:cNvSpPr/>
          <p:nvPr/>
        </p:nvSpPr>
        <p:spPr bwMode="auto">
          <a:xfrm>
            <a:off x="3424987" y="1582770"/>
            <a:ext cx="1746505" cy="343040"/>
          </a:xfrm>
          <a:prstGeom prst="roundRect">
            <a:avLst/>
          </a:prstGeom>
          <a:solidFill>
            <a:srgbClr val="006666"/>
          </a:solidFill>
          <a:ln w="25400" cap="flat" cmpd="sng" algn="ctr">
            <a:solidFill>
              <a:srgbClr val="006666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Promotional Lag</a:t>
            </a:r>
          </a:p>
        </p:txBody>
      </p:sp>
      <p:sp>
        <p:nvSpPr>
          <p:cNvPr id="125" name="Rounded Rectangle 39">
            <a:extLst>
              <a:ext uri="{FF2B5EF4-FFF2-40B4-BE49-F238E27FC236}">
                <a16:creationId xmlns:a16="http://schemas.microsoft.com/office/drawing/2014/main" id="{3C852426-ADE2-47F6-B07A-68914F0E5627}"/>
              </a:ext>
            </a:extLst>
          </p:cNvPr>
          <p:cNvSpPr/>
          <p:nvPr/>
        </p:nvSpPr>
        <p:spPr bwMode="auto">
          <a:xfrm>
            <a:off x="5238502" y="1582770"/>
            <a:ext cx="1746505" cy="343040"/>
          </a:xfrm>
          <a:prstGeom prst="roundRect">
            <a:avLst/>
          </a:prstGeom>
          <a:solidFill>
            <a:srgbClr val="006666"/>
          </a:solidFill>
          <a:ln w="25400" cap="flat" cmpd="sng" algn="ctr">
            <a:solidFill>
              <a:srgbClr val="006666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Adstock</a:t>
            </a:r>
          </a:p>
        </p:txBody>
      </p:sp>
      <p:sp>
        <p:nvSpPr>
          <p:cNvPr id="126" name="Rounded Rectangle 43">
            <a:extLst>
              <a:ext uri="{FF2B5EF4-FFF2-40B4-BE49-F238E27FC236}">
                <a16:creationId xmlns:a16="http://schemas.microsoft.com/office/drawing/2014/main" id="{D98D7DE3-D7B0-4CE5-8F7F-4E0F6D952E4B}"/>
              </a:ext>
            </a:extLst>
          </p:cNvPr>
          <p:cNvSpPr/>
          <p:nvPr/>
        </p:nvSpPr>
        <p:spPr bwMode="auto">
          <a:xfrm>
            <a:off x="7051074" y="1582770"/>
            <a:ext cx="1746504" cy="343040"/>
          </a:xfrm>
          <a:prstGeom prst="roundRect">
            <a:avLst/>
          </a:prstGeom>
          <a:solidFill>
            <a:srgbClr val="800000"/>
          </a:solidFill>
          <a:ln w="25400" cap="flat" cmpd="sng" algn="ctr">
            <a:solidFill>
              <a:srgbClr val="8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Event Analysis</a:t>
            </a:r>
          </a:p>
        </p:txBody>
      </p:sp>
      <p:sp>
        <p:nvSpPr>
          <p:cNvPr id="127" name="Rounded Rectangle 44">
            <a:extLst>
              <a:ext uri="{FF2B5EF4-FFF2-40B4-BE49-F238E27FC236}">
                <a16:creationId xmlns:a16="http://schemas.microsoft.com/office/drawing/2014/main" id="{56BD99B7-3727-4D22-A1F1-115EF06830DD}"/>
              </a:ext>
            </a:extLst>
          </p:cNvPr>
          <p:cNvSpPr/>
          <p:nvPr/>
        </p:nvSpPr>
        <p:spPr bwMode="auto">
          <a:xfrm>
            <a:off x="8842368" y="1582770"/>
            <a:ext cx="1746504" cy="343040"/>
          </a:xfrm>
          <a:prstGeom prst="roundRect">
            <a:avLst/>
          </a:prstGeom>
          <a:solidFill>
            <a:srgbClr val="00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Halo and Synergy</a:t>
            </a:r>
          </a:p>
        </p:txBody>
      </p:sp>
      <p:graphicFrame>
        <p:nvGraphicFramePr>
          <p:cNvPr id="128" name="Diagram 127">
            <a:extLst>
              <a:ext uri="{FF2B5EF4-FFF2-40B4-BE49-F238E27FC236}">
                <a16:creationId xmlns:a16="http://schemas.microsoft.com/office/drawing/2014/main" id="{F549926D-7523-46D4-9254-A27AB1AC72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660664"/>
              </p:ext>
            </p:extLst>
          </p:nvPr>
        </p:nvGraphicFramePr>
        <p:xfrm>
          <a:off x="1601788" y="1140257"/>
          <a:ext cx="8800660" cy="33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9" name="Text Box 13">
            <a:extLst>
              <a:ext uri="{FF2B5EF4-FFF2-40B4-BE49-F238E27FC236}">
                <a16:creationId xmlns:a16="http://schemas.microsoft.com/office/drawing/2014/main" id="{63772C82-FE46-437C-90CD-64CECD0E2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2364750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Promotional Response modelling (11/14)</a:t>
            </a:r>
          </a:p>
        </p:txBody>
      </p:sp>
    </p:spTree>
    <p:extLst>
      <p:ext uri="{BB962C8B-B14F-4D97-AF65-F5344CB8AC3E}">
        <p14:creationId xmlns:p14="http://schemas.microsoft.com/office/powerpoint/2010/main" val="1435069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86906E93-50B2-43F4-8607-F1FD2FC9C8D5}"/>
              </a:ext>
            </a:extLst>
          </p:cNvPr>
          <p:cNvSpPr txBox="1"/>
          <p:nvPr/>
        </p:nvSpPr>
        <p:spPr>
          <a:xfrm>
            <a:off x="246888" y="122772"/>
            <a:ext cx="111252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b="1" kern="0" dirty="0">
                <a:solidFill>
                  <a:srgbClr val="595959"/>
                </a:solidFill>
                <a:latin typeface="Selawik Light" panose="020B0502040204020203" pitchFamily="34" charset="0"/>
                <a:cs typeface="Lao UI" panose="020B0502040204020203" pitchFamily="34" charset="0"/>
              </a:rPr>
              <a:t>Comparing time series plots identifies the channels with a halo effect over the sales of the observed channel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3333F52-B342-4F8B-9730-95179501C37C}"/>
              </a:ext>
            </a:extLst>
          </p:cNvPr>
          <p:cNvGrpSpPr/>
          <p:nvPr/>
        </p:nvGrpSpPr>
        <p:grpSpPr>
          <a:xfrm>
            <a:off x="1601788" y="1944250"/>
            <a:ext cx="8945976" cy="4519718"/>
            <a:chOff x="150812" y="1746122"/>
            <a:chExt cx="9601200" cy="471784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3166519-96CE-4D74-8F08-323058D205FE}"/>
                </a:ext>
              </a:extLst>
            </p:cNvPr>
            <p:cNvCxnSpPr/>
            <p:nvPr/>
          </p:nvCxnSpPr>
          <p:spPr bwMode="auto">
            <a:xfrm>
              <a:off x="9752012" y="1891970"/>
              <a:ext cx="0" cy="4572000"/>
            </a:xfrm>
            <a:prstGeom prst="line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12700" cap="rnd" cmpd="sng" algn="ctr">
              <a:solidFill>
                <a:sysClr val="window" lastClr="FFFFFF">
                  <a:lumMod val="6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F1C0002-447B-46C5-83AA-F6D54002A60B}"/>
                </a:ext>
              </a:extLst>
            </p:cNvPr>
            <p:cNvCxnSpPr/>
            <p:nvPr/>
          </p:nvCxnSpPr>
          <p:spPr bwMode="auto">
            <a:xfrm>
              <a:off x="150812" y="1890584"/>
              <a:ext cx="0" cy="4572000"/>
            </a:xfrm>
            <a:prstGeom prst="line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12700" cap="rnd" cmpd="sng" algn="ctr">
              <a:solidFill>
                <a:sysClr val="window" lastClr="FFFFFF">
                  <a:lumMod val="6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0AC6F3B-E284-4C48-8AD4-5A084F461805}"/>
                </a:ext>
              </a:extLst>
            </p:cNvPr>
            <p:cNvGrpSpPr/>
            <p:nvPr/>
          </p:nvGrpSpPr>
          <p:grpSpPr>
            <a:xfrm>
              <a:off x="150812" y="1746122"/>
              <a:ext cx="9601200" cy="4713134"/>
              <a:chOff x="150812" y="1728084"/>
              <a:chExt cx="9601200" cy="4493381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7F2C824-8CE8-4A3C-93B1-4F79CE513B6E}"/>
                  </a:ext>
                </a:extLst>
              </p:cNvPr>
              <p:cNvCxnSpPr/>
              <p:nvPr/>
            </p:nvCxnSpPr>
            <p:spPr bwMode="auto">
              <a:xfrm>
                <a:off x="150812" y="1865811"/>
                <a:ext cx="9601200" cy="0"/>
              </a:xfrm>
              <a:prstGeom prst="line">
                <a:avLst/>
              </a:prstGeom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ln w="12700" cap="rnd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0" name="Rounded Rectangle 12">
                <a:extLst>
                  <a:ext uri="{FF2B5EF4-FFF2-40B4-BE49-F238E27FC236}">
                    <a16:creationId xmlns:a16="http://schemas.microsoft.com/office/drawing/2014/main" id="{FD75D293-9041-4273-A9BC-AB08A91AAB82}"/>
                  </a:ext>
                </a:extLst>
              </p:cNvPr>
              <p:cNvSpPr/>
              <p:nvPr/>
            </p:nvSpPr>
            <p:spPr bwMode="auto">
              <a:xfrm>
                <a:off x="341077" y="1964723"/>
                <a:ext cx="9220671" cy="822960"/>
              </a:xfrm>
              <a:prstGeom prst="roundRect">
                <a:avLst>
                  <a:gd name="adj" fmla="val 10000"/>
                </a:avLst>
              </a:prstGeom>
              <a:noFill/>
              <a:ln w="9525" cap="rnd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ysDash"/>
                <a:headEnd type="none" w="med" len="med"/>
                <a:tailEnd type="none" w="med" len="med"/>
              </a:ln>
              <a:effectLst/>
            </p:spPr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Webdings" pitchFamily="18" charset="2"/>
                  <a:buChar char="4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lawik" panose="020B0502040204020203" pitchFamily="34" charset="0"/>
                    <a:cs typeface="Lao UI" panose="020B0502040204020203" pitchFamily="34" charset="0"/>
                  </a:rPr>
                  <a:t>A simultaneous time series analysis revealed the channel spends that were directly proportional to observed channel sales.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Webdings" pitchFamily="18" charset="2"/>
                  <a:buChar char="4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lawik" panose="020B0502040204020203" pitchFamily="34" charset="0"/>
                    <a:cs typeface="Lao UI" panose="020B0502040204020203" pitchFamily="34" charset="0"/>
                  </a:rPr>
                  <a:t>The rise and fall (over time) in the channel sales could be correlated to the change in marketing activities across other </a:t>
                </a:r>
                <a:b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lawik" panose="020B0502040204020203" pitchFamily="34" charset="0"/>
                    <a:cs typeface="Lao UI" panose="020B0502040204020203" pitchFamily="34" charset="0"/>
                  </a:rPr>
                </a:b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lawik" panose="020B0502040204020203" pitchFamily="34" charset="0"/>
                    <a:cs typeface="Lao UI" panose="020B0502040204020203" pitchFamily="34" charset="0"/>
                  </a:rPr>
                  <a:t>    channels.</a:t>
                </a: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 typeface="Webdings" pitchFamily="18" charset="2"/>
                  <a:buChar char="4"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lawik" panose="020B0502040204020203" pitchFamily="34" charset="0"/>
                    <a:cs typeface="Lao UI" panose="020B0502040204020203" pitchFamily="34" charset="0"/>
                  </a:rPr>
                  <a:t>The insights gained from correlation and time-series analysis helped us to differentiate the channels that have a halo effect.</a:t>
                </a: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41CFAC3-B6ED-45A0-9C1B-8594B6269A73}"/>
                  </a:ext>
                </a:extLst>
              </p:cNvPr>
              <p:cNvCxnSpPr/>
              <p:nvPr/>
            </p:nvCxnSpPr>
            <p:spPr bwMode="auto">
              <a:xfrm>
                <a:off x="8869219" y="1728084"/>
                <a:ext cx="0" cy="137160"/>
              </a:xfrm>
              <a:prstGeom prst="line">
                <a:avLst/>
              </a:prstGeom>
              <a:pattFill prst="pct50">
                <a:fgClr>
                  <a:srgbClr val="0000FF"/>
                </a:fgClr>
                <a:bgClr>
                  <a:srgbClr val="FFFFFF"/>
                </a:bgClr>
              </a:pattFill>
              <a:ln w="12700" cap="rnd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7" name="TextBox 11">
                <a:extLst>
                  <a:ext uri="{FF2B5EF4-FFF2-40B4-BE49-F238E27FC236}">
                    <a16:creationId xmlns:a16="http://schemas.microsoft.com/office/drawing/2014/main" id="{BA404475-D651-4CEA-B362-40D95CE258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7363" y="5757268"/>
                <a:ext cx="4433887" cy="4594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1pPr>
                <a:lvl2pPr marL="742950" indent="-285750" eaLnBrk="0" hangingPunct="0"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lawik" panose="020B0502040204020203" pitchFamily="34" charset="0"/>
                    <a:cs typeface="Lao UI" panose="020B0502040204020203" pitchFamily="34" charset="0"/>
                  </a:rPr>
                  <a:t>Time series line charts of channel sales and other channels spend exhibit similar variation patterns</a:t>
                </a:r>
              </a:p>
            </p:txBody>
          </p:sp>
          <p:pic>
            <p:nvPicPr>
              <p:cNvPr id="58" name="Picture 6" descr="19. Timeseries line.JPG">
                <a:extLst>
                  <a:ext uri="{FF2B5EF4-FFF2-40B4-BE49-F238E27FC236}">
                    <a16:creationId xmlns:a16="http://schemas.microsoft.com/office/drawing/2014/main" id="{66C7901D-3548-4511-BC74-A199427377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238" y="3025181"/>
                <a:ext cx="4441825" cy="273526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8" descr="Only graph.JPG">
                <a:extLst>
                  <a:ext uri="{FF2B5EF4-FFF2-40B4-BE49-F238E27FC236}">
                    <a16:creationId xmlns:a16="http://schemas.microsoft.com/office/drawing/2014/main" id="{AAC65BB8-30A8-4C39-B0EF-9856CD4145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1588" y="3025181"/>
                <a:ext cx="4297362" cy="2730500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TextBox 11">
                <a:extLst>
                  <a:ext uri="{FF2B5EF4-FFF2-40B4-BE49-F238E27FC236}">
                    <a16:creationId xmlns:a16="http://schemas.microsoft.com/office/drawing/2014/main" id="{0C919743-8C61-44D7-BDC3-1BE6E15E45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1588" y="5762031"/>
                <a:ext cx="4298950" cy="4594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1pPr>
                <a:lvl2pPr marL="742950" indent="-285750" eaLnBrk="0" hangingPunct="0"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lawik" panose="020B0502040204020203" pitchFamily="34" charset="0"/>
                    <a:cs typeface="Lao UI" panose="020B0502040204020203" pitchFamily="34" charset="0"/>
                  </a:rPr>
                  <a:t>Time series bar-charts for channel sales and other channels spend</a:t>
                </a:r>
              </a:p>
            </p:txBody>
          </p:sp>
          <p:cxnSp>
            <p:nvCxnSpPr>
              <p:cNvPr id="61" name="Straight Arrow Connector 9">
                <a:extLst>
                  <a:ext uri="{FF2B5EF4-FFF2-40B4-BE49-F238E27FC236}">
                    <a16:creationId xmlns:a16="http://schemas.microsoft.com/office/drawing/2014/main" id="{C793D857-A1E8-4778-A832-F6B56022F36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2189957" y="3826074"/>
                <a:ext cx="220662" cy="193675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2" name="TextBox 11">
                <a:extLst>
                  <a:ext uri="{FF2B5EF4-FFF2-40B4-BE49-F238E27FC236}">
                    <a16:creationId xmlns:a16="http://schemas.microsoft.com/office/drawing/2014/main" id="{9A2C328C-935B-4C2C-9D75-163DA026B0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11350" y="3549056"/>
                <a:ext cx="1233488" cy="260346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1pPr>
                <a:lvl2pPr marL="742950" indent="-285750" eaLnBrk="0" hangingPunct="0"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9900"/>
                    </a:solidFill>
                    <a:effectLst/>
                    <a:uLnTx/>
                    <a:uFillTx/>
                    <a:latin typeface="Selawik" panose="020B0502040204020203" pitchFamily="34" charset="0"/>
                    <a:cs typeface="Lao UI" panose="020B0502040204020203" pitchFamily="34" charset="0"/>
                  </a:rPr>
                  <a:t>Channel Sales</a:t>
                </a:r>
              </a:p>
            </p:txBody>
          </p:sp>
          <p:cxnSp>
            <p:nvCxnSpPr>
              <p:cNvPr id="63" name="Straight Arrow Connector 12">
                <a:extLst>
                  <a:ext uri="{FF2B5EF4-FFF2-40B4-BE49-F238E27FC236}">
                    <a16:creationId xmlns:a16="http://schemas.microsoft.com/office/drawing/2014/main" id="{1FCACCF0-1965-4830-B6AD-9AE6B222BED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981200" y="4768256"/>
                <a:ext cx="290513" cy="220662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852A5D1-1270-401D-BBAC-23D82BB2E472}"/>
                  </a:ext>
                </a:extLst>
              </p:cNvPr>
              <p:cNvSpPr txBox="1"/>
              <p:nvPr/>
            </p:nvSpPr>
            <p:spPr>
              <a:xfrm>
                <a:off x="1025524" y="5003206"/>
                <a:ext cx="1895097" cy="260346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>
                        <a:lumMod val="50000"/>
                      </a:srgbClr>
                    </a:solidFill>
                    <a:effectLst/>
                    <a:uLnTx/>
                    <a:uFillTx/>
                    <a:latin typeface="Selawik" panose="020B0502040204020203" pitchFamily="34" charset="0"/>
                    <a:cs typeface="Lao UI" panose="020B0502040204020203" pitchFamily="34" charset="0"/>
                  </a:rPr>
                  <a:t>Other Channels Spend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AA72BEA-92E3-45B6-B3D4-05BE3FD5DAC7}"/>
                  </a:ext>
                </a:extLst>
              </p:cNvPr>
              <p:cNvSpPr txBox="1"/>
              <p:nvPr/>
            </p:nvSpPr>
            <p:spPr>
              <a:xfrm>
                <a:off x="7410734" y="3256956"/>
                <a:ext cx="1858680" cy="260346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00">
                        <a:lumMod val="50000"/>
                      </a:srgbClr>
                    </a:solidFill>
                    <a:effectLst/>
                    <a:uLnTx/>
                    <a:uFillTx/>
                    <a:latin typeface="Selawik" panose="020B0502040204020203" pitchFamily="34" charset="0"/>
                    <a:cs typeface="Lao UI" panose="020B0502040204020203" pitchFamily="34" charset="0"/>
                  </a:rPr>
                  <a:t>Other Channels Spend</a:t>
                </a:r>
              </a:p>
            </p:txBody>
          </p:sp>
          <p:sp>
            <p:nvSpPr>
              <p:cNvPr id="66" name="TextBox 20">
                <a:extLst>
                  <a:ext uri="{FF2B5EF4-FFF2-40B4-BE49-F238E27FC236}">
                    <a16:creationId xmlns:a16="http://schemas.microsoft.com/office/drawing/2014/main" id="{94251417-FE01-4905-9EBF-BDE9304543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42075" y="3576043"/>
                <a:ext cx="1233488" cy="260346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1pPr>
                <a:lvl2pPr marL="742950" indent="-285750" eaLnBrk="0" hangingPunct="0"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00">
                    <a:solidFill>
                      <a:schemeClr val="tx1"/>
                    </a:solidFill>
                    <a:latin typeface="Arial" pitchFamily="34" charset="0"/>
                    <a:cs typeface="Times New Roman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6600"/>
                    </a:solidFill>
                    <a:effectLst/>
                    <a:uLnTx/>
                    <a:uFillTx/>
                    <a:latin typeface="Selawik" panose="020B0502040204020203" pitchFamily="34" charset="0"/>
                    <a:cs typeface="Lao UI" panose="020B0502040204020203" pitchFamily="34" charset="0"/>
                  </a:rPr>
                  <a:t>Channel Sales</a:t>
                </a:r>
              </a:p>
            </p:txBody>
          </p:sp>
          <p:cxnSp>
            <p:nvCxnSpPr>
              <p:cNvPr id="67" name="Straight Arrow Connector 22">
                <a:extLst>
                  <a:ext uri="{FF2B5EF4-FFF2-40B4-BE49-F238E27FC236}">
                    <a16:creationId xmlns:a16="http://schemas.microsoft.com/office/drawing/2014/main" id="{F7FBB042-6029-4E06-ADA0-D20E0409398B}"/>
                  </a:ext>
                </a:extLst>
              </p:cNvPr>
              <p:cNvCxnSpPr>
                <a:cxnSpLocks noChangeShapeType="1"/>
                <a:stCxn id="66" idx="2"/>
              </p:cNvCxnSpPr>
              <p:nvPr/>
            </p:nvCxnSpPr>
            <p:spPr bwMode="auto">
              <a:xfrm>
                <a:off x="7058819" y="3836389"/>
                <a:ext cx="7144" cy="334968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" name="Straight Arrow Connector 24">
                <a:extLst>
                  <a:ext uri="{FF2B5EF4-FFF2-40B4-BE49-F238E27FC236}">
                    <a16:creationId xmlns:a16="http://schemas.microsoft.com/office/drawing/2014/main" id="{EDD8DACE-932C-4485-9A60-FC8C429DB9EF}"/>
                  </a:ext>
                </a:extLst>
              </p:cNvPr>
              <p:cNvCxnSpPr>
                <a:cxnSpLocks noChangeShapeType="1"/>
                <a:stCxn id="65" idx="2"/>
              </p:cNvCxnSpPr>
              <p:nvPr/>
            </p:nvCxnSpPr>
            <p:spPr bwMode="auto">
              <a:xfrm>
                <a:off x="8340074" y="3517301"/>
                <a:ext cx="111227" cy="155518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9868C4C-6033-4172-B261-6155F3DAE94E}"/>
              </a:ext>
            </a:extLst>
          </p:cNvPr>
          <p:cNvCxnSpPr>
            <a:cxnSpLocks/>
          </p:cNvCxnSpPr>
          <p:nvPr/>
        </p:nvCxnSpPr>
        <p:spPr bwMode="auto">
          <a:xfrm flipH="1">
            <a:off x="1601788" y="6452342"/>
            <a:ext cx="8942690" cy="0"/>
          </a:xfrm>
          <a:prstGeom prst="line">
            <a:avLst/>
          </a:prstGeom>
          <a:pattFill prst="pct50">
            <a:fgClr>
              <a:srgbClr val="0000FF"/>
            </a:fgClr>
            <a:bgClr>
              <a:srgbClr val="FFFFFF"/>
            </a:bgClr>
          </a:pattFill>
          <a:ln w="12700" cap="rnd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Rounded Rectangle 37">
            <a:extLst>
              <a:ext uri="{FF2B5EF4-FFF2-40B4-BE49-F238E27FC236}">
                <a16:creationId xmlns:a16="http://schemas.microsoft.com/office/drawing/2014/main" id="{5BB525CC-6459-437B-A49A-18E6A1DE29B5}"/>
              </a:ext>
            </a:extLst>
          </p:cNvPr>
          <p:cNvSpPr/>
          <p:nvPr/>
        </p:nvSpPr>
        <p:spPr bwMode="auto">
          <a:xfrm>
            <a:off x="1601787" y="1582770"/>
            <a:ext cx="1742385" cy="343040"/>
          </a:xfrm>
          <a:prstGeom prst="roundRect">
            <a:avLst/>
          </a:prstGeom>
          <a:solidFill>
            <a:srgbClr val="006666"/>
          </a:solidFill>
          <a:ln w="25400" cap="flat" cmpd="sng" algn="ctr">
            <a:solidFill>
              <a:srgbClr val="006666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Seasonality</a:t>
            </a:r>
          </a:p>
        </p:txBody>
      </p:sp>
      <p:sp>
        <p:nvSpPr>
          <p:cNvPr id="73" name="Rounded Rectangle 38">
            <a:extLst>
              <a:ext uri="{FF2B5EF4-FFF2-40B4-BE49-F238E27FC236}">
                <a16:creationId xmlns:a16="http://schemas.microsoft.com/office/drawing/2014/main" id="{F7E775B6-E474-4E2C-9D3E-706DCA770F5A}"/>
              </a:ext>
            </a:extLst>
          </p:cNvPr>
          <p:cNvSpPr/>
          <p:nvPr/>
        </p:nvSpPr>
        <p:spPr bwMode="auto">
          <a:xfrm>
            <a:off x="3424987" y="1582770"/>
            <a:ext cx="1746505" cy="343040"/>
          </a:xfrm>
          <a:prstGeom prst="roundRect">
            <a:avLst/>
          </a:prstGeom>
          <a:solidFill>
            <a:srgbClr val="006666"/>
          </a:solidFill>
          <a:ln w="25400" cap="flat" cmpd="sng" algn="ctr">
            <a:solidFill>
              <a:srgbClr val="006666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Promotional Lag</a:t>
            </a:r>
          </a:p>
        </p:txBody>
      </p:sp>
      <p:sp>
        <p:nvSpPr>
          <p:cNvPr id="74" name="Rounded Rectangle 39">
            <a:extLst>
              <a:ext uri="{FF2B5EF4-FFF2-40B4-BE49-F238E27FC236}">
                <a16:creationId xmlns:a16="http://schemas.microsoft.com/office/drawing/2014/main" id="{EBB50BA1-BA62-4574-9055-70231FB9244B}"/>
              </a:ext>
            </a:extLst>
          </p:cNvPr>
          <p:cNvSpPr/>
          <p:nvPr/>
        </p:nvSpPr>
        <p:spPr bwMode="auto">
          <a:xfrm>
            <a:off x="5238502" y="1582770"/>
            <a:ext cx="1746505" cy="343040"/>
          </a:xfrm>
          <a:prstGeom prst="roundRect">
            <a:avLst/>
          </a:prstGeom>
          <a:solidFill>
            <a:srgbClr val="006666"/>
          </a:solidFill>
          <a:ln w="25400" cap="flat" cmpd="sng" algn="ctr">
            <a:solidFill>
              <a:srgbClr val="006666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Adstock</a:t>
            </a:r>
          </a:p>
        </p:txBody>
      </p:sp>
      <p:sp>
        <p:nvSpPr>
          <p:cNvPr id="75" name="Rounded Rectangle 43">
            <a:extLst>
              <a:ext uri="{FF2B5EF4-FFF2-40B4-BE49-F238E27FC236}">
                <a16:creationId xmlns:a16="http://schemas.microsoft.com/office/drawing/2014/main" id="{6FD47E5B-8A6F-4D19-83DA-372BF8CCB47A}"/>
              </a:ext>
            </a:extLst>
          </p:cNvPr>
          <p:cNvSpPr/>
          <p:nvPr/>
        </p:nvSpPr>
        <p:spPr bwMode="auto">
          <a:xfrm>
            <a:off x="7051074" y="1582770"/>
            <a:ext cx="1746504" cy="343040"/>
          </a:xfrm>
          <a:prstGeom prst="roundRect">
            <a:avLst/>
          </a:prstGeom>
          <a:solidFill>
            <a:srgbClr val="006666"/>
          </a:solidFill>
          <a:ln w="25400" cap="flat" cmpd="sng" algn="ctr">
            <a:solidFill>
              <a:srgbClr val="006666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Event Analysis</a:t>
            </a:r>
          </a:p>
        </p:txBody>
      </p:sp>
      <p:sp>
        <p:nvSpPr>
          <p:cNvPr id="77" name="Rounded Rectangle 44">
            <a:extLst>
              <a:ext uri="{FF2B5EF4-FFF2-40B4-BE49-F238E27FC236}">
                <a16:creationId xmlns:a16="http://schemas.microsoft.com/office/drawing/2014/main" id="{87BB6A47-A678-4F25-A9F5-CC8BA8714262}"/>
              </a:ext>
            </a:extLst>
          </p:cNvPr>
          <p:cNvSpPr/>
          <p:nvPr/>
        </p:nvSpPr>
        <p:spPr bwMode="auto">
          <a:xfrm>
            <a:off x="8842368" y="1582770"/>
            <a:ext cx="1746504" cy="343040"/>
          </a:xfrm>
          <a:prstGeom prst="roundRect">
            <a:avLst/>
          </a:prstGeom>
          <a:solidFill>
            <a:srgbClr val="800000"/>
          </a:solidFill>
          <a:ln w="25400" cap="flat" cmpd="sng" algn="ctr">
            <a:solidFill>
              <a:srgbClr val="8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Halo and Synergy</a:t>
            </a:r>
          </a:p>
        </p:txBody>
      </p:sp>
      <p:graphicFrame>
        <p:nvGraphicFramePr>
          <p:cNvPr id="78" name="Diagram 77">
            <a:extLst>
              <a:ext uri="{FF2B5EF4-FFF2-40B4-BE49-F238E27FC236}">
                <a16:creationId xmlns:a16="http://schemas.microsoft.com/office/drawing/2014/main" id="{F1027ED3-41BC-4868-844A-236635FD50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660664"/>
              </p:ext>
            </p:extLst>
          </p:nvPr>
        </p:nvGraphicFramePr>
        <p:xfrm>
          <a:off x="1601788" y="1140257"/>
          <a:ext cx="8800660" cy="33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4" name="Text Box 13">
            <a:extLst>
              <a:ext uri="{FF2B5EF4-FFF2-40B4-BE49-F238E27FC236}">
                <a16:creationId xmlns:a16="http://schemas.microsoft.com/office/drawing/2014/main" id="{22C6DF6E-4AC3-4866-9078-82ECBC144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2364750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Promotional Response modelling (</a:t>
            </a:r>
            <a:r>
              <a:rPr lang="en-US" sz="1000" dirty="0">
                <a:latin typeface="Calibri" panose="020F0502020204030204"/>
              </a:rPr>
              <a:t>12</a:t>
            </a: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/14)</a:t>
            </a:r>
          </a:p>
        </p:txBody>
      </p:sp>
    </p:spTree>
    <p:extLst>
      <p:ext uri="{BB962C8B-B14F-4D97-AF65-F5344CB8AC3E}">
        <p14:creationId xmlns:p14="http://schemas.microsoft.com/office/powerpoint/2010/main" val="1610814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86906E93-50B2-43F4-8607-F1FD2FC9C8D5}"/>
              </a:ext>
            </a:extLst>
          </p:cNvPr>
          <p:cNvSpPr txBox="1"/>
          <p:nvPr/>
        </p:nvSpPr>
        <p:spPr>
          <a:xfrm>
            <a:off x="246888" y="156627"/>
            <a:ext cx="11125200" cy="7017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b="1" kern="0" dirty="0">
                <a:solidFill>
                  <a:srgbClr val="595959"/>
                </a:solidFill>
                <a:latin typeface="Selawik Light" panose="020B0502040204020203" pitchFamily="34" charset="0"/>
              </a:rPr>
              <a:t>Robust optimization engine coupled with user friendly interface enables seamless simulation of multiple business scenarios</a:t>
            </a:r>
          </a:p>
        </p:txBody>
      </p:sp>
      <p:sp>
        <p:nvSpPr>
          <p:cNvPr id="31" name="Freeform 128">
            <a:extLst>
              <a:ext uri="{FF2B5EF4-FFF2-40B4-BE49-F238E27FC236}">
                <a16:creationId xmlns:a16="http://schemas.microsoft.com/office/drawing/2014/main" id="{3BE96E76-6BE8-457C-87DC-DDBC1FA5D2A5}"/>
              </a:ext>
            </a:extLst>
          </p:cNvPr>
          <p:cNvSpPr/>
          <p:nvPr/>
        </p:nvSpPr>
        <p:spPr>
          <a:xfrm rot="5400000">
            <a:off x="4809754" y="2945204"/>
            <a:ext cx="2556002" cy="1373222"/>
          </a:xfrm>
          <a:custGeom>
            <a:avLst/>
            <a:gdLst>
              <a:gd name="connsiteX0" fmla="*/ 0 w 7886700"/>
              <a:gd name="connsiteY0" fmla="*/ 2048933 h 2065866"/>
              <a:gd name="connsiteX1" fmla="*/ 977900 w 7886700"/>
              <a:gd name="connsiteY1" fmla="*/ 4233 h 2065866"/>
              <a:gd name="connsiteX2" fmla="*/ 1955800 w 7886700"/>
              <a:gd name="connsiteY2" fmla="*/ 2036233 h 2065866"/>
              <a:gd name="connsiteX3" fmla="*/ 2946400 w 7886700"/>
              <a:gd name="connsiteY3" fmla="*/ 4233 h 2065866"/>
              <a:gd name="connsiteX4" fmla="*/ 3962400 w 7886700"/>
              <a:gd name="connsiteY4" fmla="*/ 2061633 h 2065866"/>
              <a:gd name="connsiteX5" fmla="*/ 4927600 w 7886700"/>
              <a:gd name="connsiteY5" fmla="*/ 29633 h 2065866"/>
              <a:gd name="connsiteX6" fmla="*/ 5918200 w 7886700"/>
              <a:gd name="connsiteY6" fmla="*/ 2036233 h 2065866"/>
              <a:gd name="connsiteX7" fmla="*/ 6896100 w 7886700"/>
              <a:gd name="connsiteY7" fmla="*/ 16933 h 2065866"/>
              <a:gd name="connsiteX8" fmla="*/ 7886700 w 7886700"/>
              <a:gd name="connsiteY8" fmla="*/ 2048933 h 206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86700" h="2065866">
                <a:moveTo>
                  <a:pt x="0" y="2048933"/>
                </a:moveTo>
                <a:cubicBezTo>
                  <a:pt x="325966" y="1027641"/>
                  <a:pt x="651933" y="6350"/>
                  <a:pt x="977900" y="4233"/>
                </a:cubicBezTo>
                <a:cubicBezTo>
                  <a:pt x="1303867" y="2116"/>
                  <a:pt x="1627717" y="2036233"/>
                  <a:pt x="1955800" y="2036233"/>
                </a:cubicBezTo>
                <a:cubicBezTo>
                  <a:pt x="2283883" y="2036233"/>
                  <a:pt x="2611967" y="0"/>
                  <a:pt x="2946400" y="4233"/>
                </a:cubicBezTo>
                <a:cubicBezTo>
                  <a:pt x="3280833" y="8466"/>
                  <a:pt x="3632200" y="2057400"/>
                  <a:pt x="3962400" y="2061633"/>
                </a:cubicBezTo>
                <a:cubicBezTo>
                  <a:pt x="4292600" y="2065866"/>
                  <a:pt x="4601633" y="33866"/>
                  <a:pt x="4927600" y="29633"/>
                </a:cubicBezTo>
                <a:cubicBezTo>
                  <a:pt x="5253567" y="25400"/>
                  <a:pt x="5590117" y="2038350"/>
                  <a:pt x="5918200" y="2036233"/>
                </a:cubicBezTo>
                <a:cubicBezTo>
                  <a:pt x="6246283" y="2034116"/>
                  <a:pt x="6568017" y="14816"/>
                  <a:pt x="6896100" y="16933"/>
                </a:cubicBezTo>
                <a:cubicBezTo>
                  <a:pt x="7224183" y="19050"/>
                  <a:pt x="7555441" y="1033991"/>
                  <a:pt x="7886700" y="2048933"/>
                </a:cubicBezTo>
              </a:path>
            </a:pathLst>
          </a:custGeom>
          <a:noFill/>
          <a:ln w="190500" cap="flat" cmpd="sng" algn="ctr">
            <a:solidFill>
              <a:srgbClr val="AAAAAA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spcBef>
                <a:spcPct val="0"/>
              </a:spcBef>
              <a:defRPr/>
            </a:pPr>
            <a:endParaRPr lang="en-US" sz="2400" kern="0" dirty="0">
              <a:solidFill>
                <a:srgbClr val="444444"/>
              </a:solidFill>
              <a:latin typeface="Selawik" panose="020B0502040204020203" pitchFamily="34" charset="0"/>
              <a:cs typeface="Lao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246D1D-0AFF-4076-8B0D-9A5FFAF3235C}"/>
              </a:ext>
            </a:extLst>
          </p:cNvPr>
          <p:cNvSpPr txBox="1">
            <a:spLocks noChangeArrowheads="1"/>
          </p:cNvSpPr>
          <p:nvPr/>
        </p:nvSpPr>
        <p:spPr bwMode="auto">
          <a:xfrm rot="20998783">
            <a:off x="5306835" y="3339684"/>
            <a:ext cx="1664654" cy="246221"/>
          </a:xfrm>
          <a:prstGeom prst="roundRect">
            <a:avLst>
              <a:gd name="adj" fmla="val 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1000" b="1" kern="0" dirty="0">
                <a:solidFill>
                  <a:srgbClr val="FFFFFF"/>
                </a:solidFill>
                <a:latin typeface="Selawik" panose="020B0502040204020203" pitchFamily="34" charset="0"/>
                <a:cs typeface="Lao UI" panose="020B0502040204020203" pitchFamily="34" charset="0"/>
              </a:rPr>
              <a:t>Seamlessly Integrated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A7B2361-41E3-44D8-BE32-BAFF9B8F50C6}"/>
              </a:ext>
            </a:extLst>
          </p:cNvPr>
          <p:cNvSpPr/>
          <p:nvPr/>
        </p:nvSpPr>
        <p:spPr>
          <a:xfrm>
            <a:off x="6073862" y="3756976"/>
            <a:ext cx="85740" cy="85740"/>
          </a:xfrm>
          <a:prstGeom prst="ellipse">
            <a:avLst/>
          </a:prstGeom>
          <a:solidFill>
            <a:srgbClr val="FFFFFF"/>
          </a:solidFill>
          <a:effectLst/>
        </p:spPr>
        <p:txBody>
          <a:bodyPr wrap="square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defRPr/>
            </a:pPr>
            <a:endParaRPr lang="en-US" sz="2000" kern="0" dirty="0">
              <a:solidFill>
                <a:srgbClr val="FFFFFF"/>
              </a:solidFill>
              <a:latin typeface="Selawik" panose="020B0502040204020203" pitchFamily="34" charset="0"/>
              <a:cs typeface="Lao UI" panose="020B0502040204020203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4E55554-E13C-456D-8F7A-E4D5AE47F062}"/>
              </a:ext>
            </a:extLst>
          </p:cNvPr>
          <p:cNvSpPr/>
          <p:nvPr/>
        </p:nvSpPr>
        <p:spPr>
          <a:xfrm>
            <a:off x="6064234" y="3098473"/>
            <a:ext cx="85741" cy="85741"/>
          </a:xfrm>
          <a:prstGeom prst="ellipse">
            <a:avLst/>
          </a:prstGeom>
          <a:solidFill>
            <a:srgbClr val="FFFFFF"/>
          </a:solidFill>
          <a:effectLst/>
        </p:spPr>
        <p:txBody>
          <a:bodyPr wrap="square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defRPr/>
            </a:pPr>
            <a:endParaRPr lang="en-US" sz="2000" kern="0" dirty="0">
              <a:solidFill>
                <a:srgbClr val="FFFFFF"/>
              </a:solidFill>
              <a:latin typeface="Selawik" panose="020B0502040204020203" pitchFamily="34" charset="0"/>
              <a:cs typeface="Lao UI" panose="020B0502040204020203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BB3525F-1AB3-4162-A62B-F13D22EF67B0}"/>
              </a:ext>
            </a:extLst>
          </p:cNvPr>
          <p:cNvSpPr/>
          <p:nvPr/>
        </p:nvSpPr>
        <p:spPr>
          <a:xfrm>
            <a:off x="5378226" y="3584442"/>
            <a:ext cx="85741" cy="85741"/>
          </a:xfrm>
          <a:prstGeom prst="ellipse">
            <a:avLst/>
          </a:prstGeom>
          <a:solidFill>
            <a:srgbClr val="FFFFFF"/>
          </a:solidFill>
          <a:effectLst/>
        </p:spPr>
        <p:txBody>
          <a:bodyPr wrap="square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defRPr/>
            </a:pPr>
            <a:endParaRPr lang="en-US" sz="2000" kern="0" dirty="0">
              <a:solidFill>
                <a:srgbClr val="FFFFFF"/>
              </a:solidFill>
              <a:latin typeface="Selawik" panose="020B0502040204020203" pitchFamily="34" charset="0"/>
              <a:cs typeface="Lao UI" panose="020B0502040204020203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9EE2D8C-E09F-4F76-86F8-74EE18EE1B61}"/>
              </a:ext>
            </a:extLst>
          </p:cNvPr>
          <p:cNvSpPr/>
          <p:nvPr/>
        </p:nvSpPr>
        <p:spPr>
          <a:xfrm>
            <a:off x="5403690" y="4239681"/>
            <a:ext cx="85741" cy="85741"/>
          </a:xfrm>
          <a:prstGeom prst="ellipse">
            <a:avLst/>
          </a:prstGeom>
          <a:solidFill>
            <a:srgbClr val="FFFFFF"/>
          </a:solidFill>
          <a:effectLst/>
        </p:spPr>
        <p:txBody>
          <a:bodyPr wrap="square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defRPr/>
            </a:pPr>
            <a:endParaRPr lang="en-US" sz="2000" kern="0" dirty="0">
              <a:solidFill>
                <a:srgbClr val="FFFFFF"/>
              </a:solidFill>
              <a:latin typeface="Selawik" panose="020B0502040204020203" pitchFamily="34" charset="0"/>
              <a:cs typeface="Lao UI" panose="020B0502040204020203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0735EF9-282E-45D3-A381-3BF3A5541ADF}"/>
              </a:ext>
            </a:extLst>
          </p:cNvPr>
          <p:cNvGrpSpPr/>
          <p:nvPr/>
        </p:nvGrpSpPr>
        <p:grpSpPr>
          <a:xfrm>
            <a:off x="4905432" y="1150944"/>
            <a:ext cx="5850045" cy="2177502"/>
            <a:chOff x="3792742" y="1577403"/>
            <a:chExt cx="5850045" cy="2177502"/>
          </a:xfrm>
        </p:grpSpPr>
        <p:sp>
          <p:nvSpPr>
            <p:cNvPr id="38" name="TextBox 8">
              <a:extLst>
                <a:ext uri="{FF2B5EF4-FFF2-40B4-BE49-F238E27FC236}">
                  <a16:creationId xmlns:a16="http://schemas.microsoft.com/office/drawing/2014/main" id="{3F66B727-9AE5-44A6-81F3-162631B695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742" y="2499051"/>
              <a:ext cx="2203579" cy="334566"/>
            </a:xfrm>
            <a:prstGeom prst="roundRect">
              <a:avLst>
                <a:gd name="adj" fmla="val 14385"/>
              </a:avLst>
            </a:prstGeom>
            <a:solidFill>
              <a:srgbClr val="444444"/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400" b="1" kern="0" dirty="0">
                  <a:solidFill>
                    <a:srgbClr val="FFFFFF"/>
                  </a:solidFill>
                  <a:latin typeface="Selawik" panose="020B0502040204020203" pitchFamily="34" charset="0"/>
                  <a:cs typeface="Lao UI" panose="020B0502040204020203" pitchFamily="34" charset="0"/>
                </a:rPr>
                <a:t>User Interface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29F3B26-A587-4844-928F-26D29F26A108}"/>
                </a:ext>
              </a:extLst>
            </p:cNvPr>
            <p:cNvGrpSpPr/>
            <p:nvPr/>
          </p:nvGrpSpPr>
          <p:grpSpPr>
            <a:xfrm>
              <a:off x="5701324" y="2448784"/>
              <a:ext cx="295644" cy="516391"/>
              <a:chOff x="7375579" y="1205810"/>
              <a:chExt cx="456812" cy="797897"/>
            </a:xfrm>
            <a:solidFill>
              <a:srgbClr val="FFFFFF"/>
            </a:solidFill>
          </p:grpSpPr>
          <p:sp>
            <p:nvSpPr>
              <p:cNvPr id="83" name="Freeform 26">
                <a:extLst>
                  <a:ext uri="{FF2B5EF4-FFF2-40B4-BE49-F238E27FC236}">
                    <a16:creationId xmlns:a16="http://schemas.microsoft.com/office/drawing/2014/main" id="{B236AD2B-2932-4B15-BB14-D8BB3F1CA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1056" y="1464670"/>
                <a:ext cx="391335" cy="539037"/>
              </a:xfrm>
              <a:custGeom>
                <a:avLst/>
                <a:gdLst>
                  <a:gd name="T0" fmla="*/ 1011 w 1107"/>
                  <a:gd name="T1" fmla="*/ 693 h 1526"/>
                  <a:gd name="T2" fmla="*/ 600 w 1107"/>
                  <a:gd name="T3" fmla="*/ 646 h 1526"/>
                  <a:gd name="T4" fmla="*/ 564 w 1107"/>
                  <a:gd name="T5" fmla="*/ 470 h 1526"/>
                  <a:gd name="T6" fmla="*/ 561 w 1107"/>
                  <a:gd name="T7" fmla="*/ 425 h 1526"/>
                  <a:gd name="T8" fmla="*/ 544 w 1107"/>
                  <a:gd name="T9" fmla="*/ 159 h 1526"/>
                  <a:gd name="T10" fmla="*/ 544 w 1107"/>
                  <a:gd name="T11" fmla="*/ 153 h 1526"/>
                  <a:gd name="T12" fmla="*/ 468 w 1107"/>
                  <a:gd name="T13" fmla="*/ 0 h 1526"/>
                  <a:gd name="T14" fmla="*/ 373 w 1107"/>
                  <a:gd name="T15" fmla="*/ 111 h 1526"/>
                  <a:gd name="T16" fmla="*/ 361 w 1107"/>
                  <a:gd name="T17" fmla="*/ 817 h 1526"/>
                  <a:gd name="T18" fmla="*/ 362 w 1107"/>
                  <a:gd name="T19" fmla="*/ 842 h 1526"/>
                  <a:gd name="T20" fmla="*/ 285 w 1107"/>
                  <a:gd name="T21" fmla="*/ 736 h 1526"/>
                  <a:gd name="T22" fmla="*/ 241 w 1107"/>
                  <a:gd name="T23" fmla="*/ 676 h 1526"/>
                  <a:gd name="T24" fmla="*/ 97 w 1107"/>
                  <a:gd name="T25" fmla="*/ 600 h 1526"/>
                  <a:gd name="T26" fmla="*/ 18 w 1107"/>
                  <a:gd name="T27" fmla="*/ 648 h 1526"/>
                  <a:gd name="T28" fmla="*/ 60 w 1107"/>
                  <a:gd name="T29" fmla="*/ 792 h 1526"/>
                  <a:gd name="T30" fmla="*/ 212 w 1107"/>
                  <a:gd name="T31" fmla="*/ 1016 h 1526"/>
                  <a:gd name="T32" fmla="*/ 462 w 1107"/>
                  <a:gd name="T33" fmla="*/ 1376 h 1526"/>
                  <a:gd name="T34" fmla="*/ 746 w 1107"/>
                  <a:gd name="T35" fmla="*/ 1526 h 1526"/>
                  <a:gd name="T36" fmla="*/ 958 w 1107"/>
                  <a:gd name="T37" fmla="*/ 1437 h 1526"/>
                  <a:gd name="T38" fmla="*/ 1012 w 1107"/>
                  <a:gd name="T39" fmla="*/ 1331 h 1526"/>
                  <a:gd name="T40" fmla="*/ 1052 w 1107"/>
                  <a:gd name="T41" fmla="*/ 1069 h 1526"/>
                  <a:gd name="T42" fmla="*/ 1059 w 1107"/>
                  <a:gd name="T43" fmla="*/ 1031 h 1526"/>
                  <a:gd name="T44" fmla="*/ 1060 w 1107"/>
                  <a:gd name="T45" fmla="*/ 722 h 1526"/>
                  <a:gd name="T46" fmla="*/ 1011 w 1107"/>
                  <a:gd name="T47" fmla="*/ 693 h 1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07" h="1526">
                    <a:moveTo>
                      <a:pt x="1011" y="693"/>
                    </a:moveTo>
                    <a:lnTo>
                      <a:pt x="600" y="646"/>
                    </a:lnTo>
                    <a:cubicBezTo>
                      <a:pt x="571" y="606"/>
                      <a:pt x="567" y="531"/>
                      <a:pt x="564" y="470"/>
                    </a:cubicBezTo>
                    <a:cubicBezTo>
                      <a:pt x="563" y="454"/>
                      <a:pt x="562" y="439"/>
                      <a:pt x="561" y="425"/>
                    </a:cubicBezTo>
                    <a:cubicBezTo>
                      <a:pt x="554" y="345"/>
                      <a:pt x="548" y="258"/>
                      <a:pt x="544" y="159"/>
                    </a:cubicBezTo>
                    <a:lnTo>
                      <a:pt x="544" y="153"/>
                    </a:lnTo>
                    <a:cubicBezTo>
                      <a:pt x="542" y="103"/>
                      <a:pt x="539" y="0"/>
                      <a:pt x="468" y="0"/>
                    </a:cubicBezTo>
                    <a:cubicBezTo>
                      <a:pt x="386" y="0"/>
                      <a:pt x="374" y="56"/>
                      <a:pt x="373" y="111"/>
                    </a:cubicBezTo>
                    <a:lnTo>
                      <a:pt x="361" y="817"/>
                    </a:lnTo>
                    <a:cubicBezTo>
                      <a:pt x="361" y="827"/>
                      <a:pt x="362" y="835"/>
                      <a:pt x="362" y="842"/>
                    </a:cubicBezTo>
                    <a:cubicBezTo>
                      <a:pt x="341" y="814"/>
                      <a:pt x="308" y="768"/>
                      <a:pt x="285" y="736"/>
                    </a:cubicBezTo>
                    <a:cubicBezTo>
                      <a:pt x="259" y="700"/>
                      <a:pt x="245" y="681"/>
                      <a:pt x="241" y="676"/>
                    </a:cubicBezTo>
                    <a:cubicBezTo>
                      <a:pt x="186" y="619"/>
                      <a:pt x="141" y="594"/>
                      <a:pt x="97" y="600"/>
                    </a:cubicBezTo>
                    <a:cubicBezTo>
                      <a:pt x="56" y="606"/>
                      <a:pt x="29" y="622"/>
                      <a:pt x="18" y="648"/>
                    </a:cubicBezTo>
                    <a:cubicBezTo>
                      <a:pt x="0" y="691"/>
                      <a:pt x="30" y="750"/>
                      <a:pt x="60" y="792"/>
                    </a:cubicBezTo>
                    <a:cubicBezTo>
                      <a:pt x="111" y="866"/>
                      <a:pt x="162" y="941"/>
                      <a:pt x="212" y="1016"/>
                    </a:cubicBezTo>
                    <a:cubicBezTo>
                      <a:pt x="293" y="1135"/>
                      <a:pt x="376" y="1259"/>
                      <a:pt x="462" y="1376"/>
                    </a:cubicBezTo>
                    <a:cubicBezTo>
                      <a:pt x="530" y="1468"/>
                      <a:pt x="639" y="1526"/>
                      <a:pt x="746" y="1526"/>
                    </a:cubicBezTo>
                    <a:cubicBezTo>
                      <a:pt x="827" y="1526"/>
                      <a:pt x="900" y="1495"/>
                      <a:pt x="958" y="1437"/>
                    </a:cubicBezTo>
                    <a:cubicBezTo>
                      <a:pt x="992" y="1403"/>
                      <a:pt x="1005" y="1378"/>
                      <a:pt x="1012" y="1331"/>
                    </a:cubicBezTo>
                    <a:lnTo>
                      <a:pt x="1052" y="1069"/>
                    </a:lnTo>
                    <a:cubicBezTo>
                      <a:pt x="1053" y="1060"/>
                      <a:pt x="1056" y="1047"/>
                      <a:pt x="1059" y="1031"/>
                    </a:cubicBezTo>
                    <a:cubicBezTo>
                      <a:pt x="1076" y="945"/>
                      <a:pt x="1107" y="786"/>
                      <a:pt x="1060" y="722"/>
                    </a:cubicBezTo>
                    <a:cubicBezTo>
                      <a:pt x="1048" y="705"/>
                      <a:pt x="1032" y="696"/>
                      <a:pt x="1011" y="693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Bef>
                    <a:spcPct val="0"/>
                  </a:spcBef>
                  <a:defRPr/>
                </a:pPr>
                <a:endParaRPr lang="en-US" sz="1400" kern="0" dirty="0">
                  <a:solidFill>
                    <a:srgbClr val="444444"/>
                  </a:solidFill>
                  <a:latin typeface="Selawik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84" name="Freeform 27">
                <a:extLst>
                  <a:ext uri="{FF2B5EF4-FFF2-40B4-BE49-F238E27FC236}">
                    <a16:creationId xmlns:a16="http://schemas.microsoft.com/office/drawing/2014/main" id="{B6478244-C9F5-4A36-A237-94DF1DA7D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0441" y="1330672"/>
                <a:ext cx="204042" cy="150748"/>
              </a:xfrm>
              <a:custGeom>
                <a:avLst/>
                <a:gdLst>
                  <a:gd name="T0" fmla="*/ 514 w 580"/>
                  <a:gd name="T1" fmla="*/ 418 h 424"/>
                  <a:gd name="T2" fmla="*/ 563 w 580"/>
                  <a:gd name="T3" fmla="*/ 385 h 424"/>
                  <a:gd name="T4" fmla="*/ 563 w 580"/>
                  <a:gd name="T5" fmla="*/ 386 h 424"/>
                  <a:gd name="T6" fmla="*/ 580 w 580"/>
                  <a:gd name="T7" fmla="*/ 290 h 424"/>
                  <a:gd name="T8" fmla="*/ 290 w 580"/>
                  <a:gd name="T9" fmla="*/ 0 h 424"/>
                  <a:gd name="T10" fmla="*/ 0 w 580"/>
                  <a:gd name="T11" fmla="*/ 290 h 424"/>
                  <a:gd name="T12" fmla="*/ 19 w 580"/>
                  <a:gd name="T13" fmla="*/ 389 h 424"/>
                  <a:gd name="T14" fmla="*/ 19 w 580"/>
                  <a:gd name="T15" fmla="*/ 389 h 424"/>
                  <a:gd name="T16" fmla="*/ 68 w 580"/>
                  <a:gd name="T17" fmla="*/ 424 h 424"/>
                  <a:gd name="T18" fmla="*/ 121 w 580"/>
                  <a:gd name="T19" fmla="*/ 371 h 424"/>
                  <a:gd name="T20" fmla="*/ 118 w 580"/>
                  <a:gd name="T21" fmla="*/ 356 h 424"/>
                  <a:gd name="T22" fmla="*/ 118 w 580"/>
                  <a:gd name="T23" fmla="*/ 356 h 424"/>
                  <a:gd name="T24" fmla="*/ 119 w 580"/>
                  <a:gd name="T25" fmla="*/ 355 h 424"/>
                  <a:gd name="T26" fmla="*/ 106 w 580"/>
                  <a:gd name="T27" fmla="*/ 290 h 424"/>
                  <a:gd name="T28" fmla="*/ 290 w 580"/>
                  <a:gd name="T29" fmla="*/ 106 h 424"/>
                  <a:gd name="T30" fmla="*/ 474 w 580"/>
                  <a:gd name="T31" fmla="*/ 290 h 424"/>
                  <a:gd name="T32" fmla="*/ 463 w 580"/>
                  <a:gd name="T33" fmla="*/ 352 h 424"/>
                  <a:gd name="T34" fmla="*/ 463 w 580"/>
                  <a:gd name="T35" fmla="*/ 352 h 424"/>
                  <a:gd name="T36" fmla="*/ 461 w 580"/>
                  <a:gd name="T37" fmla="*/ 366 h 424"/>
                  <a:gd name="T38" fmla="*/ 514 w 580"/>
                  <a:gd name="T39" fmla="*/ 418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80" h="424">
                    <a:moveTo>
                      <a:pt x="514" y="418"/>
                    </a:moveTo>
                    <a:cubicBezTo>
                      <a:pt x="536" y="418"/>
                      <a:pt x="555" y="405"/>
                      <a:pt x="563" y="385"/>
                    </a:cubicBezTo>
                    <a:lnTo>
                      <a:pt x="563" y="386"/>
                    </a:lnTo>
                    <a:cubicBezTo>
                      <a:pt x="574" y="356"/>
                      <a:pt x="580" y="324"/>
                      <a:pt x="580" y="290"/>
                    </a:cubicBezTo>
                    <a:cubicBezTo>
                      <a:pt x="580" y="130"/>
                      <a:pt x="450" y="0"/>
                      <a:pt x="290" y="0"/>
                    </a:cubicBezTo>
                    <a:cubicBezTo>
                      <a:pt x="130" y="0"/>
                      <a:pt x="0" y="130"/>
                      <a:pt x="0" y="290"/>
                    </a:cubicBezTo>
                    <a:cubicBezTo>
                      <a:pt x="0" y="325"/>
                      <a:pt x="7" y="358"/>
                      <a:pt x="19" y="389"/>
                    </a:cubicBezTo>
                    <a:lnTo>
                      <a:pt x="19" y="389"/>
                    </a:lnTo>
                    <a:cubicBezTo>
                      <a:pt x="26" y="409"/>
                      <a:pt x="46" y="424"/>
                      <a:pt x="68" y="424"/>
                    </a:cubicBezTo>
                    <a:cubicBezTo>
                      <a:pt x="97" y="424"/>
                      <a:pt x="121" y="400"/>
                      <a:pt x="121" y="371"/>
                    </a:cubicBezTo>
                    <a:cubicBezTo>
                      <a:pt x="121" y="366"/>
                      <a:pt x="120" y="361"/>
                      <a:pt x="118" y="356"/>
                    </a:cubicBezTo>
                    <a:lnTo>
                      <a:pt x="118" y="356"/>
                    </a:lnTo>
                    <a:lnTo>
                      <a:pt x="119" y="355"/>
                    </a:lnTo>
                    <a:cubicBezTo>
                      <a:pt x="111" y="335"/>
                      <a:pt x="106" y="313"/>
                      <a:pt x="106" y="290"/>
                    </a:cubicBezTo>
                    <a:cubicBezTo>
                      <a:pt x="106" y="189"/>
                      <a:pt x="189" y="106"/>
                      <a:pt x="290" y="106"/>
                    </a:cubicBezTo>
                    <a:cubicBezTo>
                      <a:pt x="392" y="106"/>
                      <a:pt x="474" y="189"/>
                      <a:pt x="474" y="290"/>
                    </a:cubicBezTo>
                    <a:cubicBezTo>
                      <a:pt x="474" y="312"/>
                      <a:pt x="470" y="333"/>
                      <a:pt x="463" y="352"/>
                    </a:cubicBezTo>
                    <a:lnTo>
                      <a:pt x="463" y="352"/>
                    </a:lnTo>
                    <a:cubicBezTo>
                      <a:pt x="462" y="356"/>
                      <a:pt x="461" y="361"/>
                      <a:pt x="461" y="366"/>
                    </a:cubicBezTo>
                    <a:cubicBezTo>
                      <a:pt x="461" y="395"/>
                      <a:pt x="485" y="418"/>
                      <a:pt x="514" y="4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Bef>
                    <a:spcPct val="0"/>
                  </a:spcBef>
                  <a:defRPr/>
                </a:pPr>
                <a:endParaRPr lang="en-US" sz="1400" kern="0" dirty="0">
                  <a:solidFill>
                    <a:srgbClr val="444444"/>
                  </a:solidFill>
                  <a:latin typeface="Selawik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85" name="Freeform 28">
                <a:extLst>
                  <a:ext uri="{FF2B5EF4-FFF2-40B4-BE49-F238E27FC236}">
                    <a16:creationId xmlns:a16="http://schemas.microsoft.com/office/drawing/2014/main" id="{FAD2ACE7-FEB8-4570-A037-3C4C7EA73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5579" y="1205810"/>
                <a:ext cx="455289" cy="370018"/>
              </a:xfrm>
              <a:custGeom>
                <a:avLst/>
                <a:gdLst>
                  <a:gd name="T0" fmla="*/ 223 w 1289"/>
                  <a:gd name="T1" fmla="*/ 996 h 1049"/>
                  <a:gd name="T2" fmla="*/ 213 w 1289"/>
                  <a:gd name="T3" fmla="*/ 965 h 1049"/>
                  <a:gd name="T4" fmla="*/ 106 w 1289"/>
                  <a:gd name="T5" fmla="*/ 644 h 1049"/>
                  <a:gd name="T6" fmla="*/ 644 w 1289"/>
                  <a:gd name="T7" fmla="*/ 106 h 1049"/>
                  <a:gd name="T8" fmla="*/ 1183 w 1289"/>
                  <a:gd name="T9" fmla="*/ 644 h 1049"/>
                  <a:gd name="T10" fmla="*/ 1097 w 1289"/>
                  <a:gd name="T11" fmla="*/ 933 h 1049"/>
                  <a:gd name="T12" fmla="*/ 1097 w 1289"/>
                  <a:gd name="T13" fmla="*/ 935 h 1049"/>
                  <a:gd name="T14" fmla="*/ 1087 w 1289"/>
                  <a:gd name="T15" fmla="*/ 965 h 1049"/>
                  <a:gd name="T16" fmla="*/ 1140 w 1289"/>
                  <a:gd name="T17" fmla="*/ 1019 h 1049"/>
                  <a:gd name="T18" fmla="*/ 1189 w 1289"/>
                  <a:gd name="T19" fmla="*/ 986 h 1049"/>
                  <a:gd name="T20" fmla="*/ 1289 w 1289"/>
                  <a:gd name="T21" fmla="*/ 644 h 1049"/>
                  <a:gd name="T22" fmla="*/ 644 w 1289"/>
                  <a:gd name="T23" fmla="*/ 0 h 1049"/>
                  <a:gd name="T24" fmla="*/ 0 w 1289"/>
                  <a:gd name="T25" fmla="*/ 644 h 1049"/>
                  <a:gd name="T26" fmla="*/ 123 w 1289"/>
                  <a:gd name="T27" fmla="*/ 1021 h 1049"/>
                  <a:gd name="T28" fmla="*/ 123 w 1289"/>
                  <a:gd name="T29" fmla="*/ 1021 h 1049"/>
                  <a:gd name="T30" fmla="*/ 170 w 1289"/>
                  <a:gd name="T31" fmla="*/ 1049 h 1049"/>
                  <a:gd name="T32" fmla="*/ 223 w 1289"/>
                  <a:gd name="T33" fmla="*/ 996 h 1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89" h="1049">
                    <a:moveTo>
                      <a:pt x="223" y="996"/>
                    </a:moveTo>
                    <a:cubicBezTo>
                      <a:pt x="223" y="984"/>
                      <a:pt x="219" y="973"/>
                      <a:pt x="213" y="965"/>
                    </a:cubicBezTo>
                    <a:cubicBezTo>
                      <a:pt x="146" y="875"/>
                      <a:pt x="106" y="764"/>
                      <a:pt x="106" y="644"/>
                    </a:cubicBezTo>
                    <a:cubicBezTo>
                      <a:pt x="106" y="347"/>
                      <a:pt x="347" y="106"/>
                      <a:pt x="644" y="106"/>
                    </a:cubicBezTo>
                    <a:cubicBezTo>
                      <a:pt x="941" y="106"/>
                      <a:pt x="1183" y="347"/>
                      <a:pt x="1183" y="644"/>
                    </a:cubicBezTo>
                    <a:cubicBezTo>
                      <a:pt x="1183" y="751"/>
                      <a:pt x="1151" y="850"/>
                      <a:pt x="1097" y="933"/>
                    </a:cubicBezTo>
                    <a:lnTo>
                      <a:pt x="1097" y="935"/>
                    </a:lnTo>
                    <a:cubicBezTo>
                      <a:pt x="1091" y="944"/>
                      <a:pt x="1087" y="954"/>
                      <a:pt x="1087" y="965"/>
                    </a:cubicBezTo>
                    <a:cubicBezTo>
                      <a:pt x="1087" y="995"/>
                      <a:pt x="1111" y="1019"/>
                      <a:pt x="1140" y="1019"/>
                    </a:cubicBezTo>
                    <a:cubicBezTo>
                      <a:pt x="1162" y="1019"/>
                      <a:pt x="1181" y="1005"/>
                      <a:pt x="1189" y="986"/>
                    </a:cubicBezTo>
                    <a:cubicBezTo>
                      <a:pt x="1252" y="887"/>
                      <a:pt x="1289" y="770"/>
                      <a:pt x="1289" y="644"/>
                    </a:cubicBezTo>
                    <a:cubicBezTo>
                      <a:pt x="1289" y="289"/>
                      <a:pt x="1000" y="0"/>
                      <a:pt x="644" y="0"/>
                    </a:cubicBezTo>
                    <a:cubicBezTo>
                      <a:pt x="289" y="0"/>
                      <a:pt x="0" y="289"/>
                      <a:pt x="0" y="644"/>
                    </a:cubicBezTo>
                    <a:cubicBezTo>
                      <a:pt x="0" y="785"/>
                      <a:pt x="46" y="915"/>
                      <a:pt x="123" y="1021"/>
                    </a:cubicBezTo>
                    <a:lnTo>
                      <a:pt x="123" y="1021"/>
                    </a:lnTo>
                    <a:cubicBezTo>
                      <a:pt x="132" y="1038"/>
                      <a:pt x="150" y="1049"/>
                      <a:pt x="170" y="1049"/>
                    </a:cubicBezTo>
                    <a:cubicBezTo>
                      <a:pt x="199" y="1049"/>
                      <a:pt x="223" y="1025"/>
                      <a:pt x="223" y="9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Bef>
                    <a:spcPct val="0"/>
                  </a:spcBef>
                  <a:defRPr/>
                </a:pPr>
                <a:endParaRPr lang="en-US" sz="1400" kern="0" dirty="0">
                  <a:solidFill>
                    <a:srgbClr val="444444"/>
                  </a:solidFill>
                  <a:latin typeface="Selawik" panose="020B0502040204020203" pitchFamily="34" charset="0"/>
                  <a:cs typeface="Lao UI" panose="020B0502040204020203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6067219-27E5-495B-A80B-05CDF2C2E3F6}"/>
                </a:ext>
              </a:extLst>
            </p:cNvPr>
            <p:cNvGrpSpPr/>
            <p:nvPr/>
          </p:nvGrpSpPr>
          <p:grpSpPr>
            <a:xfrm>
              <a:off x="5946750" y="1577403"/>
              <a:ext cx="3696037" cy="2177502"/>
              <a:chOff x="5946750" y="1577403"/>
              <a:chExt cx="3696037" cy="2177502"/>
            </a:xfrm>
          </p:grpSpPr>
          <p:sp>
            <p:nvSpPr>
              <p:cNvPr id="41" name="Rounded Rectangle 73">
                <a:extLst>
                  <a:ext uri="{FF2B5EF4-FFF2-40B4-BE49-F238E27FC236}">
                    <a16:creationId xmlns:a16="http://schemas.microsoft.com/office/drawing/2014/main" id="{AB3857DE-A7CD-40A2-A517-1DAA5B91ECDF}"/>
                  </a:ext>
                </a:extLst>
              </p:cNvPr>
              <p:cNvSpPr/>
              <p:nvPr/>
            </p:nvSpPr>
            <p:spPr>
              <a:xfrm>
                <a:off x="7596458" y="3081353"/>
                <a:ext cx="1840073" cy="640080"/>
              </a:xfrm>
              <a:prstGeom prst="roundRect">
                <a:avLst/>
              </a:prstGeom>
              <a:solidFill>
                <a:srgbClr val="444444">
                  <a:lumMod val="20000"/>
                  <a:lumOff val="80000"/>
                </a:srgbClr>
              </a:solidFill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defRPr/>
                </a:pPr>
                <a:endParaRPr lang="en-US" sz="2000" kern="0" dirty="0">
                  <a:solidFill>
                    <a:srgbClr val="FFFFFF"/>
                  </a:solidFill>
                  <a:latin typeface="Selawik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42" name="Rounded Rectangle 74">
                <a:extLst>
                  <a:ext uri="{FF2B5EF4-FFF2-40B4-BE49-F238E27FC236}">
                    <a16:creationId xmlns:a16="http://schemas.microsoft.com/office/drawing/2014/main" id="{BE9C01BE-B8DF-43B2-A74F-870AC144F7A3}"/>
                  </a:ext>
                </a:extLst>
              </p:cNvPr>
              <p:cNvSpPr/>
              <p:nvPr/>
            </p:nvSpPr>
            <p:spPr>
              <a:xfrm>
                <a:off x="7576143" y="2332544"/>
                <a:ext cx="1860389" cy="640080"/>
              </a:xfrm>
              <a:prstGeom prst="roundRect">
                <a:avLst/>
              </a:prstGeom>
              <a:solidFill>
                <a:srgbClr val="444444">
                  <a:lumMod val="20000"/>
                  <a:lumOff val="80000"/>
                </a:srgbClr>
              </a:solidFill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defRPr/>
                </a:pPr>
                <a:endParaRPr lang="en-US" sz="2000" kern="0" dirty="0">
                  <a:solidFill>
                    <a:srgbClr val="FFFFFF"/>
                  </a:solidFill>
                  <a:latin typeface="Selawik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43" name="Rounded Rectangle 75">
                <a:extLst>
                  <a:ext uri="{FF2B5EF4-FFF2-40B4-BE49-F238E27FC236}">
                    <a16:creationId xmlns:a16="http://schemas.microsoft.com/office/drawing/2014/main" id="{5BD5C77E-C7E4-4007-BE33-CBEBDE402117}"/>
                  </a:ext>
                </a:extLst>
              </p:cNvPr>
              <p:cNvSpPr/>
              <p:nvPr/>
            </p:nvSpPr>
            <p:spPr>
              <a:xfrm>
                <a:off x="7595216" y="1577403"/>
                <a:ext cx="1841317" cy="640080"/>
              </a:xfrm>
              <a:prstGeom prst="roundRect">
                <a:avLst/>
              </a:prstGeom>
              <a:solidFill>
                <a:srgbClr val="444444">
                  <a:lumMod val="20000"/>
                  <a:lumOff val="80000"/>
                </a:srgbClr>
              </a:solidFill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defRPr/>
                </a:pPr>
                <a:endParaRPr lang="en-US" sz="2000" kern="0" dirty="0">
                  <a:solidFill>
                    <a:srgbClr val="FFFFFF"/>
                  </a:solidFill>
                  <a:latin typeface="Selawik" panose="020B0502040204020203" pitchFamily="34" charset="0"/>
                  <a:cs typeface="Lao UI" panose="020B0502040204020203" pitchFamily="34" charset="0"/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A4BDDE5-AD7B-4BF0-9074-1A65A55A1D1C}"/>
                  </a:ext>
                </a:extLst>
              </p:cNvPr>
              <p:cNvCxnSpPr/>
              <p:nvPr/>
            </p:nvCxnSpPr>
            <p:spPr>
              <a:xfrm flipV="1">
                <a:off x="5992128" y="2641982"/>
                <a:ext cx="548640" cy="1"/>
              </a:xfrm>
              <a:prstGeom prst="line">
                <a:avLst/>
              </a:prstGeom>
              <a:noFill/>
              <a:ln w="19050" cap="flat" cmpd="sng" algn="ctr">
                <a:solidFill>
                  <a:srgbClr val="444444"/>
                </a:solidFill>
                <a:prstDash val="solid"/>
              </a:ln>
              <a:effectLst/>
            </p:spPr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C60B065-FB53-4DFF-9B06-40CC3657EF32}"/>
                  </a:ext>
                </a:extLst>
              </p:cNvPr>
              <p:cNvCxnSpPr/>
              <p:nvPr/>
            </p:nvCxnSpPr>
            <p:spPr>
              <a:xfrm flipV="1">
                <a:off x="5946750" y="1999176"/>
                <a:ext cx="344749" cy="446201"/>
              </a:xfrm>
              <a:prstGeom prst="line">
                <a:avLst/>
              </a:prstGeom>
              <a:noFill/>
              <a:ln w="19050" cap="flat" cmpd="sng" algn="ctr">
                <a:solidFill>
                  <a:srgbClr val="444444"/>
                </a:solidFill>
                <a:prstDash val="solid"/>
              </a:ln>
              <a:effectLst/>
            </p:spPr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BF096BD-6209-4FD2-A78F-C06D0AE50A06}"/>
                  </a:ext>
                </a:extLst>
              </p:cNvPr>
              <p:cNvCxnSpPr/>
              <p:nvPr/>
            </p:nvCxnSpPr>
            <p:spPr>
              <a:xfrm flipV="1">
                <a:off x="6292792" y="1999176"/>
                <a:ext cx="274320" cy="1"/>
              </a:xfrm>
              <a:prstGeom prst="line">
                <a:avLst/>
              </a:prstGeom>
              <a:noFill/>
              <a:ln w="19050" cap="flat" cmpd="sng" algn="ctr">
                <a:solidFill>
                  <a:srgbClr val="444444"/>
                </a:solidFill>
                <a:prstDash val="solid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0772672-D012-4B46-A0D7-5AD42544C034}"/>
                  </a:ext>
                </a:extLst>
              </p:cNvPr>
              <p:cNvCxnSpPr/>
              <p:nvPr/>
            </p:nvCxnSpPr>
            <p:spPr>
              <a:xfrm>
                <a:off x="5958728" y="2875385"/>
                <a:ext cx="344749" cy="446201"/>
              </a:xfrm>
              <a:prstGeom prst="line">
                <a:avLst/>
              </a:prstGeom>
              <a:noFill/>
              <a:ln w="19050" cap="flat" cmpd="sng" algn="ctr">
                <a:solidFill>
                  <a:srgbClr val="444444"/>
                </a:solidFill>
                <a:prstDash val="solid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9AAAC8A-4390-4E33-B18E-3C6C5059BFCB}"/>
                  </a:ext>
                </a:extLst>
              </p:cNvPr>
              <p:cNvCxnSpPr/>
              <p:nvPr/>
            </p:nvCxnSpPr>
            <p:spPr>
              <a:xfrm flipV="1">
                <a:off x="6303477" y="3321586"/>
                <a:ext cx="274320" cy="1"/>
              </a:xfrm>
              <a:prstGeom prst="line">
                <a:avLst/>
              </a:prstGeom>
              <a:noFill/>
              <a:ln w="19050" cap="flat" cmpd="sng" algn="ctr">
                <a:solidFill>
                  <a:srgbClr val="444444"/>
                </a:solidFill>
                <a:prstDash val="solid"/>
              </a:ln>
              <a:effectLst/>
            </p:spPr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EED02C-0982-45B1-BC93-BC78B0ECB29B}"/>
                  </a:ext>
                </a:extLst>
              </p:cNvPr>
              <p:cNvSpPr txBox="1"/>
              <p:nvPr/>
            </p:nvSpPr>
            <p:spPr>
              <a:xfrm>
                <a:off x="7572625" y="1691700"/>
                <a:ext cx="1863909" cy="394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09538" indent="-109538">
                  <a:lnSpc>
                    <a:spcPct val="90000"/>
                  </a:lnSpc>
                  <a:spcBef>
                    <a:spcPts val="200"/>
                  </a:spcBef>
                  <a:buClr>
                    <a:srgbClr val="0085C3"/>
                  </a:buClr>
                  <a:buFont typeface="Arial" panose="020B0604020202020204" pitchFamily="34" charset="0"/>
                  <a:buChar char="•"/>
                  <a:defRPr/>
                </a:pPr>
                <a:r>
                  <a:rPr lang="en-US" sz="1000" kern="0" dirty="0">
                    <a:solidFill>
                      <a:srgbClr val="444444"/>
                    </a:solidFill>
                    <a:latin typeface="Selawik" panose="020B0502040204020203" pitchFamily="34" charset="0"/>
                    <a:cs typeface="Lao UI" panose="020B0502040204020203" pitchFamily="34" charset="0"/>
                  </a:rPr>
                  <a:t>Aesthetic design</a:t>
                </a:r>
              </a:p>
              <a:p>
                <a:pPr marL="109538" indent="-109538">
                  <a:lnSpc>
                    <a:spcPct val="90000"/>
                  </a:lnSpc>
                  <a:spcBef>
                    <a:spcPts val="200"/>
                  </a:spcBef>
                  <a:buClr>
                    <a:srgbClr val="0085C3"/>
                  </a:buClr>
                  <a:buFont typeface="Arial" panose="020B0604020202020204" pitchFamily="34" charset="0"/>
                  <a:buChar char="•"/>
                  <a:defRPr/>
                </a:pPr>
                <a:r>
                  <a:rPr lang="en-US" sz="1000" kern="0" dirty="0">
                    <a:solidFill>
                      <a:srgbClr val="444444"/>
                    </a:solidFill>
                    <a:latin typeface="Selawik" panose="020B0502040204020203" pitchFamily="34" charset="0"/>
                    <a:cs typeface="Lao UI" panose="020B0502040204020203" pitchFamily="34" charset="0"/>
                  </a:rPr>
                  <a:t>Intuitive to business users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6CFA708-7642-4816-950F-16E142A5E57F}"/>
                  </a:ext>
                </a:extLst>
              </p:cNvPr>
              <p:cNvSpPr txBox="1"/>
              <p:nvPr/>
            </p:nvSpPr>
            <p:spPr>
              <a:xfrm>
                <a:off x="7579255" y="2316552"/>
                <a:ext cx="1836966" cy="697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09538" indent="-109538">
                  <a:lnSpc>
                    <a:spcPct val="90000"/>
                  </a:lnSpc>
                  <a:spcBef>
                    <a:spcPts val="200"/>
                  </a:spcBef>
                  <a:buClr>
                    <a:srgbClr val="0085C3"/>
                  </a:buClr>
                  <a:buFont typeface="Arial" panose="020B0604020202020204" pitchFamily="34" charset="0"/>
                  <a:buChar char="•"/>
                  <a:defRPr/>
                </a:pPr>
                <a:r>
                  <a:rPr lang="en-US" sz="1000" kern="0" dirty="0">
                    <a:solidFill>
                      <a:srgbClr val="444444"/>
                    </a:solidFill>
                    <a:latin typeface="Selawik" panose="020B0502040204020203" pitchFamily="34" charset="0"/>
                    <a:cs typeface="Lao UI" panose="020B0502040204020203" pitchFamily="34" charset="0"/>
                  </a:rPr>
                  <a:t>Scenario planning</a:t>
                </a:r>
              </a:p>
              <a:p>
                <a:pPr marL="109538" indent="-109538">
                  <a:lnSpc>
                    <a:spcPct val="90000"/>
                  </a:lnSpc>
                  <a:spcBef>
                    <a:spcPts val="200"/>
                  </a:spcBef>
                  <a:buClr>
                    <a:srgbClr val="0085C3"/>
                  </a:buClr>
                  <a:buFont typeface="Arial" panose="020B0604020202020204" pitchFamily="34" charset="0"/>
                  <a:buChar char="•"/>
                  <a:defRPr/>
                </a:pPr>
                <a:r>
                  <a:rPr lang="en-US" sz="1000" kern="0" dirty="0">
                    <a:solidFill>
                      <a:srgbClr val="444444"/>
                    </a:solidFill>
                    <a:latin typeface="Selawik" panose="020B0502040204020203" pitchFamily="34" charset="0"/>
                    <a:cs typeface="Lao UI" panose="020B0502040204020203" pitchFamily="34" charset="0"/>
                  </a:rPr>
                  <a:t>Dynamic constraints</a:t>
                </a:r>
              </a:p>
              <a:p>
                <a:pPr marL="109538" indent="-109538">
                  <a:lnSpc>
                    <a:spcPct val="90000"/>
                  </a:lnSpc>
                  <a:spcBef>
                    <a:spcPts val="200"/>
                  </a:spcBef>
                  <a:buClr>
                    <a:srgbClr val="0085C3"/>
                  </a:buClr>
                  <a:buFont typeface="Arial" panose="020B0604020202020204" pitchFamily="34" charset="0"/>
                  <a:buChar char="•"/>
                  <a:defRPr/>
                </a:pPr>
                <a:r>
                  <a:rPr lang="en-US" sz="1000" kern="0" dirty="0">
                    <a:solidFill>
                      <a:srgbClr val="444444"/>
                    </a:solidFill>
                    <a:latin typeface="Selawik" panose="020B0502040204020203" pitchFamily="34" charset="0"/>
                    <a:cs typeface="Lao UI" panose="020B0502040204020203" pitchFamily="34" charset="0"/>
                  </a:rPr>
                  <a:t>Optimization at multiple levels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8F5DBE4-8C18-49C7-89E1-A3EA4044B446}"/>
                  </a:ext>
                </a:extLst>
              </p:cNvPr>
              <p:cNvSpPr txBox="1"/>
              <p:nvPr/>
            </p:nvSpPr>
            <p:spPr>
              <a:xfrm>
                <a:off x="7572625" y="3082926"/>
                <a:ext cx="2070162" cy="671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09538" indent="-109538">
                  <a:lnSpc>
                    <a:spcPct val="90000"/>
                  </a:lnSpc>
                  <a:spcBef>
                    <a:spcPts val="200"/>
                  </a:spcBef>
                  <a:buClr>
                    <a:srgbClr val="0085C3"/>
                  </a:buClr>
                  <a:buFont typeface="Arial" panose="020B0604020202020204" pitchFamily="34" charset="0"/>
                  <a:buChar char="•"/>
                  <a:defRPr/>
                </a:pPr>
                <a:r>
                  <a:rPr lang="en-US" sz="1000" kern="0" dirty="0">
                    <a:solidFill>
                      <a:srgbClr val="444444"/>
                    </a:solidFill>
                    <a:latin typeface="Selawik" panose="020B0502040204020203" pitchFamily="34" charset="0"/>
                    <a:cs typeface="Lao UI" panose="020B0502040204020203" pitchFamily="34" charset="0"/>
                  </a:rPr>
                  <a:t>Optimize multiple models simultaneously</a:t>
                </a:r>
              </a:p>
              <a:p>
                <a:pPr marL="109538" indent="-109538">
                  <a:lnSpc>
                    <a:spcPct val="90000"/>
                  </a:lnSpc>
                  <a:spcBef>
                    <a:spcPts val="200"/>
                  </a:spcBef>
                  <a:buClr>
                    <a:srgbClr val="0085C3"/>
                  </a:buClr>
                  <a:buFont typeface="Arial" panose="020B0604020202020204" pitchFamily="34" charset="0"/>
                  <a:buChar char="•"/>
                  <a:defRPr/>
                </a:pPr>
                <a:r>
                  <a:rPr lang="en-US" sz="1000" kern="0" dirty="0">
                    <a:solidFill>
                      <a:srgbClr val="444444"/>
                    </a:solidFill>
                    <a:latin typeface="Selawik" panose="020B0502040204020203" pitchFamily="34" charset="0"/>
                    <a:cs typeface="Lao UI" panose="020B0502040204020203" pitchFamily="34" charset="0"/>
                  </a:rPr>
                  <a:t>Optimize selected marketing channels</a:t>
                </a:r>
              </a:p>
            </p:txBody>
          </p:sp>
          <p:sp>
            <p:nvSpPr>
              <p:cNvPr id="78" name="Rounded Rectangle 100">
                <a:extLst>
                  <a:ext uri="{FF2B5EF4-FFF2-40B4-BE49-F238E27FC236}">
                    <a16:creationId xmlns:a16="http://schemas.microsoft.com/office/drawing/2014/main" id="{4A40DCF7-9B99-4D42-8CDA-BFD5BDF915CD}"/>
                  </a:ext>
                </a:extLst>
              </p:cNvPr>
              <p:cNvSpPr/>
              <p:nvPr/>
            </p:nvSpPr>
            <p:spPr>
              <a:xfrm>
                <a:off x="6486062" y="1654327"/>
                <a:ext cx="1097280" cy="480101"/>
              </a:xfrm>
              <a:prstGeom prst="roundRect">
                <a:avLst>
                  <a:gd name="adj" fmla="val 2867"/>
                </a:avLst>
              </a:prstGeom>
              <a:solidFill>
                <a:srgbClr val="000000">
                  <a:lumMod val="50000"/>
                  <a:lumOff val="50000"/>
                </a:srgbClr>
              </a:solidFill>
              <a:ln>
                <a:solidFill>
                  <a:srgbClr val="444444">
                    <a:lumMod val="40000"/>
                    <a:lumOff val="60000"/>
                  </a:srgbClr>
                </a:solidFill>
              </a:ln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defRPr/>
                </a:pPr>
                <a:r>
                  <a:rPr lang="en-US" sz="1200" b="1" kern="0" dirty="0">
                    <a:solidFill>
                      <a:srgbClr val="FFFFFF"/>
                    </a:solidFill>
                    <a:latin typeface="Selawik" panose="020B0502040204020203" pitchFamily="34" charset="0"/>
                    <a:cs typeface="Lao UI" panose="020B0502040204020203" pitchFamily="34" charset="0"/>
                  </a:rPr>
                  <a:t>Simplicity</a:t>
                </a:r>
              </a:p>
            </p:txBody>
          </p:sp>
          <p:sp>
            <p:nvSpPr>
              <p:cNvPr id="79" name="Rounded Rectangle 101">
                <a:extLst>
                  <a:ext uri="{FF2B5EF4-FFF2-40B4-BE49-F238E27FC236}">
                    <a16:creationId xmlns:a16="http://schemas.microsoft.com/office/drawing/2014/main" id="{929EEAD8-3FD5-445A-AD17-1DE8D927963E}"/>
                  </a:ext>
                </a:extLst>
              </p:cNvPr>
              <p:cNvSpPr/>
              <p:nvPr/>
            </p:nvSpPr>
            <p:spPr>
              <a:xfrm>
                <a:off x="6465747" y="2406797"/>
                <a:ext cx="1097280" cy="480101"/>
              </a:xfrm>
              <a:prstGeom prst="roundRect">
                <a:avLst>
                  <a:gd name="adj" fmla="val 2867"/>
                </a:avLst>
              </a:prstGeom>
              <a:solidFill>
                <a:srgbClr val="000000">
                  <a:lumMod val="50000"/>
                  <a:lumOff val="50000"/>
                </a:srgbClr>
              </a:solidFill>
              <a:ln>
                <a:solidFill>
                  <a:srgbClr val="444444">
                    <a:lumMod val="40000"/>
                    <a:lumOff val="60000"/>
                  </a:srgbClr>
                </a:solidFill>
              </a:ln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defRPr/>
                </a:pPr>
                <a:r>
                  <a:rPr lang="en-US" sz="1200" b="1" kern="0" dirty="0">
                    <a:solidFill>
                      <a:srgbClr val="FFFFFF"/>
                    </a:solidFill>
                    <a:latin typeface="Selawik" panose="020B0502040204020203" pitchFamily="34" charset="0"/>
                    <a:cs typeface="Lao UI" panose="020B0502040204020203" pitchFamily="34" charset="0"/>
                  </a:rPr>
                  <a:t>Feature Rich</a:t>
                </a:r>
              </a:p>
            </p:txBody>
          </p:sp>
          <p:sp>
            <p:nvSpPr>
              <p:cNvPr id="80" name="Rounded Rectangle 102">
                <a:extLst>
                  <a:ext uri="{FF2B5EF4-FFF2-40B4-BE49-F238E27FC236}">
                    <a16:creationId xmlns:a16="http://schemas.microsoft.com/office/drawing/2014/main" id="{0FEB14C3-7FB4-417D-8FC3-8F9C443E53D2}"/>
                  </a:ext>
                </a:extLst>
              </p:cNvPr>
              <p:cNvSpPr/>
              <p:nvPr/>
            </p:nvSpPr>
            <p:spPr>
              <a:xfrm>
                <a:off x="6486062" y="3150177"/>
                <a:ext cx="1097280" cy="480101"/>
              </a:xfrm>
              <a:prstGeom prst="roundRect">
                <a:avLst>
                  <a:gd name="adj" fmla="val 2867"/>
                </a:avLst>
              </a:prstGeom>
              <a:solidFill>
                <a:srgbClr val="000000">
                  <a:lumMod val="50000"/>
                  <a:lumOff val="50000"/>
                </a:srgbClr>
              </a:solidFill>
              <a:ln>
                <a:solidFill>
                  <a:srgbClr val="444444">
                    <a:lumMod val="40000"/>
                    <a:lumOff val="60000"/>
                  </a:srgbClr>
                </a:solidFill>
              </a:ln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defRPr/>
                </a:pPr>
                <a:r>
                  <a:rPr lang="en-US" sz="1200" b="1" kern="0" dirty="0">
                    <a:solidFill>
                      <a:srgbClr val="FFFFFF"/>
                    </a:solidFill>
                    <a:latin typeface="Selawik" panose="020B0502040204020203" pitchFamily="34" charset="0"/>
                    <a:cs typeface="Lao UI" panose="020B0502040204020203" pitchFamily="34" charset="0"/>
                  </a:rPr>
                  <a:t>Coverage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319C2116-9007-4C03-B38C-541E671557C0}"/>
                  </a:ext>
                </a:extLst>
              </p:cNvPr>
              <p:cNvSpPr/>
              <p:nvPr/>
            </p:nvSpPr>
            <p:spPr>
              <a:xfrm>
                <a:off x="6409117" y="1952433"/>
                <a:ext cx="93485" cy="93485"/>
              </a:xfrm>
              <a:prstGeom prst="ellipse">
                <a:avLst/>
              </a:prstGeom>
              <a:solidFill>
                <a:srgbClr val="444444"/>
              </a:solidFill>
              <a:effectLst/>
            </p:spPr>
            <p:txBody>
              <a:bodyPr wrap="square" rtlCol="0" anchor="t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endParaRPr lang="en-US" sz="2000" kern="0" dirty="0">
                  <a:solidFill>
                    <a:srgbClr val="FFFFFF"/>
                  </a:solidFill>
                  <a:latin typeface="Selawik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2C3CA7E-3215-4DC2-A06F-0979B4B71D7B}"/>
                  </a:ext>
                </a:extLst>
              </p:cNvPr>
              <p:cNvSpPr/>
              <p:nvPr/>
            </p:nvSpPr>
            <p:spPr>
              <a:xfrm>
                <a:off x="6399497" y="2583331"/>
                <a:ext cx="93485" cy="93485"/>
              </a:xfrm>
              <a:prstGeom prst="ellipse">
                <a:avLst/>
              </a:prstGeom>
              <a:solidFill>
                <a:srgbClr val="444444"/>
              </a:solidFill>
              <a:ln>
                <a:solidFill>
                  <a:srgbClr val="444444"/>
                </a:solidFill>
              </a:ln>
              <a:effectLst/>
            </p:spPr>
            <p:txBody>
              <a:bodyPr wrap="square" rtlCol="0" anchor="t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"/>
                  </a:spcBef>
                  <a:spcAft>
                    <a:spcPts val="100"/>
                  </a:spcAft>
                  <a:defRPr/>
                </a:pPr>
                <a:endParaRPr lang="en-US" sz="2000" kern="0" dirty="0">
                  <a:solidFill>
                    <a:srgbClr val="FFFFFF"/>
                  </a:solidFill>
                  <a:latin typeface="Selawik" panose="020B0502040204020203" pitchFamily="34" charset="0"/>
                  <a:cs typeface="Lao UI" panose="020B0502040204020203" pitchFamily="34" charset="0"/>
                </a:endParaRP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C30E3D8-6368-4C19-BA2B-AEEE23EF30DE}"/>
              </a:ext>
            </a:extLst>
          </p:cNvPr>
          <p:cNvGrpSpPr/>
          <p:nvPr/>
        </p:nvGrpSpPr>
        <p:grpSpPr>
          <a:xfrm>
            <a:off x="1517245" y="3711924"/>
            <a:ext cx="5758920" cy="2505138"/>
            <a:chOff x="404556" y="3977742"/>
            <a:chExt cx="5758920" cy="2505138"/>
          </a:xfrm>
        </p:grpSpPr>
        <p:sp>
          <p:nvSpPr>
            <p:cNvPr id="87" name="Rounded Rectangle 70">
              <a:extLst>
                <a:ext uri="{FF2B5EF4-FFF2-40B4-BE49-F238E27FC236}">
                  <a16:creationId xmlns:a16="http://schemas.microsoft.com/office/drawing/2014/main" id="{A56BD4AF-B42A-4735-AA62-2882EBA73A54}"/>
                </a:ext>
              </a:extLst>
            </p:cNvPr>
            <p:cNvSpPr/>
            <p:nvPr/>
          </p:nvSpPr>
          <p:spPr>
            <a:xfrm>
              <a:off x="481228" y="5751360"/>
              <a:ext cx="1850209" cy="731520"/>
            </a:xfrm>
            <a:prstGeom prst="roundRect">
              <a:avLst/>
            </a:prstGeom>
            <a:solidFill>
              <a:srgbClr val="444444">
                <a:lumMod val="20000"/>
                <a:lumOff val="80000"/>
              </a:srgbClr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US" sz="2000" kern="0" dirty="0">
                <a:solidFill>
                  <a:srgbClr val="FFFFFF"/>
                </a:solidFill>
                <a:latin typeface="Selawik" panose="020B0502040204020203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88" name="Rounded Rectangle 71">
              <a:extLst>
                <a:ext uri="{FF2B5EF4-FFF2-40B4-BE49-F238E27FC236}">
                  <a16:creationId xmlns:a16="http://schemas.microsoft.com/office/drawing/2014/main" id="{4CC31424-A3F5-479A-85FA-A7A47221B93D}"/>
                </a:ext>
              </a:extLst>
            </p:cNvPr>
            <p:cNvSpPr/>
            <p:nvPr/>
          </p:nvSpPr>
          <p:spPr>
            <a:xfrm>
              <a:off x="481229" y="5016780"/>
              <a:ext cx="1826458" cy="640080"/>
            </a:xfrm>
            <a:prstGeom prst="roundRect">
              <a:avLst/>
            </a:prstGeom>
            <a:solidFill>
              <a:srgbClr val="444444">
                <a:lumMod val="20000"/>
                <a:lumOff val="80000"/>
              </a:srgbClr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US" sz="2000" kern="0" dirty="0">
                <a:solidFill>
                  <a:srgbClr val="FFFFFF"/>
                </a:solidFill>
                <a:latin typeface="Selawik" panose="020B0502040204020203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89" name="Rounded Rectangle 72">
              <a:extLst>
                <a:ext uri="{FF2B5EF4-FFF2-40B4-BE49-F238E27FC236}">
                  <a16:creationId xmlns:a16="http://schemas.microsoft.com/office/drawing/2014/main" id="{177CF215-1A59-4240-911B-08870D0BE523}"/>
                </a:ext>
              </a:extLst>
            </p:cNvPr>
            <p:cNvSpPr/>
            <p:nvPr/>
          </p:nvSpPr>
          <p:spPr>
            <a:xfrm>
              <a:off x="457201" y="4231455"/>
              <a:ext cx="1874238" cy="640080"/>
            </a:xfrm>
            <a:prstGeom prst="roundRect">
              <a:avLst/>
            </a:prstGeom>
            <a:solidFill>
              <a:srgbClr val="444444">
                <a:lumMod val="20000"/>
                <a:lumOff val="80000"/>
              </a:srgbClr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US" sz="2000" kern="0" dirty="0">
                <a:solidFill>
                  <a:srgbClr val="FFFFFF"/>
                </a:solidFill>
                <a:latin typeface="Selawik" panose="020B0502040204020203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D5F3682-93BD-40F2-B4D5-5982EB0CB485}"/>
                </a:ext>
              </a:extLst>
            </p:cNvPr>
            <p:cNvSpPr txBox="1"/>
            <p:nvPr/>
          </p:nvSpPr>
          <p:spPr>
            <a:xfrm>
              <a:off x="404556" y="4229700"/>
              <a:ext cx="2151890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9538" indent="-109538">
                <a:lnSpc>
                  <a:spcPct val="90000"/>
                </a:lnSpc>
                <a:spcBef>
                  <a:spcPts val="200"/>
                </a:spcBef>
                <a:buClr>
                  <a:srgbClr val="0085C3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00" kern="0" dirty="0">
                  <a:solidFill>
                    <a:srgbClr val="444444"/>
                  </a:solidFill>
                  <a:latin typeface="Selawik" panose="020B0502040204020203" pitchFamily="34" charset="0"/>
                  <a:cs typeface="Lao UI" panose="020B0502040204020203" pitchFamily="34" charset="0"/>
                </a:rPr>
                <a:t>Independent of modeling methodology</a:t>
              </a:r>
            </a:p>
            <a:p>
              <a:pPr marL="109538" indent="-109538">
                <a:lnSpc>
                  <a:spcPct val="90000"/>
                </a:lnSpc>
                <a:spcBef>
                  <a:spcPts val="200"/>
                </a:spcBef>
                <a:buClr>
                  <a:srgbClr val="0085C3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00" kern="0" dirty="0">
                  <a:solidFill>
                    <a:srgbClr val="444444"/>
                  </a:solidFill>
                  <a:latin typeface="Selawik" panose="020B0502040204020203" pitchFamily="34" charset="0"/>
                  <a:cs typeface="Lao UI" panose="020B0502040204020203" pitchFamily="34" charset="0"/>
                </a:rPr>
                <a:t>Flexible to use model results from  multiple sources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FE57E84-6E53-410F-9572-707820F9B947}"/>
                </a:ext>
              </a:extLst>
            </p:cNvPr>
            <p:cNvSpPr txBox="1"/>
            <p:nvPr/>
          </p:nvSpPr>
          <p:spPr>
            <a:xfrm>
              <a:off x="451800" y="5153076"/>
              <a:ext cx="1867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9538" indent="-109538">
                <a:lnSpc>
                  <a:spcPct val="90000"/>
                </a:lnSpc>
                <a:spcBef>
                  <a:spcPts val="200"/>
                </a:spcBef>
                <a:buClr>
                  <a:srgbClr val="0085C3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00" kern="0" dirty="0">
                  <a:solidFill>
                    <a:srgbClr val="444444"/>
                  </a:solidFill>
                  <a:latin typeface="Selawik" panose="020B0502040204020203" pitchFamily="34" charset="0"/>
                  <a:cs typeface="Lao UI" panose="020B0502040204020203" pitchFamily="34" charset="0"/>
                </a:rPr>
                <a:t>Access to outputs at intermediate iterations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A8575AE-531C-4BA3-89D8-54363CEACB36}"/>
                </a:ext>
              </a:extLst>
            </p:cNvPr>
            <p:cNvSpPr txBox="1"/>
            <p:nvPr/>
          </p:nvSpPr>
          <p:spPr>
            <a:xfrm>
              <a:off x="412816" y="5794309"/>
              <a:ext cx="19870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09538" indent="-109538">
                <a:lnSpc>
                  <a:spcPct val="90000"/>
                </a:lnSpc>
                <a:spcBef>
                  <a:spcPts val="200"/>
                </a:spcBef>
                <a:buClr>
                  <a:srgbClr val="0085C3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sz="1000" kern="0" dirty="0">
                  <a:solidFill>
                    <a:srgbClr val="444444"/>
                  </a:solidFill>
                  <a:latin typeface="Selawik" panose="020B0502040204020203" pitchFamily="34" charset="0"/>
                  <a:cs typeface="Lao UI" panose="020B0502040204020203" pitchFamily="34" charset="0"/>
                </a:rPr>
                <a:t>Minimal efforts for enhancements and support required for implementing established algorithms</a:t>
              </a:r>
            </a:p>
          </p:txBody>
        </p:sp>
        <p:sp>
          <p:nvSpPr>
            <p:cNvPr id="93" name="TextBox 8">
              <a:extLst>
                <a:ext uri="{FF2B5EF4-FFF2-40B4-BE49-F238E27FC236}">
                  <a16:creationId xmlns:a16="http://schemas.microsoft.com/office/drawing/2014/main" id="{BA5B560C-D92D-41D0-B282-13B704805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9897" y="5049228"/>
              <a:ext cx="2203579" cy="558641"/>
            </a:xfrm>
            <a:prstGeom prst="roundRect">
              <a:avLst>
                <a:gd name="adj" fmla="val 11816"/>
              </a:avLst>
            </a:prstGeom>
            <a:solidFill>
              <a:srgbClr val="444444"/>
            </a:solidFill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400" b="1" kern="0" dirty="0">
                  <a:solidFill>
                    <a:srgbClr val="FFFFFF"/>
                  </a:solidFill>
                  <a:latin typeface="Selawik" panose="020B0502040204020203" pitchFamily="34" charset="0"/>
                  <a:cs typeface="Lao UI" panose="020B0502040204020203" pitchFamily="34" charset="0"/>
                </a:rPr>
                <a:t>Optimization </a:t>
              </a:r>
            </a:p>
            <a:p>
              <a:pPr algn="ctr">
                <a:spcBef>
                  <a:spcPct val="0"/>
                </a:spcBef>
                <a:defRPr/>
              </a:pPr>
              <a:r>
                <a:rPr lang="en-US" sz="1400" b="1" kern="0" dirty="0">
                  <a:solidFill>
                    <a:srgbClr val="FFFFFF"/>
                  </a:solidFill>
                  <a:latin typeface="Selawik" panose="020B0502040204020203" pitchFamily="34" charset="0"/>
                  <a:cs typeface="Lao UI" panose="020B0502040204020203" pitchFamily="34" charset="0"/>
                </a:rPr>
                <a:t>Engine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3D4A6E7-901B-47E7-B60C-26DAA229A52D}"/>
                </a:ext>
              </a:extLst>
            </p:cNvPr>
            <p:cNvSpPr/>
            <p:nvPr/>
          </p:nvSpPr>
          <p:spPr>
            <a:xfrm>
              <a:off x="5793256" y="3977742"/>
              <a:ext cx="85741" cy="85741"/>
            </a:xfrm>
            <a:prstGeom prst="ellipse">
              <a:avLst/>
            </a:prstGeom>
            <a:solidFill>
              <a:srgbClr val="FFFFFF"/>
            </a:solidFill>
            <a:effectLst/>
          </p:spPr>
          <p:txBody>
            <a:bodyPr wrap="square" rtlCol="0" anchor="t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en-US" sz="2000" kern="0" dirty="0">
                <a:solidFill>
                  <a:srgbClr val="FFFFFF"/>
                </a:solidFill>
                <a:latin typeface="Selawik" panose="020B0502040204020203" pitchFamily="34" charset="0"/>
                <a:cs typeface="Lao UI" panose="020B0502040204020203" pitchFamily="34" charset="0"/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0CE433E-27BC-43E5-974F-8D2FDA8D40EB}"/>
                </a:ext>
              </a:extLst>
            </p:cNvPr>
            <p:cNvGrpSpPr/>
            <p:nvPr/>
          </p:nvGrpSpPr>
          <p:grpSpPr>
            <a:xfrm>
              <a:off x="5655566" y="5096439"/>
              <a:ext cx="302713" cy="300958"/>
              <a:chOff x="7290613" y="3921850"/>
              <a:chExt cx="820737" cy="815975"/>
            </a:xfrm>
            <a:solidFill>
              <a:srgbClr val="FFFFFF"/>
            </a:solidFill>
          </p:grpSpPr>
          <p:sp>
            <p:nvSpPr>
              <p:cNvPr id="110" name="Freeform 62">
                <a:extLst>
                  <a:ext uri="{FF2B5EF4-FFF2-40B4-BE49-F238E27FC236}">
                    <a16:creationId xmlns:a16="http://schemas.microsoft.com/office/drawing/2014/main" id="{AA9ACC60-BB4E-4EB7-9465-DCF94BF835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36675" y="4166325"/>
                <a:ext cx="328613" cy="327025"/>
              </a:xfrm>
              <a:custGeom>
                <a:avLst/>
                <a:gdLst>
                  <a:gd name="T0" fmla="*/ 449 w 897"/>
                  <a:gd name="T1" fmla="*/ 745 h 897"/>
                  <a:gd name="T2" fmla="*/ 153 w 897"/>
                  <a:gd name="T3" fmla="*/ 449 h 897"/>
                  <a:gd name="T4" fmla="*/ 449 w 897"/>
                  <a:gd name="T5" fmla="*/ 153 h 897"/>
                  <a:gd name="T6" fmla="*/ 745 w 897"/>
                  <a:gd name="T7" fmla="*/ 449 h 897"/>
                  <a:gd name="T8" fmla="*/ 449 w 897"/>
                  <a:gd name="T9" fmla="*/ 745 h 897"/>
                  <a:gd name="T10" fmla="*/ 449 w 897"/>
                  <a:gd name="T11" fmla="*/ 0 h 897"/>
                  <a:gd name="T12" fmla="*/ 0 w 897"/>
                  <a:gd name="T13" fmla="*/ 449 h 897"/>
                  <a:gd name="T14" fmla="*/ 449 w 897"/>
                  <a:gd name="T15" fmla="*/ 897 h 897"/>
                  <a:gd name="T16" fmla="*/ 897 w 897"/>
                  <a:gd name="T17" fmla="*/ 449 h 897"/>
                  <a:gd name="T18" fmla="*/ 449 w 897"/>
                  <a:gd name="T19" fmla="*/ 0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7" h="897">
                    <a:moveTo>
                      <a:pt x="449" y="745"/>
                    </a:moveTo>
                    <a:cubicBezTo>
                      <a:pt x="286" y="745"/>
                      <a:pt x="153" y="612"/>
                      <a:pt x="153" y="449"/>
                    </a:cubicBezTo>
                    <a:cubicBezTo>
                      <a:pt x="153" y="286"/>
                      <a:pt x="286" y="153"/>
                      <a:pt x="449" y="153"/>
                    </a:cubicBezTo>
                    <a:cubicBezTo>
                      <a:pt x="612" y="153"/>
                      <a:pt x="745" y="286"/>
                      <a:pt x="745" y="449"/>
                    </a:cubicBezTo>
                    <a:cubicBezTo>
                      <a:pt x="745" y="612"/>
                      <a:pt x="612" y="745"/>
                      <a:pt x="449" y="745"/>
                    </a:cubicBezTo>
                    <a:close/>
                    <a:moveTo>
                      <a:pt x="449" y="0"/>
                    </a:moveTo>
                    <a:cubicBezTo>
                      <a:pt x="201" y="0"/>
                      <a:pt x="0" y="201"/>
                      <a:pt x="0" y="449"/>
                    </a:cubicBezTo>
                    <a:cubicBezTo>
                      <a:pt x="0" y="696"/>
                      <a:pt x="201" y="897"/>
                      <a:pt x="449" y="897"/>
                    </a:cubicBezTo>
                    <a:cubicBezTo>
                      <a:pt x="696" y="897"/>
                      <a:pt x="897" y="696"/>
                      <a:pt x="897" y="449"/>
                    </a:cubicBezTo>
                    <a:cubicBezTo>
                      <a:pt x="897" y="201"/>
                      <a:pt x="696" y="0"/>
                      <a:pt x="4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Bef>
                    <a:spcPct val="0"/>
                  </a:spcBef>
                  <a:defRPr/>
                </a:pPr>
                <a:endParaRPr lang="en-US" sz="1400" kern="0" dirty="0">
                  <a:solidFill>
                    <a:srgbClr val="444444"/>
                  </a:solidFill>
                  <a:latin typeface="Selawik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111" name="Freeform 63">
                <a:extLst>
                  <a:ext uri="{FF2B5EF4-FFF2-40B4-BE49-F238E27FC236}">
                    <a16:creationId xmlns:a16="http://schemas.microsoft.com/office/drawing/2014/main" id="{44A3CBF6-59A2-4EE7-9197-B622B58B1D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90613" y="3921850"/>
                <a:ext cx="820737" cy="815975"/>
              </a:xfrm>
              <a:custGeom>
                <a:avLst/>
                <a:gdLst>
                  <a:gd name="T0" fmla="*/ 565 w 2239"/>
                  <a:gd name="T1" fmla="*/ 1120 h 2239"/>
                  <a:gd name="T2" fmla="*/ 1674 w 2239"/>
                  <a:gd name="T3" fmla="*/ 1120 h 2239"/>
                  <a:gd name="T4" fmla="*/ 2137 w 2239"/>
                  <a:gd name="T5" fmla="*/ 912 h 2239"/>
                  <a:gd name="T6" fmla="*/ 2035 w 2239"/>
                  <a:gd name="T7" fmla="*/ 903 h 2239"/>
                  <a:gd name="T8" fmla="*/ 1908 w 2239"/>
                  <a:gd name="T9" fmla="*/ 607 h 2239"/>
                  <a:gd name="T10" fmla="*/ 1970 w 2239"/>
                  <a:gd name="T11" fmla="*/ 531 h 2239"/>
                  <a:gd name="T12" fmla="*/ 1970 w 2239"/>
                  <a:gd name="T13" fmla="*/ 387 h 2239"/>
                  <a:gd name="T14" fmla="*/ 1679 w 2239"/>
                  <a:gd name="T15" fmla="*/ 241 h 2239"/>
                  <a:gd name="T16" fmla="*/ 1602 w 2239"/>
                  <a:gd name="T17" fmla="*/ 310 h 2239"/>
                  <a:gd name="T18" fmla="*/ 1343 w 2239"/>
                  <a:gd name="T19" fmla="*/ 208 h 2239"/>
                  <a:gd name="T20" fmla="*/ 1329 w 2239"/>
                  <a:gd name="T21" fmla="*/ 194 h 2239"/>
                  <a:gd name="T22" fmla="*/ 1227 w 2239"/>
                  <a:gd name="T23" fmla="*/ 0 h 2239"/>
                  <a:gd name="T24" fmla="*/ 918 w 2239"/>
                  <a:gd name="T25" fmla="*/ 102 h 2239"/>
                  <a:gd name="T26" fmla="*/ 908 w 2239"/>
                  <a:gd name="T27" fmla="*/ 207 h 2239"/>
                  <a:gd name="T28" fmla="*/ 608 w 2239"/>
                  <a:gd name="T29" fmla="*/ 336 h 2239"/>
                  <a:gd name="T30" fmla="*/ 531 w 2239"/>
                  <a:gd name="T31" fmla="*/ 269 h 2239"/>
                  <a:gd name="T32" fmla="*/ 240 w 2239"/>
                  <a:gd name="T33" fmla="*/ 416 h 2239"/>
                  <a:gd name="T34" fmla="*/ 240 w 2239"/>
                  <a:gd name="T35" fmla="*/ 560 h 2239"/>
                  <a:gd name="T36" fmla="*/ 313 w 2239"/>
                  <a:gd name="T37" fmla="*/ 647 h 2239"/>
                  <a:gd name="T38" fmla="*/ 211 w 2239"/>
                  <a:gd name="T39" fmla="*/ 904 h 2239"/>
                  <a:gd name="T40" fmla="*/ 102 w 2239"/>
                  <a:gd name="T41" fmla="*/ 912 h 2239"/>
                  <a:gd name="T42" fmla="*/ 0 w 2239"/>
                  <a:gd name="T43" fmla="*/ 1222 h 2239"/>
                  <a:gd name="T44" fmla="*/ 199 w 2239"/>
                  <a:gd name="T45" fmla="*/ 1324 h 2239"/>
                  <a:gd name="T46" fmla="*/ 334 w 2239"/>
                  <a:gd name="T47" fmla="*/ 1622 h 2239"/>
                  <a:gd name="T48" fmla="*/ 336 w 2239"/>
                  <a:gd name="T49" fmla="*/ 1641 h 2239"/>
                  <a:gd name="T50" fmla="*/ 269 w 2239"/>
                  <a:gd name="T51" fmla="*/ 1853 h 2239"/>
                  <a:gd name="T52" fmla="*/ 560 w 2239"/>
                  <a:gd name="T53" fmla="*/ 1999 h 2239"/>
                  <a:gd name="T54" fmla="*/ 647 w 2239"/>
                  <a:gd name="T55" fmla="*/ 1925 h 2239"/>
                  <a:gd name="T56" fmla="*/ 909 w 2239"/>
                  <a:gd name="T57" fmla="*/ 2030 h 2239"/>
                  <a:gd name="T58" fmla="*/ 918 w 2239"/>
                  <a:gd name="T59" fmla="*/ 2138 h 2239"/>
                  <a:gd name="T60" fmla="*/ 1227 w 2239"/>
                  <a:gd name="T61" fmla="*/ 2239 h 2239"/>
                  <a:gd name="T62" fmla="*/ 1329 w 2239"/>
                  <a:gd name="T63" fmla="*/ 2042 h 2239"/>
                  <a:gd name="T64" fmla="*/ 1625 w 2239"/>
                  <a:gd name="T65" fmla="*/ 1908 h 2239"/>
                  <a:gd name="T66" fmla="*/ 1645 w 2239"/>
                  <a:gd name="T67" fmla="*/ 1907 h 2239"/>
                  <a:gd name="T68" fmla="*/ 1852 w 2239"/>
                  <a:gd name="T69" fmla="*/ 1971 h 2239"/>
                  <a:gd name="T70" fmla="*/ 2029 w 2239"/>
                  <a:gd name="T71" fmla="*/ 1752 h 2239"/>
                  <a:gd name="T72" fmla="*/ 1932 w 2239"/>
                  <a:gd name="T73" fmla="*/ 1613 h 2239"/>
                  <a:gd name="T74" fmla="*/ 2034 w 2239"/>
                  <a:gd name="T75" fmla="*/ 1338 h 2239"/>
                  <a:gd name="T76" fmla="*/ 2047 w 2239"/>
                  <a:gd name="T77" fmla="*/ 1324 h 2239"/>
                  <a:gd name="T78" fmla="*/ 2239 w 2239"/>
                  <a:gd name="T79" fmla="*/ 1222 h 2239"/>
                  <a:gd name="T80" fmla="*/ 2137 w 2239"/>
                  <a:gd name="T81" fmla="*/ 912 h 2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39" h="2239">
                    <a:moveTo>
                      <a:pt x="1120" y="1674"/>
                    </a:moveTo>
                    <a:cubicBezTo>
                      <a:pt x="814" y="1674"/>
                      <a:pt x="565" y="1425"/>
                      <a:pt x="565" y="1120"/>
                    </a:cubicBezTo>
                    <a:cubicBezTo>
                      <a:pt x="565" y="814"/>
                      <a:pt x="814" y="565"/>
                      <a:pt x="1120" y="565"/>
                    </a:cubicBezTo>
                    <a:cubicBezTo>
                      <a:pt x="1425" y="565"/>
                      <a:pt x="1674" y="814"/>
                      <a:pt x="1674" y="1120"/>
                    </a:cubicBezTo>
                    <a:cubicBezTo>
                      <a:pt x="1674" y="1425"/>
                      <a:pt x="1425" y="1674"/>
                      <a:pt x="1120" y="1674"/>
                    </a:cubicBezTo>
                    <a:close/>
                    <a:moveTo>
                      <a:pt x="2137" y="912"/>
                    </a:moveTo>
                    <a:lnTo>
                      <a:pt x="2047" y="912"/>
                    </a:lnTo>
                    <a:cubicBezTo>
                      <a:pt x="2044" y="912"/>
                      <a:pt x="2036" y="907"/>
                      <a:pt x="2035" y="903"/>
                    </a:cubicBezTo>
                    <a:lnTo>
                      <a:pt x="1910" y="611"/>
                    </a:lnTo>
                    <a:lnTo>
                      <a:pt x="1908" y="607"/>
                    </a:lnTo>
                    <a:cubicBezTo>
                      <a:pt x="1906" y="604"/>
                      <a:pt x="1907" y="595"/>
                      <a:pt x="1909" y="592"/>
                    </a:cubicBezTo>
                    <a:lnTo>
                      <a:pt x="1970" y="531"/>
                    </a:lnTo>
                    <a:cubicBezTo>
                      <a:pt x="1990" y="512"/>
                      <a:pt x="2000" y="486"/>
                      <a:pt x="2000" y="459"/>
                    </a:cubicBezTo>
                    <a:cubicBezTo>
                      <a:pt x="2000" y="432"/>
                      <a:pt x="1989" y="406"/>
                      <a:pt x="1970" y="387"/>
                    </a:cubicBezTo>
                    <a:lnTo>
                      <a:pt x="1824" y="241"/>
                    </a:lnTo>
                    <a:cubicBezTo>
                      <a:pt x="1786" y="202"/>
                      <a:pt x="1719" y="201"/>
                      <a:pt x="1679" y="241"/>
                    </a:cubicBezTo>
                    <a:lnTo>
                      <a:pt x="1613" y="307"/>
                    </a:lnTo>
                    <a:cubicBezTo>
                      <a:pt x="1612" y="308"/>
                      <a:pt x="1608" y="310"/>
                      <a:pt x="1602" y="310"/>
                    </a:cubicBezTo>
                    <a:cubicBezTo>
                      <a:pt x="1599" y="310"/>
                      <a:pt x="1597" y="309"/>
                      <a:pt x="1597" y="309"/>
                    </a:cubicBezTo>
                    <a:lnTo>
                      <a:pt x="1343" y="208"/>
                    </a:lnTo>
                    <a:lnTo>
                      <a:pt x="1338" y="206"/>
                    </a:lnTo>
                    <a:cubicBezTo>
                      <a:pt x="1335" y="205"/>
                      <a:pt x="1329" y="198"/>
                      <a:pt x="1329" y="194"/>
                    </a:cubicBezTo>
                    <a:lnTo>
                      <a:pt x="1329" y="102"/>
                    </a:lnTo>
                    <a:cubicBezTo>
                      <a:pt x="1329" y="46"/>
                      <a:pt x="1283" y="0"/>
                      <a:pt x="1227" y="0"/>
                    </a:cubicBezTo>
                    <a:lnTo>
                      <a:pt x="1020" y="0"/>
                    </a:lnTo>
                    <a:cubicBezTo>
                      <a:pt x="964" y="0"/>
                      <a:pt x="918" y="46"/>
                      <a:pt x="918" y="102"/>
                    </a:cubicBezTo>
                    <a:lnTo>
                      <a:pt x="918" y="194"/>
                    </a:lnTo>
                    <a:cubicBezTo>
                      <a:pt x="918" y="198"/>
                      <a:pt x="912" y="206"/>
                      <a:pt x="908" y="207"/>
                    </a:cubicBezTo>
                    <a:lnTo>
                      <a:pt x="614" y="332"/>
                    </a:lnTo>
                    <a:lnTo>
                      <a:pt x="608" y="336"/>
                    </a:lnTo>
                    <a:cubicBezTo>
                      <a:pt x="607" y="336"/>
                      <a:pt x="597" y="334"/>
                      <a:pt x="596" y="334"/>
                    </a:cubicBezTo>
                    <a:lnTo>
                      <a:pt x="531" y="269"/>
                    </a:lnTo>
                    <a:cubicBezTo>
                      <a:pt x="493" y="231"/>
                      <a:pt x="426" y="230"/>
                      <a:pt x="387" y="269"/>
                    </a:cubicBezTo>
                    <a:lnTo>
                      <a:pt x="240" y="416"/>
                    </a:lnTo>
                    <a:cubicBezTo>
                      <a:pt x="221" y="435"/>
                      <a:pt x="210" y="461"/>
                      <a:pt x="210" y="488"/>
                    </a:cubicBezTo>
                    <a:cubicBezTo>
                      <a:pt x="210" y="515"/>
                      <a:pt x="221" y="541"/>
                      <a:pt x="240" y="560"/>
                    </a:cubicBezTo>
                    <a:lnTo>
                      <a:pt x="311" y="631"/>
                    </a:lnTo>
                    <a:cubicBezTo>
                      <a:pt x="313" y="634"/>
                      <a:pt x="315" y="643"/>
                      <a:pt x="313" y="647"/>
                    </a:cubicBezTo>
                    <a:lnTo>
                      <a:pt x="213" y="898"/>
                    </a:lnTo>
                    <a:lnTo>
                      <a:pt x="211" y="904"/>
                    </a:lnTo>
                    <a:cubicBezTo>
                      <a:pt x="210" y="907"/>
                      <a:pt x="203" y="912"/>
                      <a:pt x="199" y="912"/>
                    </a:cubicBezTo>
                    <a:lnTo>
                      <a:pt x="102" y="912"/>
                    </a:lnTo>
                    <a:cubicBezTo>
                      <a:pt x="46" y="912"/>
                      <a:pt x="0" y="958"/>
                      <a:pt x="0" y="1014"/>
                    </a:cubicBezTo>
                    <a:lnTo>
                      <a:pt x="0" y="1222"/>
                    </a:lnTo>
                    <a:cubicBezTo>
                      <a:pt x="0" y="1278"/>
                      <a:pt x="46" y="1324"/>
                      <a:pt x="102" y="1324"/>
                    </a:cubicBezTo>
                    <a:lnTo>
                      <a:pt x="199" y="1324"/>
                    </a:lnTo>
                    <a:cubicBezTo>
                      <a:pt x="203" y="1324"/>
                      <a:pt x="211" y="1329"/>
                      <a:pt x="212" y="1333"/>
                    </a:cubicBezTo>
                    <a:lnTo>
                      <a:pt x="334" y="1622"/>
                    </a:lnTo>
                    <a:lnTo>
                      <a:pt x="338" y="1628"/>
                    </a:lnTo>
                    <a:cubicBezTo>
                      <a:pt x="339" y="1631"/>
                      <a:pt x="338" y="1639"/>
                      <a:pt x="336" y="1641"/>
                    </a:cubicBezTo>
                    <a:lnTo>
                      <a:pt x="269" y="1708"/>
                    </a:lnTo>
                    <a:cubicBezTo>
                      <a:pt x="229" y="1748"/>
                      <a:pt x="229" y="1813"/>
                      <a:pt x="269" y="1853"/>
                    </a:cubicBezTo>
                    <a:lnTo>
                      <a:pt x="416" y="1999"/>
                    </a:lnTo>
                    <a:cubicBezTo>
                      <a:pt x="454" y="2038"/>
                      <a:pt x="522" y="2037"/>
                      <a:pt x="560" y="1999"/>
                    </a:cubicBezTo>
                    <a:lnTo>
                      <a:pt x="632" y="1927"/>
                    </a:lnTo>
                    <a:cubicBezTo>
                      <a:pt x="633" y="1926"/>
                      <a:pt x="646" y="1924"/>
                      <a:pt x="647" y="1925"/>
                    </a:cubicBezTo>
                    <a:lnTo>
                      <a:pt x="904" y="2028"/>
                    </a:lnTo>
                    <a:lnTo>
                      <a:pt x="909" y="2030"/>
                    </a:lnTo>
                    <a:cubicBezTo>
                      <a:pt x="912" y="2031"/>
                      <a:pt x="918" y="2038"/>
                      <a:pt x="918" y="2042"/>
                    </a:cubicBezTo>
                    <a:lnTo>
                      <a:pt x="918" y="2138"/>
                    </a:lnTo>
                    <a:cubicBezTo>
                      <a:pt x="918" y="2194"/>
                      <a:pt x="964" y="2239"/>
                      <a:pt x="1020" y="2239"/>
                    </a:cubicBezTo>
                    <a:lnTo>
                      <a:pt x="1227" y="2239"/>
                    </a:lnTo>
                    <a:cubicBezTo>
                      <a:pt x="1283" y="2239"/>
                      <a:pt x="1329" y="2194"/>
                      <a:pt x="1329" y="2138"/>
                    </a:cubicBezTo>
                    <a:lnTo>
                      <a:pt x="1329" y="2042"/>
                    </a:lnTo>
                    <a:cubicBezTo>
                      <a:pt x="1329" y="2038"/>
                      <a:pt x="1335" y="2030"/>
                      <a:pt x="1339" y="2029"/>
                    </a:cubicBezTo>
                    <a:lnTo>
                      <a:pt x="1625" y="1908"/>
                    </a:lnTo>
                    <a:lnTo>
                      <a:pt x="1631" y="1905"/>
                    </a:lnTo>
                    <a:cubicBezTo>
                      <a:pt x="1632" y="1905"/>
                      <a:pt x="1644" y="1906"/>
                      <a:pt x="1645" y="1907"/>
                    </a:cubicBezTo>
                    <a:lnTo>
                      <a:pt x="1708" y="1971"/>
                    </a:lnTo>
                    <a:cubicBezTo>
                      <a:pt x="1747" y="2009"/>
                      <a:pt x="1814" y="2009"/>
                      <a:pt x="1852" y="1971"/>
                    </a:cubicBezTo>
                    <a:lnTo>
                      <a:pt x="1999" y="1824"/>
                    </a:lnTo>
                    <a:cubicBezTo>
                      <a:pt x="2018" y="1805"/>
                      <a:pt x="2029" y="1779"/>
                      <a:pt x="2029" y="1752"/>
                    </a:cubicBezTo>
                    <a:cubicBezTo>
                      <a:pt x="2029" y="1724"/>
                      <a:pt x="2018" y="1699"/>
                      <a:pt x="1999" y="1680"/>
                    </a:cubicBezTo>
                    <a:lnTo>
                      <a:pt x="1932" y="1613"/>
                    </a:lnTo>
                    <a:cubicBezTo>
                      <a:pt x="1929" y="1610"/>
                      <a:pt x="1927" y="1600"/>
                      <a:pt x="1929" y="1597"/>
                    </a:cubicBezTo>
                    <a:lnTo>
                      <a:pt x="2034" y="1338"/>
                    </a:lnTo>
                    <a:lnTo>
                      <a:pt x="2036" y="1332"/>
                    </a:lnTo>
                    <a:cubicBezTo>
                      <a:pt x="2037" y="1329"/>
                      <a:pt x="2044" y="1324"/>
                      <a:pt x="2047" y="1324"/>
                    </a:cubicBezTo>
                    <a:lnTo>
                      <a:pt x="2137" y="1324"/>
                    </a:lnTo>
                    <a:cubicBezTo>
                      <a:pt x="2194" y="1324"/>
                      <a:pt x="2239" y="1278"/>
                      <a:pt x="2239" y="1222"/>
                    </a:cubicBezTo>
                    <a:lnTo>
                      <a:pt x="2239" y="1014"/>
                    </a:lnTo>
                    <a:cubicBezTo>
                      <a:pt x="2239" y="958"/>
                      <a:pt x="2194" y="912"/>
                      <a:pt x="2137" y="9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Bef>
                    <a:spcPct val="0"/>
                  </a:spcBef>
                  <a:defRPr/>
                </a:pPr>
                <a:endParaRPr lang="en-US" sz="1400" kern="0" dirty="0">
                  <a:solidFill>
                    <a:srgbClr val="444444"/>
                  </a:solidFill>
                  <a:latin typeface="Selawik" panose="020B0502040204020203" pitchFamily="34" charset="0"/>
                  <a:cs typeface="Lao UI" panose="020B0502040204020203" pitchFamily="34" charset="0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EA835A0-ECCE-45EE-8C7C-EFAAB16657F6}"/>
                </a:ext>
              </a:extLst>
            </p:cNvPr>
            <p:cNvGrpSpPr/>
            <p:nvPr/>
          </p:nvGrpSpPr>
          <p:grpSpPr>
            <a:xfrm>
              <a:off x="5869325" y="5351239"/>
              <a:ext cx="197515" cy="197515"/>
              <a:chOff x="7290613" y="3921850"/>
              <a:chExt cx="820737" cy="815975"/>
            </a:xfrm>
            <a:solidFill>
              <a:srgbClr val="FFFFFF"/>
            </a:solidFill>
          </p:grpSpPr>
          <p:sp>
            <p:nvSpPr>
              <p:cNvPr id="108" name="Freeform 62">
                <a:extLst>
                  <a:ext uri="{FF2B5EF4-FFF2-40B4-BE49-F238E27FC236}">
                    <a16:creationId xmlns:a16="http://schemas.microsoft.com/office/drawing/2014/main" id="{00D1FCD4-C7A6-47FC-9739-307183E5B3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36675" y="4166325"/>
                <a:ext cx="328613" cy="327025"/>
              </a:xfrm>
              <a:custGeom>
                <a:avLst/>
                <a:gdLst>
                  <a:gd name="T0" fmla="*/ 449 w 897"/>
                  <a:gd name="T1" fmla="*/ 745 h 897"/>
                  <a:gd name="T2" fmla="*/ 153 w 897"/>
                  <a:gd name="T3" fmla="*/ 449 h 897"/>
                  <a:gd name="T4" fmla="*/ 449 w 897"/>
                  <a:gd name="T5" fmla="*/ 153 h 897"/>
                  <a:gd name="T6" fmla="*/ 745 w 897"/>
                  <a:gd name="T7" fmla="*/ 449 h 897"/>
                  <a:gd name="T8" fmla="*/ 449 w 897"/>
                  <a:gd name="T9" fmla="*/ 745 h 897"/>
                  <a:gd name="T10" fmla="*/ 449 w 897"/>
                  <a:gd name="T11" fmla="*/ 0 h 897"/>
                  <a:gd name="T12" fmla="*/ 0 w 897"/>
                  <a:gd name="T13" fmla="*/ 449 h 897"/>
                  <a:gd name="T14" fmla="*/ 449 w 897"/>
                  <a:gd name="T15" fmla="*/ 897 h 897"/>
                  <a:gd name="T16" fmla="*/ 897 w 897"/>
                  <a:gd name="T17" fmla="*/ 449 h 897"/>
                  <a:gd name="T18" fmla="*/ 449 w 897"/>
                  <a:gd name="T19" fmla="*/ 0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7" h="897">
                    <a:moveTo>
                      <a:pt x="449" y="745"/>
                    </a:moveTo>
                    <a:cubicBezTo>
                      <a:pt x="286" y="745"/>
                      <a:pt x="153" y="612"/>
                      <a:pt x="153" y="449"/>
                    </a:cubicBezTo>
                    <a:cubicBezTo>
                      <a:pt x="153" y="286"/>
                      <a:pt x="286" y="153"/>
                      <a:pt x="449" y="153"/>
                    </a:cubicBezTo>
                    <a:cubicBezTo>
                      <a:pt x="612" y="153"/>
                      <a:pt x="745" y="286"/>
                      <a:pt x="745" y="449"/>
                    </a:cubicBezTo>
                    <a:cubicBezTo>
                      <a:pt x="745" y="612"/>
                      <a:pt x="612" y="745"/>
                      <a:pt x="449" y="745"/>
                    </a:cubicBezTo>
                    <a:close/>
                    <a:moveTo>
                      <a:pt x="449" y="0"/>
                    </a:moveTo>
                    <a:cubicBezTo>
                      <a:pt x="201" y="0"/>
                      <a:pt x="0" y="201"/>
                      <a:pt x="0" y="449"/>
                    </a:cubicBezTo>
                    <a:cubicBezTo>
                      <a:pt x="0" y="696"/>
                      <a:pt x="201" y="897"/>
                      <a:pt x="449" y="897"/>
                    </a:cubicBezTo>
                    <a:cubicBezTo>
                      <a:pt x="696" y="897"/>
                      <a:pt x="897" y="696"/>
                      <a:pt x="897" y="449"/>
                    </a:cubicBezTo>
                    <a:cubicBezTo>
                      <a:pt x="897" y="201"/>
                      <a:pt x="696" y="0"/>
                      <a:pt x="4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Bef>
                    <a:spcPct val="0"/>
                  </a:spcBef>
                  <a:defRPr/>
                </a:pPr>
                <a:endParaRPr lang="en-US" sz="1400" kern="0" dirty="0">
                  <a:solidFill>
                    <a:srgbClr val="444444"/>
                  </a:solidFill>
                  <a:latin typeface="Selawik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109" name="Freeform 63">
                <a:extLst>
                  <a:ext uri="{FF2B5EF4-FFF2-40B4-BE49-F238E27FC236}">
                    <a16:creationId xmlns:a16="http://schemas.microsoft.com/office/drawing/2014/main" id="{8F360382-50F0-4FE9-9F84-5B37A2AA48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90613" y="3921850"/>
                <a:ext cx="820737" cy="815975"/>
              </a:xfrm>
              <a:custGeom>
                <a:avLst/>
                <a:gdLst>
                  <a:gd name="T0" fmla="*/ 565 w 2239"/>
                  <a:gd name="T1" fmla="*/ 1120 h 2239"/>
                  <a:gd name="T2" fmla="*/ 1674 w 2239"/>
                  <a:gd name="T3" fmla="*/ 1120 h 2239"/>
                  <a:gd name="T4" fmla="*/ 2137 w 2239"/>
                  <a:gd name="T5" fmla="*/ 912 h 2239"/>
                  <a:gd name="T6" fmla="*/ 2035 w 2239"/>
                  <a:gd name="T7" fmla="*/ 903 h 2239"/>
                  <a:gd name="T8" fmla="*/ 1908 w 2239"/>
                  <a:gd name="T9" fmla="*/ 607 h 2239"/>
                  <a:gd name="T10" fmla="*/ 1970 w 2239"/>
                  <a:gd name="T11" fmla="*/ 531 h 2239"/>
                  <a:gd name="T12" fmla="*/ 1970 w 2239"/>
                  <a:gd name="T13" fmla="*/ 387 h 2239"/>
                  <a:gd name="T14" fmla="*/ 1679 w 2239"/>
                  <a:gd name="T15" fmla="*/ 241 h 2239"/>
                  <a:gd name="T16" fmla="*/ 1602 w 2239"/>
                  <a:gd name="T17" fmla="*/ 310 h 2239"/>
                  <a:gd name="T18" fmla="*/ 1343 w 2239"/>
                  <a:gd name="T19" fmla="*/ 208 h 2239"/>
                  <a:gd name="T20" fmla="*/ 1329 w 2239"/>
                  <a:gd name="T21" fmla="*/ 194 h 2239"/>
                  <a:gd name="T22" fmla="*/ 1227 w 2239"/>
                  <a:gd name="T23" fmla="*/ 0 h 2239"/>
                  <a:gd name="T24" fmla="*/ 918 w 2239"/>
                  <a:gd name="T25" fmla="*/ 102 h 2239"/>
                  <a:gd name="T26" fmla="*/ 908 w 2239"/>
                  <a:gd name="T27" fmla="*/ 207 h 2239"/>
                  <a:gd name="T28" fmla="*/ 608 w 2239"/>
                  <a:gd name="T29" fmla="*/ 336 h 2239"/>
                  <a:gd name="T30" fmla="*/ 531 w 2239"/>
                  <a:gd name="T31" fmla="*/ 269 h 2239"/>
                  <a:gd name="T32" fmla="*/ 240 w 2239"/>
                  <a:gd name="T33" fmla="*/ 416 h 2239"/>
                  <a:gd name="T34" fmla="*/ 240 w 2239"/>
                  <a:gd name="T35" fmla="*/ 560 h 2239"/>
                  <a:gd name="T36" fmla="*/ 313 w 2239"/>
                  <a:gd name="T37" fmla="*/ 647 h 2239"/>
                  <a:gd name="T38" fmla="*/ 211 w 2239"/>
                  <a:gd name="T39" fmla="*/ 904 h 2239"/>
                  <a:gd name="T40" fmla="*/ 102 w 2239"/>
                  <a:gd name="T41" fmla="*/ 912 h 2239"/>
                  <a:gd name="T42" fmla="*/ 0 w 2239"/>
                  <a:gd name="T43" fmla="*/ 1222 h 2239"/>
                  <a:gd name="T44" fmla="*/ 199 w 2239"/>
                  <a:gd name="T45" fmla="*/ 1324 h 2239"/>
                  <a:gd name="T46" fmla="*/ 334 w 2239"/>
                  <a:gd name="T47" fmla="*/ 1622 h 2239"/>
                  <a:gd name="T48" fmla="*/ 336 w 2239"/>
                  <a:gd name="T49" fmla="*/ 1641 h 2239"/>
                  <a:gd name="T50" fmla="*/ 269 w 2239"/>
                  <a:gd name="T51" fmla="*/ 1853 h 2239"/>
                  <a:gd name="T52" fmla="*/ 560 w 2239"/>
                  <a:gd name="T53" fmla="*/ 1999 h 2239"/>
                  <a:gd name="T54" fmla="*/ 647 w 2239"/>
                  <a:gd name="T55" fmla="*/ 1925 h 2239"/>
                  <a:gd name="T56" fmla="*/ 909 w 2239"/>
                  <a:gd name="T57" fmla="*/ 2030 h 2239"/>
                  <a:gd name="T58" fmla="*/ 918 w 2239"/>
                  <a:gd name="T59" fmla="*/ 2138 h 2239"/>
                  <a:gd name="T60" fmla="*/ 1227 w 2239"/>
                  <a:gd name="T61" fmla="*/ 2239 h 2239"/>
                  <a:gd name="T62" fmla="*/ 1329 w 2239"/>
                  <a:gd name="T63" fmla="*/ 2042 h 2239"/>
                  <a:gd name="T64" fmla="*/ 1625 w 2239"/>
                  <a:gd name="T65" fmla="*/ 1908 h 2239"/>
                  <a:gd name="T66" fmla="*/ 1645 w 2239"/>
                  <a:gd name="T67" fmla="*/ 1907 h 2239"/>
                  <a:gd name="T68" fmla="*/ 1852 w 2239"/>
                  <a:gd name="T69" fmla="*/ 1971 h 2239"/>
                  <a:gd name="T70" fmla="*/ 2029 w 2239"/>
                  <a:gd name="T71" fmla="*/ 1752 h 2239"/>
                  <a:gd name="T72" fmla="*/ 1932 w 2239"/>
                  <a:gd name="T73" fmla="*/ 1613 h 2239"/>
                  <a:gd name="T74" fmla="*/ 2034 w 2239"/>
                  <a:gd name="T75" fmla="*/ 1338 h 2239"/>
                  <a:gd name="T76" fmla="*/ 2047 w 2239"/>
                  <a:gd name="T77" fmla="*/ 1324 h 2239"/>
                  <a:gd name="T78" fmla="*/ 2239 w 2239"/>
                  <a:gd name="T79" fmla="*/ 1222 h 2239"/>
                  <a:gd name="T80" fmla="*/ 2137 w 2239"/>
                  <a:gd name="T81" fmla="*/ 912 h 2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39" h="2239">
                    <a:moveTo>
                      <a:pt x="1120" y="1674"/>
                    </a:moveTo>
                    <a:cubicBezTo>
                      <a:pt x="814" y="1674"/>
                      <a:pt x="565" y="1425"/>
                      <a:pt x="565" y="1120"/>
                    </a:cubicBezTo>
                    <a:cubicBezTo>
                      <a:pt x="565" y="814"/>
                      <a:pt x="814" y="565"/>
                      <a:pt x="1120" y="565"/>
                    </a:cubicBezTo>
                    <a:cubicBezTo>
                      <a:pt x="1425" y="565"/>
                      <a:pt x="1674" y="814"/>
                      <a:pt x="1674" y="1120"/>
                    </a:cubicBezTo>
                    <a:cubicBezTo>
                      <a:pt x="1674" y="1425"/>
                      <a:pt x="1425" y="1674"/>
                      <a:pt x="1120" y="1674"/>
                    </a:cubicBezTo>
                    <a:close/>
                    <a:moveTo>
                      <a:pt x="2137" y="912"/>
                    </a:moveTo>
                    <a:lnTo>
                      <a:pt x="2047" y="912"/>
                    </a:lnTo>
                    <a:cubicBezTo>
                      <a:pt x="2044" y="912"/>
                      <a:pt x="2036" y="907"/>
                      <a:pt x="2035" y="903"/>
                    </a:cubicBezTo>
                    <a:lnTo>
                      <a:pt x="1910" y="611"/>
                    </a:lnTo>
                    <a:lnTo>
                      <a:pt x="1908" y="607"/>
                    </a:lnTo>
                    <a:cubicBezTo>
                      <a:pt x="1906" y="604"/>
                      <a:pt x="1907" y="595"/>
                      <a:pt x="1909" y="592"/>
                    </a:cubicBezTo>
                    <a:lnTo>
                      <a:pt x="1970" y="531"/>
                    </a:lnTo>
                    <a:cubicBezTo>
                      <a:pt x="1990" y="512"/>
                      <a:pt x="2000" y="486"/>
                      <a:pt x="2000" y="459"/>
                    </a:cubicBezTo>
                    <a:cubicBezTo>
                      <a:pt x="2000" y="432"/>
                      <a:pt x="1989" y="406"/>
                      <a:pt x="1970" y="387"/>
                    </a:cubicBezTo>
                    <a:lnTo>
                      <a:pt x="1824" y="241"/>
                    </a:lnTo>
                    <a:cubicBezTo>
                      <a:pt x="1786" y="202"/>
                      <a:pt x="1719" y="201"/>
                      <a:pt x="1679" y="241"/>
                    </a:cubicBezTo>
                    <a:lnTo>
                      <a:pt x="1613" y="307"/>
                    </a:lnTo>
                    <a:cubicBezTo>
                      <a:pt x="1612" y="308"/>
                      <a:pt x="1608" y="310"/>
                      <a:pt x="1602" y="310"/>
                    </a:cubicBezTo>
                    <a:cubicBezTo>
                      <a:pt x="1599" y="310"/>
                      <a:pt x="1597" y="309"/>
                      <a:pt x="1597" y="309"/>
                    </a:cubicBezTo>
                    <a:lnTo>
                      <a:pt x="1343" y="208"/>
                    </a:lnTo>
                    <a:lnTo>
                      <a:pt x="1338" y="206"/>
                    </a:lnTo>
                    <a:cubicBezTo>
                      <a:pt x="1335" y="205"/>
                      <a:pt x="1329" y="198"/>
                      <a:pt x="1329" y="194"/>
                    </a:cubicBezTo>
                    <a:lnTo>
                      <a:pt x="1329" y="102"/>
                    </a:lnTo>
                    <a:cubicBezTo>
                      <a:pt x="1329" y="46"/>
                      <a:pt x="1283" y="0"/>
                      <a:pt x="1227" y="0"/>
                    </a:cubicBezTo>
                    <a:lnTo>
                      <a:pt x="1020" y="0"/>
                    </a:lnTo>
                    <a:cubicBezTo>
                      <a:pt x="964" y="0"/>
                      <a:pt x="918" y="46"/>
                      <a:pt x="918" y="102"/>
                    </a:cubicBezTo>
                    <a:lnTo>
                      <a:pt x="918" y="194"/>
                    </a:lnTo>
                    <a:cubicBezTo>
                      <a:pt x="918" y="198"/>
                      <a:pt x="912" y="206"/>
                      <a:pt x="908" y="207"/>
                    </a:cubicBezTo>
                    <a:lnTo>
                      <a:pt x="614" y="332"/>
                    </a:lnTo>
                    <a:lnTo>
                      <a:pt x="608" y="336"/>
                    </a:lnTo>
                    <a:cubicBezTo>
                      <a:pt x="607" y="336"/>
                      <a:pt x="597" y="334"/>
                      <a:pt x="596" y="334"/>
                    </a:cubicBezTo>
                    <a:lnTo>
                      <a:pt x="531" y="269"/>
                    </a:lnTo>
                    <a:cubicBezTo>
                      <a:pt x="493" y="231"/>
                      <a:pt x="426" y="230"/>
                      <a:pt x="387" y="269"/>
                    </a:cubicBezTo>
                    <a:lnTo>
                      <a:pt x="240" y="416"/>
                    </a:lnTo>
                    <a:cubicBezTo>
                      <a:pt x="221" y="435"/>
                      <a:pt x="210" y="461"/>
                      <a:pt x="210" y="488"/>
                    </a:cubicBezTo>
                    <a:cubicBezTo>
                      <a:pt x="210" y="515"/>
                      <a:pt x="221" y="541"/>
                      <a:pt x="240" y="560"/>
                    </a:cubicBezTo>
                    <a:lnTo>
                      <a:pt x="311" y="631"/>
                    </a:lnTo>
                    <a:cubicBezTo>
                      <a:pt x="313" y="634"/>
                      <a:pt x="315" y="643"/>
                      <a:pt x="313" y="647"/>
                    </a:cubicBezTo>
                    <a:lnTo>
                      <a:pt x="213" y="898"/>
                    </a:lnTo>
                    <a:lnTo>
                      <a:pt x="211" y="904"/>
                    </a:lnTo>
                    <a:cubicBezTo>
                      <a:pt x="210" y="907"/>
                      <a:pt x="203" y="912"/>
                      <a:pt x="199" y="912"/>
                    </a:cubicBezTo>
                    <a:lnTo>
                      <a:pt x="102" y="912"/>
                    </a:lnTo>
                    <a:cubicBezTo>
                      <a:pt x="46" y="912"/>
                      <a:pt x="0" y="958"/>
                      <a:pt x="0" y="1014"/>
                    </a:cubicBezTo>
                    <a:lnTo>
                      <a:pt x="0" y="1222"/>
                    </a:lnTo>
                    <a:cubicBezTo>
                      <a:pt x="0" y="1278"/>
                      <a:pt x="46" y="1324"/>
                      <a:pt x="102" y="1324"/>
                    </a:cubicBezTo>
                    <a:lnTo>
                      <a:pt x="199" y="1324"/>
                    </a:lnTo>
                    <a:cubicBezTo>
                      <a:pt x="203" y="1324"/>
                      <a:pt x="211" y="1329"/>
                      <a:pt x="212" y="1333"/>
                    </a:cubicBezTo>
                    <a:lnTo>
                      <a:pt x="334" y="1622"/>
                    </a:lnTo>
                    <a:lnTo>
                      <a:pt x="338" y="1628"/>
                    </a:lnTo>
                    <a:cubicBezTo>
                      <a:pt x="339" y="1631"/>
                      <a:pt x="338" y="1639"/>
                      <a:pt x="336" y="1641"/>
                    </a:cubicBezTo>
                    <a:lnTo>
                      <a:pt x="269" y="1708"/>
                    </a:lnTo>
                    <a:cubicBezTo>
                      <a:pt x="229" y="1748"/>
                      <a:pt x="229" y="1813"/>
                      <a:pt x="269" y="1853"/>
                    </a:cubicBezTo>
                    <a:lnTo>
                      <a:pt x="416" y="1999"/>
                    </a:lnTo>
                    <a:cubicBezTo>
                      <a:pt x="454" y="2038"/>
                      <a:pt x="522" y="2037"/>
                      <a:pt x="560" y="1999"/>
                    </a:cubicBezTo>
                    <a:lnTo>
                      <a:pt x="632" y="1927"/>
                    </a:lnTo>
                    <a:cubicBezTo>
                      <a:pt x="633" y="1926"/>
                      <a:pt x="646" y="1924"/>
                      <a:pt x="647" y="1925"/>
                    </a:cubicBezTo>
                    <a:lnTo>
                      <a:pt x="904" y="2028"/>
                    </a:lnTo>
                    <a:lnTo>
                      <a:pt x="909" y="2030"/>
                    </a:lnTo>
                    <a:cubicBezTo>
                      <a:pt x="912" y="2031"/>
                      <a:pt x="918" y="2038"/>
                      <a:pt x="918" y="2042"/>
                    </a:cubicBezTo>
                    <a:lnTo>
                      <a:pt x="918" y="2138"/>
                    </a:lnTo>
                    <a:cubicBezTo>
                      <a:pt x="918" y="2194"/>
                      <a:pt x="964" y="2239"/>
                      <a:pt x="1020" y="2239"/>
                    </a:cubicBezTo>
                    <a:lnTo>
                      <a:pt x="1227" y="2239"/>
                    </a:lnTo>
                    <a:cubicBezTo>
                      <a:pt x="1283" y="2239"/>
                      <a:pt x="1329" y="2194"/>
                      <a:pt x="1329" y="2138"/>
                    </a:cubicBezTo>
                    <a:lnTo>
                      <a:pt x="1329" y="2042"/>
                    </a:lnTo>
                    <a:cubicBezTo>
                      <a:pt x="1329" y="2038"/>
                      <a:pt x="1335" y="2030"/>
                      <a:pt x="1339" y="2029"/>
                    </a:cubicBezTo>
                    <a:lnTo>
                      <a:pt x="1625" y="1908"/>
                    </a:lnTo>
                    <a:lnTo>
                      <a:pt x="1631" y="1905"/>
                    </a:lnTo>
                    <a:cubicBezTo>
                      <a:pt x="1632" y="1905"/>
                      <a:pt x="1644" y="1906"/>
                      <a:pt x="1645" y="1907"/>
                    </a:cubicBezTo>
                    <a:lnTo>
                      <a:pt x="1708" y="1971"/>
                    </a:lnTo>
                    <a:cubicBezTo>
                      <a:pt x="1747" y="2009"/>
                      <a:pt x="1814" y="2009"/>
                      <a:pt x="1852" y="1971"/>
                    </a:cubicBezTo>
                    <a:lnTo>
                      <a:pt x="1999" y="1824"/>
                    </a:lnTo>
                    <a:cubicBezTo>
                      <a:pt x="2018" y="1805"/>
                      <a:pt x="2029" y="1779"/>
                      <a:pt x="2029" y="1752"/>
                    </a:cubicBezTo>
                    <a:cubicBezTo>
                      <a:pt x="2029" y="1724"/>
                      <a:pt x="2018" y="1699"/>
                      <a:pt x="1999" y="1680"/>
                    </a:cubicBezTo>
                    <a:lnTo>
                      <a:pt x="1932" y="1613"/>
                    </a:lnTo>
                    <a:cubicBezTo>
                      <a:pt x="1929" y="1610"/>
                      <a:pt x="1927" y="1600"/>
                      <a:pt x="1929" y="1597"/>
                    </a:cubicBezTo>
                    <a:lnTo>
                      <a:pt x="2034" y="1338"/>
                    </a:lnTo>
                    <a:lnTo>
                      <a:pt x="2036" y="1332"/>
                    </a:lnTo>
                    <a:cubicBezTo>
                      <a:pt x="2037" y="1329"/>
                      <a:pt x="2044" y="1324"/>
                      <a:pt x="2047" y="1324"/>
                    </a:cubicBezTo>
                    <a:lnTo>
                      <a:pt x="2137" y="1324"/>
                    </a:lnTo>
                    <a:cubicBezTo>
                      <a:pt x="2194" y="1324"/>
                      <a:pt x="2239" y="1278"/>
                      <a:pt x="2239" y="1222"/>
                    </a:cubicBezTo>
                    <a:lnTo>
                      <a:pt x="2239" y="1014"/>
                    </a:lnTo>
                    <a:cubicBezTo>
                      <a:pt x="2239" y="958"/>
                      <a:pt x="2194" y="912"/>
                      <a:pt x="2137" y="9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Bef>
                    <a:spcPct val="0"/>
                  </a:spcBef>
                  <a:defRPr/>
                </a:pPr>
                <a:endParaRPr lang="en-US" sz="1400" kern="0" dirty="0">
                  <a:solidFill>
                    <a:srgbClr val="444444"/>
                  </a:solidFill>
                  <a:latin typeface="Selawik" panose="020B0502040204020203" pitchFamily="34" charset="0"/>
                  <a:cs typeface="Lao UI" panose="020B0502040204020203" pitchFamily="34" charset="0"/>
                </a:endParaRPr>
              </a:p>
            </p:txBody>
          </p:sp>
        </p:grp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2A33B73-26B3-4906-8BCE-3743417FFAEC}"/>
                </a:ext>
              </a:extLst>
            </p:cNvPr>
            <p:cNvCxnSpPr/>
            <p:nvPr/>
          </p:nvCxnSpPr>
          <p:spPr>
            <a:xfrm flipH="1" flipV="1">
              <a:off x="3646255" y="4601498"/>
              <a:ext cx="344749" cy="446201"/>
            </a:xfrm>
            <a:prstGeom prst="line">
              <a:avLst/>
            </a:prstGeom>
            <a:noFill/>
            <a:ln w="19050" cap="flat" cmpd="sng" algn="ctr">
              <a:solidFill>
                <a:srgbClr val="444444"/>
              </a:solidFill>
              <a:prstDash val="soli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0DBEC7B-8368-4DAB-A63E-E4CEB9E3B631}"/>
                </a:ext>
              </a:extLst>
            </p:cNvPr>
            <p:cNvCxnSpPr/>
            <p:nvPr/>
          </p:nvCxnSpPr>
          <p:spPr>
            <a:xfrm flipH="1">
              <a:off x="3657294" y="5600006"/>
              <a:ext cx="344749" cy="446201"/>
            </a:xfrm>
            <a:prstGeom prst="line">
              <a:avLst/>
            </a:prstGeom>
            <a:noFill/>
            <a:ln w="19050" cap="flat" cmpd="sng" algn="ctr">
              <a:solidFill>
                <a:srgbClr val="444444"/>
              </a:solidFill>
              <a:prstDash val="soli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EF62A78-29FD-4273-9B78-035D08C46904}"/>
                </a:ext>
              </a:extLst>
            </p:cNvPr>
            <p:cNvCxnSpPr/>
            <p:nvPr/>
          </p:nvCxnSpPr>
          <p:spPr>
            <a:xfrm flipH="1" flipV="1">
              <a:off x="3226267" y="5292457"/>
              <a:ext cx="731520" cy="1"/>
            </a:xfrm>
            <a:prstGeom prst="line">
              <a:avLst/>
            </a:prstGeom>
            <a:noFill/>
            <a:ln w="19050" cap="flat" cmpd="sng" algn="ctr">
              <a:solidFill>
                <a:srgbClr val="444444"/>
              </a:solidFill>
              <a:prstDash val="solid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3F39B7A-8994-4766-B431-E9CBA95272CE}"/>
                </a:ext>
              </a:extLst>
            </p:cNvPr>
            <p:cNvCxnSpPr/>
            <p:nvPr/>
          </p:nvCxnSpPr>
          <p:spPr>
            <a:xfrm flipH="1" flipV="1">
              <a:off x="3187762" y="4601498"/>
              <a:ext cx="457200" cy="1"/>
            </a:xfrm>
            <a:prstGeom prst="line">
              <a:avLst/>
            </a:prstGeom>
            <a:noFill/>
            <a:ln w="19050" cap="flat" cmpd="sng" algn="ctr">
              <a:solidFill>
                <a:srgbClr val="444444"/>
              </a:solidFill>
              <a:prstDash val="solid"/>
            </a:ln>
            <a:effectLst/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B60BB68-0BC3-458A-9AAF-FA3BC49AE8C6}"/>
                </a:ext>
              </a:extLst>
            </p:cNvPr>
            <p:cNvCxnSpPr/>
            <p:nvPr/>
          </p:nvCxnSpPr>
          <p:spPr>
            <a:xfrm flipH="1" flipV="1">
              <a:off x="3200094" y="6046207"/>
              <a:ext cx="457200" cy="1"/>
            </a:xfrm>
            <a:prstGeom prst="line">
              <a:avLst/>
            </a:prstGeom>
            <a:noFill/>
            <a:ln w="19050" cap="flat" cmpd="sng" algn="ctr">
              <a:solidFill>
                <a:srgbClr val="444444"/>
              </a:solidFill>
              <a:prstDash val="solid"/>
            </a:ln>
            <a:effectLst/>
          </p:spPr>
        </p:cxnSp>
        <p:sp>
          <p:nvSpPr>
            <p:cNvPr id="102" name="Rounded Rectangle 88">
              <a:extLst>
                <a:ext uri="{FF2B5EF4-FFF2-40B4-BE49-F238E27FC236}">
                  <a16:creationId xmlns:a16="http://schemas.microsoft.com/office/drawing/2014/main" id="{CBEA838B-4CE7-4E07-8BC9-BA8490C5B5F2}"/>
                </a:ext>
              </a:extLst>
            </p:cNvPr>
            <p:cNvSpPr/>
            <p:nvPr/>
          </p:nvSpPr>
          <p:spPr>
            <a:xfrm flipH="1">
              <a:off x="2307687" y="4271450"/>
              <a:ext cx="1195402" cy="537720"/>
            </a:xfrm>
            <a:prstGeom prst="roundRect">
              <a:avLst>
                <a:gd name="adj" fmla="val 2867"/>
              </a:avLst>
            </a:prstGeom>
            <a:solidFill>
              <a:srgbClr val="000000">
                <a:lumMod val="50000"/>
                <a:lumOff val="50000"/>
              </a:srgbClr>
            </a:solidFill>
            <a:ln>
              <a:solidFill>
                <a:srgbClr val="444444">
                  <a:lumMod val="40000"/>
                  <a:lumOff val="60000"/>
                </a:srgbClr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defRPr/>
              </a:pPr>
              <a:r>
                <a:rPr lang="en-US" sz="1050" b="1" kern="0" dirty="0">
                  <a:solidFill>
                    <a:srgbClr val="FFFFFF"/>
                  </a:solidFill>
                  <a:latin typeface="Selawik" panose="020B0502040204020203" pitchFamily="34" charset="0"/>
                  <a:cs typeface="Lao UI" panose="020B0502040204020203" pitchFamily="34" charset="0"/>
                </a:rPr>
                <a:t>Methodology Agnostic</a:t>
              </a:r>
            </a:p>
          </p:txBody>
        </p:sp>
        <p:sp>
          <p:nvSpPr>
            <p:cNvPr id="103" name="Rounded Rectangle 89">
              <a:extLst>
                <a:ext uri="{FF2B5EF4-FFF2-40B4-BE49-F238E27FC236}">
                  <a16:creationId xmlns:a16="http://schemas.microsoft.com/office/drawing/2014/main" id="{1D9A9A3A-BAF1-467B-AE97-39EEF6D9F6E1}"/>
                </a:ext>
              </a:extLst>
            </p:cNvPr>
            <p:cNvSpPr/>
            <p:nvPr/>
          </p:nvSpPr>
          <p:spPr>
            <a:xfrm flipH="1">
              <a:off x="2307686" y="5057788"/>
              <a:ext cx="1208341" cy="563252"/>
            </a:xfrm>
            <a:prstGeom prst="roundRect">
              <a:avLst>
                <a:gd name="adj" fmla="val 2867"/>
              </a:avLst>
            </a:prstGeom>
            <a:solidFill>
              <a:srgbClr val="000000">
                <a:lumMod val="50000"/>
                <a:lumOff val="50000"/>
              </a:srgbClr>
            </a:solidFill>
            <a:ln>
              <a:solidFill>
                <a:srgbClr val="444444">
                  <a:lumMod val="40000"/>
                  <a:lumOff val="60000"/>
                </a:srgbClr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defRPr/>
              </a:pPr>
              <a:r>
                <a:rPr lang="en-US" sz="1050" b="1" kern="0" dirty="0">
                  <a:solidFill>
                    <a:srgbClr val="FFFFFF"/>
                  </a:solidFill>
                  <a:latin typeface="Selawik" panose="020B0502040204020203" pitchFamily="34" charset="0"/>
                  <a:cs typeface="Lao UI" panose="020B0502040204020203" pitchFamily="34" charset="0"/>
                </a:rPr>
                <a:t>White box Solution</a:t>
              </a:r>
            </a:p>
          </p:txBody>
        </p:sp>
        <p:sp>
          <p:nvSpPr>
            <p:cNvPr id="104" name="Rounded Rectangle 90">
              <a:extLst>
                <a:ext uri="{FF2B5EF4-FFF2-40B4-BE49-F238E27FC236}">
                  <a16:creationId xmlns:a16="http://schemas.microsoft.com/office/drawing/2014/main" id="{28568D69-064C-479F-A8D8-17E2340FDD61}"/>
                </a:ext>
              </a:extLst>
            </p:cNvPr>
            <p:cNvSpPr/>
            <p:nvPr/>
          </p:nvSpPr>
          <p:spPr>
            <a:xfrm flipH="1">
              <a:off x="2343312" y="5824918"/>
              <a:ext cx="1172713" cy="525591"/>
            </a:xfrm>
            <a:prstGeom prst="roundRect">
              <a:avLst>
                <a:gd name="adj" fmla="val 2867"/>
              </a:avLst>
            </a:prstGeom>
            <a:solidFill>
              <a:srgbClr val="000000">
                <a:lumMod val="50000"/>
                <a:lumOff val="50000"/>
              </a:srgbClr>
            </a:solidFill>
            <a:ln>
              <a:solidFill>
                <a:srgbClr val="444444">
                  <a:lumMod val="40000"/>
                  <a:lumOff val="60000"/>
                </a:srgbClr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defRPr/>
              </a:pPr>
              <a:r>
                <a:rPr lang="en-US" sz="1050" b="1" kern="0" dirty="0">
                  <a:solidFill>
                    <a:srgbClr val="FFFFFF"/>
                  </a:solidFill>
                  <a:latin typeface="Selawik" panose="020B0502040204020203" pitchFamily="34" charset="0"/>
                  <a:cs typeface="Lao UI" panose="020B0502040204020203" pitchFamily="34" charset="0"/>
                </a:rPr>
                <a:t>Modular Design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758E1CA-5E77-49A7-8B8B-F2D445B387B2}"/>
                </a:ext>
              </a:extLst>
            </p:cNvPr>
            <p:cNvSpPr/>
            <p:nvPr/>
          </p:nvSpPr>
          <p:spPr>
            <a:xfrm flipH="1">
              <a:off x="3456224" y="4560886"/>
              <a:ext cx="93485" cy="93485"/>
            </a:xfrm>
            <a:prstGeom prst="ellipse">
              <a:avLst/>
            </a:prstGeom>
            <a:solidFill>
              <a:srgbClr val="444444"/>
            </a:solidFill>
            <a:effectLst/>
          </p:spPr>
          <p:txBody>
            <a:bodyPr wrap="square" rtlCol="0" anchor="t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en-US" sz="2000" kern="0" dirty="0">
                <a:solidFill>
                  <a:srgbClr val="FFFFFF"/>
                </a:solidFill>
                <a:latin typeface="Selawik" panose="020B0502040204020203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C9B76DC-6FA1-40C0-B13A-9E705C508E24}"/>
                </a:ext>
              </a:extLst>
            </p:cNvPr>
            <p:cNvSpPr/>
            <p:nvPr/>
          </p:nvSpPr>
          <p:spPr>
            <a:xfrm flipH="1">
              <a:off x="3483402" y="5243335"/>
              <a:ext cx="93485" cy="93485"/>
            </a:xfrm>
            <a:prstGeom prst="ellipse">
              <a:avLst/>
            </a:prstGeom>
            <a:solidFill>
              <a:srgbClr val="444444"/>
            </a:solidFill>
            <a:effectLst/>
          </p:spPr>
          <p:txBody>
            <a:bodyPr wrap="square" rtlCol="0" anchor="t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en-US" sz="2000" kern="0" dirty="0">
                <a:solidFill>
                  <a:srgbClr val="FFFFFF"/>
                </a:solidFill>
                <a:latin typeface="Selawik" panose="020B0502040204020203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B3E6D04C-2B91-41E9-BCB4-4C2D11009AE1}"/>
                </a:ext>
              </a:extLst>
            </p:cNvPr>
            <p:cNvSpPr/>
            <p:nvPr/>
          </p:nvSpPr>
          <p:spPr>
            <a:xfrm flipH="1">
              <a:off x="3481497" y="5995733"/>
              <a:ext cx="93485" cy="93485"/>
            </a:xfrm>
            <a:prstGeom prst="ellipse">
              <a:avLst/>
            </a:prstGeom>
            <a:solidFill>
              <a:srgbClr val="444444"/>
            </a:solidFill>
            <a:effectLst/>
          </p:spPr>
          <p:txBody>
            <a:bodyPr wrap="square" rtlCol="0" anchor="t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  <a:defRPr/>
              </a:pPr>
              <a:endParaRPr lang="en-US" sz="2000" kern="0" dirty="0">
                <a:solidFill>
                  <a:srgbClr val="FFFFFF"/>
                </a:solidFill>
                <a:latin typeface="Selawik" panose="020B0502040204020203" pitchFamily="34" charset="0"/>
                <a:cs typeface="Lao UI" panose="020B0502040204020203" pitchFamily="34" charset="0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DBAC565C-D1B0-4BE7-89CC-EE66F3B7011A}"/>
              </a:ext>
            </a:extLst>
          </p:cNvPr>
          <p:cNvSpPr txBox="1">
            <a:spLocks noChangeArrowheads="1"/>
          </p:cNvSpPr>
          <p:nvPr/>
        </p:nvSpPr>
        <p:spPr bwMode="auto">
          <a:xfrm rot="21057849">
            <a:off x="5322900" y="3961862"/>
            <a:ext cx="1686954" cy="253916"/>
          </a:xfrm>
          <a:prstGeom prst="roundRect">
            <a:avLst>
              <a:gd name="adj" fmla="val 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1000" b="1" kern="0" dirty="0">
                <a:solidFill>
                  <a:srgbClr val="FFFFFF"/>
                </a:solidFill>
                <a:latin typeface="Selawik" panose="020B0502040204020203" pitchFamily="34" charset="0"/>
                <a:cs typeface="Lao UI" panose="020B0502040204020203" pitchFamily="34" charset="0"/>
              </a:rPr>
              <a:t>Loosely Coupled</a:t>
            </a:r>
          </a:p>
        </p:txBody>
      </p:sp>
      <p:sp>
        <p:nvSpPr>
          <p:cNvPr id="113" name="Snip Single Corner Rectangle 131">
            <a:extLst>
              <a:ext uri="{FF2B5EF4-FFF2-40B4-BE49-F238E27FC236}">
                <a16:creationId xmlns:a16="http://schemas.microsoft.com/office/drawing/2014/main" id="{22440337-CB2C-4436-8B41-6CE3AEB4B4EB}"/>
              </a:ext>
            </a:extLst>
          </p:cNvPr>
          <p:cNvSpPr/>
          <p:nvPr/>
        </p:nvSpPr>
        <p:spPr>
          <a:xfrm>
            <a:off x="7889805" y="4370756"/>
            <a:ext cx="2651760" cy="1673352"/>
          </a:xfrm>
          <a:prstGeom prst="snip1Rect">
            <a:avLst/>
          </a:prstGeom>
          <a:solidFill>
            <a:srgbClr val="006666"/>
          </a:solidFill>
          <a:effectLst/>
        </p:spPr>
        <p:txBody>
          <a:bodyPr wrap="square" lIns="182880" tIns="0" rIns="137160" bIns="13716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PLAN</a:t>
            </a:r>
          </a:p>
          <a:p>
            <a:pPr marL="109538" marR="0" lvl="0" indent="-109538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Tool for remote access and better visualization</a:t>
            </a:r>
          </a:p>
          <a:p>
            <a:pPr marL="109538" marR="0" lvl="0" indent="-109538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Creation of user-profiles and login-based permissions</a:t>
            </a:r>
          </a:p>
          <a:p>
            <a:pPr marL="109538" marR="0" lvl="0" indent="-109538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Central repository for easy access to historical data</a:t>
            </a:r>
          </a:p>
        </p:txBody>
      </p:sp>
      <p:sp>
        <p:nvSpPr>
          <p:cNvPr id="114" name="Snip Single Corner Rectangle 132">
            <a:extLst>
              <a:ext uri="{FF2B5EF4-FFF2-40B4-BE49-F238E27FC236}">
                <a16:creationId xmlns:a16="http://schemas.microsoft.com/office/drawing/2014/main" id="{CA2D7506-C728-4863-B888-1531A333FCBE}"/>
              </a:ext>
            </a:extLst>
          </p:cNvPr>
          <p:cNvSpPr/>
          <p:nvPr/>
        </p:nvSpPr>
        <p:spPr>
          <a:xfrm>
            <a:off x="1573335" y="1112904"/>
            <a:ext cx="2651656" cy="1674705"/>
          </a:xfrm>
          <a:prstGeom prst="snip1Rect">
            <a:avLst/>
          </a:prstGeom>
          <a:solidFill>
            <a:srgbClr val="006666"/>
          </a:solidFill>
          <a:effectLst/>
        </p:spPr>
        <p:txBody>
          <a:bodyPr wrap="square" lIns="182880" tIns="0" rIns="137160" bIns="13716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OBJECTIVE</a:t>
            </a:r>
          </a:p>
          <a:p>
            <a:pPr marL="109538" marR="0" lvl="0" indent="-109538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Optimal channel-mix guidance for budget planners</a:t>
            </a:r>
          </a:p>
          <a:p>
            <a:pPr marL="109538" marR="0" lvl="0" indent="-109538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lawik" panose="020B0502040204020203" pitchFamily="34" charset="0"/>
                <a:cs typeface="Lao UI" panose="020B0502040204020203" pitchFamily="34" charset="0"/>
              </a:rPr>
              <a:t>Evaluation and comparison of multiple media mix scenarios</a:t>
            </a:r>
          </a:p>
        </p:txBody>
      </p:sp>
      <p:sp>
        <p:nvSpPr>
          <p:cNvPr id="115" name="Half Frame 114">
            <a:extLst>
              <a:ext uri="{FF2B5EF4-FFF2-40B4-BE49-F238E27FC236}">
                <a16:creationId xmlns:a16="http://schemas.microsoft.com/office/drawing/2014/main" id="{9DE65347-A69F-4421-83A4-319B172C1A3C}"/>
              </a:ext>
            </a:extLst>
          </p:cNvPr>
          <p:cNvSpPr/>
          <p:nvPr/>
        </p:nvSpPr>
        <p:spPr bwMode="auto">
          <a:xfrm>
            <a:off x="7672827" y="4146741"/>
            <a:ext cx="1718368" cy="1587656"/>
          </a:xfrm>
          <a:prstGeom prst="halfFrame">
            <a:avLst>
              <a:gd name="adj1" fmla="val 11084"/>
              <a:gd name="adj2" fmla="val 10182"/>
            </a:avLst>
          </a:prstGeom>
          <a:solidFill>
            <a:srgbClr val="006666"/>
          </a:solidFill>
          <a:ln w="25400" cap="flat" cmpd="sng" algn="ctr">
            <a:solidFill>
              <a:srgbClr val="444444">
                <a:lumMod val="75000"/>
                <a:lumOff val="2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  <a:cs typeface="Lao UI" panose="020B0502040204020203" pitchFamily="34" charset="0"/>
            </a:endParaRPr>
          </a:p>
        </p:txBody>
      </p:sp>
      <p:sp>
        <p:nvSpPr>
          <p:cNvPr id="116" name="Half Frame 115">
            <a:extLst>
              <a:ext uri="{FF2B5EF4-FFF2-40B4-BE49-F238E27FC236}">
                <a16:creationId xmlns:a16="http://schemas.microsoft.com/office/drawing/2014/main" id="{8BFFC374-ADEC-4977-81B9-0B635ED8184A}"/>
              </a:ext>
            </a:extLst>
          </p:cNvPr>
          <p:cNvSpPr/>
          <p:nvPr/>
        </p:nvSpPr>
        <p:spPr bwMode="auto">
          <a:xfrm rot="10800000">
            <a:off x="2735347" y="1416462"/>
            <a:ext cx="1718368" cy="1587656"/>
          </a:xfrm>
          <a:prstGeom prst="halfFrame">
            <a:avLst>
              <a:gd name="adj1" fmla="val 11084"/>
              <a:gd name="adj2" fmla="val 10707"/>
            </a:avLst>
          </a:prstGeom>
          <a:solidFill>
            <a:srgbClr val="006666"/>
          </a:solidFill>
          <a:ln w="25400" cap="flat" cmpd="sng" algn="ctr">
            <a:solidFill>
              <a:srgbClr val="444444">
                <a:lumMod val="75000"/>
                <a:lumOff val="2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" panose="020B0502040204020203" pitchFamily="34" charset="0"/>
              <a:cs typeface="Lao UI" panose="020B0502040204020203" pitchFamily="34" charset="0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B60950DB-2E67-47D4-BA8A-5E39948666E2}"/>
              </a:ext>
            </a:extLst>
          </p:cNvPr>
          <p:cNvSpPr/>
          <p:nvPr/>
        </p:nvSpPr>
        <p:spPr>
          <a:xfrm>
            <a:off x="7518681" y="2846420"/>
            <a:ext cx="93485" cy="93485"/>
          </a:xfrm>
          <a:prstGeom prst="ellipse">
            <a:avLst/>
          </a:prstGeom>
          <a:solidFill>
            <a:srgbClr val="444444"/>
          </a:solidFill>
          <a:ln>
            <a:solidFill>
              <a:srgbClr val="444444"/>
            </a:solidFill>
          </a:ln>
          <a:effectLst/>
        </p:spPr>
        <p:txBody>
          <a:bodyPr wrap="square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defRPr/>
            </a:pPr>
            <a:endParaRPr lang="en-US" sz="2000" kern="0" dirty="0">
              <a:solidFill>
                <a:srgbClr val="FFFFFF"/>
              </a:solidFill>
              <a:latin typeface="Selawik" panose="020B0502040204020203" pitchFamily="34" charset="0"/>
              <a:cs typeface="Lao UI" panose="020B0502040204020203" pitchFamily="34" charset="0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DBFF0F7-1A95-4DC1-A534-DC2B32FBEB07}"/>
              </a:ext>
            </a:extLst>
          </p:cNvPr>
          <p:cNvSpPr/>
          <p:nvPr/>
        </p:nvSpPr>
        <p:spPr>
          <a:xfrm>
            <a:off x="7520514" y="1528967"/>
            <a:ext cx="93485" cy="93485"/>
          </a:xfrm>
          <a:prstGeom prst="ellipse">
            <a:avLst/>
          </a:prstGeom>
          <a:solidFill>
            <a:srgbClr val="444444"/>
          </a:solidFill>
          <a:ln>
            <a:solidFill>
              <a:srgbClr val="444444"/>
            </a:solidFill>
          </a:ln>
          <a:effectLst/>
        </p:spPr>
        <p:txBody>
          <a:bodyPr wrap="square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defRPr/>
            </a:pPr>
            <a:endParaRPr lang="en-US" sz="2000" kern="0" dirty="0">
              <a:solidFill>
                <a:srgbClr val="FFFFFF"/>
              </a:solidFill>
              <a:latin typeface="Selawik" panose="020B0502040204020203" pitchFamily="34" charset="0"/>
              <a:cs typeface="Lao UI" panose="020B0502040204020203" pitchFamily="34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5AB9A998-F519-4C85-9B51-E748CA615C0C}"/>
              </a:ext>
            </a:extLst>
          </p:cNvPr>
          <p:cNvSpPr/>
          <p:nvPr/>
        </p:nvSpPr>
        <p:spPr>
          <a:xfrm>
            <a:off x="6077956" y="4417076"/>
            <a:ext cx="85740" cy="85740"/>
          </a:xfrm>
          <a:prstGeom prst="ellipse">
            <a:avLst/>
          </a:prstGeom>
          <a:solidFill>
            <a:srgbClr val="FFFFFF"/>
          </a:solidFill>
          <a:effectLst/>
        </p:spPr>
        <p:txBody>
          <a:bodyPr wrap="square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defRPr/>
            </a:pPr>
            <a:endParaRPr lang="en-US" sz="2000" kern="0" dirty="0">
              <a:solidFill>
                <a:srgbClr val="FFFFFF"/>
              </a:solidFill>
              <a:latin typeface="Selawik" panose="020B0502040204020203" pitchFamily="34" charset="0"/>
              <a:cs typeface="Lao UI" panose="020B0502040204020203" pitchFamily="34" charset="0"/>
            </a:endParaRPr>
          </a:p>
        </p:txBody>
      </p:sp>
      <p:sp>
        <p:nvSpPr>
          <p:cNvPr id="120" name="Text Box 13">
            <a:extLst>
              <a:ext uri="{FF2B5EF4-FFF2-40B4-BE49-F238E27FC236}">
                <a16:creationId xmlns:a16="http://schemas.microsoft.com/office/drawing/2014/main" id="{F926A2BE-B4F0-4093-915B-00EE93165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2364750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lvl="0"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Promotional Response modelling (</a:t>
            </a:r>
            <a:r>
              <a:rPr lang="en-US" sz="1000" dirty="0">
                <a:latin typeface="Calibri" panose="020F0502020204030204"/>
              </a:rPr>
              <a:t>13/14)</a:t>
            </a:r>
            <a:endParaRPr kumimoji="0" lang="en-US" sz="10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193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542657-374A-465A-AC9F-4EE308E5F73D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Promotional Response Modeling: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Mu Sigma’s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pre-built advanced analytics accelerators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enable quick experimentation, helping stakeholders converge faster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9594B6-DB9A-455F-ADB7-6FE8928516BB}"/>
              </a:ext>
            </a:extLst>
          </p:cNvPr>
          <p:cNvSpPr/>
          <p:nvPr/>
        </p:nvSpPr>
        <p:spPr>
          <a:xfrm>
            <a:off x="1092197" y="1058315"/>
            <a:ext cx="4623324" cy="246290"/>
          </a:xfrm>
          <a:prstGeom prst="rect">
            <a:avLst/>
          </a:prstGeom>
          <a:solidFill>
            <a:srgbClr val="0066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Log-Log model reusable accelerator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44FF8-74DA-4BBF-A43E-1F52158F908A}"/>
              </a:ext>
            </a:extLst>
          </p:cNvPr>
          <p:cNvSpPr/>
          <p:nvPr/>
        </p:nvSpPr>
        <p:spPr>
          <a:xfrm>
            <a:off x="6213284" y="1058315"/>
            <a:ext cx="4812858" cy="245794"/>
          </a:xfrm>
          <a:prstGeom prst="rect">
            <a:avLst/>
          </a:prstGeom>
          <a:solidFill>
            <a:srgbClr val="0066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00" b="1" dirty="0">
                <a:solidFill>
                  <a:prstClr val="white"/>
                </a:solidFill>
                <a:latin typeface="Selawik" panose="020B0502040204020203" pitchFamily="34" charset="0"/>
              </a:rPr>
              <a:t>Fractional root model reusable accelerator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254793-3057-4632-AFBF-5756E314833F}"/>
              </a:ext>
            </a:extLst>
          </p:cNvPr>
          <p:cNvSpPr/>
          <p:nvPr/>
        </p:nvSpPr>
        <p:spPr>
          <a:xfrm>
            <a:off x="1092197" y="3955426"/>
            <a:ext cx="4623324" cy="234733"/>
          </a:xfrm>
          <a:prstGeom prst="rect">
            <a:avLst/>
          </a:prstGeom>
          <a:solidFill>
            <a:srgbClr val="0066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200" b="1" dirty="0">
                <a:solidFill>
                  <a:prstClr val="white"/>
                </a:solidFill>
                <a:latin typeface="Selawik" panose="020B0502040204020203" pitchFamily="34" charset="0"/>
              </a:rPr>
              <a:t>GAM model reusable accelerator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E08FC9-798A-48B2-9D62-F907B941C4CC}"/>
              </a:ext>
            </a:extLst>
          </p:cNvPr>
          <p:cNvSpPr/>
          <p:nvPr/>
        </p:nvSpPr>
        <p:spPr>
          <a:xfrm>
            <a:off x="6213284" y="3914876"/>
            <a:ext cx="4812858" cy="244951"/>
          </a:xfrm>
          <a:prstGeom prst="rect">
            <a:avLst/>
          </a:prstGeom>
          <a:solidFill>
            <a:srgbClr val="0066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200" b="1" dirty="0">
                <a:solidFill>
                  <a:prstClr val="white"/>
                </a:solidFill>
                <a:latin typeface="Selawik" panose="020B0502040204020203" pitchFamily="34" charset="0"/>
              </a:rPr>
              <a:t>Semi-Log model reusable accelerator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93229F-10BA-435B-9C58-FEC563D2D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97" y="1305009"/>
            <a:ext cx="4624103" cy="26010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05870E-46EC-47CD-9AC9-1CD34ABF8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283" y="1304108"/>
            <a:ext cx="4812859" cy="25219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9FCD69-9ECB-490E-BD89-D45177CDC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97" y="4201937"/>
            <a:ext cx="4623324" cy="22771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DFC6E9-A319-45EE-9FB8-BE3B312F3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282" y="4195204"/>
            <a:ext cx="4812858" cy="2277122"/>
          </a:xfrm>
          <a:prstGeom prst="rect">
            <a:avLst/>
          </a:prstGeom>
        </p:spPr>
      </p:pic>
      <p:sp>
        <p:nvSpPr>
          <p:cNvPr id="20" name="Text Box 13">
            <a:extLst>
              <a:ext uri="{FF2B5EF4-FFF2-40B4-BE49-F238E27FC236}">
                <a16:creationId xmlns:a16="http://schemas.microsoft.com/office/drawing/2014/main" id="{D76712BE-98A1-4087-B4AB-B653CAC51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2364750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Promotional Response modelling (</a:t>
            </a:r>
            <a:r>
              <a:rPr lang="en-US" sz="1000" dirty="0">
                <a:latin typeface="Calibri" panose="020F0502020204030204"/>
              </a:rPr>
              <a:t>14</a:t>
            </a: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/14)</a:t>
            </a:r>
          </a:p>
        </p:txBody>
      </p:sp>
    </p:spTree>
    <p:extLst>
      <p:ext uri="{BB962C8B-B14F-4D97-AF65-F5344CB8AC3E}">
        <p14:creationId xmlns:p14="http://schemas.microsoft.com/office/powerpoint/2010/main" val="1690152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A752AE-2FC2-44CD-96FE-864092D57A5E}"/>
              </a:ext>
            </a:extLst>
          </p:cNvPr>
          <p:cNvSpPr txBox="1"/>
          <p:nvPr/>
        </p:nvSpPr>
        <p:spPr>
          <a:xfrm>
            <a:off x="2612187" y="2896915"/>
            <a:ext cx="274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Selawik" panose="020B0502040204020203" pitchFamily="34" charset="0"/>
              </a:rPr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AE05CC-AA9E-4399-83E7-F41ED46A1C8D}"/>
              </a:ext>
            </a:extLst>
          </p:cNvPr>
          <p:cNvCxnSpPr/>
          <p:nvPr/>
        </p:nvCxnSpPr>
        <p:spPr>
          <a:xfrm>
            <a:off x="5551649" y="2691328"/>
            <a:ext cx="0" cy="10772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85F131-E0B7-460A-9DD8-DFCB5AA5527B}"/>
              </a:ext>
            </a:extLst>
          </p:cNvPr>
          <p:cNvSpPr txBox="1"/>
          <p:nvPr/>
        </p:nvSpPr>
        <p:spPr>
          <a:xfrm>
            <a:off x="5750787" y="2025502"/>
            <a:ext cx="3979138" cy="2631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1"/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Executive Summary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Solution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Who we are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Engagement &amp; Governance Model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Timelines and Cost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Experience in Promotional Response Modeling and Sales Force Effectiveness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425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Hexagon 55">
            <a:extLst>
              <a:ext uri="{FF2B5EF4-FFF2-40B4-BE49-F238E27FC236}">
                <a16:creationId xmlns:a16="http://schemas.microsoft.com/office/drawing/2014/main" id="{12E3B613-94E6-4818-AAB1-3A512C186106}"/>
              </a:ext>
            </a:extLst>
          </p:cNvPr>
          <p:cNvSpPr/>
          <p:nvPr/>
        </p:nvSpPr>
        <p:spPr>
          <a:xfrm rot="5400000">
            <a:off x="1120394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D0081FCE-3128-46BD-B42D-BCB4B4CC2BE8}"/>
              </a:ext>
            </a:extLst>
          </p:cNvPr>
          <p:cNvSpPr/>
          <p:nvPr/>
        </p:nvSpPr>
        <p:spPr>
          <a:xfrm rot="5400000">
            <a:off x="3188555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58" name="Hexagon 57">
            <a:extLst>
              <a:ext uri="{FF2B5EF4-FFF2-40B4-BE49-F238E27FC236}">
                <a16:creationId xmlns:a16="http://schemas.microsoft.com/office/drawing/2014/main" id="{6494D762-415D-4F47-8349-E3038C6AB379}"/>
              </a:ext>
            </a:extLst>
          </p:cNvPr>
          <p:cNvSpPr/>
          <p:nvPr/>
        </p:nvSpPr>
        <p:spPr>
          <a:xfrm rot="5400000">
            <a:off x="5242057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59" name="Hexagon 58">
            <a:extLst>
              <a:ext uri="{FF2B5EF4-FFF2-40B4-BE49-F238E27FC236}">
                <a16:creationId xmlns:a16="http://schemas.microsoft.com/office/drawing/2014/main" id="{C8AA67EA-6C0B-49AF-9591-7E1F67DE8A5C}"/>
              </a:ext>
            </a:extLst>
          </p:cNvPr>
          <p:cNvSpPr/>
          <p:nvPr/>
        </p:nvSpPr>
        <p:spPr>
          <a:xfrm rot="5400000">
            <a:off x="7324562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60" name="Hexagon 59">
            <a:extLst>
              <a:ext uri="{FF2B5EF4-FFF2-40B4-BE49-F238E27FC236}">
                <a16:creationId xmlns:a16="http://schemas.microsoft.com/office/drawing/2014/main" id="{D123EEEE-167A-4AF7-BC69-44D5763D3991}"/>
              </a:ext>
            </a:extLst>
          </p:cNvPr>
          <p:cNvSpPr/>
          <p:nvPr/>
        </p:nvSpPr>
        <p:spPr>
          <a:xfrm rot="5400000">
            <a:off x="9378064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A0FF376-D67F-4CE6-B7F0-31E92AE069C1}"/>
              </a:ext>
            </a:extLst>
          </p:cNvPr>
          <p:cNvGrpSpPr/>
          <p:nvPr/>
        </p:nvGrpSpPr>
        <p:grpSpPr>
          <a:xfrm>
            <a:off x="883715" y="2433382"/>
            <a:ext cx="10284482" cy="2311399"/>
            <a:chOff x="764773" y="2273300"/>
            <a:chExt cx="10284482" cy="2311399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3A40ECC-D647-4EA1-A36F-FD05F67A0D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4773" y="2821940"/>
              <a:ext cx="1" cy="1357623"/>
            </a:xfrm>
            <a:prstGeom prst="line">
              <a:avLst/>
            </a:prstGeom>
            <a:noFill/>
            <a:ln w="101600" cap="rnd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E6C56F2-FCD8-4AC3-9E88-C11AC139CC9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64773" y="2273300"/>
              <a:ext cx="1023052" cy="548640"/>
            </a:xfrm>
            <a:prstGeom prst="line">
              <a:avLst/>
            </a:prstGeom>
            <a:noFill/>
            <a:ln w="101600" cap="rnd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C2CB1FD-6E8C-459A-ADE9-62CDFC8BB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87825" y="2273300"/>
              <a:ext cx="1023052" cy="548640"/>
            </a:xfrm>
            <a:prstGeom prst="line">
              <a:avLst/>
            </a:prstGeom>
            <a:noFill/>
            <a:ln w="101600" cap="rnd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AC1DCCF-266E-4A12-9CD5-23A2B3287D14}"/>
                </a:ext>
              </a:extLst>
            </p:cNvPr>
            <p:cNvGrpSpPr/>
            <p:nvPr userDrawn="1"/>
          </p:nvGrpSpPr>
          <p:grpSpPr>
            <a:xfrm rot="10800000">
              <a:off x="2809142" y="2821940"/>
              <a:ext cx="2068161" cy="1762759"/>
              <a:chOff x="548642" y="2133600"/>
              <a:chExt cx="2068161" cy="1762759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D014864B-3654-4D0F-8C70-43619AF072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548642" y="2133600"/>
                <a:ext cx="1023052" cy="548640"/>
              </a:xfrm>
              <a:prstGeom prst="line">
                <a:avLst/>
              </a:prstGeom>
              <a:noFill/>
              <a:ln w="101600" cap="rnd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FD227E3-8B36-4D82-9363-24697F3F542A}"/>
                  </a:ext>
                </a:extLst>
              </p:cNvPr>
              <p:cNvGrpSpPr/>
              <p:nvPr userDrawn="1"/>
            </p:nvGrpSpPr>
            <p:grpSpPr>
              <a:xfrm flipH="1">
                <a:off x="1571694" y="2133600"/>
                <a:ext cx="1045109" cy="1762759"/>
                <a:chOff x="394504" y="2235200"/>
                <a:chExt cx="1045109" cy="1762759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12C4A0C9-7F4B-42E9-B443-E72735A4F26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rot="10800000" flipV="1">
                  <a:off x="394504" y="2823211"/>
                  <a:ext cx="22057" cy="1174748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6C9DA4A-0E65-4E5C-A1B5-FED720417B5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1" y="22352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4799B9C-9EB8-471E-B727-22ADDD2AA845}"/>
                </a:ext>
              </a:extLst>
            </p:cNvPr>
            <p:cNvGrpSpPr/>
            <p:nvPr userDrawn="1"/>
          </p:nvGrpSpPr>
          <p:grpSpPr>
            <a:xfrm>
              <a:off x="4877303" y="2273300"/>
              <a:ext cx="4114800" cy="2311399"/>
              <a:chOff x="546372" y="2133600"/>
              <a:chExt cx="4114800" cy="231139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4D7C9BF4-8CA3-462C-B8FF-4A7226E08001}"/>
                  </a:ext>
                </a:extLst>
              </p:cNvPr>
              <p:cNvGrpSpPr/>
              <p:nvPr userDrawn="1"/>
            </p:nvGrpSpPr>
            <p:grpSpPr>
              <a:xfrm>
                <a:off x="546372" y="2133600"/>
                <a:ext cx="2048374" cy="1755137"/>
                <a:chOff x="546372" y="2133600"/>
                <a:chExt cx="2048374" cy="1755137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2EB78D75-DD9E-4C83-945D-7B95532727BE}"/>
                    </a:ext>
                  </a:extLst>
                </p:cNvPr>
                <p:cNvGrpSpPr/>
                <p:nvPr userDrawn="1"/>
              </p:nvGrpSpPr>
              <p:grpSpPr>
                <a:xfrm>
                  <a:off x="546372" y="2133600"/>
                  <a:ext cx="1025322" cy="1755137"/>
                  <a:chOff x="414292" y="2235200"/>
                  <a:chExt cx="1025322" cy="1755137"/>
                </a:xfrm>
              </p:grpSpPr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896C2580-155A-4F7A-95DC-43EACC1AFD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414292" y="2783840"/>
                    <a:ext cx="2268" cy="1206497"/>
                  </a:xfrm>
                  <a:prstGeom prst="line">
                    <a:avLst/>
                  </a:prstGeom>
                  <a:noFill/>
                  <a:ln w="101600" cap="rnd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400A1EFD-8F63-4DB7-8A85-EC44CE73AD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416562" y="2235200"/>
                    <a:ext cx="1023052" cy="548640"/>
                  </a:xfrm>
                  <a:prstGeom prst="line">
                    <a:avLst/>
                  </a:prstGeom>
                  <a:noFill/>
                  <a:ln w="101600" cap="rnd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315B1BDD-5826-4A77-A9DF-C3310458E1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571694" y="21336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AD930F0-1D51-442C-B358-07450CFD22C1}"/>
                  </a:ext>
                </a:extLst>
              </p:cNvPr>
              <p:cNvGrpSpPr/>
              <p:nvPr userDrawn="1"/>
            </p:nvGrpSpPr>
            <p:grpSpPr>
              <a:xfrm rot="10800000">
                <a:off x="2590206" y="2722878"/>
                <a:ext cx="2070966" cy="1722121"/>
                <a:chOff x="548642" y="2133600"/>
                <a:chExt cx="2070966" cy="1722121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AEED7671-D69B-4F43-9F60-9735C501C1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548642" y="21336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63D6383E-D840-4979-A6B2-5350F568AFF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1571694" y="2133600"/>
                  <a:ext cx="1047914" cy="1722121"/>
                  <a:chOff x="391699" y="2235200"/>
                  <a:chExt cx="1047914" cy="1722121"/>
                </a:xfrm>
              </p:grpSpPr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77641C07-288B-42BB-83ED-0A8F2EA8FF1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V="1">
                    <a:off x="391699" y="2791460"/>
                    <a:ext cx="29076" cy="1165861"/>
                  </a:xfrm>
                  <a:prstGeom prst="line">
                    <a:avLst/>
                  </a:prstGeom>
                  <a:noFill/>
                  <a:ln w="101600" cap="rnd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D83D44F8-0FCD-418A-BB54-EDC4F275FFB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416561" y="2235200"/>
                    <a:ext cx="1023052" cy="548640"/>
                  </a:xfrm>
                  <a:prstGeom prst="line">
                    <a:avLst/>
                  </a:prstGeom>
                  <a:noFill/>
                  <a:ln w="101600" cap="rnd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E1FCDBF-58F2-4D34-983F-09BCAA3B45AD}"/>
                </a:ext>
              </a:extLst>
            </p:cNvPr>
            <p:cNvGrpSpPr/>
            <p:nvPr userDrawn="1"/>
          </p:nvGrpSpPr>
          <p:grpSpPr>
            <a:xfrm>
              <a:off x="8992103" y="2273300"/>
              <a:ext cx="2057152" cy="1851337"/>
              <a:chOff x="547757" y="2133600"/>
              <a:chExt cx="2057152" cy="1851337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F824C81-EA94-46FF-8A54-ABBD70FF8B3C}"/>
                  </a:ext>
                </a:extLst>
              </p:cNvPr>
              <p:cNvGrpSpPr/>
              <p:nvPr userDrawn="1"/>
            </p:nvGrpSpPr>
            <p:grpSpPr>
              <a:xfrm>
                <a:off x="547757" y="2133600"/>
                <a:ext cx="1023937" cy="1762759"/>
                <a:chOff x="415677" y="2235200"/>
                <a:chExt cx="1023937" cy="1762759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2C2F658-1FB0-430F-8E6E-76F36DEF196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15677" y="2783840"/>
                  <a:ext cx="1" cy="1214119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FDC8F6B-AD38-4415-9A83-F9B9C1C64C6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2" y="22352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CE3CDCB8-D1F4-459B-8895-C78EB389260C}"/>
                  </a:ext>
                </a:extLst>
              </p:cNvPr>
              <p:cNvGrpSpPr/>
              <p:nvPr userDrawn="1"/>
            </p:nvGrpSpPr>
            <p:grpSpPr>
              <a:xfrm flipH="1">
                <a:off x="1571694" y="2133600"/>
                <a:ext cx="1033215" cy="1851337"/>
                <a:chOff x="406398" y="2235200"/>
                <a:chExt cx="1033215" cy="1851337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ED721B1D-A27A-4F6D-9F26-27D2267939F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06398" y="2783840"/>
                  <a:ext cx="10163" cy="1302697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598D335-E67C-4400-B32A-689E3E51BA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1" y="22352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</p:grp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EDB91FFD-769A-45F9-BC48-0E9344472599}"/>
              </a:ext>
            </a:extLst>
          </p:cNvPr>
          <p:cNvSpPr/>
          <p:nvPr/>
        </p:nvSpPr>
        <p:spPr>
          <a:xfrm>
            <a:off x="659872" y="4111045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F07F0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81B4D70-60DE-4EE1-9355-9192FE8BBA83}"/>
              </a:ext>
            </a:extLst>
          </p:cNvPr>
          <p:cNvSpPr/>
          <p:nvPr/>
        </p:nvSpPr>
        <p:spPr>
          <a:xfrm>
            <a:off x="1677924" y="2268282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9F29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EB3E183-B95C-41EC-83B8-189F1AB1B5F6}"/>
              </a:ext>
            </a:extLst>
          </p:cNvPr>
          <p:cNvSpPr/>
          <p:nvPr/>
        </p:nvSpPr>
        <p:spPr>
          <a:xfrm>
            <a:off x="3746085" y="4525070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1B587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807920A-24B7-48BF-98DD-EFE95818B743}"/>
              </a:ext>
            </a:extLst>
          </p:cNvPr>
          <p:cNvSpPr/>
          <p:nvPr/>
        </p:nvSpPr>
        <p:spPr>
          <a:xfrm>
            <a:off x="5799587" y="2268282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4E854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00ABAD1-23DC-4138-B6A7-8AE9E22FB50A}"/>
              </a:ext>
            </a:extLst>
          </p:cNvPr>
          <p:cNvSpPr/>
          <p:nvPr/>
        </p:nvSpPr>
        <p:spPr>
          <a:xfrm>
            <a:off x="7882093" y="4499666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6048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2669EE3-DED2-4516-B55E-77E008C8D382}"/>
              </a:ext>
            </a:extLst>
          </p:cNvPr>
          <p:cNvSpPr/>
          <p:nvPr/>
        </p:nvSpPr>
        <p:spPr>
          <a:xfrm>
            <a:off x="9935595" y="2246690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C1985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7C1FA5A6-92F5-43D6-872C-60F0105AEA09}"/>
              </a:ext>
            </a:extLst>
          </p:cNvPr>
          <p:cNvSpPr/>
          <p:nvPr/>
        </p:nvSpPr>
        <p:spPr>
          <a:xfrm>
            <a:off x="10938323" y="4100876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F07F0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53B81D6-7DB9-47EA-94FE-547689895C04}"/>
              </a:ext>
            </a:extLst>
          </p:cNvPr>
          <p:cNvSpPr txBox="1"/>
          <p:nvPr/>
        </p:nvSpPr>
        <p:spPr>
          <a:xfrm>
            <a:off x="1383191" y="1586906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D54D70D-7718-4C37-B1D9-5F9205C9DBC3}"/>
              </a:ext>
            </a:extLst>
          </p:cNvPr>
          <p:cNvSpPr txBox="1"/>
          <p:nvPr/>
        </p:nvSpPr>
        <p:spPr>
          <a:xfrm>
            <a:off x="3516779" y="5001792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76597D-7D82-44DD-9CD3-E4D7BE5D315B}"/>
              </a:ext>
            </a:extLst>
          </p:cNvPr>
          <p:cNvSpPr txBox="1"/>
          <p:nvPr/>
        </p:nvSpPr>
        <p:spPr>
          <a:xfrm>
            <a:off x="5574557" y="1593858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E8542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4E8542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100A30C-B894-4D7A-8D8E-4157E914B42A}"/>
              </a:ext>
            </a:extLst>
          </p:cNvPr>
          <p:cNvSpPr txBox="1"/>
          <p:nvPr/>
        </p:nvSpPr>
        <p:spPr>
          <a:xfrm>
            <a:off x="7657062" y="4982270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1BBB1AA-BCCD-4764-B19C-DCEA787E8DAA}"/>
              </a:ext>
            </a:extLst>
          </p:cNvPr>
          <p:cNvSpPr txBox="1"/>
          <p:nvPr/>
        </p:nvSpPr>
        <p:spPr>
          <a:xfrm>
            <a:off x="9696220" y="1554587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100" name="Text Placeholder 34">
            <a:extLst>
              <a:ext uri="{FF2B5EF4-FFF2-40B4-BE49-F238E27FC236}">
                <a16:creationId xmlns:a16="http://schemas.microsoft.com/office/drawing/2014/main" id="{E26A5316-5313-4A77-9188-54554DE9F298}"/>
              </a:ext>
            </a:extLst>
          </p:cNvPr>
          <p:cNvSpPr txBox="1">
            <a:spLocks/>
          </p:cNvSpPr>
          <p:nvPr/>
        </p:nvSpPr>
        <p:spPr>
          <a:xfrm>
            <a:off x="881445" y="461015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2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SEGMENTATION</a:t>
            </a:r>
          </a:p>
        </p:txBody>
      </p:sp>
      <p:sp>
        <p:nvSpPr>
          <p:cNvPr id="101" name="Text Placeholder 34">
            <a:extLst>
              <a:ext uri="{FF2B5EF4-FFF2-40B4-BE49-F238E27FC236}">
                <a16:creationId xmlns:a16="http://schemas.microsoft.com/office/drawing/2014/main" id="{5DDB18D4-C3A4-457D-83F3-D059104A405E}"/>
              </a:ext>
            </a:extLst>
          </p:cNvPr>
          <p:cNvSpPr txBox="1">
            <a:spLocks/>
          </p:cNvSpPr>
          <p:nvPr/>
        </p:nvSpPr>
        <p:spPr>
          <a:xfrm>
            <a:off x="872177" y="5036815"/>
            <a:ext cx="2068694" cy="115956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Brand level account segmentation</a:t>
            </a: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u="sng" cap="none" dirty="0">
                <a:solidFill>
                  <a:schemeClr val="accent5">
                    <a:lumMod val="40000"/>
                    <a:lumOff val="60000"/>
                  </a:schemeClr>
                </a:solidFill>
                <a:latin typeface="Selawik Light" panose="020B0502040204020203" pitchFamily="34" charset="0"/>
              </a:rPr>
              <a:t>Approach</a:t>
            </a:r>
            <a:r>
              <a:rPr lang="en-US" sz="1800" b="0" cap="none" dirty="0">
                <a:solidFill>
                  <a:schemeClr val="accent5">
                    <a:lumMod val="40000"/>
                    <a:lumOff val="60000"/>
                  </a:schemeClr>
                </a:solidFill>
                <a:latin typeface="Selawik Light" panose="020B0502040204020203" pitchFamily="34" charset="0"/>
              </a:rPr>
              <a:t> – Thorough Exploratory analysis followed by experimentation with multiple segmentation models</a:t>
            </a:r>
            <a:endParaRPr kumimoji="0" lang="en-US" sz="1800" b="1" i="0" u="none" strike="noStrike" kern="1200" cap="all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102" name="Text Placeholder 34">
            <a:extLst>
              <a:ext uri="{FF2B5EF4-FFF2-40B4-BE49-F238E27FC236}">
                <a16:creationId xmlns:a16="http://schemas.microsoft.com/office/drawing/2014/main" id="{284B4A0C-4DDE-46D1-A6EE-F22290216897}"/>
              </a:ext>
            </a:extLst>
          </p:cNvPr>
          <p:cNvSpPr txBox="1">
            <a:spLocks/>
          </p:cNvSpPr>
          <p:nvPr/>
        </p:nvSpPr>
        <p:spPr>
          <a:xfrm>
            <a:off x="4998513" y="461015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4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rgbClr val="4E8542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Sizing simulation</a:t>
            </a:r>
          </a:p>
        </p:txBody>
      </p:sp>
      <p:sp>
        <p:nvSpPr>
          <p:cNvPr id="103" name="Text Placeholder 34">
            <a:extLst>
              <a:ext uri="{FF2B5EF4-FFF2-40B4-BE49-F238E27FC236}">
                <a16:creationId xmlns:a16="http://schemas.microsoft.com/office/drawing/2014/main" id="{D880C3E5-A381-431A-857A-7C7FB173E691}"/>
              </a:ext>
            </a:extLst>
          </p:cNvPr>
          <p:cNvSpPr txBox="1">
            <a:spLocks/>
          </p:cNvSpPr>
          <p:nvPr/>
        </p:nvSpPr>
        <p:spPr>
          <a:xfrm>
            <a:off x="4963793" y="5036815"/>
            <a:ext cx="2135734" cy="11595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Sizing scenarios based on brand-segment level response curves and brand team inputs for KAM, VS teams</a:t>
            </a: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cap="none" dirty="0">
              <a:solidFill>
                <a:srgbClr val="262626">
                  <a:lumMod val="75000"/>
                  <a:lumOff val="25000"/>
                </a:srgbClr>
              </a:solidFill>
              <a:latin typeface="Selawik Light" panose="020B0502040204020203" pitchFamily="34" charset="0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Approach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 – IROI based optimization by iterating through multiple business scenarios</a:t>
            </a:r>
          </a:p>
        </p:txBody>
      </p:sp>
      <p:sp>
        <p:nvSpPr>
          <p:cNvPr id="104" name="Text Placeholder 34">
            <a:extLst>
              <a:ext uri="{FF2B5EF4-FFF2-40B4-BE49-F238E27FC236}">
                <a16:creationId xmlns:a16="http://schemas.microsoft.com/office/drawing/2014/main" id="{4237217A-3B78-41A1-A0D8-1F3218F6E312}"/>
              </a:ext>
            </a:extLst>
          </p:cNvPr>
          <p:cNvSpPr txBox="1">
            <a:spLocks/>
          </p:cNvSpPr>
          <p:nvPr/>
        </p:nvSpPr>
        <p:spPr>
          <a:xfrm>
            <a:off x="9089340" y="461347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6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PEOPLE PLACEMENT</a:t>
            </a:r>
          </a:p>
        </p:txBody>
      </p:sp>
      <p:sp>
        <p:nvSpPr>
          <p:cNvPr id="106" name="Text Placeholder 34">
            <a:extLst>
              <a:ext uri="{FF2B5EF4-FFF2-40B4-BE49-F238E27FC236}">
                <a16:creationId xmlns:a16="http://schemas.microsoft.com/office/drawing/2014/main" id="{A6BD0D99-C638-480F-9F19-D766E96DE16A}"/>
              </a:ext>
            </a:extLst>
          </p:cNvPr>
          <p:cNvSpPr txBox="1">
            <a:spLocks/>
          </p:cNvSpPr>
          <p:nvPr/>
        </p:nvSpPr>
        <p:spPr>
          <a:xfrm>
            <a:off x="2834238" y="1042499"/>
            <a:ext cx="2367843" cy="3916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3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PROMOTIONAL RESPONSE MODELING</a:t>
            </a:r>
          </a:p>
        </p:txBody>
      </p:sp>
      <p:sp>
        <p:nvSpPr>
          <p:cNvPr id="107" name="Text Placeholder 34">
            <a:extLst>
              <a:ext uri="{FF2B5EF4-FFF2-40B4-BE49-F238E27FC236}">
                <a16:creationId xmlns:a16="http://schemas.microsoft.com/office/drawing/2014/main" id="{B5F460A0-7D12-46BB-BF54-F559780F908B}"/>
              </a:ext>
            </a:extLst>
          </p:cNvPr>
          <p:cNvSpPr txBox="1">
            <a:spLocks/>
          </p:cNvSpPr>
          <p:nvPr/>
        </p:nvSpPr>
        <p:spPr>
          <a:xfrm>
            <a:off x="2974935" y="1626239"/>
            <a:ext cx="2068694" cy="115956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Brand-segment level response curves</a:t>
            </a:r>
          </a:p>
          <a:p>
            <a:pPr marL="0" marR="0" lvl="0" indent="0" algn="ctr" defTabSz="45702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  <a:p>
            <a:pPr marL="0" marR="0" lvl="0" indent="0" algn="ctr" defTabSz="45702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0" u="sng" cap="none" dirty="0">
                <a:solidFill>
                  <a:schemeClr val="accent5">
                    <a:lumMod val="40000"/>
                    <a:lumOff val="60000"/>
                  </a:schemeClr>
                </a:solidFill>
                <a:latin typeface="Selawik Light" panose="020B0502040204020203" pitchFamily="34" charset="0"/>
              </a:rPr>
              <a:t>Approach</a:t>
            </a:r>
            <a:r>
              <a:rPr lang="en-US" sz="1500" b="0" cap="none" dirty="0">
                <a:solidFill>
                  <a:schemeClr val="accent5">
                    <a:lumMod val="40000"/>
                    <a:lumOff val="60000"/>
                  </a:schemeClr>
                </a:solidFill>
                <a:latin typeface="Selawik Light" panose="020B0502040204020203" pitchFamily="34" charset="0"/>
              </a:rPr>
              <a:t> – Rapid simulations enabled by using pre-built reusable Mu Sigma accelerators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108" name="Text Placeholder 34">
            <a:extLst>
              <a:ext uri="{FF2B5EF4-FFF2-40B4-BE49-F238E27FC236}">
                <a16:creationId xmlns:a16="http://schemas.microsoft.com/office/drawing/2014/main" id="{E86B06E0-F745-469B-AC56-EB8E58FD0E6B}"/>
              </a:ext>
            </a:extLst>
          </p:cNvPr>
          <p:cNvSpPr txBox="1">
            <a:spLocks/>
          </p:cNvSpPr>
          <p:nvPr/>
        </p:nvSpPr>
        <p:spPr>
          <a:xfrm>
            <a:off x="7129515" y="1066973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5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ALIGNMENT DESIGN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EA11730-129A-44B2-814D-7773624B2AA2}"/>
              </a:ext>
            </a:extLst>
          </p:cNvPr>
          <p:cNvSpPr txBox="1"/>
          <p:nvPr/>
        </p:nvSpPr>
        <p:spPr>
          <a:xfrm>
            <a:off x="246888" y="91996"/>
            <a:ext cx="11125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Solution Approach – 5 step 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While delivering immediate value, Mu Sigma will help client build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long-term capability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through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advanced analytics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in areas of promotional response modeling and 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sales force effectiveness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5" name="Text Placeholder 34">
            <a:extLst>
              <a:ext uri="{FF2B5EF4-FFF2-40B4-BE49-F238E27FC236}">
                <a16:creationId xmlns:a16="http://schemas.microsoft.com/office/drawing/2014/main" id="{29FB7215-9A2B-4974-8260-0DB1204EEF26}"/>
              </a:ext>
            </a:extLst>
          </p:cNvPr>
          <p:cNvSpPr txBox="1">
            <a:spLocks/>
          </p:cNvSpPr>
          <p:nvPr/>
        </p:nvSpPr>
        <p:spPr>
          <a:xfrm>
            <a:off x="6939239" y="1514009"/>
            <a:ext cx="2336436" cy="11595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Optimal territory alignment for KAM &amp; VS sales teams</a:t>
            </a: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cap="none" dirty="0">
              <a:solidFill>
                <a:schemeClr val="accent5">
                  <a:lumMod val="40000"/>
                  <a:lumOff val="60000"/>
                </a:schemeClr>
              </a:solidFill>
              <a:latin typeface="Selawik Light" panose="020B0502040204020203" pitchFamily="34" charset="0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Approach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 – Evaluation across four dimensions of workload, travel efficiency, sales potential and disruption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38B0A2-764D-4D8D-8FB7-B4AA85AB7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30" y="3274055"/>
            <a:ext cx="665418" cy="665418"/>
          </a:xfrm>
          <a:prstGeom prst="rect">
            <a:avLst/>
          </a:prstGeom>
        </p:spPr>
      </p:pic>
      <p:sp>
        <p:nvSpPr>
          <p:cNvPr id="109" name="Text Placeholder 34">
            <a:extLst>
              <a:ext uri="{FF2B5EF4-FFF2-40B4-BE49-F238E27FC236}">
                <a16:creationId xmlns:a16="http://schemas.microsoft.com/office/drawing/2014/main" id="{2C953227-7E5D-4875-A1AD-BA8B4209C10A}"/>
              </a:ext>
            </a:extLst>
          </p:cNvPr>
          <p:cNvSpPr txBox="1">
            <a:spLocks/>
          </p:cNvSpPr>
          <p:nvPr/>
        </p:nvSpPr>
        <p:spPr>
          <a:xfrm>
            <a:off x="8966764" y="5001933"/>
            <a:ext cx="2336436" cy="11595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u="sng" cap="none" dirty="0">
                <a:solidFill>
                  <a:schemeClr val="accent5">
                    <a:lumMod val="40000"/>
                    <a:lumOff val="60000"/>
                  </a:schemeClr>
                </a:solidFill>
                <a:latin typeface="Selawik Light" panose="020B0502040204020203" pitchFamily="34" charset="0"/>
              </a:rPr>
              <a:t>Best People Placement Recommendation</a:t>
            </a:r>
            <a:endParaRPr kumimoji="0" lang="en-US" sz="1000" b="0" i="0" u="sng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cap="none" dirty="0">
              <a:solidFill>
                <a:schemeClr val="accent5">
                  <a:lumMod val="40000"/>
                  <a:lumOff val="60000"/>
                </a:schemeClr>
              </a:solidFill>
              <a:latin typeface="Selawik Light" panose="020B0502040204020203" pitchFamily="34" charset="0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Approach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 – Evaluate between placement optimization and best-fit approach based on business requirements and exploratory analysis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B587DE2-2C29-4E0B-95D7-13965D69AB24}"/>
              </a:ext>
            </a:extLst>
          </p:cNvPr>
          <p:cNvSpPr/>
          <p:nvPr/>
        </p:nvSpPr>
        <p:spPr>
          <a:xfrm>
            <a:off x="4616235" y="1356071"/>
            <a:ext cx="2816923" cy="5166804"/>
          </a:xfrm>
          <a:prstGeom prst="rect">
            <a:avLst/>
          </a:prstGeom>
          <a:noFill/>
          <a:ln w="66675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894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rc 2">
            <a:extLst>
              <a:ext uri="{FF2B5EF4-FFF2-40B4-BE49-F238E27FC236}">
                <a16:creationId xmlns:a16="http://schemas.microsoft.com/office/drawing/2014/main" id="{8087AFC1-9424-4067-802C-3E71E4734621}"/>
              </a:ext>
            </a:extLst>
          </p:cNvPr>
          <p:cNvSpPr>
            <a:spLocks/>
          </p:cNvSpPr>
          <p:nvPr/>
        </p:nvSpPr>
        <p:spPr bwMode="auto">
          <a:xfrm rot="-9480000">
            <a:off x="2117895" y="2861041"/>
            <a:ext cx="3748088" cy="2130425"/>
          </a:xfrm>
          <a:custGeom>
            <a:avLst/>
            <a:gdLst>
              <a:gd name="T0" fmla="*/ 2147483647 w 21600"/>
              <a:gd name="T1" fmla="*/ 2147483647 h 21347"/>
              <a:gd name="T2" fmla="*/ 2147483647 w 21600"/>
              <a:gd name="T3" fmla="*/ 2147483647 h 21347"/>
              <a:gd name="T4" fmla="*/ 0 w 21600"/>
              <a:gd name="T5" fmla="*/ 0 h 21347"/>
              <a:gd name="T6" fmla="*/ 0 60000 65536"/>
              <a:gd name="T7" fmla="*/ 0 60000 65536"/>
              <a:gd name="T8" fmla="*/ 0 60000 65536"/>
              <a:gd name="T9" fmla="*/ 0 w 21600"/>
              <a:gd name="T10" fmla="*/ 0 h 21347"/>
              <a:gd name="T11" fmla="*/ 21600 w 21600"/>
              <a:gd name="T12" fmla="*/ 21347 h 2134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347" fill="none" extrusionOk="0">
                <a:moveTo>
                  <a:pt x="21599" y="18"/>
                </a:moveTo>
                <a:cubicBezTo>
                  <a:pt x="21590" y="10669"/>
                  <a:pt x="13819" y="19723"/>
                  <a:pt x="3293" y="21347"/>
                </a:cubicBezTo>
              </a:path>
              <a:path w="21600" h="21347" stroke="0" extrusionOk="0">
                <a:moveTo>
                  <a:pt x="21599" y="18"/>
                </a:moveTo>
                <a:cubicBezTo>
                  <a:pt x="21590" y="10669"/>
                  <a:pt x="13819" y="19723"/>
                  <a:pt x="3293" y="21347"/>
                </a:cubicBezTo>
                <a:lnTo>
                  <a:pt x="0" y="0"/>
                </a:lnTo>
                <a:close/>
              </a:path>
            </a:pathLst>
          </a:custGeom>
          <a:noFill/>
          <a:ln w="12700" cap="rnd">
            <a:solidFill>
              <a:srgbClr val="0000FF"/>
            </a:solidFill>
            <a:round/>
            <a:headEnd/>
            <a:tailEnd/>
          </a:ln>
        </p:spPr>
        <p:txBody>
          <a:bodyPr rot="10800000"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8" name="Line 3">
            <a:extLst>
              <a:ext uri="{FF2B5EF4-FFF2-40B4-BE49-F238E27FC236}">
                <a16:creationId xmlns:a16="http://schemas.microsoft.com/office/drawing/2014/main" id="{6CC19E9F-38EC-414B-AE46-3AC51791BB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3926" y="1637079"/>
            <a:ext cx="1588" cy="25749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9" name="Line 4">
            <a:extLst>
              <a:ext uri="{FF2B5EF4-FFF2-40B4-BE49-F238E27FC236}">
                <a16:creationId xmlns:a16="http://schemas.microsoft.com/office/drawing/2014/main" id="{CFA95353-A3EC-445B-ACDC-B793206D340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1865" y="4223115"/>
            <a:ext cx="3857625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30" name="Arc 5">
            <a:extLst>
              <a:ext uri="{FF2B5EF4-FFF2-40B4-BE49-F238E27FC236}">
                <a16:creationId xmlns:a16="http://schemas.microsoft.com/office/drawing/2014/main" id="{1E25BDC8-EBE5-4D58-8FBA-344A2598886F}"/>
              </a:ext>
            </a:extLst>
          </p:cNvPr>
          <p:cNvSpPr>
            <a:spLocks/>
          </p:cNvSpPr>
          <p:nvPr/>
        </p:nvSpPr>
        <p:spPr bwMode="auto">
          <a:xfrm>
            <a:off x="1827285" y="2297036"/>
            <a:ext cx="3825875" cy="1830388"/>
          </a:xfrm>
          <a:custGeom>
            <a:avLst/>
            <a:gdLst>
              <a:gd name="T0" fmla="*/ 0 w 21651"/>
              <a:gd name="T1" fmla="*/ 2147483647 h 21600"/>
              <a:gd name="T2" fmla="*/ 2147483647 w 21651"/>
              <a:gd name="T3" fmla="*/ 0 h 21600"/>
              <a:gd name="T4" fmla="*/ 2147483647 w 21651"/>
              <a:gd name="T5" fmla="*/ 2147483647 h 21600"/>
              <a:gd name="T6" fmla="*/ 0 60000 65536"/>
              <a:gd name="T7" fmla="*/ 0 60000 65536"/>
              <a:gd name="T8" fmla="*/ 0 60000 65536"/>
              <a:gd name="T9" fmla="*/ 0 w 21651"/>
              <a:gd name="T10" fmla="*/ 0 h 21600"/>
              <a:gd name="T11" fmla="*/ 21651 w 2165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51" h="21600" fill="none" extrusionOk="0">
                <a:moveTo>
                  <a:pt x="0" y="21564"/>
                </a:moveTo>
                <a:cubicBezTo>
                  <a:pt x="19" y="9648"/>
                  <a:pt x="9684" y="-1"/>
                  <a:pt x="21600" y="0"/>
                </a:cubicBezTo>
                <a:cubicBezTo>
                  <a:pt x="21616" y="0"/>
                  <a:pt x="21633" y="0"/>
                  <a:pt x="21650" y="0"/>
                </a:cubicBezTo>
              </a:path>
              <a:path w="21651" h="21600" stroke="0" extrusionOk="0">
                <a:moveTo>
                  <a:pt x="0" y="21564"/>
                </a:moveTo>
                <a:cubicBezTo>
                  <a:pt x="19" y="9648"/>
                  <a:pt x="9684" y="-1"/>
                  <a:pt x="21600" y="0"/>
                </a:cubicBezTo>
                <a:cubicBezTo>
                  <a:pt x="21616" y="0"/>
                  <a:pt x="21633" y="0"/>
                  <a:pt x="21650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C675D9A0-486F-4206-9C06-324C042D0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0843" y="4192953"/>
            <a:ext cx="1130119" cy="3116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6838" tIns="47625" rIns="96838" bIns="47625">
            <a:spAutoFit/>
          </a:bodyPr>
          <a:lstStyle/>
          <a:p>
            <a:pPr marL="0" marR="0" lvl="0" indent="0" algn="ctr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Effort (PDEs)</a:t>
            </a:r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id="{51D1C23C-A0CF-4A9C-A085-BECDEC7E1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0908" y="2760321"/>
            <a:ext cx="710131" cy="2808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6838" tIns="47625" rIns="96838" bIns="47625">
            <a:spAutoFit/>
          </a:bodyPr>
          <a:lstStyle/>
          <a:p>
            <a:pPr marL="0" marR="0" lvl="0" indent="0" algn="ctr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0% IROI</a:t>
            </a:r>
          </a:p>
        </p:txBody>
      </p:sp>
      <p:sp>
        <p:nvSpPr>
          <p:cNvPr id="33" name="Line 8">
            <a:extLst>
              <a:ext uri="{FF2B5EF4-FFF2-40B4-BE49-F238E27FC236}">
                <a16:creationId xmlns:a16="http://schemas.microsoft.com/office/drawing/2014/main" id="{F63730BF-2BA8-4746-9937-CCF520FF59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96477" y="2845165"/>
            <a:ext cx="3306763" cy="1322388"/>
          </a:xfrm>
          <a:prstGeom prst="line">
            <a:avLst/>
          </a:prstGeom>
          <a:noFill/>
          <a:ln w="28575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DBC3C057-3708-4403-AB98-FA8AA1C5D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1551" y="2572115"/>
            <a:ext cx="1259961" cy="3116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6838" tIns="47625" rIns="96838" bIns="47625">
            <a:spAutoFit/>
          </a:bodyPr>
          <a:lstStyle/>
          <a:p>
            <a:pPr marL="0" marR="0" lvl="0" indent="0" algn="l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Cost of details</a:t>
            </a:r>
          </a:p>
        </p:txBody>
      </p:sp>
      <p:sp>
        <p:nvSpPr>
          <p:cNvPr id="35" name="Oval 10">
            <a:extLst>
              <a:ext uri="{FF2B5EF4-FFF2-40B4-BE49-F238E27FC236}">
                <a16:creationId xmlns:a16="http://schemas.microsoft.com/office/drawing/2014/main" id="{90CC21E6-7BD7-48FF-BDE4-2CFEEFBF8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5452" y="3085172"/>
            <a:ext cx="104775" cy="104775"/>
          </a:xfrm>
          <a:prstGeom prst="ellipse">
            <a:avLst/>
          </a:prstGeom>
          <a:solidFill>
            <a:srgbClr val="000000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B69404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36" name="Rectangle 11">
            <a:extLst>
              <a:ext uri="{FF2B5EF4-FFF2-40B4-BE49-F238E27FC236}">
                <a16:creationId xmlns:a16="http://schemas.microsoft.com/office/drawing/2014/main" id="{D1573E93-8C45-4C21-B598-C12DC4929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019" y="2978162"/>
            <a:ext cx="851196" cy="2808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6838" tIns="47625" rIns="96838" bIns="47625">
            <a:spAutoFit/>
          </a:bodyPr>
          <a:lstStyle/>
          <a:p>
            <a:pPr marL="0" marR="0" lvl="0" indent="0" algn="ctr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72C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-25% IROI</a:t>
            </a:r>
          </a:p>
        </p:txBody>
      </p:sp>
      <p:sp>
        <p:nvSpPr>
          <p:cNvPr id="37" name="Oval 12">
            <a:extLst>
              <a:ext uri="{FF2B5EF4-FFF2-40B4-BE49-F238E27FC236}">
                <a16:creationId xmlns:a16="http://schemas.microsoft.com/office/drawing/2014/main" id="{65F66126-7D07-4504-AE0B-171A7268F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7303" y="3114688"/>
            <a:ext cx="104775" cy="104775"/>
          </a:xfrm>
          <a:prstGeom prst="ellipse">
            <a:avLst/>
          </a:prstGeom>
          <a:solidFill>
            <a:srgbClr val="993300"/>
          </a:solidFill>
          <a:ln w="12700">
            <a:solidFill>
              <a:srgbClr val="B72C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B69404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38" name="Rectangle 13">
            <a:extLst>
              <a:ext uri="{FF2B5EF4-FFF2-40B4-BE49-F238E27FC236}">
                <a16:creationId xmlns:a16="http://schemas.microsoft.com/office/drawing/2014/main" id="{17C3DAF2-349E-4A9D-BCC8-7B25E8982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6636" y="2928887"/>
            <a:ext cx="944170" cy="2808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6838" tIns="47625" rIns="96838" bIns="47625">
            <a:spAutoFit/>
          </a:bodyPr>
          <a:lstStyle/>
          <a:p>
            <a:pPr marL="0" marR="0" lvl="0" indent="0" algn="ctr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3CCCC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+100% IROI</a:t>
            </a:r>
          </a:p>
        </p:txBody>
      </p:sp>
      <p:sp>
        <p:nvSpPr>
          <p:cNvPr id="39" name="Oval 14">
            <a:extLst>
              <a:ext uri="{FF2B5EF4-FFF2-40B4-BE49-F238E27FC236}">
                <a16:creationId xmlns:a16="http://schemas.microsoft.com/office/drawing/2014/main" id="{5BAE5683-B0BD-4E94-82AD-C8C925BA1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2990" y="3153435"/>
            <a:ext cx="104775" cy="104775"/>
          </a:xfrm>
          <a:prstGeom prst="ellipse">
            <a:avLst/>
          </a:prstGeom>
          <a:solidFill>
            <a:srgbClr val="3D97AF"/>
          </a:solidFill>
          <a:ln w="12700">
            <a:solidFill>
              <a:srgbClr val="E2E1C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B69404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33CCCC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692C3D73-7408-45DE-A661-165F1C49F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8897" y="1925638"/>
            <a:ext cx="3014662" cy="2476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4625" marR="0" lvl="0" indent="-174625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r>
              <a:rPr kumimoji="0" lang="en-GB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0% IROI</a:t>
            </a: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 point will mean that no more calls are assigned when the incremental return of another call </a:t>
            </a:r>
            <a:r>
              <a:rPr kumimoji="0" lang="en-GB" sz="12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is less than cost of that call</a:t>
            </a:r>
          </a:p>
          <a:p>
            <a:pPr marL="174625" marR="0" lvl="0" indent="-174625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r>
              <a:rPr kumimoji="0" lang="en-GB" sz="1200" b="1" i="0" u="none" strike="noStrike" kern="0" cap="none" spc="0" normalizeH="0" baseline="0" noProof="0">
                <a:ln>
                  <a:noFill/>
                </a:ln>
                <a:solidFill>
                  <a:srgbClr val="B72C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-25% IROI</a:t>
            </a: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 point will mean that no more calls are assigned when the incremental return of another call </a:t>
            </a:r>
            <a:r>
              <a:rPr kumimoji="0" lang="en-GB" sz="12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is less than 75% of the cost of that call</a:t>
            </a:r>
          </a:p>
          <a:p>
            <a:pPr marL="174625" marR="0" lvl="0" indent="-174625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r>
              <a:rPr kumimoji="0" lang="en-GB" sz="1200" b="1" i="0" u="none" strike="noStrike" kern="0" cap="none" spc="0" normalizeH="0" baseline="0" noProof="0">
                <a:ln>
                  <a:noFill/>
                </a:ln>
                <a:solidFill>
                  <a:srgbClr val="33CCCC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+100% IROI</a:t>
            </a: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 point will mean that no more calls are assigned when the incremental return of another call </a:t>
            </a:r>
            <a:r>
              <a:rPr kumimoji="0" lang="en-GB" sz="12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is less than 200% of the cost of that call</a:t>
            </a:r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41" name="Rectangle 17">
            <a:extLst>
              <a:ext uri="{FF2B5EF4-FFF2-40B4-BE49-F238E27FC236}">
                <a16:creationId xmlns:a16="http://schemas.microsoft.com/office/drawing/2014/main" id="{5642FC56-6484-4048-98F8-EDB903517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3222" y="1971671"/>
            <a:ext cx="1503618" cy="3116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6838" tIns="47625" rIns="96838" bIns="47625">
            <a:spAutoFit/>
          </a:bodyPr>
          <a:lstStyle/>
          <a:p>
            <a:pPr marL="0" marR="0" lvl="0" indent="0" algn="l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Incremental Sales</a:t>
            </a:r>
          </a:p>
        </p:txBody>
      </p:sp>
      <p:sp>
        <p:nvSpPr>
          <p:cNvPr id="42" name="Text Box 18">
            <a:extLst>
              <a:ext uri="{FF2B5EF4-FFF2-40B4-BE49-F238E27FC236}">
                <a16:creationId xmlns:a16="http://schemas.microsoft.com/office/drawing/2014/main" id="{D382F809-A955-4707-9F62-194FAD670768}"/>
              </a:ext>
            </a:extLst>
          </p:cNvPr>
          <p:cNvSpPr txBox="1">
            <a:spLocks noChangeArrowheads="1"/>
          </p:cNvSpPr>
          <p:nvPr/>
        </p:nvSpPr>
        <p:spPr bwMode="auto">
          <a:xfrm rot="-2161520">
            <a:off x="1210055" y="1253309"/>
            <a:ext cx="1080745" cy="27699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ILLUSTRATIVE</a:t>
            </a:r>
          </a:p>
        </p:txBody>
      </p:sp>
      <p:sp>
        <p:nvSpPr>
          <p:cNvPr id="43" name="Text Box 19">
            <a:extLst>
              <a:ext uri="{FF2B5EF4-FFF2-40B4-BE49-F238E27FC236}">
                <a16:creationId xmlns:a16="http://schemas.microsoft.com/office/drawing/2014/main" id="{FE36D5A9-21C4-4A9A-8835-A44B2C416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3426" y="1057641"/>
            <a:ext cx="135325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OPTIMIZATION</a:t>
            </a:r>
          </a:p>
        </p:txBody>
      </p:sp>
      <p:sp>
        <p:nvSpPr>
          <p:cNvPr id="44" name="Rectangle 20">
            <a:extLst>
              <a:ext uri="{FF2B5EF4-FFF2-40B4-BE49-F238E27FC236}">
                <a16:creationId xmlns:a16="http://schemas.microsoft.com/office/drawing/2014/main" id="{6E8F7588-3CF9-46AD-8020-4216358E3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5798" y="3375390"/>
            <a:ext cx="1885132" cy="3116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6838" tIns="47625" rIns="96838" bIns="47625">
            <a:spAutoFit/>
          </a:bodyPr>
          <a:lstStyle/>
          <a:p>
            <a:pPr marL="0" marR="0" lvl="0" indent="0" algn="ctr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D97AF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Value from sales-force</a:t>
            </a:r>
          </a:p>
        </p:txBody>
      </p:sp>
      <p:sp>
        <p:nvSpPr>
          <p:cNvPr id="45" name="AutoShape 75">
            <a:extLst>
              <a:ext uri="{FF2B5EF4-FFF2-40B4-BE49-F238E27FC236}">
                <a16:creationId xmlns:a16="http://schemas.microsoft.com/office/drawing/2014/main" id="{4CD4C620-3417-4E52-B409-1DA8CDA8BFB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773739" y="2870201"/>
            <a:ext cx="2232025" cy="469900"/>
          </a:xfrm>
          <a:prstGeom prst="triangle">
            <a:avLst>
              <a:gd name="adj" fmla="val 50000"/>
            </a:avLst>
          </a:prstGeom>
          <a:solidFill>
            <a:srgbClr val="E2E1C0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E2E1C0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46" name="Rectangle 12">
            <a:extLst>
              <a:ext uri="{FF2B5EF4-FFF2-40B4-BE49-F238E27FC236}">
                <a16:creationId xmlns:a16="http://schemas.microsoft.com/office/drawing/2014/main" id="{00A77F11-40F2-4FD5-8A9C-EF5AF54CE97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537148" y="1384300"/>
            <a:ext cx="3063875" cy="515938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B69404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IROI based optimization</a:t>
            </a:r>
          </a:p>
        </p:txBody>
      </p:sp>
      <p:sp>
        <p:nvSpPr>
          <p:cNvPr id="47" name="AutoShape 7">
            <a:extLst>
              <a:ext uri="{FF2B5EF4-FFF2-40B4-BE49-F238E27FC236}">
                <a16:creationId xmlns:a16="http://schemas.microsoft.com/office/drawing/2014/main" id="{414FFFC4-7DC6-45D5-B162-24C85DACA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3915" y="4432666"/>
            <a:ext cx="4117975" cy="238125"/>
          </a:xfrm>
          <a:prstGeom prst="leftRightArrow">
            <a:avLst>
              <a:gd name="adj1" fmla="val 74917"/>
              <a:gd name="adj2" fmla="val 136585"/>
            </a:avLst>
          </a:prstGeom>
          <a:solidFill>
            <a:srgbClr val="B72C00">
              <a:alpha val="72156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						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6A972CF-A239-42E4-A0D3-FE96FFD58DE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7887" y="4833269"/>
            <a:ext cx="2716212" cy="109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8600" marR="0" lvl="0" indent="-228600" algn="l" defTabSz="914400" rtl="0" eaLnBrk="1" fontAlgn="base" latinLnBrk="0" hangingPunct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Profit optimisation is the goal</a:t>
            </a:r>
          </a:p>
          <a:p>
            <a:pPr marL="228600" marR="0" lvl="0" indent="-228600" algn="l" defTabSz="914400" rtl="0" eaLnBrk="1" fontAlgn="base" latinLnBrk="0" hangingPunct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Alternative investment options with high ROI available</a:t>
            </a:r>
          </a:p>
          <a:p>
            <a:pPr marL="228600" marR="0" lvl="0" indent="-228600" algn="l" defTabSz="914400" rtl="0" eaLnBrk="1" fontAlgn="base" latinLnBrk="0" hangingPunct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High level of perceived risk in the future environment</a:t>
            </a:r>
          </a:p>
          <a:p>
            <a:pPr marL="228600" marR="0" lvl="0" indent="-228600" algn="l" defTabSz="914400" rtl="0" eaLnBrk="1" fontAlgn="base" latinLnBrk="0" hangingPunct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High risk of not achieving base case sales forecasts</a:t>
            </a:r>
          </a:p>
        </p:txBody>
      </p:sp>
      <p:sp>
        <p:nvSpPr>
          <p:cNvPr id="49" name="Rectangle 3">
            <a:extLst>
              <a:ext uri="{FF2B5EF4-FFF2-40B4-BE49-F238E27FC236}">
                <a16:creationId xmlns:a16="http://schemas.microsoft.com/office/drawing/2014/main" id="{9FAA18EE-AEB9-4BCD-89F0-DEC888E4B453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45902" y="4833269"/>
            <a:ext cx="3121025" cy="109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28600" marR="0" lvl="0" indent="-228600" algn="l" defTabSz="914400" rtl="0" eaLnBrk="1" fontAlgn="base" latinLnBrk="0" hangingPunct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Sales maximization is a strategic objective</a:t>
            </a:r>
          </a:p>
          <a:p>
            <a:pPr marL="228600" marR="0" lvl="0" indent="-228600" algn="l" defTabSz="914400" rtl="0" eaLnBrk="1" fontAlgn="base" latinLnBrk="0" hangingPunct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Share of voice maximization is important</a:t>
            </a:r>
          </a:p>
          <a:p>
            <a:pPr marL="228600" marR="0" lvl="0" indent="-228600" algn="l" defTabSz="914400" rtl="0" eaLnBrk="1" fontAlgn="base" latinLnBrk="0" hangingPunct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Aggressive sales targets for portfolio</a:t>
            </a:r>
          </a:p>
          <a:p>
            <a:pPr marL="228600" marR="0" lvl="0" indent="-228600" algn="l" defTabSz="914400" rtl="0" eaLnBrk="1" fontAlgn="base" latinLnBrk="0" hangingPunct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Low level of perceived risk in the future environment</a:t>
            </a:r>
          </a:p>
          <a:p>
            <a:pPr marL="228600" marR="0" lvl="0" indent="-228600" algn="l" defTabSz="914400" rtl="0" eaLnBrk="1" fontAlgn="base" latinLnBrk="0" hangingPunct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Low level of risk of not achieving base case sales forecasts</a:t>
            </a:r>
          </a:p>
        </p:txBody>
      </p:sp>
      <p:sp>
        <p:nvSpPr>
          <p:cNvPr id="50" name="Text Box 83">
            <a:extLst>
              <a:ext uri="{FF2B5EF4-FFF2-40B4-BE49-F238E27FC236}">
                <a16:creationId xmlns:a16="http://schemas.microsoft.com/office/drawing/2014/main" id="{C9C696BC-2B32-4BF5-B2A8-A0D69F669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8365" y="4426316"/>
            <a:ext cx="14112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0000FF">
                <a:gamma/>
                <a:shade val="60000"/>
                <a:invGamma/>
              </a:srgbClr>
            </a:prstShdw>
          </a:effec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Lower IROI hurdle</a:t>
            </a:r>
          </a:p>
        </p:txBody>
      </p:sp>
      <p:sp>
        <p:nvSpPr>
          <p:cNvPr id="51" name="Text Box 84">
            <a:extLst>
              <a:ext uri="{FF2B5EF4-FFF2-40B4-BE49-F238E27FC236}">
                <a16:creationId xmlns:a16="http://schemas.microsoft.com/office/drawing/2014/main" id="{990876E8-A0F8-493A-AE5A-FE9938769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265" y="4426316"/>
            <a:ext cx="14493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0000FF">
                <a:gamma/>
                <a:shade val="60000"/>
                <a:invGamma/>
              </a:srgbClr>
            </a:prstShdw>
          </a:effec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Higher IROI hurdle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2BCB607A-AB27-47AA-A36D-BC38D601AEA3}"/>
              </a:ext>
            </a:extLst>
          </p:cNvPr>
          <p:cNvSpPr txBox="1">
            <a:spLocks/>
          </p:cNvSpPr>
          <p:nvPr/>
        </p:nvSpPr>
        <p:spPr>
          <a:xfrm>
            <a:off x="228599" y="149332"/>
            <a:ext cx="10893287" cy="7017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Step III: Sizing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: Product segments will be combined based on similar responsiveness and multiple optimization scenarios will be simulated to determine the right sales force size</a:t>
            </a:r>
          </a:p>
        </p:txBody>
      </p:sp>
      <p:sp>
        <p:nvSpPr>
          <p:cNvPr id="53" name="Text Box 13">
            <a:extLst>
              <a:ext uri="{FF2B5EF4-FFF2-40B4-BE49-F238E27FC236}">
                <a16:creationId xmlns:a16="http://schemas.microsoft.com/office/drawing/2014/main" id="{6783E08E-059D-4354-A415-C014673F9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790601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lvl="0"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Sizing (</a:t>
            </a:r>
            <a:r>
              <a:rPr lang="en-US" sz="1000" dirty="0">
                <a:latin typeface="Calibri" panose="020F0502020204030204"/>
              </a:rPr>
              <a:t>1/5)</a:t>
            </a:r>
            <a:endParaRPr kumimoji="0" lang="en-US" sz="10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471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3D0CE-2389-4506-8653-E29DC66AEFB7}"/>
              </a:ext>
            </a:extLst>
          </p:cNvPr>
          <p:cNvSpPr txBox="1">
            <a:spLocks/>
          </p:cNvSpPr>
          <p:nvPr/>
        </p:nvSpPr>
        <p:spPr>
          <a:xfrm>
            <a:off x="228599" y="301681"/>
            <a:ext cx="10893287" cy="3970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Step III: Sizing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: Some of the scenarios we will experiment with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4F9E523C-4853-4C75-B911-8A3698317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4013" y="2779714"/>
            <a:ext cx="2365375" cy="879475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B69404"/>
              </a:buClr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“Re-allocation scenario”</a:t>
            </a:r>
          </a:p>
          <a:p>
            <a:pPr marL="0" marR="0" lvl="0" indent="0" algn="ctr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B69404"/>
              </a:buClr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optimise the base case</a:t>
            </a:r>
          </a:p>
        </p:txBody>
      </p:sp>
      <p:sp>
        <p:nvSpPr>
          <p:cNvPr id="17" name="AutoShape 8">
            <a:extLst>
              <a:ext uri="{FF2B5EF4-FFF2-40B4-BE49-F238E27FC236}">
                <a16:creationId xmlns:a16="http://schemas.microsoft.com/office/drawing/2014/main" id="{2AAB5B56-EF75-412C-88FC-5DDBBA2B6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3637" y="2519363"/>
            <a:ext cx="684212" cy="165100"/>
          </a:xfrm>
          <a:prstGeom prst="downArrow">
            <a:avLst>
              <a:gd name="adj1" fmla="val 50000"/>
              <a:gd name="adj2" fmla="val 38394"/>
            </a:avLst>
          </a:prstGeom>
          <a:solidFill>
            <a:srgbClr val="B69404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B69404"/>
              </a:buClr>
              <a:buSzTx/>
              <a:buFontTx/>
              <a:buNone/>
              <a:tabLst/>
              <a:defRPr/>
            </a:pPr>
            <a:endParaRPr kumimoji="0" lang="de-CH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8701709-897D-4791-A7ED-270242129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4013" y="5118101"/>
            <a:ext cx="2365375" cy="879475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B69404"/>
              </a:buClr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“Divestment scenario”</a:t>
            </a:r>
          </a:p>
          <a:p>
            <a:pPr marL="0" marR="0" lvl="0" indent="0" algn="ctr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B69404"/>
              </a:buClr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less risk taking strategy</a:t>
            </a:r>
          </a:p>
        </p:txBody>
      </p:sp>
      <p:sp>
        <p:nvSpPr>
          <p:cNvPr id="19" name="AutoShape 8">
            <a:extLst>
              <a:ext uri="{FF2B5EF4-FFF2-40B4-BE49-F238E27FC236}">
                <a16:creationId xmlns:a16="http://schemas.microsoft.com/office/drawing/2014/main" id="{AEB5EE31-18CB-4204-A48B-E907C9A4A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3637" y="3709988"/>
            <a:ext cx="684212" cy="165100"/>
          </a:xfrm>
          <a:prstGeom prst="downArrow">
            <a:avLst>
              <a:gd name="adj1" fmla="val 50000"/>
              <a:gd name="adj2" fmla="val 38394"/>
            </a:avLst>
          </a:prstGeom>
          <a:solidFill>
            <a:srgbClr val="B69404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B69404"/>
              </a:buClr>
              <a:buSzTx/>
              <a:buFontTx/>
              <a:buNone/>
              <a:tabLst/>
              <a:defRPr/>
            </a:pPr>
            <a:endParaRPr kumimoji="0" lang="de-CH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0" name="Inhaltsplatzhalter 12">
            <a:extLst>
              <a:ext uri="{FF2B5EF4-FFF2-40B4-BE49-F238E27FC236}">
                <a16:creationId xmlns:a16="http://schemas.microsoft.com/office/drawing/2014/main" id="{9570E316-51B2-49B6-9FA8-6F8D815FA9BB}"/>
              </a:ext>
            </a:extLst>
          </p:cNvPr>
          <p:cNvSpPr txBox="1">
            <a:spLocks/>
          </p:cNvSpPr>
          <p:nvPr/>
        </p:nvSpPr>
        <p:spPr bwMode="auto">
          <a:xfrm>
            <a:off x="4253374" y="1766114"/>
            <a:ext cx="45266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The base case represents a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scenario that describes the current situation for sales force in 2019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1" name="Inhaltsplatzhalter 12">
            <a:extLst>
              <a:ext uri="{FF2B5EF4-FFF2-40B4-BE49-F238E27FC236}">
                <a16:creationId xmlns:a16="http://schemas.microsoft.com/office/drawing/2014/main" id="{B340BA4C-6158-4CEE-AD5D-FD00607DC3D0}"/>
              </a:ext>
            </a:extLst>
          </p:cNvPr>
          <p:cNvSpPr txBox="1">
            <a:spLocks/>
          </p:cNvSpPr>
          <p:nvPr/>
        </p:nvSpPr>
        <p:spPr bwMode="auto">
          <a:xfrm>
            <a:off x="4253374" y="2671764"/>
            <a:ext cx="5627474" cy="1361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This scenario allows to improve the financial result of the base case by re-allocating existing resources (optimization)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An optimal solution with the current SF size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This situation represents the 0% IROI point on the curve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2" name="Inhaltsplatzhalter 12">
            <a:extLst>
              <a:ext uri="{FF2B5EF4-FFF2-40B4-BE49-F238E27FC236}">
                <a16:creationId xmlns:a16="http://schemas.microsoft.com/office/drawing/2014/main" id="{3F7F56BC-FE64-4137-AAED-8988C7FE12CF}"/>
              </a:ext>
            </a:extLst>
          </p:cNvPr>
          <p:cNvSpPr txBox="1">
            <a:spLocks/>
          </p:cNvSpPr>
          <p:nvPr/>
        </p:nvSpPr>
        <p:spPr bwMode="auto">
          <a:xfrm>
            <a:off x="4253374" y="5149850"/>
            <a:ext cx="5689618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Alternative scenario is a divest strategy that would allow to reduce SF effort still at a high profitability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This situation would be closer to the 150% IROI point on the curve</a:t>
            </a:r>
          </a:p>
        </p:txBody>
      </p:sp>
      <p:sp>
        <p:nvSpPr>
          <p:cNvPr id="23" name="Inhaltsplatzhalter 12">
            <a:extLst>
              <a:ext uri="{FF2B5EF4-FFF2-40B4-BE49-F238E27FC236}">
                <a16:creationId xmlns:a16="http://schemas.microsoft.com/office/drawing/2014/main" id="{F035D160-D59B-4AD9-B407-9E1E01282A04}"/>
              </a:ext>
            </a:extLst>
          </p:cNvPr>
          <p:cNvSpPr txBox="1">
            <a:spLocks/>
          </p:cNvSpPr>
          <p:nvPr/>
        </p:nvSpPr>
        <p:spPr bwMode="auto">
          <a:xfrm>
            <a:off x="4253374" y="3992563"/>
            <a:ext cx="5858293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A further increase in the resources would allow to improve the overall contribution further although this might be aggressive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This situation represents the -25% IROI point on the curve</a:t>
            </a: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2C136B76-E662-4276-9B54-A324D4B67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713" y="3960814"/>
            <a:ext cx="2365375" cy="879475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B69404"/>
              </a:buClr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“Sales maximizing scenario”</a:t>
            </a:r>
          </a:p>
          <a:p>
            <a:pPr marL="0" marR="0" lvl="0" indent="0" algn="ctr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B69404"/>
              </a:buClr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aggressive strategy</a:t>
            </a:r>
          </a:p>
        </p:txBody>
      </p:sp>
      <p:sp>
        <p:nvSpPr>
          <p:cNvPr id="25" name="AutoShape 8">
            <a:extLst>
              <a:ext uri="{FF2B5EF4-FFF2-40B4-BE49-F238E27FC236}">
                <a16:creationId xmlns:a16="http://schemas.microsoft.com/office/drawing/2014/main" id="{66E3EE9B-27BC-44E5-8DAF-85B74C303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337" y="4891088"/>
            <a:ext cx="684212" cy="165100"/>
          </a:xfrm>
          <a:prstGeom prst="downArrow">
            <a:avLst>
              <a:gd name="adj1" fmla="val 50000"/>
              <a:gd name="adj2" fmla="val 38394"/>
            </a:avLst>
          </a:prstGeom>
          <a:solidFill>
            <a:srgbClr val="B69404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B69404"/>
              </a:buClr>
              <a:buSzTx/>
              <a:buFontTx/>
              <a:buNone/>
              <a:tabLst/>
              <a:defRPr/>
            </a:pPr>
            <a:endParaRPr kumimoji="0" lang="de-CH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E9E05D-C40A-4BF7-A22A-569913A3D916}"/>
              </a:ext>
            </a:extLst>
          </p:cNvPr>
          <p:cNvSpPr/>
          <p:nvPr/>
        </p:nvSpPr>
        <p:spPr>
          <a:xfrm>
            <a:off x="1734013" y="1695105"/>
            <a:ext cx="2378075" cy="729007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B69404"/>
              </a:buClr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“Base case” </a:t>
            </a:r>
          </a:p>
          <a:p>
            <a:pPr marL="0" marR="0" lvl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B69404"/>
              </a:buClr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the current situation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C04997D4-37A1-4B5D-AEBA-641BD3784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790601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lvl="0"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Sizing (</a:t>
            </a:r>
            <a:r>
              <a:rPr lang="en-US" sz="1000" dirty="0">
                <a:latin typeface="Calibri" panose="020F0502020204030204"/>
              </a:rPr>
              <a:t>2/5)</a:t>
            </a:r>
            <a:endParaRPr kumimoji="0" lang="en-US" sz="10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  <p:sp>
        <p:nvSpPr>
          <p:cNvPr id="15" name="Text Box 18">
            <a:extLst>
              <a:ext uri="{FF2B5EF4-FFF2-40B4-BE49-F238E27FC236}">
                <a16:creationId xmlns:a16="http://schemas.microsoft.com/office/drawing/2014/main" id="{FA6A0756-0E17-46DA-B4E1-A38C0604531C}"/>
              </a:ext>
            </a:extLst>
          </p:cNvPr>
          <p:cNvSpPr txBox="1">
            <a:spLocks noChangeArrowheads="1"/>
          </p:cNvSpPr>
          <p:nvPr/>
        </p:nvSpPr>
        <p:spPr bwMode="auto">
          <a:xfrm rot="-2161520">
            <a:off x="1210055" y="1253309"/>
            <a:ext cx="1080745" cy="27699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ILLUSTRATIVE</a:t>
            </a:r>
          </a:p>
        </p:txBody>
      </p:sp>
    </p:spTree>
    <p:extLst>
      <p:ext uri="{BB962C8B-B14F-4D97-AF65-F5344CB8AC3E}">
        <p14:creationId xmlns:p14="http://schemas.microsoft.com/office/powerpoint/2010/main" val="2264936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8B0D3-32EB-48CA-B3A1-61BA6269D926}"/>
              </a:ext>
            </a:extLst>
          </p:cNvPr>
          <p:cNvSpPr txBox="1">
            <a:spLocks/>
          </p:cNvSpPr>
          <p:nvPr/>
        </p:nvSpPr>
        <p:spPr>
          <a:xfrm>
            <a:off x="228599" y="149332"/>
            <a:ext cx="10893287" cy="7017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Step III: Sizing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: Product segments will be combined based on similar responsiveness and multiple optimization scenarios will be simulated to determine the right sales force size</a:t>
            </a:r>
          </a:p>
        </p:txBody>
      </p:sp>
      <p:grpSp>
        <p:nvGrpSpPr>
          <p:cNvPr id="51" name="Group 27">
            <a:extLst>
              <a:ext uri="{FF2B5EF4-FFF2-40B4-BE49-F238E27FC236}">
                <a16:creationId xmlns:a16="http://schemas.microsoft.com/office/drawing/2014/main" id="{88F7D81D-51EF-4B4F-AA5E-EEECCBECB48E}"/>
              </a:ext>
            </a:extLst>
          </p:cNvPr>
          <p:cNvGrpSpPr>
            <a:grpSpLocks/>
          </p:cNvGrpSpPr>
          <p:nvPr/>
        </p:nvGrpSpPr>
        <p:grpSpPr bwMode="auto">
          <a:xfrm>
            <a:off x="823403" y="1739501"/>
            <a:ext cx="10893287" cy="4102007"/>
            <a:chOff x="2528248" y="1773071"/>
            <a:chExt cx="5907024" cy="1309822"/>
          </a:xfrm>
        </p:grpSpPr>
        <p:sp>
          <p:nvSpPr>
            <p:cNvPr id="52" name="Rectangle 4">
              <a:extLst>
                <a:ext uri="{FF2B5EF4-FFF2-40B4-BE49-F238E27FC236}">
                  <a16:creationId xmlns:a16="http://schemas.microsoft.com/office/drawing/2014/main" id="{9F432C90-D542-4130-B850-7C07711ED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248" y="1784445"/>
              <a:ext cx="5907024" cy="1298448"/>
            </a:xfrm>
            <a:prstGeom prst="rect">
              <a:avLst/>
            </a:prstGeom>
            <a:gradFill rotWithShape="1">
              <a:gsLst>
                <a:gs pos="0">
                  <a:srgbClr val="E2E1C0"/>
                </a:gs>
                <a:gs pos="100000">
                  <a:srgbClr val="FFFFF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234950" marR="0" lvl="0" indent="-23495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endParaRPr>
            </a:p>
            <a:p>
              <a:pPr marL="234950" marR="0" lvl="0" indent="-23495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endParaRPr>
            </a:p>
            <a:p>
              <a:pPr marL="234950" marR="0" lvl="0" indent="-23495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endParaRPr>
            </a:p>
            <a:p>
              <a:pPr marL="234950" marR="0" lvl="0" indent="-23495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endParaRPr>
            </a:p>
            <a:p>
              <a:pPr marL="234950" marR="0" lvl="0" indent="-23495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endParaRPr>
            </a:p>
            <a:p>
              <a:pPr marL="234950" marR="0" lvl="0" indent="-23495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endParaRPr>
            </a:p>
            <a:p>
              <a:pPr marL="234950" marR="0" lvl="0" indent="-23495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endParaRPr>
            </a:p>
            <a:p>
              <a:pPr marL="234950" marR="0" lvl="0" indent="-23495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endParaRPr>
            </a:p>
            <a:p>
              <a:pPr marL="234950" marR="0" lvl="0" indent="-23495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endParaRPr>
            </a:p>
            <a:p>
              <a:pPr marL="234950" marR="0" lvl="0" indent="-23495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53" name="Rectangle 4">
              <a:extLst>
                <a:ext uri="{FF2B5EF4-FFF2-40B4-BE49-F238E27FC236}">
                  <a16:creationId xmlns:a16="http://schemas.microsoft.com/office/drawing/2014/main" id="{D670524E-119A-45B9-9E93-B5733E99E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170" y="1773071"/>
              <a:ext cx="4197824" cy="1298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234950" marR="0" lvl="0" indent="-23495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endParaRPr>
            </a:p>
            <a:p>
              <a:pPr marL="234950" marR="0" lvl="0" indent="-23495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54" name="Rectangle 2">
            <a:extLst>
              <a:ext uri="{FF2B5EF4-FFF2-40B4-BE49-F238E27FC236}">
                <a16:creationId xmlns:a16="http://schemas.microsoft.com/office/drawing/2014/main" id="{3058ACC1-E944-488F-92B6-1A1ED215D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1109" y="1941514"/>
            <a:ext cx="2149475" cy="63658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 lIns="45720" rIns="4572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E8A4294D-96CF-49A9-A3EF-D11C6AAAD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1109" y="3319464"/>
            <a:ext cx="2149475" cy="1411287"/>
          </a:xfrm>
          <a:prstGeom prst="rect">
            <a:avLst/>
          </a:prstGeom>
          <a:solidFill>
            <a:srgbClr val="3D97AF"/>
          </a:solidFill>
          <a:ln w="9525">
            <a:noFill/>
            <a:miter lim="800000"/>
            <a:headEnd/>
            <a:tailEnd/>
          </a:ln>
        </p:spPr>
        <p:txBody>
          <a:bodyPr wrap="none" lIns="45720" rIns="4572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56" name="Rectangle 4">
            <a:extLst>
              <a:ext uri="{FF2B5EF4-FFF2-40B4-BE49-F238E27FC236}">
                <a16:creationId xmlns:a16="http://schemas.microsoft.com/office/drawing/2014/main" id="{FAE592B7-ECDA-4B23-BF60-4E3A020FB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1109" y="5159376"/>
            <a:ext cx="2149475" cy="48577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 lIns="45720" rIns="4572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57" name="Rectangle 5">
            <a:extLst>
              <a:ext uri="{FF2B5EF4-FFF2-40B4-BE49-F238E27FC236}">
                <a16:creationId xmlns:a16="http://schemas.microsoft.com/office/drawing/2014/main" id="{FB763F13-A917-4FB8-942E-0112B8CF1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1109" y="4695825"/>
            <a:ext cx="2149475" cy="566738"/>
          </a:xfrm>
          <a:prstGeom prst="rect">
            <a:avLst/>
          </a:prstGeom>
          <a:gradFill rotWithShape="0">
            <a:gsLst>
              <a:gs pos="0">
                <a:srgbClr val="3D97AF"/>
              </a:gs>
              <a:gs pos="100000">
                <a:srgbClr val="FFFF9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lIns="45720" rIns="4572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58" name="Rectangle 6">
            <a:extLst>
              <a:ext uri="{FF2B5EF4-FFF2-40B4-BE49-F238E27FC236}">
                <a16:creationId xmlns:a16="http://schemas.microsoft.com/office/drawing/2014/main" id="{A78CFE16-A3BA-47CA-8A72-4B4233CD3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1109" y="2566988"/>
            <a:ext cx="2149475" cy="774700"/>
          </a:xfrm>
          <a:prstGeom prst="rect">
            <a:avLst/>
          </a:prstGeom>
          <a:gradFill rotWithShape="0">
            <a:gsLst>
              <a:gs pos="0">
                <a:srgbClr val="FFFF99"/>
              </a:gs>
              <a:gs pos="100000">
                <a:srgbClr val="3D97A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lIns="45720" rIns="4572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59" name="AutoShape 15">
            <a:extLst>
              <a:ext uri="{FF2B5EF4-FFF2-40B4-BE49-F238E27FC236}">
                <a16:creationId xmlns:a16="http://schemas.microsoft.com/office/drawing/2014/main" id="{2C30777F-6BA8-4961-8F47-9728F0BCBA5A}"/>
              </a:ext>
            </a:extLst>
          </p:cNvPr>
          <p:cNvSpPr>
            <a:spLocks noChangeArrowheads="1"/>
          </p:cNvSpPr>
          <p:nvPr/>
        </p:nvSpPr>
        <p:spPr bwMode="auto">
          <a:xfrm rot="5400000" flipV="1">
            <a:off x="4501789" y="1807369"/>
            <a:ext cx="1420812" cy="1898650"/>
          </a:xfrm>
          <a:prstGeom prst="homePlate">
            <a:avLst>
              <a:gd name="adj" fmla="val 43912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eaVert" lIns="45720" rIns="45720" anchor="ctr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DECISION VARIABLES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Every potential call that can generate non-zero incremental sales</a:t>
            </a:r>
          </a:p>
        </p:txBody>
      </p:sp>
      <p:sp>
        <p:nvSpPr>
          <p:cNvPr id="60" name="Oval 16">
            <a:extLst>
              <a:ext uri="{FF2B5EF4-FFF2-40B4-BE49-F238E27FC236}">
                <a16:creationId xmlns:a16="http://schemas.microsoft.com/office/drawing/2014/main" id="{21A0CDDF-5598-469C-88DF-8EFA4876D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1108" y="1930401"/>
            <a:ext cx="254000" cy="231775"/>
          </a:xfrm>
          <a:prstGeom prst="ellipse">
            <a:avLst/>
          </a:prstGeom>
          <a:solidFill>
            <a:srgbClr val="016666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lIns="45720" rIns="4572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1</a:t>
            </a:r>
          </a:p>
        </p:txBody>
      </p:sp>
      <p:sp>
        <p:nvSpPr>
          <p:cNvPr id="61" name="AutoShape 7">
            <a:extLst>
              <a:ext uri="{FF2B5EF4-FFF2-40B4-BE49-F238E27FC236}">
                <a16:creationId xmlns:a16="http://schemas.microsoft.com/office/drawing/2014/main" id="{611D64A0-FA6E-4832-9ACB-3FEB67C8D8B9}"/>
              </a:ext>
            </a:extLst>
          </p:cNvPr>
          <p:cNvSpPr>
            <a:spLocks noChangeArrowheads="1"/>
          </p:cNvSpPr>
          <p:nvPr/>
        </p:nvSpPr>
        <p:spPr bwMode="auto">
          <a:xfrm rot="5400000" flipV="1">
            <a:off x="4323195" y="3073400"/>
            <a:ext cx="1778000" cy="1898650"/>
          </a:xfrm>
          <a:prstGeom prst="homePlate">
            <a:avLst>
              <a:gd name="adj" fmla="val 33755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eaVert" lIns="45720" rIns="45720" anchor="ctr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OBJECTIVE FUNCTION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Present Value of Incremental Sales projected over a long term minus Present Value of sales costs </a:t>
            </a:r>
          </a:p>
        </p:txBody>
      </p:sp>
      <p:sp>
        <p:nvSpPr>
          <p:cNvPr id="62" name="Oval 17">
            <a:extLst>
              <a:ext uri="{FF2B5EF4-FFF2-40B4-BE49-F238E27FC236}">
                <a16:creationId xmlns:a16="http://schemas.microsoft.com/office/drawing/2014/main" id="{090395E4-CB5E-49CB-91C2-CD199A31F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808" y="3006726"/>
            <a:ext cx="254000" cy="231775"/>
          </a:xfrm>
          <a:prstGeom prst="ellipse">
            <a:avLst/>
          </a:prstGeom>
          <a:solidFill>
            <a:srgbClr val="016666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lIns="45720" rIns="4572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2</a:t>
            </a:r>
          </a:p>
        </p:txBody>
      </p:sp>
      <p:sp>
        <p:nvSpPr>
          <p:cNvPr id="63" name="AutoShape 8">
            <a:extLst>
              <a:ext uri="{FF2B5EF4-FFF2-40B4-BE49-F238E27FC236}">
                <a16:creationId xmlns:a16="http://schemas.microsoft.com/office/drawing/2014/main" id="{AE264D80-D868-4F07-8760-C9BFD227AA7A}"/>
              </a:ext>
            </a:extLst>
          </p:cNvPr>
          <p:cNvSpPr>
            <a:spLocks noChangeArrowheads="1"/>
          </p:cNvSpPr>
          <p:nvPr/>
        </p:nvSpPr>
        <p:spPr bwMode="auto">
          <a:xfrm rot="5400000" flipV="1">
            <a:off x="4643870" y="4165600"/>
            <a:ext cx="1136650" cy="1898650"/>
          </a:xfrm>
          <a:prstGeom prst="homePlate">
            <a:avLst>
              <a:gd name="adj" fmla="val 30032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eaVert" lIns="45720" rIns="45720" anchor="ctr" anchorCtr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CONSTRAINTS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E.g. Completion rate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E.g. One product detailed once in a call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64" name="Oval 18">
            <a:extLst>
              <a:ext uri="{FF2B5EF4-FFF2-40B4-BE49-F238E27FC236}">
                <a16:creationId xmlns:a16="http://schemas.microsoft.com/office/drawing/2014/main" id="{37E120BA-BFE0-4F07-80CF-B66BC365A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808" y="4552951"/>
            <a:ext cx="254000" cy="231775"/>
          </a:xfrm>
          <a:prstGeom prst="ellipse">
            <a:avLst/>
          </a:prstGeom>
          <a:solidFill>
            <a:srgbClr val="016666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lIns="45720" rIns="4572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3</a:t>
            </a:r>
          </a:p>
        </p:txBody>
      </p:sp>
      <p:sp>
        <p:nvSpPr>
          <p:cNvPr id="65" name="AutoShape 105">
            <a:extLst>
              <a:ext uri="{FF2B5EF4-FFF2-40B4-BE49-F238E27FC236}">
                <a16:creationId xmlns:a16="http://schemas.microsoft.com/office/drawing/2014/main" id="{E623112D-27BA-4CB6-8AC9-126E2294E04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039193" y="4084082"/>
            <a:ext cx="320675" cy="5461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B69404"/>
          </a:soli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66" name="Text Box 113">
            <a:extLst>
              <a:ext uri="{FF2B5EF4-FFF2-40B4-BE49-F238E27FC236}">
                <a16:creationId xmlns:a16="http://schemas.microsoft.com/office/drawing/2014/main" id="{2AF68EA6-3600-4166-9208-F6E4DDC3AAE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897564" y="5413375"/>
            <a:ext cx="4254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67" name="Text Box 114">
            <a:extLst>
              <a:ext uri="{FF2B5EF4-FFF2-40B4-BE49-F238E27FC236}">
                <a16:creationId xmlns:a16="http://schemas.microsoft.com/office/drawing/2014/main" id="{A7CC540D-AC60-4BA0-BEEB-752C74188BC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743577" y="5481639"/>
            <a:ext cx="660400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68" name="Text Box 119">
            <a:extLst>
              <a:ext uri="{FF2B5EF4-FFF2-40B4-BE49-F238E27FC236}">
                <a16:creationId xmlns:a16="http://schemas.microsoft.com/office/drawing/2014/main" id="{0E83F905-25A0-4D32-BCE1-C7BAD594578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168358" y="2316947"/>
            <a:ext cx="21463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Optimal Reach &amp; Frequency</a:t>
            </a:r>
          </a:p>
        </p:txBody>
      </p:sp>
      <p:sp>
        <p:nvSpPr>
          <p:cNvPr id="69" name="Text Box 120">
            <a:extLst>
              <a:ext uri="{FF2B5EF4-FFF2-40B4-BE49-F238E27FC236}">
                <a16:creationId xmlns:a16="http://schemas.microsoft.com/office/drawing/2014/main" id="{D9E99615-59D9-44B5-8C3D-BE2D01B1A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1983" y="4583114"/>
            <a:ext cx="1795463" cy="8985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Based on similarity of responsiveness, product segments will be combined</a:t>
            </a:r>
          </a:p>
        </p:txBody>
      </p:sp>
      <p:sp>
        <p:nvSpPr>
          <p:cNvPr id="70" name="Text Box 121">
            <a:extLst>
              <a:ext uri="{FF2B5EF4-FFF2-40B4-BE49-F238E27FC236}">
                <a16:creationId xmlns:a16="http://schemas.microsoft.com/office/drawing/2014/main" id="{DFCC1EE9-DB8F-468C-AF70-6E3F79C83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7884" y="1703388"/>
            <a:ext cx="1425575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Process</a:t>
            </a:r>
          </a:p>
        </p:txBody>
      </p:sp>
      <p:sp>
        <p:nvSpPr>
          <p:cNvPr id="71" name="Text Box 122">
            <a:extLst>
              <a:ext uri="{FF2B5EF4-FFF2-40B4-BE49-F238E27FC236}">
                <a16:creationId xmlns:a16="http://schemas.microsoft.com/office/drawing/2014/main" id="{C8EE485B-3EC4-491B-A420-77D9D843C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2876" y="2014408"/>
            <a:ext cx="1425575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Output</a:t>
            </a:r>
          </a:p>
        </p:txBody>
      </p:sp>
      <p:sp>
        <p:nvSpPr>
          <p:cNvPr id="72" name="Text Box 123">
            <a:extLst>
              <a:ext uri="{FF2B5EF4-FFF2-40B4-BE49-F238E27FC236}">
                <a16:creationId xmlns:a16="http://schemas.microsoft.com/office/drawing/2014/main" id="{FB6C65FC-3851-47C1-9923-28774EE2D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1996" y="1720027"/>
            <a:ext cx="1425575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Times New Roman" pitchFamily="18" charset="0"/>
              </a:rPr>
              <a:t>Input</a:t>
            </a:r>
          </a:p>
        </p:txBody>
      </p:sp>
      <p:sp>
        <p:nvSpPr>
          <p:cNvPr id="73" name="AutoShape 11">
            <a:extLst>
              <a:ext uri="{FF2B5EF4-FFF2-40B4-BE49-F238E27FC236}">
                <a16:creationId xmlns:a16="http://schemas.microsoft.com/office/drawing/2014/main" id="{573DCC27-A8E9-41BF-86EB-B744D8C7832C}"/>
              </a:ext>
            </a:extLst>
          </p:cNvPr>
          <p:cNvSpPr>
            <a:spLocks noChangeArrowheads="1"/>
          </p:cNvSpPr>
          <p:nvPr/>
        </p:nvSpPr>
        <p:spPr bwMode="blackWhite">
          <a:xfrm rot="5400000">
            <a:off x="5558730" y="3626644"/>
            <a:ext cx="3581400" cy="455612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6F6F6F"/>
              </a:gs>
              <a:gs pos="50000">
                <a:srgbClr val="A1A1A1"/>
              </a:gs>
              <a:gs pos="100000">
                <a:srgbClr val="C0C0C0"/>
              </a:gs>
            </a:gsLst>
            <a:lin ang="13500000" scaled="1"/>
          </a:gra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74" name="Line 173">
            <a:extLst>
              <a:ext uri="{FF2B5EF4-FFF2-40B4-BE49-F238E27FC236}">
                <a16:creationId xmlns:a16="http://schemas.microsoft.com/office/drawing/2014/main" id="{17A11635-9424-4972-A136-6BAFB38561C8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505328" y="4186237"/>
            <a:ext cx="752475" cy="0"/>
          </a:xfrm>
          <a:prstGeom prst="line">
            <a:avLst/>
          </a:prstGeom>
          <a:noFill/>
          <a:ln w="12700">
            <a:noFill/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75" name="Rectangle 174">
            <a:extLst>
              <a:ext uri="{FF2B5EF4-FFF2-40B4-BE49-F238E27FC236}">
                <a16:creationId xmlns:a16="http://schemas.microsoft.com/office/drawing/2014/main" id="{2B60BC83-EA94-4411-9050-A66D401ADE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08490" y="2159000"/>
            <a:ext cx="1695450" cy="1939925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76" name="Line 175">
            <a:extLst>
              <a:ext uri="{FF2B5EF4-FFF2-40B4-BE49-F238E27FC236}">
                <a16:creationId xmlns:a16="http://schemas.microsoft.com/office/drawing/2014/main" id="{12267788-FCF2-43F1-8833-8A3A7299EDDA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598990" y="2374899"/>
            <a:ext cx="0" cy="14224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77" name="Line 176">
            <a:extLst>
              <a:ext uri="{FF2B5EF4-FFF2-40B4-BE49-F238E27FC236}">
                <a16:creationId xmlns:a16="http://schemas.microsoft.com/office/drawing/2014/main" id="{F5149C21-2B22-4E8F-BCC1-0EF4A6877C1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594227" y="3789362"/>
            <a:ext cx="14414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78" name="Text Box 177">
            <a:extLst>
              <a:ext uri="{FF2B5EF4-FFF2-40B4-BE49-F238E27FC236}">
                <a16:creationId xmlns:a16="http://schemas.microsoft.com/office/drawing/2014/main" id="{1655BA2A-905F-4EF4-8305-AE30A2CA570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751390" y="3768725"/>
            <a:ext cx="1065212" cy="2143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fontAlgn="base">
              <a:spcBef>
                <a:spcPct val="50000"/>
              </a:spcBef>
              <a:spcAft>
                <a:spcPct val="0"/>
              </a:spcAft>
              <a:defRPr sz="700" b="1" kern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502040204020203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Product Details</a:t>
            </a:r>
          </a:p>
        </p:txBody>
      </p:sp>
      <p:sp>
        <p:nvSpPr>
          <p:cNvPr id="79" name="Text Box 178">
            <a:extLst>
              <a:ext uri="{FF2B5EF4-FFF2-40B4-BE49-F238E27FC236}">
                <a16:creationId xmlns:a16="http://schemas.microsoft.com/office/drawing/2014/main" id="{EBAA081F-F283-4124-A07B-F0D0EA05BD5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-5400000">
            <a:off x="956052" y="3090862"/>
            <a:ext cx="1100138" cy="2143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fontAlgn="base">
              <a:spcBef>
                <a:spcPct val="50000"/>
              </a:spcBef>
              <a:spcAft>
                <a:spcPct val="0"/>
              </a:spcAft>
              <a:defRPr sz="700" b="1" kern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502040204020203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LT Contribution</a:t>
            </a:r>
          </a:p>
        </p:txBody>
      </p:sp>
      <p:sp>
        <p:nvSpPr>
          <p:cNvPr id="80" name="Arc 179">
            <a:extLst>
              <a:ext uri="{FF2B5EF4-FFF2-40B4-BE49-F238E27FC236}">
                <a16:creationId xmlns:a16="http://schemas.microsoft.com/office/drawing/2014/main" id="{2BCE7F58-6208-493D-B6F8-5C82BC21CDFB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1598990" y="2503487"/>
            <a:ext cx="1377950" cy="906462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1596397852 h 21600"/>
              <a:gd name="T4" fmla="*/ 0 w 21600"/>
              <a:gd name="T5" fmla="*/ 1596397852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81" name="Arc 180">
            <a:extLst>
              <a:ext uri="{FF2B5EF4-FFF2-40B4-BE49-F238E27FC236}">
                <a16:creationId xmlns:a16="http://schemas.microsoft.com/office/drawing/2014/main" id="{AE5906B8-7580-4113-A222-49469696FACD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1598990" y="3279775"/>
            <a:ext cx="1377950" cy="258763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37136323 h 21600"/>
              <a:gd name="T4" fmla="*/ 0 w 21600"/>
              <a:gd name="T5" fmla="*/ 37136323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82" name="Arc 181">
            <a:extLst>
              <a:ext uri="{FF2B5EF4-FFF2-40B4-BE49-F238E27FC236}">
                <a16:creationId xmlns:a16="http://schemas.microsoft.com/office/drawing/2014/main" id="{0D393F65-5626-4924-A910-BCA46CEB2994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1598990" y="2827337"/>
            <a:ext cx="1382712" cy="711200"/>
          </a:xfrm>
          <a:custGeom>
            <a:avLst/>
            <a:gdLst>
              <a:gd name="T0" fmla="*/ 0 w 21664"/>
              <a:gd name="T1" fmla="*/ 0 h 21600"/>
              <a:gd name="T2" fmla="*/ 2147483647 w 21664"/>
              <a:gd name="T3" fmla="*/ 771023494 h 21600"/>
              <a:gd name="T4" fmla="*/ 16640922 w 21664"/>
              <a:gd name="T5" fmla="*/ 771023494 h 21600"/>
              <a:gd name="T6" fmla="*/ 0 60000 65536"/>
              <a:gd name="T7" fmla="*/ 0 60000 65536"/>
              <a:gd name="T8" fmla="*/ 0 60000 65536"/>
              <a:gd name="T9" fmla="*/ 0 w 21664"/>
              <a:gd name="T10" fmla="*/ 0 h 21600"/>
              <a:gd name="T11" fmla="*/ 21664 w 2166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64" h="21600" fill="none" extrusionOk="0">
                <a:moveTo>
                  <a:pt x="0" y="0"/>
                </a:moveTo>
                <a:cubicBezTo>
                  <a:pt x="21" y="0"/>
                  <a:pt x="42" y="-1"/>
                  <a:pt x="64" y="0"/>
                </a:cubicBezTo>
                <a:cubicBezTo>
                  <a:pt x="11993" y="0"/>
                  <a:pt x="21664" y="9670"/>
                  <a:pt x="21664" y="21600"/>
                </a:cubicBezTo>
              </a:path>
              <a:path w="21664" h="21600" stroke="0" extrusionOk="0">
                <a:moveTo>
                  <a:pt x="0" y="0"/>
                </a:moveTo>
                <a:cubicBezTo>
                  <a:pt x="21" y="0"/>
                  <a:pt x="42" y="-1"/>
                  <a:pt x="64" y="0"/>
                </a:cubicBezTo>
                <a:cubicBezTo>
                  <a:pt x="11993" y="0"/>
                  <a:pt x="21664" y="9670"/>
                  <a:pt x="21664" y="21600"/>
                </a:cubicBezTo>
                <a:lnTo>
                  <a:pt x="64" y="21600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83" name="Text Box 182">
            <a:extLst>
              <a:ext uri="{FF2B5EF4-FFF2-40B4-BE49-F238E27FC236}">
                <a16:creationId xmlns:a16="http://schemas.microsoft.com/office/drawing/2014/main" id="{00050B91-83F2-4EA5-BB7F-AF061526F86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432427" y="2338387"/>
            <a:ext cx="628650" cy="2000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Product A</a:t>
            </a:r>
          </a:p>
        </p:txBody>
      </p:sp>
      <p:sp>
        <p:nvSpPr>
          <p:cNvPr id="84" name="Text Box 183">
            <a:extLst>
              <a:ext uri="{FF2B5EF4-FFF2-40B4-BE49-F238E27FC236}">
                <a16:creationId xmlns:a16="http://schemas.microsoft.com/office/drawing/2014/main" id="{3599E541-E0C9-4FB4-BE5B-0946D42BFA89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429253" y="2657474"/>
            <a:ext cx="627063" cy="2154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fontAlgn="base">
              <a:spcBef>
                <a:spcPct val="50000"/>
              </a:spcBef>
              <a:spcAft>
                <a:spcPct val="0"/>
              </a:spcAft>
              <a:defRPr sz="700" b="1" kern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502040204020203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Product B</a:t>
            </a:r>
          </a:p>
        </p:txBody>
      </p:sp>
      <p:sp>
        <p:nvSpPr>
          <p:cNvPr id="85" name="Text Box 184">
            <a:extLst>
              <a:ext uri="{FF2B5EF4-FFF2-40B4-BE49-F238E27FC236}">
                <a16:creationId xmlns:a16="http://schemas.microsoft.com/office/drawing/2014/main" id="{48B26145-C5C5-4F70-B4ED-695F16A2542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424490" y="3106737"/>
            <a:ext cx="628650" cy="2154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fontAlgn="base">
              <a:spcBef>
                <a:spcPct val="50000"/>
              </a:spcBef>
              <a:spcAft>
                <a:spcPct val="0"/>
              </a:spcAft>
              <a:defRPr sz="700" b="1" kern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502040204020203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Product C</a:t>
            </a:r>
          </a:p>
        </p:txBody>
      </p:sp>
      <p:sp>
        <p:nvSpPr>
          <p:cNvPr id="86" name="Text Box 185">
            <a:extLst>
              <a:ext uri="{FF2B5EF4-FFF2-40B4-BE49-F238E27FC236}">
                <a16:creationId xmlns:a16="http://schemas.microsoft.com/office/drawing/2014/main" id="{638FB47C-D76E-4F72-8BD4-095879475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1777" y="2108199"/>
            <a:ext cx="172561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Response Modeling</a:t>
            </a:r>
          </a:p>
        </p:txBody>
      </p:sp>
      <p:sp>
        <p:nvSpPr>
          <p:cNvPr id="87" name="Rectangle 186">
            <a:extLst>
              <a:ext uri="{FF2B5EF4-FFF2-40B4-BE49-F238E27FC236}">
                <a16:creationId xmlns:a16="http://schemas.microsoft.com/office/drawing/2014/main" id="{4F6D42BE-DE3E-4023-9868-6C13D87C8A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41395" y="2613978"/>
            <a:ext cx="1695450" cy="1939925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88" name="Line 187">
            <a:extLst>
              <a:ext uri="{FF2B5EF4-FFF2-40B4-BE49-F238E27FC236}">
                <a16:creationId xmlns:a16="http://schemas.microsoft.com/office/drawing/2014/main" id="{DD748FC8-35C7-499C-AE10-8D54FB0E3C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00158" y="2793365"/>
            <a:ext cx="0" cy="14589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89" name="Line 188">
            <a:extLst>
              <a:ext uri="{FF2B5EF4-FFF2-40B4-BE49-F238E27FC236}">
                <a16:creationId xmlns:a16="http://schemas.microsoft.com/office/drawing/2014/main" id="{72111A9F-C5CB-41B4-A1BB-302FB7D1D0D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00159" y="4252277"/>
            <a:ext cx="14366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90" name="Text Box 189">
            <a:extLst>
              <a:ext uri="{FF2B5EF4-FFF2-40B4-BE49-F238E27FC236}">
                <a16:creationId xmlns:a16="http://schemas.microsoft.com/office/drawing/2014/main" id="{6B84D201-F24B-4E88-A319-4B7814BE5F04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835108" y="4276090"/>
            <a:ext cx="1065212" cy="2143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fontAlgn="base">
              <a:spcBef>
                <a:spcPct val="50000"/>
              </a:spcBef>
              <a:spcAft>
                <a:spcPct val="0"/>
              </a:spcAft>
              <a:defRPr sz="700" b="1" kern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502040204020203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Sales reps</a:t>
            </a:r>
          </a:p>
        </p:txBody>
      </p:sp>
      <p:sp>
        <p:nvSpPr>
          <p:cNvPr id="91" name="Text Box 190">
            <a:extLst>
              <a:ext uri="{FF2B5EF4-FFF2-40B4-BE49-F238E27FC236}">
                <a16:creationId xmlns:a16="http://schemas.microsoft.com/office/drawing/2014/main" id="{6CC5A159-B422-47B5-BBBC-DCD6F7A04CC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 rot="-5400000">
            <a:off x="7942934" y="3343419"/>
            <a:ext cx="1100138" cy="2000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fontAlgn="base">
              <a:spcBef>
                <a:spcPct val="50000"/>
              </a:spcBef>
              <a:spcAft>
                <a:spcPct val="0"/>
              </a:spcAft>
              <a:defRPr sz="700" b="1" kern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502040204020203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LT Contribution</a:t>
            </a:r>
          </a:p>
        </p:txBody>
      </p:sp>
      <p:sp>
        <p:nvSpPr>
          <p:cNvPr id="92" name="Arc 191">
            <a:extLst>
              <a:ext uri="{FF2B5EF4-FFF2-40B4-BE49-F238E27FC236}">
                <a16:creationId xmlns:a16="http://schemas.microsoft.com/office/drawing/2014/main" id="{0DA5B967-C656-4F04-8253-957C915692ED}"/>
              </a:ext>
            </a:extLst>
          </p:cNvPr>
          <p:cNvSpPr>
            <a:spLocks/>
          </p:cNvSpPr>
          <p:nvPr/>
        </p:nvSpPr>
        <p:spPr bwMode="auto">
          <a:xfrm rot="-1312940">
            <a:off x="8625558" y="2971165"/>
            <a:ext cx="1231900" cy="539750"/>
          </a:xfrm>
          <a:custGeom>
            <a:avLst/>
            <a:gdLst>
              <a:gd name="T0" fmla="*/ 852419273 w 19732"/>
              <a:gd name="T1" fmla="*/ 0 h 21314"/>
              <a:gd name="T2" fmla="*/ 2147483647 w 19732"/>
              <a:gd name="T3" fmla="*/ 203436750 h 21314"/>
              <a:gd name="T4" fmla="*/ 0 w 19732"/>
              <a:gd name="T5" fmla="*/ 346136883 h 21314"/>
              <a:gd name="T6" fmla="*/ 0 60000 65536"/>
              <a:gd name="T7" fmla="*/ 0 60000 65536"/>
              <a:gd name="T8" fmla="*/ 0 60000 65536"/>
              <a:gd name="T9" fmla="*/ 0 w 19732"/>
              <a:gd name="T10" fmla="*/ 0 h 21314"/>
              <a:gd name="T11" fmla="*/ 19732 w 19732"/>
              <a:gd name="T12" fmla="*/ 21314 h 2131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732" h="21314" fill="none" extrusionOk="0">
                <a:moveTo>
                  <a:pt x="3503" y="-1"/>
                </a:moveTo>
                <a:cubicBezTo>
                  <a:pt x="10675" y="1178"/>
                  <a:pt x="16774" y="5886"/>
                  <a:pt x="19731" y="12527"/>
                </a:cubicBezTo>
              </a:path>
              <a:path w="19732" h="21314" stroke="0" extrusionOk="0">
                <a:moveTo>
                  <a:pt x="3503" y="-1"/>
                </a:moveTo>
                <a:cubicBezTo>
                  <a:pt x="10675" y="1178"/>
                  <a:pt x="16774" y="5886"/>
                  <a:pt x="19731" y="12527"/>
                </a:cubicBezTo>
                <a:lnTo>
                  <a:pt x="0" y="2131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93" name="Rectangle 192">
            <a:extLst>
              <a:ext uri="{FF2B5EF4-FFF2-40B4-BE49-F238E27FC236}">
                <a16:creationId xmlns:a16="http://schemas.microsoft.com/office/drawing/2014/main" id="{D6A28D85-72BB-4F03-A894-18FE75FC6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1970" y="2918778"/>
            <a:ext cx="312738" cy="1330325"/>
          </a:xfrm>
          <a:prstGeom prst="rect">
            <a:avLst/>
          </a:prstGeom>
          <a:solidFill>
            <a:srgbClr val="B72C00">
              <a:alpha val="2901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94" name="AutoShape 193">
            <a:extLst>
              <a:ext uri="{FF2B5EF4-FFF2-40B4-BE49-F238E27FC236}">
                <a16:creationId xmlns:a16="http://schemas.microsoft.com/office/drawing/2014/main" id="{4CC22A2D-7ECD-4DCF-846D-7E585522A16D}"/>
              </a:ext>
            </a:extLst>
          </p:cNvPr>
          <p:cNvSpPr>
            <a:spLocks noChangeArrowheads="1"/>
          </p:cNvSpPr>
          <p:nvPr/>
        </p:nvSpPr>
        <p:spPr bwMode="auto">
          <a:xfrm rot="-3626715">
            <a:off x="9066884" y="3223578"/>
            <a:ext cx="312737" cy="207963"/>
          </a:xfrm>
          <a:prstGeom prst="rightArrow">
            <a:avLst>
              <a:gd name="adj1" fmla="val 50000"/>
              <a:gd name="adj2" fmla="val 37595"/>
            </a:avLst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95" name="Oval 194">
            <a:extLst>
              <a:ext uri="{FF2B5EF4-FFF2-40B4-BE49-F238E27FC236}">
                <a16:creationId xmlns:a16="http://schemas.microsoft.com/office/drawing/2014/main" id="{699C972E-F443-480F-9C51-26610E6BB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7358" y="3507740"/>
            <a:ext cx="74612" cy="100012"/>
          </a:xfrm>
          <a:prstGeom prst="ellipse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96" name="Text Box 195">
            <a:extLst>
              <a:ext uri="{FF2B5EF4-FFF2-40B4-BE49-F238E27FC236}">
                <a16:creationId xmlns:a16="http://schemas.microsoft.com/office/drawing/2014/main" id="{54909872-C220-42AE-9378-66462ACD5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8908" y="3579177"/>
            <a:ext cx="1065212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fontAlgn="base">
              <a:spcBef>
                <a:spcPct val="50000"/>
              </a:spcBef>
              <a:spcAft>
                <a:spcPct val="0"/>
              </a:spcAft>
              <a:defRPr sz="700" b="1" kern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502040204020203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Base case</a:t>
            </a:r>
          </a:p>
        </p:txBody>
      </p:sp>
      <p:sp>
        <p:nvSpPr>
          <p:cNvPr id="97" name="Text Box 196">
            <a:extLst>
              <a:ext uri="{FF2B5EF4-FFF2-40B4-BE49-F238E27FC236}">
                <a16:creationId xmlns:a16="http://schemas.microsoft.com/office/drawing/2014/main" id="{1DA59474-FB62-4CCA-822D-87E818DAB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7696" y="2817177"/>
            <a:ext cx="1065213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fontAlgn="base">
              <a:spcBef>
                <a:spcPct val="50000"/>
              </a:spcBef>
              <a:spcAft>
                <a:spcPct val="0"/>
              </a:spcAft>
              <a:defRPr sz="700" b="1" kern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502040204020203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Optimized</a:t>
            </a:r>
          </a:p>
        </p:txBody>
      </p:sp>
      <p:sp>
        <p:nvSpPr>
          <p:cNvPr id="98" name="Text Box 197">
            <a:extLst>
              <a:ext uri="{FF2B5EF4-FFF2-40B4-BE49-F238E27FC236}">
                <a16:creationId xmlns:a16="http://schemas.microsoft.com/office/drawing/2014/main" id="{072436FF-D1B0-4168-AB96-600E28AFC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3296" y="2563177"/>
            <a:ext cx="17256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>
              <a:defRPr sz="1100" b="1" kern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Optimization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4B9DCBE-C6B7-4DE0-82C0-F76A3AF29E0D}"/>
              </a:ext>
            </a:extLst>
          </p:cNvPr>
          <p:cNvGrpSpPr/>
          <p:nvPr/>
        </p:nvGrpSpPr>
        <p:grpSpPr>
          <a:xfrm>
            <a:off x="7944785" y="5501159"/>
            <a:ext cx="3204693" cy="938719"/>
            <a:chOff x="8132906" y="3444116"/>
            <a:chExt cx="3204693" cy="938719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ACBCC6F-9B8C-4A4E-8F90-681E9F926C9F}"/>
                </a:ext>
              </a:extLst>
            </p:cNvPr>
            <p:cNvSpPr/>
            <p:nvPr/>
          </p:nvSpPr>
          <p:spPr>
            <a:xfrm>
              <a:off x="9041810" y="3444116"/>
              <a:ext cx="2295789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 Light" panose="020B0502040204020203" pitchFamily="34" charset="0"/>
                  <a:ea typeface="+mn-ea"/>
                  <a:cs typeface="+mn-cs"/>
                </a:rPr>
                <a:t>Financial projections of sales, profits, costs and Value from sales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 Light" panose="020B0502040204020203" pitchFamily="34" charset="0"/>
                  <a:ea typeface="+mn-ea"/>
                  <a:cs typeface="+mn-cs"/>
                </a:rPr>
                <a:t>Recommended PDEs by Product and Calls by Specialty</a:t>
              </a:r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F2CB0D63-DFEC-450F-8341-D3A5E33CC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906" y="3563296"/>
              <a:ext cx="624591" cy="624591"/>
            </a:xfrm>
            <a:prstGeom prst="rect">
              <a:avLst/>
            </a:prstGeom>
          </p:spPr>
        </p:pic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E8458A9-0F28-497E-8A92-822ACBD45ECC}"/>
              </a:ext>
            </a:extLst>
          </p:cNvPr>
          <p:cNvSpPr/>
          <p:nvPr/>
        </p:nvSpPr>
        <p:spPr>
          <a:xfrm>
            <a:off x="7577236" y="4990268"/>
            <a:ext cx="3857728" cy="473889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Planned Results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F9D7EA5-FAA1-4FD5-9057-1482BF38D00A}"/>
              </a:ext>
            </a:extLst>
          </p:cNvPr>
          <p:cNvSpPr/>
          <p:nvPr/>
        </p:nvSpPr>
        <p:spPr>
          <a:xfrm>
            <a:off x="7577236" y="5456841"/>
            <a:ext cx="3857728" cy="951586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ext Box 13">
            <a:extLst>
              <a:ext uri="{FF2B5EF4-FFF2-40B4-BE49-F238E27FC236}">
                <a16:creationId xmlns:a16="http://schemas.microsoft.com/office/drawing/2014/main" id="{D394B388-0CF6-43D4-A97D-2EEAD0C6A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790601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lvl="0"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Sizing (</a:t>
            </a:r>
            <a:r>
              <a:rPr lang="en-US" sz="1000" dirty="0">
                <a:latin typeface="Calibri" panose="020F0502020204030204"/>
              </a:rPr>
              <a:t>3/5)</a:t>
            </a:r>
            <a:endParaRPr kumimoji="0" lang="en-US" sz="10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598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:a16="http://schemas.microsoft.com/office/drawing/2014/main" id="{86906E93-50B2-43F4-8607-F1FD2FC9C8D5}"/>
              </a:ext>
            </a:extLst>
          </p:cNvPr>
          <p:cNvSpPr txBox="1"/>
          <p:nvPr/>
        </p:nvSpPr>
        <p:spPr>
          <a:xfrm>
            <a:off x="246888" y="153549"/>
            <a:ext cx="111252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Lao UI" panose="020B0502040204020203" pitchFamily="34" charset="0"/>
              </a:rPr>
              <a:t>User friendly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Lao UI" panose="020B0502040204020203" pitchFamily="34" charset="0"/>
              </a:rPr>
              <a:t>optimization &amp; simulation platform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Lao UI" panose="020B0502040204020203" pitchFamily="34" charset="0"/>
              </a:rPr>
              <a:t> will allow users to perform simulations on different scenarios to get the most accurate outputs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66" name="Picture 1" descr="image001">
            <a:extLst>
              <a:ext uri="{FF2B5EF4-FFF2-40B4-BE49-F238E27FC236}">
                <a16:creationId xmlns:a16="http://schemas.microsoft.com/office/drawing/2014/main" id="{92BF71C4-95C6-4F48-B562-FF1B5FD76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199" y="1006548"/>
            <a:ext cx="5720579" cy="5510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372A7798-E3F3-452E-B08E-8F46C5BB3F49}"/>
              </a:ext>
            </a:extLst>
          </p:cNvPr>
          <p:cNvSpPr txBox="1"/>
          <p:nvPr/>
        </p:nvSpPr>
        <p:spPr>
          <a:xfrm>
            <a:off x="1902045" y="1968251"/>
            <a:ext cx="2576684" cy="261610"/>
          </a:xfrm>
          <a:prstGeom prst="rect">
            <a:avLst/>
          </a:prstGeom>
          <a:noFill/>
          <a:ln cap="rnd">
            <a:solidFill>
              <a:srgbClr val="8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09538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Times New Roman" pitchFamily="18" charset="0"/>
              </a:rPr>
              <a:t>Choose optimization type and level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740AD46-C39A-4E15-9A86-1D0EE77022F3}"/>
              </a:ext>
            </a:extLst>
          </p:cNvPr>
          <p:cNvSpPr/>
          <p:nvPr/>
        </p:nvSpPr>
        <p:spPr bwMode="auto">
          <a:xfrm>
            <a:off x="1778001" y="1806713"/>
            <a:ext cx="235098" cy="237407"/>
          </a:xfrm>
          <a:prstGeom prst="ellipse">
            <a:avLst/>
          </a:prstGeom>
          <a:solidFill>
            <a:srgbClr val="80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Times New Roman" pitchFamily="18" charset="0"/>
              </a:rPr>
              <a:t>1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55608FE-875A-48C4-A20E-10F53E40F66B}"/>
              </a:ext>
            </a:extLst>
          </p:cNvPr>
          <p:cNvCxnSpPr>
            <a:cxnSpLocks/>
          </p:cNvCxnSpPr>
          <p:nvPr/>
        </p:nvCxnSpPr>
        <p:spPr bwMode="auto">
          <a:xfrm>
            <a:off x="4518540" y="2104486"/>
            <a:ext cx="1221162" cy="3336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B6EC2F48-323B-4C27-8BBB-FFEA1FE03FEC}"/>
              </a:ext>
            </a:extLst>
          </p:cNvPr>
          <p:cNvSpPr txBox="1"/>
          <p:nvPr/>
        </p:nvSpPr>
        <p:spPr>
          <a:xfrm>
            <a:off x="1869194" y="2814571"/>
            <a:ext cx="2576684" cy="430887"/>
          </a:xfrm>
          <a:prstGeom prst="rect">
            <a:avLst/>
          </a:prstGeom>
          <a:noFill/>
          <a:ln cap="rnd">
            <a:solidFill>
              <a:srgbClr val="8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09538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Times New Roman" pitchFamily="18" charset="0"/>
              </a:rPr>
              <a:t>Enter planning period &amp;</a:t>
            </a:r>
          </a:p>
          <a:p>
            <a:pPr marL="109538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Times New Roman" pitchFamily="18" charset="0"/>
              </a:rPr>
              <a:t>Enter constraints on planned budget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F5757FE-6DF9-44F4-947A-7201AF25FF9B}"/>
              </a:ext>
            </a:extLst>
          </p:cNvPr>
          <p:cNvSpPr/>
          <p:nvPr/>
        </p:nvSpPr>
        <p:spPr bwMode="auto">
          <a:xfrm>
            <a:off x="1772380" y="2653034"/>
            <a:ext cx="235098" cy="237407"/>
          </a:xfrm>
          <a:prstGeom prst="ellipse">
            <a:avLst/>
          </a:prstGeom>
          <a:solidFill>
            <a:srgbClr val="80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Times New Roman" pitchFamily="18" charset="0"/>
              </a:rPr>
              <a:t>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C902068-E459-434E-A0A9-0C6F6B3B70A6}"/>
              </a:ext>
            </a:extLst>
          </p:cNvPr>
          <p:cNvSpPr txBox="1"/>
          <p:nvPr/>
        </p:nvSpPr>
        <p:spPr>
          <a:xfrm>
            <a:off x="1960656" y="1703305"/>
            <a:ext cx="251054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Times New Roman" pitchFamily="18" charset="0"/>
              </a:rPr>
              <a:t>Optimization Characteristics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26EA1D4-6FB0-42DB-ACAF-929533A78B29}"/>
              </a:ext>
            </a:extLst>
          </p:cNvPr>
          <p:cNvSpPr txBox="1"/>
          <p:nvPr/>
        </p:nvSpPr>
        <p:spPr>
          <a:xfrm>
            <a:off x="1955035" y="2543514"/>
            <a:ext cx="251152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Times New Roman" pitchFamily="18" charset="0"/>
              </a:rPr>
              <a:t>Optimization Period &amp; Budget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FE5F362-1C9E-4449-AF10-4AAF4FC89909}"/>
              </a:ext>
            </a:extLst>
          </p:cNvPr>
          <p:cNvSpPr txBox="1"/>
          <p:nvPr/>
        </p:nvSpPr>
        <p:spPr>
          <a:xfrm>
            <a:off x="1863657" y="3976173"/>
            <a:ext cx="2597365" cy="430887"/>
          </a:xfrm>
          <a:prstGeom prst="rect">
            <a:avLst/>
          </a:prstGeom>
          <a:noFill/>
          <a:ln cap="rnd">
            <a:solidFill>
              <a:srgbClr val="8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09538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Times New Roman" pitchFamily="18" charset="0"/>
              </a:rPr>
              <a:t>Modify channel constraints based  on Response curves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8D5FBBC9-0A4C-4B0B-B692-D35B67794002}"/>
              </a:ext>
            </a:extLst>
          </p:cNvPr>
          <p:cNvSpPr/>
          <p:nvPr/>
        </p:nvSpPr>
        <p:spPr bwMode="auto">
          <a:xfrm>
            <a:off x="1766843" y="3814636"/>
            <a:ext cx="235098" cy="237407"/>
          </a:xfrm>
          <a:prstGeom prst="ellipse">
            <a:avLst/>
          </a:prstGeom>
          <a:solidFill>
            <a:srgbClr val="80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Times New Roman" pitchFamily="18" charset="0"/>
              </a:rPr>
              <a:t>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561A3BF-2338-4279-9614-6BDAC2182709}"/>
              </a:ext>
            </a:extLst>
          </p:cNvPr>
          <p:cNvSpPr txBox="1"/>
          <p:nvPr/>
        </p:nvSpPr>
        <p:spPr>
          <a:xfrm>
            <a:off x="1949498" y="3705116"/>
            <a:ext cx="22894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Times New Roman" pitchFamily="18" charset="0"/>
              </a:rPr>
              <a:t>Channel Constraints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522FC2F-2E42-498C-9E93-E92951092DBC}"/>
              </a:ext>
            </a:extLst>
          </p:cNvPr>
          <p:cNvSpPr txBox="1"/>
          <p:nvPr/>
        </p:nvSpPr>
        <p:spPr>
          <a:xfrm>
            <a:off x="1873833" y="5664503"/>
            <a:ext cx="2576684" cy="261610"/>
          </a:xfrm>
          <a:prstGeom prst="rect">
            <a:avLst/>
          </a:prstGeom>
          <a:noFill/>
          <a:ln cap="rnd">
            <a:solidFill>
              <a:srgbClr val="8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09538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Times New Roman" pitchFamily="18" charset="0"/>
              </a:rPr>
              <a:t>Add constraints at granular level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3C7AF461-DC61-4132-8ACF-A93DA5294D28}"/>
              </a:ext>
            </a:extLst>
          </p:cNvPr>
          <p:cNvSpPr/>
          <p:nvPr/>
        </p:nvSpPr>
        <p:spPr bwMode="auto">
          <a:xfrm>
            <a:off x="1777019" y="5502965"/>
            <a:ext cx="235098" cy="237407"/>
          </a:xfrm>
          <a:prstGeom prst="ellipse">
            <a:avLst/>
          </a:prstGeom>
          <a:solidFill>
            <a:srgbClr val="80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Times New Roman" pitchFamily="18" charset="0"/>
              </a:rPr>
              <a:t>4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E84FDB0-EDBF-4303-9044-BF14A986BDA6}"/>
              </a:ext>
            </a:extLst>
          </p:cNvPr>
          <p:cNvSpPr txBox="1"/>
          <p:nvPr/>
        </p:nvSpPr>
        <p:spPr>
          <a:xfrm>
            <a:off x="1959674" y="5393445"/>
            <a:ext cx="22894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2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Times New Roman" pitchFamily="18" charset="0"/>
              </a:rPr>
              <a:t>Region Constraints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14A4129-ADD2-4194-81B8-C9999639F5CB}"/>
              </a:ext>
            </a:extLst>
          </p:cNvPr>
          <p:cNvCxnSpPr>
            <a:cxnSpLocks/>
          </p:cNvCxnSpPr>
          <p:nvPr/>
        </p:nvCxnSpPr>
        <p:spPr bwMode="auto">
          <a:xfrm>
            <a:off x="4487005" y="3004894"/>
            <a:ext cx="1221162" cy="3336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D5852C1-0A14-40BF-8FA3-415C9E81A26A}"/>
              </a:ext>
            </a:extLst>
          </p:cNvPr>
          <p:cNvCxnSpPr>
            <a:cxnSpLocks/>
          </p:cNvCxnSpPr>
          <p:nvPr/>
        </p:nvCxnSpPr>
        <p:spPr bwMode="auto">
          <a:xfrm>
            <a:off x="4487240" y="4172892"/>
            <a:ext cx="1221162" cy="3336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357D544-3B1E-4CCC-B517-19586A3A5161}"/>
              </a:ext>
            </a:extLst>
          </p:cNvPr>
          <p:cNvCxnSpPr>
            <a:cxnSpLocks/>
          </p:cNvCxnSpPr>
          <p:nvPr/>
        </p:nvCxnSpPr>
        <p:spPr bwMode="auto">
          <a:xfrm>
            <a:off x="4471198" y="5784276"/>
            <a:ext cx="1221162" cy="3336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 Box 13">
            <a:extLst>
              <a:ext uri="{FF2B5EF4-FFF2-40B4-BE49-F238E27FC236}">
                <a16:creationId xmlns:a16="http://schemas.microsoft.com/office/drawing/2014/main" id="{D561E367-459F-4994-9F6B-F85522B83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790601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lvl="0"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Sizing (</a:t>
            </a:r>
            <a:r>
              <a:rPr lang="en-US" sz="1000" dirty="0">
                <a:latin typeface="Calibri" panose="020F0502020204030204"/>
              </a:rPr>
              <a:t>4/5)</a:t>
            </a:r>
            <a:endParaRPr kumimoji="0" lang="en-US" sz="10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8FE665-1920-4B53-A6D9-B7BD660D8AF9}"/>
              </a:ext>
            </a:extLst>
          </p:cNvPr>
          <p:cNvSpPr/>
          <p:nvPr/>
        </p:nvSpPr>
        <p:spPr>
          <a:xfrm>
            <a:off x="7208668" y="1006548"/>
            <a:ext cx="1882066" cy="1653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376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C74E23F-CE05-476E-A93F-CBC136569D18}"/>
              </a:ext>
            </a:extLst>
          </p:cNvPr>
          <p:cNvSpPr txBox="1"/>
          <p:nvPr/>
        </p:nvSpPr>
        <p:spPr>
          <a:xfrm>
            <a:off x="1538116" y="1941202"/>
            <a:ext cx="2576684" cy="261610"/>
          </a:xfrm>
          <a:prstGeom prst="rect">
            <a:avLst/>
          </a:prstGeom>
          <a:noFill/>
          <a:ln cap="rnd">
            <a:solidFill>
              <a:srgbClr val="8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Compare key optimized results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89DB0B-7B5D-4AC5-81F6-22B1AEF5045A}"/>
              </a:ext>
            </a:extLst>
          </p:cNvPr>
          <p:cNvSpPr/>
          <p:nvPr/>
        </p:nvSpPr>
        <p:spPr bwMode="auto">
          <a:xfrm>
            <a:off x="1414072" y="1779665"/>
            <a:ext cx="235098" cy="237407"/>
          </a:xfrm>
          <a:prstGeom prst="ellipse">
            <a:avLst/>
          </a:prstGeom>
          <a:solidFill>
            <a:srgbClr val="80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2754B6-EC24-4A64-83D5-2FE0684EBDD3}"/>
              </a:ext>
            </a:extLst>
          </p:cNvPr>
          <p:cNvSpPr txBox="1"/>
          <p:nvPr/>
        </p:nvSpPr>
        <p:spPr>
          <a:xfrm>
            <a:off x="1596727" y="1676256"/>
            <a:ext cx="2095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Results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BA1A53-A6C7-4374-B42B-5702C21697CA}"/>
              </a:ext>
            </a:extLst>
          </p:cNvPr>
          <p:cNvSpPr txBox="1"/>
          <p:nvPr/>
        </p:nvSpPr>
        <p:spPr>
          <a:xfrm>
            <a:off x="1533071" y="3295401"/>
            <a:ext cx="2576684" cy="430887"/>
          </a:xfrm>
          <a:prstGeom prst="rect">
            <a:avLst/>
          </a:prstGeom>
          <a:noFill/>
          <a:ln cap="rnd">
            <a:solidFill>
              <a:srgbClr val="8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742676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View channel wise spends, contribution and ROI changes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BF7997C-03B4-4680-A5A9-93609F4DFACE}"/>
              </a:ext>
            </a:extLst>
          </p:cNvPr>
          <p:cNvSpPr/>
          <p:nvPr/>
        </p:nvSpPr>
        <p:spPr bwMode="auto">
          <a:xfrm>
            <a:off x="1409027" y="3133863"/>
            <a:ext cx="235098" cy="237407"/>
          </a:xfrm>
          <a:prstGeom prst="ellipse">
            <a:avLst/>
          </a:prstGeom>
          <a:solidFill>
            <a:srgbClr val="80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D11368-A3D5-4575-A752-5634DB08ADAF}"/>
              </a:ext>
            </a:extLst>
          </p:cNvPr>
          <p:cNvSpPr txBox="1"/>
          <p:nvPr/>
        </p:nvSpPr>
        <p:spPr>
          <a:xfrm>
            <a:off x="1591682" y="3030454"/>
            <a:ext cx="2095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Spend Summary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9BC652-D923-4EFB-BAD5-BBB7225BE6AD}"/>
              </a:ext>
            </a:extLst>
          </p:cNvPr>
          <p:cNvSpPr txBox="1"/>
          <p:nvPr/>
        </p:nvSpPr>
        <p:spPr>
          <a:xfrm>
            <a:off x="1533071" y="5019722"/>
            <a:ext cx="2576684" cy="430887"/>
          </a:xfrm>
          <a:prstGeom prst="rect">
            <a:avLst/>
          </a:prstGeom>
          <a:noFill/>
          <a:ln cap="rnd">
            <a:solidFill>
              <a:srgbClr val="8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View tabular form with in-depth result details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10CC56F-0143-4E97-AEED-20291FD9C814}"/>
              </a:ext>
            </a:extLst>
          </p:cNvPr>
          <p:cNvSpPr/>
          <p:nvPr/>
        </p:nvSpPr>
        <p:spPr bwMode="auto">
          <a:xfrm>
            <a:off x="1409027" y="4858184"/>
            <a:ext cx="235098" cy="237407"/>
          </a:xfrm>
          <a:prstGeom prst="ellipse">
            <a:avLst/>
          </a:prstGeom>
          <a:solidFill>
            <a:srgbClr val="80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AC3374-E891-4BDB-8E43-CCAD7BEA11C9}"/>
              </a:ext>
            </a:extLst>
          </p:cNvPr>
          <p:cNvSpPr txBox="1"/>
          <p:nvPr/>
        </p:nvSpPr>
        <p:spPr>
          <a:xfrm>
            <a:off x="1591682" y="4754775"/>
            <a:ext cx="2095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Tabular Results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E27D7D-1F8F-427B-B69F-4B26CA53FFC1}"/>
              </a:ext>
            </a:extLst>
          </p:cNvPr>
          <p:cNvCxnSpPr>
            <a:cxnSpLocks/>
          </p:cNvCxnSpPr>
          <p:nvPr/>
        </p:nvCxnSpPr>
        <p:spPr bwMode="auto">
          <a:xfrm>
            <a:off x="4111764" y="2127789"/>
            <a:ext cx="536436" cy="3336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AD0EC1-4F3E-4BF5-B0C3-1B2A9024A589}"/>
              </a:ext>
            </a:extLst>
          </p:cNvPr>
          <p:cNvCxnSpPr>
            <a:cxnSpLocks/>
          </p:cNvCxnSpPr>
          <p:nvPr/>
        </p:nvCxnSpPr>
        <p:spPr bwMode="auto">
          <a:xfrm>
            <a:off x="4111764" y="3495640"/>
            <a:ext cx="536436" cy="3336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42DEC8-F01C-451B-A649-7812EAED752E}"/>
              </a:ext>
            </a:extLst>
          </p:cNvPr>
          <p:cNvCxnSpPr>
            <a:cxnSpLocks/>
          </p:cNvCxnSpPr>
          <p:nvPr/>
        </p:nvCxnSpPr>
        <p:spPr bwMode="auto">
          <a:xfrm>
            <a:off x="4111764" y="5147190"/>
            <a:ext cx="536436" cy="3336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8" name="Picture 1" descr="image001">
            <a:extLst>
              <a:ext uri="{FF2B5EF4-FFF2-40B4-BE49-F238E27FC236}">
                <a16:creationId xmlns:a16="http://schemas.microsoft.com/office/drawing/2014/main" id="{E105DD35-37FC-46C4-AAA5-B980BAC47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729" y="1090313"/>
            <a:ext cx="6083157" cy="540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1AEE7E3-A40A-4A77-AE70-AB8C3A25A356}"/>
              </a:ext>
            </a:extLst>
          </p:cNvPr>
          <p:cNvSpPr txBox="1"/>
          <p:nvPr/>
        </p:nvSpPr>
        <p:spPr>
          <a:xfrm>
            <a:off x="246888" y="122772"/>
            <a:ext cx="111252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Lao UI" panose="020B0502040204020203" pitchFamily="34" charset="0"/>
              </a:rPr>
              <a:t>Results for Promotional response scenario can be viewed and compared with historical data in a user friendly view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26" name="Text Box 13">
            <a:extLst>
              <a:ext uri="{FF2B5EF4-FFF2-40B4-BE49-F238E27FC236}">
                <a16:creationId xmlns:a16="http://schemas.microsoft.com/office/drawing/2014/main" id="{3E5DA903-CA59-4996-96C1-84E9745C6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790601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lvl="0"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Sizing (</a:t>
            </a:r>
            <a:r>
              <a:rPr lang="en-US" sz="1000" dirty="0">
                <a:latin typeface="Calibri" panose="020F0502020204030204"/>
              </a:rPr>
              <a:t>5/5)</a:t>
            </a:r>
            <a:endParaRPr kumimoji="0" lang="en-US" sz="10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10FF03D-87AC-4D7B-B311-4D4D96607B9E}"/>
              </a:ext>
            </a:extLst>
          </p:cNvPr>
          <p:cNvSpPr/>
          <p:nvPr/>
        </p:nvSpPr>
        <p:spPr>
          <a:xfrm>
            <a:off x="6671274" y="1087983"/>
            <a:ext cx="1882066" cy="1653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115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Hexagon 55">
            <a:extLst>
              <a:ext uri="{FF2B5EF4-FFF2-40B4-BE49-F238E27FC236}">
                <a16:creationId xmlns:a16="http://schemas.microsoft.com/office/drawing/2014/main" id="{12E3B613-94E6-4818-AAB1-3A512C186106}"/>
              </a:ext>
            </a:extLst>
          </p:cNvPr>
          <p:cNvSpPr/>
          <p:nvPr/>
        </p:nvSpPr>
        <p:spPr>
          <a:xfrm rot="5400000">
            <a:off x="1120394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D0081FCE-3128-46BD-B42D-BCB4B4CC2BE8}"/>
              </a:ext>
            </a:extLst>
          </p:cNvPr>
          <p:cNvSpPr/>
          <p:nvPr/>
        </p:nvSpPr>
        <p:spPr>
          <a:xfrm rot="5400000">
            <a:off x="3188555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58" name="Hexagon 57">
            <a:extLst>
              <a:ext uri="{FF2B5EF4-FFF2-40B4-BE49-F238E27FC236}">
                <a16:creationId xmlns:a16="http://schemas.microsoft.com/office/drawing/2014/main" id="{6494D762-415D-4F47-8349-E3038C6AB379}"/>
              </a:ext>
            </a:extLst>
          </p:cNvPr>
          <p:cNvSpPr/>
          <p:nvPr/>
        </p:nvSpPr>
        <p:spPr>
          <a:xfrm rot="5400000">
            <a:off x="5242057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59" name="Hexagon 58">
            <a:extLst>
              <a:ext uri="{FF2B5EF4-FFF2-40B4-BE49-F238E27FC236}">
                <a16:creationId xmlns:a16="http://schemas.microsoft.com/office/drawing/2014/main" id="{C8AA67EA-6C0B-49AF-9591-7E1F67DE8A5C}"/>
              </a:ext>
            </a:extLst>
          </p:cNvPr>
          <p:cNvSpPr/>
          <p:nvPr/>
        </p:nvSpPr>
        <p:spPr>
          <a:xfrm rot="5400000">
            <a:off x="7324562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60" name="Hexagon 59">
            <a:extLst>
              <a:ext uri="{FF2B5EF4-FFF2-40B4-BE49-F238E27FC236}">
                <a16:creationId xmlns:a16="http://schemas.microsoft.com/office/drawing/2014/main" id="{D123EEEE-167A-4AF7-BC69-44D5763D3991}"/>
              </a:ext>
            </a:extLst>
          </p:cNvPr>
          <p:cNvSpPr/>
          <p:nvPr/>
        </p:nvSpPr>
        <p:spPr>
          <a:xfrm rot="5400000">
            <a:off x="9378064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A0FF376-D67F-4CE6-B7F0-31E92AE069C1}"/>
              </a:ext>
            </a:extLst>
          </p:cNvPr>
          <p:cNvGrpSpPr/>
          <p:nvPr/>
        </p:nvGrpSpPr>
        <p:grpSpPr>
          <a:xfrm>
            <a:off x="883715" y="2433382"/>
            <a:ext cx="10284482" cy="2311399"/>
            <a:chOff x="764773" y="2273300"/>
            <a:chExt cx="10284482" cy="2311399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3A40ECC-D647-4EA1-A36F-FD05F67A0D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4773" y="2821940"/>
              <a:ext cx="1" cy="1357623"/>
            </a:xfrm>
            <a:prstGeom prst="line">
              <a:avLst/>
            </a:prstGeom>
            <a:noFill/>
            <a:ln w="101600" cap="rnd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E6C56F2-FCD8-4AC3-9E88-C11AC139CC9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64773" y="2273300"/>
              <a:ext cx="1023052" cy="548640"/>
            </a:xfrm>
            <a:prstGeom prst="line">
              <a:avLst/>
            </a:prstGeom>
            <a:noFill/>
            <a:ln w="101600" cap="rnd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C2CB1FD-6E8C-459A-ADE9-62CDFC8BB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87825" y="2273300"/>
              <a:ext cx="1023052" cy="548640"/>
            </a:xfrm>
            <a:prstGeom prst="line">
              <a:avLst/>
            </a:prstGeom>
            <a:noFill/>
            <a:ln w="101600" cap="rnd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AC1DCCF-266E-4A12-9CD5-23A2B3287D14}"/>
                </a:ext>
              </a:extLst>
            </p:cNvPr>
            <p:cNvGrpSpPr/>
            <p:nvPr userDrawn="1"/>
          </p:nvGrpSpPr>
          <p:grpSpPr>
            <a:xfrm rot="10800000">
              <a:off x="2809142" y="2821940"/>
              <a:ext cx="2068161" cy="1762759"/>
              <a:chOff x="548642" y="2133600"/>
              <a:chExt cx="2068161" cy="1762759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D014864B-3654-4D0F-8C70-43619AF072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548642" y="2133600"/>
                <a:ext cx="1023052" cy="548640"/>
              </a:xfrm>
              <a:prstGeom prst="line">
                <a:avLst/>
              </a:prstGeom>
              <a:noFill/>
              <a:ln w="101600" cap="rnd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FD227E3-8B36-4D82-9363-24697F3F542A}"/>
                  </a:ext>
                </a:extLst>
              </p:cNvPr>
              <p:cNvGrpSpPr/>
              <p:nvPr userDrawn="1"/>
            </p:nvGrpSpPr>
            <p:grpSpPr>
              <a:xfrm flipH="1">
                <a:off x="1571694" y="2133600"/>
                <a:ext cx="1045109" cy="1762759"/>
                <a:chOff x="394504" y="2235200"/>
                <a:chExt cx="1045109" cy="1762759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12C4A0C9-7F4B-42E9-B443-E72735A4F26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rot="10800000" flipV="1">
                  <a:off x="394504" y="2823211"/>
                  <a:ext cx="22057" cy="1174748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6C9DA4A-0E65-4E5C-A1B5-FED720417B5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1" y="22352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4799B9C-9EB8-471E-B727-22ADDD2AA845}"/>
                </a:ext>
              </a:extLst>
            </p:cNvPr>
            <p:cNvGrpSpPr/>
            <p:nvPr userDrawn="1"/>
          </p:nvGrpSpPr>
          <p:grpSpPr>
            <a:xfrm>
              <a:off x="4877303" y="2273300"/>
              <a:ext cx="4114800" cy="2311399"/>
              <a:chOff x="546372" y="2133600"/>
              <a:chExt cx="4114800" cy="231139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4D7C9BF4-8CA3-462C-B8FF-4A7226E08001}"/>
                  </a:ext>
                </a:extLst>
              </p:cNvPr>
              <p:cNvGrpSpPr/>
              <p:nvPr userDrawn="1"/>
            </p:nvGrpSpPr>
            <p:grpSpPr>
              <a:xfrm>
                <a:off x="546372" y="2133600"/>
                <a:ext cx="2048374" cy="1755137"/>
                <a:chOff x="546372" y="2133600"/>
                <a:chExt cx="2048374" cy="1755137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2EB78D75-DD9E-4C83-945D-7B95532727BE}"/>
                    </a:ext>
                  </a:extLst>
                </p:cNvPr>
                <p:cNvGrpSpPr/>
                <p:nvPr userDrawn="1"/>
              </p:nvGrpSpPr>
              <p:grpSpPr>
                <a:xfrm>
                  <a:off x="546372" y="2133600"/>
                  <a:ext cx="1025322" cy="1755137"/>
                  <a:chOff x="414292" y="2235200"/>
                  <a:chExt cx="1025322" cy="1755137"/>
                </a:xfrm>
              </p:grpSpPr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896C2580-155A-4F7A-95DC-43EACC1AFD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414292" y="2783840"/>
                    <a:ext cx="2268" cy="1206497"/>
                  </a:xfrm>
                  <a:prstGeom prst="line">
                    <a:avLst/>
                  </a:prstGeom>
                  <a:noFill/>
                  <a:ln w="101600" cap="rnd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400A1EFD-8F63-4DB7-8A85-EC44CE73AD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416562" y="2235200"/>
                    <a:ext cx="1023052" cy="548640"/>
                  </a:xfrm>
                  <a:prstGeom prst="line">
                    <a:avLst/>
                  </a:prstGeom>
                  <a:noFill/>
                  <a:ln w="101600" cap="rnd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315B1BDD-5826-4A77-A9DF-C3310458E1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571694" y="21336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AD930F0-1D51-442C-B358-07450CFD22C1}"/>
                  </a:ext>
                </a:extLst>
              </p:cNvPr>
              <p:cNvGrpSpPr/>
              <p:nvPr userDrawn="1"/>
            </p:nvGrpSpPr>
            <p:grpSpPr>
              <a:xfrm rot="10800000">
                <a:off x="2590206" y="2722878"/>
                <a:ext cx="2070966" cy="1722121"/>
                <a:chOff x="548642" y="2133600"/>
                <a:chExt cx="2070966" cy="1722121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AEED7671-D69B-4F43-9F60-9735C501C1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548642" y="21336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63D6383E-D840-4979-A6B2-5350F568AFF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1571694" y="2133600"/>
                  <a:ext cx="1047914" cy="1722121"/>
                  <a:chOff x="391699" y="2235200"/>
                  <a:chExt cx="1047914" cy="1722121"/>
                </a:xfrm>
              </p:grpSpPr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77641C07-288B-42BB-83ED-0A8F2EA8FF1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V="1">
                    <a:off x="391699" y="2791460"/>
                    <a:ext cx="29076" cy="1165861"/>
                  </a:xfrm>
                  <a:prstGeom prst="line">
                    <a:avLst/>
                  </a:prstGeom>
                  <a:noFill/>
                  <a:ln w="101600" cap="rnd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D83D44F8-0FCD-418A-BB54-EDC4F275FFB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416561" y="2235200"/>
                    <a:ext cx="1023052" cy="548640"/>
                  </a:xfrm>
                  <a:prstGeom prst="line">
                    <a:avLst/>
                  </a:prstGeom>
                  <a:noFill/>
                  <a:ln w="101600" cap="rnd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E1FCDBF-58F2-4D34-983F-09BCAA3B45AD}"/>
                </a:ext>
              </a:extLst>
            </p:cNvPr>
            <p:cNvGrpSpPr/>
            <p:nvPr userDrawn="1"/>
          </p:nvGrpSpPr>
          <p:grpSpPr>
            <a:xfrm>
              <a:off x="8992103" y="2273300"/>
              <a:ext cx="2057152" cy="1851337"/>
              <a:chOff x="547757" y="2133600"/>
              <a:chExt cx="2057152" cy="1851337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F824C81-EA94-46FF-8A54-ABBD70FF8B3C}"/>
                  </a:ext>
                </a:extLst>
              </p:cNvPr>
              <p:cNvGrpSpPr/>
              <p:nvPr userDrawn="1"/>
            </p:nvGrpSpPr>
            <p:grpSpPr>
              <a:xfrm>
                <a:off x="547757" y="2133600"/>
                <a:ext cx="1023937" cy="1762759"/>
                <a:chOff x="415677" y="2235200"/>
                <a:chExt cx="1023937" cy="1762759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2C2F658-1FB0-430F-8E6E-76F36DEF196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15677" y="2783840"/>
                  <a:ext cx="1" cy="1214119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FDC8F6B-AD38-4415-9A83-F9B9C1C64C6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2" y="22352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CE3CDCB8-D1F4-459B-8895-C78EB389260C}"/>
                  </a:ext>
                </a:extLst>
              </p:cNvPr>
              <p:cNvGrpSpPr/>
              <p:nvPr userDrawn="1"/>
            </p:nvGrpSpPr>
            <p:grpSpPr>
              <a:xfrm flipH="1">
                <a:off x="1571694" y="2133600"/>
                <a:ext cx="1033215" cy="1851337"/>
                <a:chOff x="406398" y="2235200"/>
                <a:chExt cx="1033215" cy="1851337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ED721B1D-A27A-4F6D-9F26-27D2267939F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06398" y="2783840"/>
                  <a:ext cx="10163" cy="1302697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598D335-E67C-4400-B32A-689E3E51BA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1" y="22352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</p:grp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EDB91FFD-769A-45F9-BC48-0E9344472599}"/>
              </a:ext>
            </a:extLst>
          </p:cNvPr>
          <p:cNvSpPr/>
          <p:nvPr/>
        </p:nvSpPr>
        <p:spPr>
          <a:xfrm>
            <a:off x="659872" y="4111045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F07F0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81B4D70-60DE-4EE1-9355-9192FE8BBA83}"/>
              </a:ext>
            </a:extLst>
          </p:cNvPr>
          <p:cNvSpPr/>
          <p:nvPr/>
        </p:nvSpPr>
        <p:spPr>
          <a:xfrm>
            <a:off x="1677924" y="2268282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9F29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EB3E183-B95C-41EC-83B8-189F1AB1B5F6}"/>
              </a:ext>
            </a:extLst>
          </p:cNvPr>
          <p:cNvSpPr/>
          <p:nvPr/>
        </p:nvSpPr>
        <p:spPr>
          <a:xfrm>
            <a:off x="3746085" y="4525070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1B587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807920A-24B7-48BF-98DD-EFE95818B743}"/>
              </a:ext>
            </a:extLst>
          </p:cNvPr>
          <p:cNvSpPr/>
          <p:nvPr/>
        </p:nvSpPr>
        <p:spPr>
          <a:xfrm>
            <a:off x="5799587" y="2268282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4E854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00ABAD1-23DC-4138-B6A7-8AE9E22FB50A}"/>
              </a:ext>
            </a:extLst>
          </p:cNvPr>
          <p:cNvSpPr/>
          <p:nvPr/>
        </p:nvSpPr>
        <p:spPr>
          <a:xfrm>
            <a:off x="7882093" y="4499666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6048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2669EE3-DED2-4516-B55E-77E008C8D382}"/>
              </a:ext>
            </a:extLst>
          </p:cNvPr>
          <p:cNvSpPr/>
          <p:nvPr/>
        </p:nvSpPr>
        <p:spPr>
          <a:xfrm>
            <a:off x="9935595" y="2246690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C1985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7C1FA5A6-92F5-43D6-872C-60F0105AEA09}"/>
              </a:ext>
            </a:extLst>
          </p:cNvPr>
          <p:cNvSpPr/>
          <p:nvPr/>
        </p:nvSpPr>
        <p:spPr>
          <a:xfrm>
            <a:off x="10938323" y="4100876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F07F0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53B81D6-7DB9-47EA-94FE-547689895C04}"/>
              </a:ext>
            </a:extLst>
          </p:cNvPr>
          <p:cNvSpPr txBox="1"/>
          <p:nvPr/>
        </p:nvSpPr>
        <p:spPr>
          <a:xfrm>
            <a:off x="1383191" y="1586906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D54D70D-7718-4C37-B1D9-5F9205C9DBC3}"/>
              </a:ext>
            </a:extLst>
          </p:cNvPr>
          <p:cNvSpPr txBox="1"/>
          <p:nvPr/>
        </p:nvSpPr>
        <p:spPr>
          <a:xfrm>
            <a:off x="3516779" y="5001792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76597D-7D82-44DD-9CD3-E4D7BE5D315B}"/>
              </a:ext>
            </a:extLst>
          </p:cNvPr>
          <p:cNvSpPr txBox="1"/>
          <p:nvPr/>
        </p:nvSpPr>
        <p:spPr>
          <a:xfrm>
            <a:off x="5574557" y="1593858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100A30C-B894-4D7A-8D8E-4157E914B42A}"/>
              </a:ext>
            </a:extLst>
          </p:cNvPr>
          <p:cNvSpPr txBox="1"/>
          <p:nvPr/>
        </p:nvSpPr>
        <p:spPr>
          <a:xfrm>
            <a:off x="7657062" y="4982270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604878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604878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1BBB1AA-BCCD-4764-B19C-DCEA787E8DAA}"/>
              </a:ext>
            </a:extLst>
          </p:cNvPr>
          <p:cNvSpPr txBox="1"/>
          <p:nvPr/>
        </p:nvSpPr>
        <p:spPr>
          <a:xfrm>
            <a:off x="9696220" y="1554587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100" name="Text Placeholder 34">
            <a:extLst>
              <a:ext uri="{FF2B5EF4-FFF2-40B4-BE49-F238E27FC236}">
                <a16:creationId xmlns:a16="http://schemas.microsoft.com/office/drawing/2014/main" id="{E26A5316-5313-4A77-9188-54554DE9F298}"/>
              </a:ext>
            </a:extLst>
          </p:cNvPr>
          <p:cNvSpPr txBox="1">
            <a:spLocks/>
          </p:cNvSpPr>
          <p:nvPr/>
        </p:nvSpPr>
        <p:spPr>
          <a:xfrm>
            <a:off x="881445" y="461015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2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SEGMENTATION</a:t>
            </a:r>
          </a:p>
        </p:txBody>
      </p:sp>
      <p:sp>
        <p:nvSpPr>
          <p:cNvPr id="101" name="Text Placeholder 34">
            <a:extLst>
              <a:ext uri="{FF2B5EF4-FFF2-40B4-BE49-F238E27FC236}">
                <a16:creationId xmlns:a16="http://schemas.microsoft.com/office/drawing/2014/main" id="{5DDB18D4-C3A4-457D-83F3-D059104A405E}"/>
              </a:ext>
            </a:extLst>
          </p:cNvPr>
          <p:cNvSpPr txBox="1">
            <a:spLocks/>
          </p:cNvSpPr>
          <p:nvPr/>
        </p:nvSpPr>
        <p:spPr>
          <a:xfrm>
            <a:off x="872177" y="5036815"/>
            <a:ext cx="2068694" cy="115956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Brand level account segmentation</a:t>
            </a: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u="sng" cap="none" dirty="0">
                <a:solidFill>
                  <a:schemeClr val="accent5">
                    <a:lumMod val="40000"/>
                    <a:lumOff val="60000"/>
                  </a:schemeClr>
                </a:solidFill>
                <a:latin typeface="Selawik Light" panose="020B0502040204020203" pitchFamily="34" charset="0"/>
              </a:rPr>
              <a:t>Approach</a:t>
            </a:r>
            <a:r>
              <a:rPr lang="en-US" sz="1800" b="0" cap="none" dirty="0">
                <a:solidFill>
                  <a:schemeClr val="accent5">
                    <a:lumMod val="40000"/>
                    <a:lumOff val="60000"/>
                  </a:schemeClr>
                </a:solidFill>
                <a:latin typeface="Selawik Light" panose="020B0502040204020203" pitchFamily="34" charset="0"/>
              </a:rPr>
              <a:t> – Thorough Exploratory analysis followed by experimentation with multiple segmentation models</a:t>
            </a:r>
            <a:endParaRPr kumimoji="0" lang="en-US" sz="1800" b="1" i="0" u="none" strike="noStrike" kern="1200" cap="all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102" name="Text Placeholder 34">
            <a:extLst>
              <a:ext uri="{FF2B5EF4-FFF2-40B4-BE49-F238E27FC236}">
                <a16:creationId xmlns:a16="http://schemas.microsoft.com/office/drawing/2014/main" id="{284B4A0C-4DDE-46D1-A6EE-F22290216897}"/>
              </a:ext>
            </a:extLst>
          </p:cNvPr>
          <p:cNvSpPr txBox="1">
            <a:spLocks/>
          </p:cNvSpPr>
          <p:nvPr/>
        </p:nvSpPr>
        <p:spPr>
          <a:xfrm>
            <a:off x="4998513" y="461015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4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Sizing simulation</a:t>
            </a:r>
          </a:p>
        </p:txBody>
      </p:sp>
      <p:sp>
        <p:nvSpPr>
          <p:cNvPr id="103" name="Text Placeholder 34">
            <a:extLst>
              <a:ext uri="{FF2B5EF4-FFF2-40B4-BE49-F238E27FC236}">
                <a16:creationId xmlns:a16="http://schemas.microsoft.com/office/drawing/2014/main" id="{D880C3E5-A381-431A-857A-7C7FB173E691}"/>
              </a:ext>
            </a:extLst>
          </p:cNvPr>
          <p:cNvSpPr txBox="1">
            <a:spLocks/>
          </p:cNvSpPr>
          <p:nvPr/>
        </p:nvSpPr>
        <p:spPr>
          <a:xfrm>
            <a:off x="4963793" y="5036815"/>
            <a:ext cx="2135734" cy="11595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Sizing scenarios based on brand-segment level response curves and brand team inputs for KAM, VS teams</a:t>
            </a: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cap="none" dirty="0">
              <a:solidFill>
                <a:schemeClr val="accent5">
                  <a:lumMod val="40000"/>
                  <a:lumOff val="60000"/>
                </a:schemeClr>
              </a:solidFill>
              <a:latin typeface="Selawik Light" panose="020B0502040204020203" pitchFamily="34" charset="0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Approach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 – IROI based optimization by iterating through multiple business scenarios</a:t>
            </a:r>
          </a:p>
        </p:txBody>
      </p:sp>
      <p:sp>
        <p:nvSpPr>
          <p:cNvPr id="104" name="Text Placeholder 34">
            <a:extLst>
              <a:ext uri="{FF2B5EF4-FFF2-40B4-BE49-F238E27FC236}">
                <a16:creationId xmlns:a16="http://schemas.microsoft.com/office/drawing/2014/main" id="{4237217A-3B78-41A1-A0D8-1F3218F6E312}"/>
              </a:ext>
            </a:extLst>
          </p:cNvPr>
          <p:cNvSpPr txBox="1">
            <a:spLocks/>
          </p:cNvSpPr>
          <p:nvPr/>
        </p:nvSpPr>
        <p:spPr>
          <a:xfrm>
            <a:off x="9089340" y="461347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6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PEOPLE PLACEMENT</a:t>
            </a:r>
          </a:p>
        </p:txBody>
      </p:sp>
      <p:sp>
        <p:nvSpPr>
          <p:cNvPr id="106" name="Text Placeholder 34">
            <a:extLst>
              <a:ext uri="{FF2B5EF4-FFF2-40B4-BE49-F238E27FC236}">
                <a16:creationId xmlns:a16="http://schemas.microsoft.com/office/drawing/2014/main" id="{A6BD0D99-C638-480F-9F19-D766E96DE16A}"/>
              </a:ext>
            </a:extLst>
          </p:cNvPr>
          <p:cNvSpPr txBox="1">
            <a:spLocks/>
          </p:cNvSpPr>
          <p:nvPr/>
        </p:nvSpPr>
        <p:spPr>
          <a:xfrm>
            <a:off x="2834238" y="1042499"/>
            <a:ext cx="2367843" cy="3916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3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PROMOTIONAL RESPONSE MODELING</a:t>
            </a:r>
          </a:p>
        </p:txBody>
      </p:sp>
      <p:sp>
        <p:nvSpPr>
          <p:cNvPr id="107" name="Text Placeholder 34">
            <a:extLst>
              <a:ext uri="{FF2B5EF4-FFF2-40B4-BE49-F238E27FC236}">
                <a16:creationId xmlns:a16="http://schemas.microsoft.com/office/drawing/2014/main" id="{B5F460A0-7D12-46BB-BF54-F559780F908B}"/>
              </a:ext>
            </a:extLst>
          </p:cNvPr>
          <p:cNvSpPr txBox="1">
            <a:spLocks/>
          </p:cNvSpPr>
          <p:nvPr/>
        </p:nvSpPr>
        <p:spPr>
          <a:xfrm>
            <a:off x="2974935" y="1626239"/>
            <a:ext cx="2068694" cy="115956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Brand-segment level response curves</a:t>
            </a:r>
          </a:p>
          <a:p>
            <a:pPr marL="0" marR="0" lvl="0" indent="0" algn="ctr" defTabSz="45702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  <a:p>
            <a:pPr marL="0" marR="0" lvl="0" indent="0" algn="ctr" defTabSz="45702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0" u="sng" cap="none" dirty="0">
                <a:solidFill>
                  <a:schemeClr val="accent5">
                    <a:lumMod val="40000"/>
                    <a:lumOff val="60000"/>
                  </a:schemeClr>
                </a:solidFill>
                <a:latin typeface="Selawik Light" panose="020B0502040204020203" pitchFamily="34" charset="0"/>
              </a:rPr>
              <a:t>Approach</a:t>
            </a:r>
            <a:r>
              <a:rPr lang="en-US" sz="1500" b="0" cap="none" dirty="0">
                <a:solidFill>
                  <a:schemeClr val="accent5">
                    <a:lumMod val="40000"/>
                    <a:lumOff val="60000"/>
                  </a:schemeClr>
                </a:solidFill>
                <a:latin typeface="Selawik Light" panose="020B0502040204020203" pitchFamily="34" charset="0"/>
              </a:rPr>
              <a:t> – Rapid simulations enabled by using pre-built reusable Mu Sigma accelerators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108" name="Text Placeholder 34">
            <a:extLst>
              <a:ext uri="{FF2B5EF4-FFF2-40B4-BE49-F238E27FC236}">
                <a16:creationId xmlns:a16="http://schemas.microsoft.com/office/drawing/2014/main" id="{E86B06E0-F745-469B-AC56-EB8E58FD0E6B}"/>
              </a:ext>
            </a:extLst>
          </p:cNvPr>
          <p:cNvSpPr txBox="1">
            <a:spLocks/>
          </p:cNvSpPr>
          <p:nvPr/>
        </p:nvSpPr>
        <p:spPr>
          <a:xfrm>
            <a:off x="7129515" y="1066973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5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rgbClr val="604878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ALIGNMENT DESIGN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EA11730-129A-44B2-814D-7773624B2AA2}"/>
              </a:ext>
            </a:extLst>
          </p:cNvPr>
          <p:cNvSpPr txBox="1"/>
          <p:nvPr/>
        </p:nvSpPr>
        <p:spPr>
          <a:xfrm>
            <a:off x="246888" y="91996"/>
            <a:ext cx="11125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Solution Approach – 5 step 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While delivering immediate value, Mu Sigma will help client build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long-term capability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through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advanced analytics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in areas of promotional response modeling and 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sales force effectiveness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5" name="Text Placeholder 34">
            <a:extLst>
              <a:ext uri="{FF2B5EF4-FFF2-40B4-BE49-F238E27FC236}">
                <a16:creationId xmlns:a16="http://schemas.microsoft.com/office/drawing/2014/main" id="{29FB7215-9A2B-4974-8260-0DB1204EEF26}"/>
              </a:ext>
            </a:extLst>
          </p:cNvPr>
          <p:cNvSpPr txBox="1">
            <a:spLocks/>
          </p:cNvSpPr>
          <p:nvPr/>
        </p:nvSpPr>
        <p:spPr>
          <a:xfrm>
            <a:off x="6939239" y="1514009"/>
            <a:ext cx="2336436" cy="11595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Optimal territory alignment for KAM &amp; VS sales teams</a:t>
            </a: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cap="none" dirty="0">
              <a:solidFill>
                <a:srgbClr val="262626">
                  <a:lumMod val="75000"/>
                  <a:lumOff val="25000"/>
                </a:srgbClr>
              </a:solidFill>
              <a:latin typeface="Selawik Light" panose="020B0502040204020203" pitchFamily="34" charset="0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Approach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 – Evaluation across four dimensions of workload, travel efficiency, sales potential and disruption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E12B85-4328-4B98-808B-66743C56A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417" y="3088310"/>
            <a:ext cx="876769" cy="876769"/>
          </a:xfrm>
          <a:prstGeom prst="rect">
            <a:avLst/>
          </a:prstGeom>
        </p:spPr>
      </p:pic>
      <p:sp>
        <p:nvSpPr>
          <p:cNvPr id="109" name="Text Placeholder 34">
            <a:extLst>
              <a:ext uri="{FF2B5EF4-FFF2-40B4-BE49-F238E27FC236}">
                <a16:creationId xmlns:a16="http://schemas.microsoft.com/office/drawing/2014/main" id="{2C953227-7E5D-4875-A1AD-BA8B4209C10A}"/>
              </a:ext>
            </a:extLst>
          </p:cNvPr>
          <p:cNvSpPr txBox="1">
            <a:spLocks/>
          </p:cNvSpPr>
          <p:nvPr/>
        </p:nvSpPr>
        <p:spPr>
          <a:xfrm>
            <a:off x="8966764" y="5001933"/>
            <a:ext cx="2336436" cy="11595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u="sng" cap="none" dirty="0">
                <a:solidFill>
                  <a:schemeClr val="accent5">
                    <a:lumMod val="40000"/>
                    <a:lumOff val="60000"/>
                  </a:schemeClr>
                </a:solidFill>
                <a:latin typeface="Selawik Light" panose="020B0502040204020203" pitchFamily="34" charset="0"/>
              </a:rPr>
              <a:t>Best People Placement Recommendation</a:t>
            </a:r>
            <a:endParaRPr kumimoji="0" lang="en-US" sz="1000" b="0" i="0" u="sng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cap="none" dirty="0">
              <a:solidFill>
                <a:schemeClr val="accent5">
                  <a:lumMod val="40000"/>
                  <a:lumOff val="60000"/>
                </a:schemeClr>
              </a:solidFill>
              <a:latin typeface="Selawik Light" panose="020B0502040204020203" pitchFamily="34" charset="0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Approach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 – Evaluate between placement optimization and best-fit approach based on business requirements and exploratory analysis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209023B-0E53-4832-A1CD-5B603B4C9114}"/>
              </a:ext>
            </a:extLst>
          </p:cNvPr>
          <p:cNvSpPr/>
          <p:nvPr/>
        </p:nvSpPr>
        <p:spPr>
          <a:xfrm>
            <a:off x="6709637" y="943292"/>
            <a:ext cx="2816923" cy="5166804"/>
          </a:xfrm>
          <a:prstGeom prst="rect">
            <a:avLst/>
          </a:prstGeom>
          <a:noFill/>
          <a:ln w="66675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7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8FE2D7CE-D8C8-43E1-BEFA-ABFFDACF9852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srgbClr val="595959"/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Step IV: Territory Alignment</a:t>
            </a:r>
          </a:p>
          <a:p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Territories would be evaluated across 4 main dimensions in order to analyze value of a territory and alignment design balance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A09B20C-2514-4762-9DB9-1D6466895B40}"/>
              </a:ext>
            </a:extLst>
          </p:cNvPr>
          <p:cNvSpPr txBox="1"/>
          <p:nvPr/>
        </p:nvSpPr>
        <p:spPr>
          <a:xfrm>
            <a:off x="1371615" y="1302292"/>
            <a:ext cx="2589300" cy="338554"/>
          </a:xfrm>
          <a:prstGeom prst="rect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Dimensions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A9C2226-3C05-4C9B-A840-10A178023426}"/>
              </a:ext>
            </a:extLst>
          </p:cNvPr>
          <p:cNvSpPr txBox="1"/>
          <p:nvPr/>
        </p:nvSpPr>
        <p:spPr>
          <a:xfrm>
            <a:off x="4265627" y="1302292"/>
            <a:ext cx="6015038" cy="338554"/>
          </a:xfrm>
          <a:prstGeom prst="rect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Territory value and alignment balance benefits</a:t>
            </a:r>
          </a:p>
        </p:txBody>
      </p:sp>
      <p:sp>
        <p:nvSpPr>
          <p:cNvPr id="68" name="Pentagon 5">
            <a:extLst>
              <a:ext uri="{FF2B5EF4-FFF2-40B4-BE49-F238E27FC236}">
                <a16:creationId xmlns:a16="http://schemas.microsoft.com/office/drawing/2014/main" id="{441C6759-ACDF-405D-B503-CEBD51B888D8}"/>
              </a:ext>
            </a:extLst>
          </p:cNvPr>
          <p:cNvSpPr/>
          <p:nvPr/>
        </p:nvSpPr>
        <p:spPr bwMode="auto">
          <a:xfrm>
            <a:off x="1377027" y="1871231"/>
            <a:ext cx="2584190" cy="838200"/>
          </a:xfrm>
          <a:prstGeom prst="homePlate">
            <a:avLst/>
          </a:prstGeom>
          <a:solidFill>
            <a:srgbClr val="9690C4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  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Workload</a:t>
            </a:r>
          </a:p>
        </p:txBody>
      </p:sp>
      <p:sp>
        <p:nvSpPr>
          <p:cNvPr id="69" name="Pentagon 6">
            <a:extLst>
              <a:ext uri="{FF2B5EF4-FFF2-40B4-BE49-F238E27FC236}">
                <a16:creationId xmlns:a16="http://schemas.microsoft.com/office/drawing/2014/main" id="{BA7ED51D-4181-4F9A-B3F5-9EF19F529375}"/>
              </a:ext>
            </a:extLst>
          </p:cNvPr>
          <p:cNvSpPr/>
          <p:nvPr/>
        </p:nvSpPr>
        <p:spPr bwMode="auto">
          <a:xfrm>
            <a:off x="1370028" y="3000677"/>
            <a:ext cx="2590799" cy="838200"/>
          </a:xfrm>
          <a:prstGeom prst="homePlate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  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Travel Efficiency</a:t>
            </a:r>
          </a:p>
        </p:txBody>
      </p:sp>
      <p:sp>
        <p:nvSpPr>
          <p:cNvPr id="70" name="Pentagon 7">
            <a:extLst>
              <a:ext uri="{FF2B5EF4-FFF2-40B4-BE49-F238E27FC236}">
                <a16:creationId xmlns:a16="http://schemas.microsoft.com/office/drawing/2014/main" id="{0299B9BE-C50E-42E0-B9C5-E9E5600F550E}"/>
              </a:ext>
            </a:extLst>
          </p:cNvPr>
          <p:cNvSpPr/>
          <p:nvPr/>
        </p:nvSpPr>
        <p:spPr bwMode="auto">
          <a:xfrm>
            <a:off x="1371615" y="4130123"/>
            <a:ext cx="2590799" cy="838200"/>
          </a:xfrm>
          <a:prstGeom prst="homePlate">
            <a:avLst/>
          </a:prstGeom>
          <a:solidFill>
            <a:srgbClr val="D7523C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  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Sales Potential</a:t>
            </a:r>
          </a:p>
        </p:txBody>
      </p:sp>
      <p:sp>
        <p:nvSpPr>
          <p:cNvPr id="71" name="Pentagon 8">
            <a:extLst>
              <a:ext uri="{FF2B5EF4-FFF2-40B4-BE49-F238E27FC236}">
                <a16:creationId xmlns:a16="http://schemas.microsoft.com/office/drawing/2014/main" id="{5452CC65-8FE6-4C0E-BB15-F83529B84928}"/>
              </a:ext>
            </a:extLst>
          </p:cNvPr>
          <p:cNvSpPr/>
          <p:nvPr/>
        </p:nvSpPr>
        <p:spPr bwMode="auto">
          <a:xfrm>
            <a:off x="1371615" y="5259569"/>
            <a:ext cx="2590799" cy="838200"/>
          </a:xfrm>
          <a:prstGeom prst="homePlate">
            <a:avLst/>
          </a:prstGeom>
          <a:solidFill>
            <a:srgbClr val="BCA36A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  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Disruption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A332C96-4152-4C6E-9B04-8AF5FB31386B}"/>
              </a:ext>
            </a:extLst>
          </p:cNvPr>
          <p:cNvSpPr txBox="1"/>
          <p:nvPr/>
        </p:nvSpPr>
        <p:spPr>
          <a:xfrm>
            <a:off x="7842265" y="5254203"/>
            <a:ext cx="2438400" cy="838200"/>
          </a:xfrm>
          <a:prstGeom prst="rect">
            <a:avLst/>
          </a:prstGeom>
          <a:solidFill>
            <a:srgbClr val="D7C8A6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34950" marR="0" indent="-234950" algn="l" defTabSz="914400" eaLnBrk="1" latinLnBrk="0" hangingPunct="1">
              <a:lnSpc>
                <a:spcPct val="100000"/>
              </a:lnSpc>
              <a:spcBef>
                <a:spcPct val="100000"/>
              </a:spcBef>
              <a:buClrTx/>
              <a:buSzTx/>
              <a:buChar char="4"/>
              <a:tabLst/>
              <a:defRPr sz="1600" b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Controlled Disruption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3550DC8-DDB7-402E-BC54-92ADF00F5812}"/>
              </a:ext>
            </a:extLst>
          </p:cNvPr>
          <p:cNvSpPr txBox="1"/>
          <p:nvPr/>
        </p:nvSpPr>
        <p:spPr>
          <a:xfrm>
            <a:off x="7842265" y="4130123"/>
            <a:ext cx="2438400" cy="838200"/>
          </a:xfrm>
          <a:prstGeom prst="rect">
            <a:avLst/>
          </a:prstGeom>
          <a:solidFill>
            <a:srgbClr val="E7978A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34950" marR="0" indent="-234950" algn="l" defTabSz="914400" eaLnBrk="1" latinLnBrk="0" hangingPunct="1">
              <a:lnSpc>
                <a:spcPct val="100000"/>
              </a:lnSpc>
              <a:spcBef>
                <a:spcPct val="100000"/>
              </a:spcBef>
              <a:buClrTx/>
              <a:buSzTx/>
              <a:buChar char="4"/>
              <a:tabLst/>
              <a:defRPr sz="1600" b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Fair Opportunity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1660801-009B-449D-9FA2-5E8102614CD7}"/>
              </a:ext>
            </a:extLst>
          </p:cNvPr>
          <p:cNvSpPr txBox="1"/>
          <p:nvPr/>
        </p:nvSpPr>
        <p:spPr>
          <a:xfrm>
            <a:off x="7842265" y="2986983"/>
            <a:ext cx="2438400" cy="8382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non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34950" marR="0" indent="-234950" algn="l" defTabSz="914400" eaLnBrk="1" latinLnBrk="0" hangingPunct="1">
              <a:lnSpc>
                <a:spcPct val="100000"/>
              </a:lnSpc>
              <a:spcBef>
                <a:spcPct val="100000"/>
              </a:spcBef>
              <a:buClrTx/>
              <a:buSzTx/>
              <a:buChar char="4"/>
              <a:tabLst/>
              <a:defRPr sz="1600" b="0"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Optimized travel Time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FB9B98E-3B51-4470-994A-D6703DE257E6}"/>
              </a:ext>
            </a:extLst>
          </p:cNvPr>
          <p:cNvSpPr txBox="1"/>
          <p:nvPr/>
        </p:nvSpPr>
        <p:spPr>
          <a:xfrm>
            <a:off x="7842265" y="1865050"/>
            <a:ext cx="2438400" cy="838200"/>
          </a:xfrm>
          <a:prstGeom prst="rect">
            <a:avLst/>
          </a:prstGeom>
          <a:solidFill>
            <a:srgbClr val="C0BCDC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34950" marR="0" indent="-234950" algn="l" defTabSz="914400" eaLnBrk="1" latinLnBrk="0" hangingPunct="1">
              <a:lnSpc>
                <a:spcPct val="100000"/>
              </a:lnSpc>
              <a:spcBef>
                <a:spcPct val="100000"/>
              </a:spcBef>
              <a:buClrTx/>
              <a:buSzTx/>
              <a:buChar char="4"/>
              <a:tabLst/>
              <a:defRPr sz="1600" b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Enhanced customer coverage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4F773CD-69F8-4831-A21C-5748ACD8F90C}"/>
              </a:ext>
            </a:extLst>
          </p:cNvPr>
          <p:cNvSpPr txBox="1"/>
          <p:nvPr/>
        </p:nvSpPr>
        <p:spPr>
          <a:xfrm>
            <a:off x="4265627" y="3000677"/>
            <a:ext cx="2743200" cy="8382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34950" marR="0" indent="-234950" algn="l" defTabSz="914400" eaLnBrk="1" latinLnBrk="0" hangingPunct="1">
              <a:lnSpc>
                <a:spcPct val="100000"/>
              </a:lnSpc>
              <a:spcBef>
                <a:spcPct val="100000"/>
              </a:spcBef>
              <a:buClrTx/>
              <a:buSzTx/>
              <a:buChar char="4"/>
              <a:tabLst/>
              <a:defRPr sz="1600" b="0"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marL="234950" marR="0" lvl="0" indent="-2349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Shorter windshield time</a:t>
            </a:r>
          </a:p>
          <a:p>
            <a:pPr marL="234950" marR="0" lvl="0" indent="-2349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More face time with customers</a:t>
            </a:r>
          </a:p>
          <a:p>
            <a:pPr marL="234950" marR="0" lvl="0" indent="-2349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Reduced associated travel cost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2B2999-18BD-4E32-9282-34DB7E35C3A1}"/>
              </a:ext>
            </a:extLst>
          </p:cNvPr>
          <p:cNvSpPr txBox="1"/>
          <p:nvPr/>
        </p:nvSpPr>
        <p:spPr>
          <a:xfrm>
            <a:off x="4305381" y="4130123"/>
            <a:ext cx="2743200" cy="838200"/>
          </a:xfrm>
          <a:prstGeom prst="rect">
            <a:avLst/>
          </a:prstGeom>
          <a:solidFill>
            <a:srgbClr val="E7978A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34950" marR="0" indent="-234950" algn="l" defTabSz="914400" eaLnBrk="1" latinLnBrk="0" hangingPunct="1">
              <a:lnSpc>
                <a:spcPct val="100000"/>
              </a:lnSpc>
              <a:spcBef>
                <a:spcPct val="100000"/>
              </a:spcBef>
              <a:buClrTx/>
              <a:buSzTx/>
              <a:buChar char="4"/>
              <a:tabLst/>
              <a:defRPr sz="1600" b="0"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marL="234950" marR="0" lvl="0" indent="-2349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Equitable distribution of opportunity</a:t>
            </a:r>
          </a:p>
          <a:p>
            <a:pPr marL="234950" marR="0" lvl="0" indent="-2349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Fairer incentive compensation</a:t>
            </a:r>
          </a:p>
          <a:p>
            <a:pPr marL="234950" marR="0" lvl="0" indent="-2349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Improved morale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3ED2FA6-8BEA-4BC1-A77E-57858BC7C362}"/>
              </a:ext>
            </a:extLst>
          </p:cNvPr>
          <p:cNvSpPr txBox="1"/>
          <p:nvPr/>
        </p:nvSpPr>
        <p:spPr>
          <a:xfrm>
            <a:off x="4298941" y="5259569"/>
            <a:ext cx="2743200" cy="838200"/>
          </a:xfrm>
          <a:prstGeom prst="rect">
            <a:avLst/>
          </a:prstGeom>
          <a:solidFill>
            <a:srgbClr val="D7C8A6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34950" marR="0" indent="-234950" algn="l" defTabSz="914400" eaLnBrk="1" latinLnBrk="0" hangingPunct="1">
              <a:lnSpc>
                <a:spcPct val="100000"/>
              </a:lnSpc>
              <a:spcBef>
                <a:spcPct val="100000"/>
              </a:spcBef>
              <a:buClrTx/>
              <a:buSzTx/>
              <a:buChar char="4"/>
              <a:tabLst/>
              <a:defRPr sz="1600" b="0"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marL="234950" marR="0" lvl="0" indent="-2349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Minimized sales relationship disruption</a:t>
            </a:r>
          </a:p>
          <a:p>
            <a:pPr marL="234950" marR="0" lvl="0" indent="-2349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Lower transition cost</a:t>
            </a:r>
          </a:p>
        </p:txBody>
      </p:sp>
      <p:sp>
        <p:nvSpPr>
          <p:cNvPr id="79" name="Chevron 22">
            <a:extLst>
              <a:ext uri="{FF2B5EF4-FFF2-40B4-BE49-F238E27FC236}">
                <a16:creationId xmlns:a16="http://schemas.microsoft.com/office/drawing/2014/main" id="{A629F90B-D4FA-435F-9E41-931D519524FA}"/>
              </a:ext>
            </a:extLst>
          </p:cNvPr>
          <p:cNvSpPr/>
          <p:nvPr/>
        </p:nvSpPr>
        <p:spPr bwMode="auto">
          <a:xfrm>
            <a:off x="7237427" y="1884368"/>
            <a:ext cx="457200" cy="832019"/>
          </a:xfrm>
          <a:prstGeom prst="chevron">
            <a:avLst/>
          </a:prstGeom>
          <a:solidFill>
            <a:srgbClr val="C0BCDC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80" name="Chevron 23">
            <a:extLst>
              <a:ext uri="{FF2B5EF4-FFF2-40B4-BE49-F238E27FC236}">
                <a16:creationId xmlns:a16="http://schemas.microsoft.com/office/drawing/2014/main" id="{B95A8B83-2BF0-42A6-92E3-BA6B47023992}"/>
              </a:ext>
            </a:extLst>
          </p:cNvPr>
          <p:cNvSpPr/>
          <p:nvPr/>
        </p:nvSpPr>
        <p:spPr bwMode="auto">
          <a:xfrm>
            <a:off x="7237427" y="2986983"/>
            <a:ext cx="457200" cy="832019"/>
          </a:xfrm>
          <a:prstGeom prst="chevron">
            <a:avLst/>
          </a:prstGeom>
          <a:solidFill>
            <a:sysClr val="window" lastClr="FFFFFF">
              <a:lumMod val="65000"/>
            </a:sysClr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81" name="Chevron 24">
            <a:extLst>
              <a:ext uri="{FF2B5EF4-FFF2-40B4-BE49-F238E27FC236}">
                <a16:creationId xmlns:a16="http://schemas.microsoft.com/office/drawing/2014/main" id="{727A45B4-C250-40E9-9227-8B7362DDB9AD}"/>
              </a:ext>
            </a:extLst>
          </p:cNvPr>
          <p:cNvSpPr/>
          <p:nvPr/>
        </p:nvSpPr>
        <p:spPr bwMode="auto">
          <a:xfrm>
            <a:off x="7237427" y="4130123"/>
            <a:ext cx="457200" cy="832019"/>
          </a:xfrm>
          <a:prstGeom prst="chevron">
            <a:avLst/>
          </a:prstGeom>
          <a:solidFill>
            <a:srgbClr val="E7978A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82" name="Chevron 25">
            <a:extLst>
              <a:ext uri="{FF2B5EF4-FFF2-40B4-BE49-F238E27FC236}">
                <a16:creationId xmlns:a16="http://schemas.microsoft.com/office/drawing/2014/main" id="{1400C530-72EF-41C9-8553-6E0A3AA0CC90}"/>
              </a:ext>
            </a:extLst>
          </p:cNvPr>
          <p:cNvSpPr/>
          <p:nvPr/>
        </p:nvSpPr>
        <p:spPr bwMode="auto">
          <a:xfrm>
            <a:off x="7237427" y="5265750"/>
            <a:ext cx="457200" cy="832019"/>
          </a:xfrm>
          <a:prstGeom prst="chevron">
            <a:avLst/>
          </a:prstGeom>
          <a:solidFill>
            <a:srgbClr val="D7C8A6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FC5C310-19B1-4345-8F60-1A2AAB2C996D}"/>
              </a:ext>
            </a:extLst>
          </p:cNvPr>
          <p:cNvSpPr txBox="1"/>
          <p:nvPr/>
        </p:nvSpPr>
        <p:spPr>
          <a:xfrm>
            <a:off x="4269405" y="1871231"/>
            <a:ext cx="2744788" cy="838200"/>
          </a:xfrm>
          <a:prstGeom prst="rect">
            <a:avLst/>
          </a:prstGeom>
          <a:solidFill>
            <a:srgbClr val="C0BCDC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34950" marR="0" indent="-234950" algn="l" defTabSz="914400" eaLnBrk="1" latinLnBrk="0" hangingPunct="1">
              <a:lnSpc>
                <a:spcPct val="100000"/>
              </a:lnSpc>
              <a:spcBef>
                <a:spcPct val="100000"/>
              </a:spcBef>
              <a:buClrTx/>
              <a:buSzTx/>
              <a:buChar char="4"/>
              <a:tabLst/>
              <a:defRPr sz="1600" b="0"/>
            </a:lvl1pPr>
          </a:lstStyle>
          <a:p>
            <a:pPr marL="234950" marR="0" lvl="0" indent="-234950" algn="l" defTabSz="91440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Balanced workload across territories</a:t>
            </a:r>
          </a:p>
          <a:p>
            <a:pPr marL="234950" marR="0" lvl="0" indent="-2349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Better coverage and higher productivity</a:t>
            </a:r>
          </a:p>
        </p:txBody>
      </p:sp>
      <p:sp>
        <p:nvSpPr>
          <p:cNvPr id="87" name="Text Box 13">
            <a:extLst>
              <a:ext uri="{FF2B5EF4-FFF2-40B4-BE49-F238E27FC236}">
                <a16:creationId xmlns:a16="http://schemas.microsoft.com/office/drawing/2014/main" id="{078B29F3-89FF-4DD4-AC19-88715DDC8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1595309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Territory Alignment (1/11)</a:t>
            </a:r>
          </a:p>
        </p:txBody>
      </p:sp>
    </p:spTree>
    <p:extLst>
      <p:ext uri="{BB962C8B-B14F-4D97-AF65-F5344CB8AC3E}">
        <p14:creationId xmlns:p14="http://schemas.microsoft.com/office/powerpoint/2010/main" val="2747142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A66BA7F8-9376-4CFB-B6E2-D2E0C5ED898B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Step IV: Territory Alignment</a:t>
            </a:r>
          </a:p>
          <a:p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The dimension can be evaluated by quantifying and analyzing the following indices/metrics</a:t>
            </a:r>
          </a:p>
        </p:txBody>
      </p:sp>
      <p:graphicFrame>
        <p:nvGraphicFramePr>
          <p:cNvPr id="36" name="Content Placeholder 5">
            <a:extLst>
              <a:ext uri="{FF2B5EF4-FFF2-40B4-BE49-F238E27FC236}">
                <a16:creationId xmlns:a16="http://schemas.microsoft.com/office/drawing/2014/main" id="{08E38E29-5EF9-46D7-9A11-E2047A4E55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652633"/>
              </p:ext>
            </p:extLst>
          </p:nvPr>
        </p:nvGraphicFramePr>
        <p:xfrm>
          <a:off x="1517987" y="1221632"/>
          <a:ext cx="6743699" cy="4339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39C1DC8-F125-4DA6-B705-30F67B8E6FCB}"/>
              </a:ext>
            </a:extLst>
          </p:cNvPr>
          <p:cNvCxnSpPr>
            <a:endCxn id="39" idx="7"/>
          </p:cNvCxnSpPr>
          <p:nvPr/>
        </p:nvCxnSpPr>
        <p:spPr bwMode="auto">
          <a:xfrm>
            <a:off x="1723726" y="5607322"/>
            <a:ext cx="156058" cy="81686"/>
          </a:xfrm>
          <a:prstGeom prst="line">
            <a:avLst/>
          </a:prstGeom>
          <a:pattFill prst="pct50">
            <a:fgClr>
              <a:srgbClr val="0563C1"/>
            </a:fgClr>
            <a:bgClr>
              <a:srgbClr val="FFFFFF"/>
            </a:bgClr>
          </a:pattFill>
          <a:ln w="9525" cap="flat" cmpd="sng" algn="ctr">
            <a:solidFill>
              <a:srgbClr val="0563C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7445623-6958-47B1-A18D-2396D600E31B}"/>
              </a:ext>
            </a:extLst>
          </p:cNvPr>
          <p:cNvSpPr txBox="1"/>
          <p:nvPr/>
        </p:nvSpPr>
        <p:spPr>
          <a:xfrm>
            <a:off x="1860886" y="5674360"/>
            <a:ext cx="6355080" cy="461665"/>
          </a:xfrm>
          <a:prstGeom prst="rect">
            <a:avLst/>
          </a:prstGeom>
          <a:solidFill>
            <a:srgbClr val="BCA36A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Selawik" panose="020B0502040204020203" pitchFamily="34" charset="0"/>
              </a:rPr>
              <a:t>Disruption Index (DI): </a:t>
            </a:r>
            <a:r>
              <a:rPr lang="en-US" sz="1200" dirty="0">
                <a:solidFill>
                  <a:prstClr val="black"/>
                </a:solidFill>
                <a:latin typeface="Selawik" panose="020B0502040204020203" pitchFamily="34" charset="0"/>
              </a:rPr>
              <a:t>Measures disruption of customer relationships during territory re-design exercise</a:t>
            </a: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E10125C2-1370-4926-BB73-C97C46F76431}"/>
              </a:ext>
            </a:extLst>
          </p:cNvPr>
          <p:cNvSpPr/>
          <p:nvPr/>
        </p:nvSpPr>
        <p:spPr bwMode="auto">
          <a:xfrm>
            <a:off x="1403686" y="5607322"/>
            <a:ext cx="557784" cy="557784"/>
          </a:xfrm>
          <a:prstGeom prst="flowChartConnector">
            <a:avLst/>
          </a:prstGeom>
          <a:solidFill>
            <a:sysClr val="window" lastClr="FFFFFF"/>
          </a:solidFill>
          <a:ln w="12700" cap="flat" cmpd="sng" algn="ctr">
            <a:solidFill>
              <a:srgbClr val="BCA36A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8449F70-959D-439D-ABEB-B43E57B79D2D}"/>
              </a:ext>
            </a:extLst>
          </p:cNvPr>
          <p:cNvGrpSpPr/>
          <p:nvPr/>
        </p:nvGrpSpPr>
        <p:grpSpPr>
          <a:xfrm>
            <a:off x="8566532" y="4477380"/>
            <a:ext cx="1885704" cy="1134235"/>
            <a:chOff x="7618412" y="4391530"/>
            <a:chExt cx="1885704" cy="113423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5048E1-CBCE-4F7D-A84A-77DB80E27AE0}"/>
                </a:ext>
              </a:extLst>
            </p:cNvPr>
            <p:cNvSpPr txBox="1"/>
            <p:nvPr/>
          </p:nvSpPr>
          <p:spPr>
            <a:xfrm>
              <a:off x="7618412" y="5303520"/>
              <a:ext cx="457200" cy="18288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90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234950" marR="0" indent="-234950" algn="l" defTabSz="914400" eaLnBrk="1" latinLnBrk="0" hangingPunct="1">
                <a:lnSpc>
                  <a:spcPct val="100000"/>
                </a:lnSpc>
                <a:spcBef>
                  <a:spcPct val="100000"/>
                </a:spcBef>
                <a:buClrTx/>
                <a:buSzTx/>
                <a:buChar char="4"/>
                <a:tabLst/>
                <a:defRPr sz="1600" b="0">
                  <a:latin typeface="+mn-lt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marL="234950" marR="0" lvl="0" indent="-23495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4"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E310FF6-F6C2-4B36-8867-274130037954}"/>
                </a:ext>
              </a:extLst>
            </p:cNvPr>
            <p:cNvSpPr txBox="1"/>
            <p:nvPr/>
          </p:nvSpPr>
          <p:spPr>
            <a:xfrm>
              <a:off x="7618412" y="4721028"/>
              <a:ext cx="457200" cy="182880"/>
            </a:xfrm>
            <a:prstGeom prst="rect">
              <a:avLst/>
            </a:prstGeom>
            <a:solidFill>
              <a:srgbClr val="E7978A"/>
            </a:solidFill>
            <a:ln w="190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234950" marR="0" indent="-234950" algn="l" defTabSz="914400" eaLnBrk="1" latinLnBrk="0" hangingPunct="1">
                <a:lnSpc>
                  <a:spcPct val="100000"/>
                </a:lnSpc>
                <a:spcBef>
                  <a:spcPct val="100000"/>
                </a:spcBef>
                <a:buClrTx/>
                <a:buSzTx/>
                <a:buChar char="4"/>
                <a:tabLst/>
                <a:defRPr sz="1600" b="0">
                  <a:latin typeface="+mn-lt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EB48F53-437D-4A53-AA4B-6835F78966D7}"/>
                </a:ext>
              </a:extLst>
            </p:cNvPr>
            <p:cNvSpPr txBox="1"/>
            <p:nvPr/>
          </p:nvSpPr>
          <p:spPr>
            <a:xfrm>
              <a:off x="7618412" y="5012274"/>
              <a:ext cx="457200" cy="182880"/>
            </a:xfrm>
            <a:prstGeom prst="rect">
              <a:avLst/>
            </a:prstGeom>
            <a:solidFill>
              <a:srgbClr val="D7C8A6"/>
            </a:solidFill>
            <a:ln w="190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234950" marR="0" indent="-234950" algn="l" defTabSz="914400" eaLnBrk="1" latinLnBrk="0" hangingPunct="1">
                <a:lnSpc>
                  <a:spcPct val="100000"/>
                </a:lnSpc>
                <a:spcBef>
                  <a:spcPct val="100000"/>
                </a:spcBef>
                <a:buClrTx/>
                <a:buSzTx/>
                <a:buChar char="4"/>
                <a:tabLst/>
                <a:defRPr sz="1600" b="0">
                  <a:latin typeface="+mn-lt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marL="234950" marR="0" lvl="0" indent="-23495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4"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2C381F6-C33D-40AD-9041-BCBCE018D27B}"/>
                </a:ext>
              </a:extLst>
            </p:cNvPr>
            <p:cNvSpPr txBox="1"/>
            <p:nvPr/>
          </p:nvSpPr>
          <p:spPr>
            <a:xfrm>
              <a:off x="7618412" y="4429782"/>
              <a:ext cx="457200" cy="182880"/>
            </a:xfrm>
            <a:prstGeom prst="rect">
              <a:avLst/>
            </a:prstGeom>
            <a:solidFill>
              <a:srgbClr val="C0BCDC"/>
            </a:solidFill>
            <a:ln w="190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234950" marR="0" indent="-234950" algn="l" defTabSz="914400" eaLnBrk="1" latinLnBrk="0" hangingPunct="1">
                <a:lnSpc>
                  <a:spcPct val="100000"/>
                </a:lnSpc>
                <a:spcBef>
                  <a:spcPct val="100000"/>
                </a:spcBef>
                <a:buClrTx/>
                <a:buSzTx/>
                <a:buChar char="4"/>
                <a:tabLst/>
                <a:defRPr sz="1600" b="0"/>
              </a:lvl1pPr>
            </a:lstStyle>
            <a:p>
              <a:pPr marL="234950" marR="0" lvl="0" indent="-234950" algn="l" defTabSz="914400" eaLnBrk="1" fontAlgn="auto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ts val="0"/>
                </a:spcAft>
                <a:buClrTx/>
                <a:buSzTx/>
                <a:buFontTx/>
                <a:buChar char="4"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C416AA7-8E1B-4E25-B036-264510D227DD}"/>
                </a:ext>
              </a:extLst>
            </p:cNvPr>
            <p:cNvSpPr txBox="1"/>
            <p:nvPr/>
          </p:nvSpPr>
          <p:spPr>
            <a:xfrm>
              <a:off x="8132516" y="4391530"/>
              <a:ext cx="838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Workload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4CF000A-E720-4620-8140-28D6B70ED798}"/>
                </a:ext>
              </a:extLst>
            </p:cNvPr>
            <p:cNvSpPr txBox="1"/>
            <p:nvPr/>
          </p:nvSpPr>
          <p:spPr>
            <a:xfrm>
              <a:off x="8132516" y="4681663"/>
              <a:ext cx="12776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Travel Efficiency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55E0E5F-C48E-4F2E-BFF0-494CE0E6E486}"/>
                </a:ext>
              </a:extLst>
            </p:cNvPr>
            <p:cNvSpPr txBox="1"/>
            <p:nvPr/>
          </p:nvSpPr>
          <p:spPr>
            <a:xfrm>
              <a:off x="8132516" y="4972909"/>
              <a:ext cx="13716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Sales Potential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108A33F-9953-4BC5-8E25-27CEEEB33958}"/>
                </a:ext>
              </a:extLst>
            </p:cNvPr>
            <p:cNvSpPr txBox="1"/>
            <p:nvPr/>
          </p:nvSpPr>
          <p:spPr>
            <a:xfrm>
              <a:off x="8132516" y="5264155"/>
              <a:ext cx="838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Disruption</a:t>
              </a:r>
            </a:p>
          </p:txBody>
        </p:sp>
      </p:grpSp>
      <p:sp>
        <p:nvSpPr>
          <p:cNvPr id="49" name="Text Box 13">
            <a:extLst>
              <a:ext uri="{FF2B5EF4-FFF2-40B4-BE49-F238E27FC236}">
                <a16:creationId xmlns:a16="http://schemas.microsoft.com/office/drawing/2014/main" id="{EB37F317-0707-4014-A615-02933D420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1595309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Territory Alignment (2/11)</a:t>
            </a:r>
          </a:p>
        </p:txBody>
      </p:sp>
    </p:spTree>
    <p:extLst>
      <p:ext uri="{BB962C8B-B14F-4D97-AF65-F5344CB8AC3E}">
        <p14:creationId xmlns:p14="http://schemas.microsoft.com/office/powerpoint/2010/main" val="2225226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0D07B630-A73B-48C1-8030-E3B44588545E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Step IV: Territory Alignment</a:t>
            </a:r>
          </a:p>
          <a:p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Workload index is an indication of high/low workload capacity of a territory compared to the average territory workload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81D35C-0DAA-4629-AE23-6A0FCE18501D}"/>
                  </a:ext>
                </a:extLst>
              </p:cNvPr>
              <p:cNvSpPr txBox="1"/>
              <p:nvPr/>
            </p:nvSpPr>
            <p:spPr>
              <a:xfrm>
                <a:off x="1619376" y="1688110"/>
                <a:ext cx="8724901" cy="4572000"/>
              </a:xfrm>
              <a:prstGeom prst="rect">
                <a:avLst/>
              </a:prstGeom>
              <a:solidFill>
                <a:srgbClr val="EFEEF6"/>
              </a:solidFill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Territories are compared on the basis of the available workload and workload required to optimally reach all the brand targets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If the territories differ sharply in terms of workload, sales professionals may have too little or too much work leading to under or over-delivery of calls to targets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Workload Index can be calculated as:</a:t>
                </a:r>
              </a:p>
              <a:p>
                <a:pPr lvl="1"/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b="1" i="1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Workload</a:t>
                </a:r>
                <a:r>
                  <a:rPr lang="en-US" sz="1400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 =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14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Target</m:t>
                        </m:r>
                        <m:r>
                          <a:rPr lang="en-US" sz="14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4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Customers</m:t>
                        </m:r>
                        <m:r>
                          <a:rPr lang="en-US" sz="14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Physicians</m:t>
                            </m:r>
                            <m:r>
                              <a:rPr lang="en-US" sz="14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4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or</m:t>
                            </m:r>
                            <m:r>
                              <a:rPr lang="en-US" sz="14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4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accounts</m:t>
                            </m:r>
                            <m:r>
                              <a:rPr lang="en-US" sz="14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e>
                    </m:nary>
                  </m:oMath>
                </a14:m>
                <a:r>
                  <a:rPr lang="en-US" sz="1400" dirty="0">
                    <a:solidFill>
                      <a:prstClr val="black"/>
                    </a:solidFill>
                    <a:latin typeface="Selawik" panose="020B0502040204020203" pitchFamily="34" charset="0"/>
                    <a:ea typeface="Cambria Math" panose="02040503050406030204" pitchFamily="18" charset="0"/>
                  </a:rPr>
                  <a:t> Optimal Calls</a:t>
                </a:r>
              </a:p>
              <a:p>
                <a:pPr lvl="1"/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b="1" i="1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Workload Index </a:t>
                </a:r>
                <a:r>
                  <a:rPr lang="en-US" sz="1400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= (</a:t>
                </a:r>
                <a:r>
                  <a:rPr lang="en-US" sz="1400" dirty="0">
                    <a:solidFill>
                      <a:prstClr val="black"/>
                    </a:solidFill>
                    <a:latin typeface="Selawik" panose="020B0502040204020203" pitchFamily="34" charset="0"/>
                    <a:ea typeface="Cambria Math" panose="02040503050406030204" pitchFamily="18" charset="0"/>
                  </a:rPr>
                  <a:t>Territory Workload / Avg. Territory Workload ) X 1000</a:t>
                </a:r>
              </a:p>
              <a:p>
                <a:pPr lvl="1"/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lvl="1"/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lvl="1"/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lvl="1"/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lvl="1"/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lvl="1"/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lvl="1"/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lvl="1"/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lvl="1"/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lvl="1"/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81D35C-0DAA-4629-AE23-6A0FCE185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376" y="1688110"/>
                <a:ext cx="8724901" cy="4572000"/>
              </a:xfrm>
              <a:prstGeom prst="rect">
                <a:avLst/>
              </a:prstGeom>
              <a:blipFill>
                <a:blip r:embed="rId2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3">
            <a:extLst>
              <a:ext uri="{FF2B5EF4-FFF2-40B4-BE49-F238E27FC236}">
                <a16:creationId xmlns:a16="http://schemas.microsoft.com/office/drawing/2014/main" id="{BCACFD6B-14F6-486E-A970-EE15B12D9BCA}"/>
              </a:ext>
            </a:extLst>
          </p:cNvPr>
          <p:cNvSpPr/>
          <p:nvPr/>
        </p:nvSpPr>
        <p:spPr bwMode="auto">
          <a:xfrm>
            <a:off x="1392879" y="1199673"/>
            <a:ext cx="8951913" cy="523875"/>
          </a:xfrm>
          <a:prstGeom prst="roundRect">
            <a:avLst/>
          </a:prstGeom>
          <a:solidFill>
            <a:srgbClr val="846FCF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Workload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6072B105-CAF4-4B71-9299-D3692F573E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4176363"/>
              </p:ext>
            </p:extLst>
          </p:nvPr>
        </p:nvGraphicFramePr>
        <p:xfrm>
          <a:off x="2305691" y="4238148"/>
          <a:ext cx="3962400" cy="198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AE59E147-D7C0-4F92-900F-6FF53BCFDACE}"/>
              </a:ext>
            </a:extLst>
          </p:cNvPr>
          <p:cNvSpPr txBox="1"/>
          <p:nvPr/>
        </p:nvSpPr>
        <p:spPr>
          <a:xfrm rot="19909878">
            <a:off x="1747899" y="4258134"/>
            <a:ext cx="1559260" cy="307777"/>
          </a:xfrm>
          <a:prstGeom prst="rect">
            <a:avLst/>
          </a:prstGeom>
          <a:solidFill>
            <a:srgbClr val="FFC000">
              <a:lumMod val="5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Illustrations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A6712A-7FD9-49E6-B0CC-648155101C69}"/>
              </a:ext>
            </a:extLst>
          </p:cNvPr>
          <p:cNvSpPr txBox="1"/>
          <p:nvPr/>
        </p:nvSpPr>
        <p:spPr>
          <a:xfrm>
            <a:off x="4872365" y="5685948"/>
            <a:ext cx="1014726" cy="381000"/>
          </a:xfrm>
          <a:prstGeom prst="rect">
            <a:avLst/>
          </a:prstGeom>
          <a:solidFill>
            <a:srgbClr val="E7978A">
              <a:alpha val="50000"/>
            </a:srgbClr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34950" marR="0" indent="-234950" algn="l" defTabSz="914400" eaLnBrk="1" latinLnBrk="0" hangingPunct="1">
              <a:lnSpc>
                <a:spcPct val="100000"/>
              </a:lnSpc>
              <a:spcBef>
                <a:spcPct val="100000"/>
              </a:spcBef>
              <a:buClrTx/>
              <a:buSzTx/>
              <a:buChar char="4"/>
              <a:tabLst/>
              <a:defRPr sz="1600" b="0"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C1F61B-71F8-4D24-975B-199DEC00A301}"/>
              </a:ext>
            </a:extLst>
          </p:cNvPr>
          <p:cNvSpPr txBox="1"/>
          <p:nvPr/>
        </p:nvSpPr>
        <p:spPr>
          <a:xfrm>
            <a:off x="2994987" y="4569996"/>
            <a:ext cx="1072448" cy="353242"/>
          </a:xfrm>
          <a:prstGeom prst="rect">
            <a:avLst/>
          </a:prstGeom>
          <a:solidFill>
            <a:srgbClr val="C0BCDC">
              <a:alpha val="50000"/>
            </a:srgbClr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34950" marR="0" indent="-234950" algn="l" defTabSz="914400" eaLnBrk="1" latinLnBrk="0" hangingPunct="1">
              <a:lnSpc>
                <a:spcPct val="100000"/>
              </a:lnSpc>
              <a:spcBef>
                <a:spcPct val="100000"/>
              </a:spcBef>
              <a:buClrTx/>
              <a:buSzTx/>
              <a:buChar char="4"/>
              <a:tabLst/>
              <a:defRPr sz="1600" b="0"/>
            </a:lvl1pPr>
          </a:lstStyle>
          <a:p>
            <a:pPr marL="234950" marR="0" lvl="0" indent="-234950" algn="l" defTabSz="91440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Char char="4"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C331B2-8BC3-4F56-AE6A-A11220ECF7F3}"/>
              </a:ext>
            </a:extLst>
          </p:cNvPr>
          <p:cNvSpPr txBox="1"/>
          <p:nvPr/>
        </p:nvSpPr>
        <p:spPr>
          <a:xfrm>
            <a:off x="7487291" y="5206971"/>
            <a:ext cx="457200" cy="182880"/>
          </a:xfrm>
          <a:prstGeom prst="rect">
            <a:avLst/>
          </a:prstGeom>
          <a:solidFill>
            <a:srgbClr val="E7978A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34950" marR="0" indent="-234950" algn="l" defTabSz="914400" eaLnBrk="1" latinLnBrk="0" hangingPunct="1">
              <a:lnSpc>
                <a:spcPct val="100000"/>
              </a:lnSpc>
              <a:spcBef>
                <a:spcPct val="100000"/>
              </a:spcBef>
              <a:buClrTx/>
              <a:buSzTx/>
              <a:buChar char="4"/>
              <a:tabLst/>
              <a:defRPr sz="1600" b="0"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489382-1C7C-49CD-9963-0FC7344D3814}"/>
              </a:ext>
            </a:extLst>
          </p:cNvPr>
          <p:cNvSpPr txBox="1"/>
          <p:nvPr/>
        </p:nvSpPr>
        <p:spPr>
          <a:xfrm>
            <a:off x="7487291" y="4915725"/>
            <a:ext cx="457200" cy="182880"/>
          </a:xfrm>
          <a:prstGeom prst="rect">
            <a:avLst/>
          </a:prstGeom>
          <a:solidFill>
            <a:srgbClr val="C0BCDC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34950" marR="0" indent="-234950" algn="l" defTabSz="914400" eaLnBrk="1" latinLnBrk="0" hangingPunct="1">
              <a:lnSpc>
                <a:spcPct val="100000"/>
              </a:lnSpc>
              <a:spcBef>
                <a:spcPct val="100000"/>
              </a:spcBef>
              <a:buClrTx/>
              <a:buSzTx/>
              <a:buChar char="4"/>
              <a:tabLst/>
              <a:defRPr sz="1600" b="0"/>
            </a:lvl1pPr>
          </a:lstStyle>
          <a:p>
            <a:pPr marL="234950" marR="0" lvl="0" indent="-234950" algn="l" defTabSz="91440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Char char="4"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48C4D8-BC54-4CF2-A843-961542B041FE}"/>
              </a:ext>
            </a:extLst>
          </p:cNvPr>
          <p:cNvSpPr txBox="1"/>
          <p:nvPr/>
        </p:nvSpPr>
        <p:spPr>
          <a:xfrm>
            <a:off x="8000879" y="4822499"/>
            <a:ext cx="197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Selawik" panose="020B0502040204020203" pitchFamily="34" charset="0"/>
              </a:rPr>
              <a:t>High Workload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9920AE-D0D6-4CF0-8804-57055347AB95}"/>
              </a:ext>
            </a:extLst>
          </p:cNvPr>
          <p:cNvSpPr txBox="1"/>
          <p:nvPr/>
        </p:nvSpPr>
        <p:spPr>
          <a:xfrm>
            <a:off x="8000879" y="5113745"/>
            <a:ext cx="197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Selawik" panose="020B0502040204020203" pitchFamily="34" charset="0"/>
              </a:rPr>
              <a:t>Low Workload</a:t>
            </a:r>
          </a:p>
        </p:txBody>
      </p:sp>
      <p:sp>
        <p:nvSpPr>
          <p:cNvPr id="52" name="Text Box 13">
            <a:extLst>
              <a:ext uri="{FF2B5EF4-FFF2-40B4-BE49-F238E27FC236}">
                <a16:creationId xmlns:a16="http://schemas.microsoft.com/office/drawing/2014/main" id="{9AA48560-BE3D-47BC-8AE6-B43F233A0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1595309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Territory Alignment (3/11)</a:t>
            </a:r>
          </a:p>
        </p:txBody>
      </p:sp>
    </p:spTree>
    <p:extLst>
      <p:ext uri="{BB962C8B-B14F-4D97-AF65-F5344CB8AC3E}">
        <p14:creationId xmlns:p14="http://schemas.microsoft.com/office/powerpoint/2010/main" val="438983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F2ED8B5-A7D3-49D1-9DBE-23D2642BA800}"/>
              </a:ext>
            </a:extLst>
          </p:cNvPr>
          <p:cNvSpPr txBox="1">
            <a:spLocks/>
          </p:cNvSpPr>
          <p:nvPr/>
        </p:nvSpPr>
        <p:spPr>
          <a:xfrm>
            <a:off x="228599" y="301681"/>
            <a:ext cx="10893287" cy="3970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Executive Summary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005CBC-76AE-4981-A044-2BE3862A28D3}"/>
              </a:ext>
            </a:extLst>
          </p:cNvPr>
          <p:cNvSpPr/>
          <p:nvPr/>
        </p:nvSpPr>
        <p:spPr>
          <a:xfrm>
            <a:off x="345370" y="1165689"/>
            <a:ext cx="115012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8503" indent="-278503" algn="l">
              <a:spcBef>
                <a:spcPts val="0"/>
              </a:spcBef>
              <a:spcAft>
                <a:spcPts val="0"/>
              </a:spcAft>
              <a:buClr>
                <a:srgbClr val="810408"/>
              </a:buClr>
              <a:buFont typeface="+mj-lt"/>
              <a:buAutoNum type="arabicPeriod"/>
            </a:pPr>
            <a:r>
              <a:rPr lang="en-US" sz="1400" b="1" dirty="0">
                <a:solidFill>
                  <a:srgbClr val="810408"/>
                </a:solidFill>
                <a:latin typeface="+mn-lt"/>
                <a:ea typeface="Times New Roman" panose="02020603050405020304" pitchFamily="18" charset="0"/>
                <a:cs typeface="Lao UI" panose="020B0502040204020203" pitchFamily="34" charset="0"/>
              </a:rPr>
              <a:t>Our understanding of your need</a:t>
            </a:r>
          </a:p>
          <a:p>
            <a:pPr marL="274320" algn="l">
              <a:spcBef>
                <a:spcPts val="0"/>
              </a:spcBef>
              <a:spcAft>
                <a:spcPts val="0"/>
              </a:spcAft>
              <a:buClr>
                <a:srgbClr val="810408"/>
              </a:buClr>
            </a:pPr>
            <a:r>
              <a:rPr lang="en-US" sz="1200" dirty="0">
                <a:solidFill>
                  <a:srgbClr val="4D4D4D"/>
                </a:solidFill>
                <a:latin typeface="+mn-lt"/>
                <a:ea typeface="Times New Roman" panose="02020603050405020304" pitchFamily="18" charset="0"/>
                <a:cs typeface="Lao UI" panose="020B0502040204020203" pitchFamily="34" charset="0"/>
              </a:rPr>
              <a:t>You are looking to develop best-in-class sustainable promotional response modeling methodology to feed into your end-to-end sales force </a:t>
            </a:r>
            <a:r>
              <a:rPr lang="en-US" sz="1200" dirty="0">
                <a:solidFill>
                  <a:srgbClr val="4D4D4D"/>
                </a:solidFill>
                <a:ea typeface="Times New Roman" panose="02020603050405020304" pitchFamily="18" charset="0"/>
                <a:cs typeface="Lao UI" panose="020B0502040204020203" pitchFamily="34" charset="0"/>
              </a:rPr>
              <a:t>targeting strategy for VS and KAM Sales Teams for up to 8 brands</a:t>
            </a:r>
            <a:endParaRPr lang="en-US" sz="1200" dirty="0">
              <a:solidFill>
                <a:srgbClr val="4D4D4D"/>
              </a:solidFill>
              <a:latin typeface="+mn-lt"/>
              <a:ea typeface="Times New Roman" panose="02020603050405020304" pitchFamily="18" charset="0"/>
              <a:cs typeface="Lao UI" panose="020B0502040204020203" pitchFamily="34" charset="0"/>
            </a:endParaRPr>
          </a:p>
          <a:p>
            <a:pPr marL="274320" algn="l">
              <a:spcBef>
                <a:spcPts val="0"/>
              </a:spcBef>
              <a:spcAft>
                <a:spcPts val="0"/>
              </a:spcAft>
              <a:buClr>
                <a:srgbClr val="810408"/>
              </a:buClr>
            </a:pPr>
            <a:endParaRPr lang="en-US" sz="1400" b="1" dirty="0">
              <a:solidFill>
                <a:srgbClr val="4D4D4D"/>
              </a:solidFill>
              <a:latin typeface="+mn-lt"/>
              <a:ea typeface="Times New Roman" panose="02020603050405020304" pitchFamily="18" charset="0"/>
              <a:cs typeface="Lao UI" panose="020B0502040204020203" pitchFamily="34" charset="0"/>
            </a:endParaRPr>
          </a:p>
          <a:p>
            <a:pPr marL="278503" indent="-278503" algn="l">
              <a:spcBef>
                <a:spcPts val="0"/>
              </a:spcBef>
              <a:spcAft>
                <a:spcPts val="0"/>
              </a:spcAft>
              <a:buClr>
                <a:srgbClr val="810408"/>
              </a:buClr>
              <a:buFont typeface="+mj-lt"/>
              <a:buAutoNum type="arabicPeriod" startAt="2"/>
            </a:pPr>
            <a:r>
              <a:rPr lang="en-US" sz="1400" b="1" dirty="0">
                <a:solidFill>
                  <a:srgbClr val="810408"/>
                </a:solidFill>
                <a:latin typeface="+mn-lt"/>
                <a:ea typeface="Times New Roman" panose="02020603050405020304" pitchFamily="18" charset="0"/>
                <a:cs typeface="Lao UI" panose="020B0502040204020203" pitchFamily="34" charset="0"/>
              </a:rPr>
              <a:t>Why Mu Sigma?</a:t>
            </a:r>
            <a:r>
              <a:rPr lang="en-US" sz="1400" b="1" dirty="0">
                <a:solidFill>
                  <a:srgbClr val="4D4D4D"/>
                </a:solidFill>
                <a:latin typeface="+mn-lt"/>
                <a:ea typeface="Times New Roman" panose="02020603050405020304" pitchFamily="18" charset="0"/>
                <a:cs typeface="Lao UI" panose="020B0502040204020203" pitchFamily="34" charset="0"/>
              </a:rPr>
              <a:t> </a:t>
            </a:r>
            <a:endParaRPr lang="en-US" sz="1400" b="1" dirty="0">
              <a:solidFill>
                <a:srgbClr val="810408"/>
              </a:solidFill>
              <a:latin typeface="+mn-lt"/>
              <a:ea typeface="Calibri" panose="020F0502020204030204" pitchFamily="34" charset="0"/>
              <a:cs typeface="Lao UI" panose="020B0502040204020203" pitchFamily="34" charset="0"/>
            </a:endParaRPr>
          </a:p>
          <a:p>
            <a:pPr marL="603424" lvl="1" indent="-232086" algn="l">
              <a:spcBef>
                <a:spcPts val="0"/>
              </a:spcBef>
              <a:spcAft>
                <a:spcPts val="0"/>
              </a:spcAft>
              <a:buFont typeface="Webdings" panose="05030102010509060703" pitchFamily="18" charset="2"/>
              <a:buChar char="4"/>
            </a:pPr>
            <a:r>
              <a:rPr lang="en-US" sz="1200" dirty="0">
                <a:solidFill>
                  <a:srgbClr val="4D4D4D"/>
                </a:solidFill>
                <a:latin typeface="+mn-lt"/>
                <a:cs typeface="Lao UI" panose="020B0502040204020203" pitchFamily="34" charset="0"/>
              </a:rPr>
              <a:t>Mu Sigma has partnered with ~140 Fortune 500 customers to help them transform decision sciences. Many of these engagements include solving similar problems to measure </a:t>
            </a:r>
            <a:r>
              <a:rPr lang="en-US" sz="1200" dirty="0">
                <a:solidFill>
                  <a:srgbClr val="4D4D4D"/>
                </a:solidFill>
                <a:cs typeface="Lao UI" panose="020B0502040204020203" pitchFamily="34" charset="0"/>
              </a:rPr>
              <a:t>response to promotions and designing a winning sales force strategy.</a:t>
            </a:r>
            <a:r>
              <a:rPr lang="en-US" sz="1200" dirty="0">
                <a:solidFill>
                  <a:srgbClr val="4D4D4D"/>
                </a:solidFill>
                <a:latin typeface="+mn-lt"/>
                <a:cs typeface="Lao UI" panose="020B0502040204020203" pitchFamily="34" charset="0"/>
              </a:rPr>
              <a:t> We have included examples of such engagements in this document</a:t>
            </a:r>
          </a:p>
          <a:p>
            <a:pPr marL="603424" lvl="1" indent="-232086" algn="l">
              <a:spcBef>
                <a:spcPts val="0"/>
              </a:spcBef>
              <a:spcAft>
                <a:spcPts val="0"/>
              </a:spcAft>
              <a:buFont typeface="Webdings" panose="05030102010509060703" pitchFamily="18" charset="2"/>
              <a:buChar char="4"/>
            </a:pPr>
            <a:r>
              <a:rPr lang="en-US" sz="1200" dirty="0">
                <a:solidFill>
                  <a:srgbClr val="4D4D4D"/>
                </a:solidFill>
                <a:latin typeface="+mn-lt"/>
                <a:cs typeface="Lao UI" panose="020B0502040204020203" pitchFamily="34" charset="0"/>
              </a:rPr>
              <a:t>We offer a white box approach - the final solution built by Mu Sigma will be owned by you</a:t>
            </a:r>
          </a:p>
          <a:p>
            <a:pPr marL="603424" lvl="1" indent="-232086" algn="l">
              <a:spcBef>
                <a:spcPts val="0"/>
              </a:spcBef>
              <a:spcAft>
                <a:spcPts val="0"/>
              </a:spcAft>
              <a:buFont typeface="Webdings" panose="05030102010509060703" pitchFamily="18" charset="2"/>
              <a:buChar char="4"/>
            </a:pPr>
            <a:r>
              <a:rPr lang="en-US" sz="1200" dirty="0">
                <a:solidFill>
                  <a:srgbClr val="4D4D4D"/>
                </a:solidFill>
                <a:latin typeface="+mn-lt"/>
                <a:cs typeface="Lao UI" panose="020B0502040204020203" pitchFamily="34" charset="0"/>
              </a:rPr>
              <a:t>We offer flexibility and agility to scale and staff the team with the right skills according to the changing needs. This is accomplished through our ecosystem of people, process, platforms</a:t>
            </a:r>
          </a:p>
          <a:p>
            <a:pPr marL="603424" lvl="1" indent="-232086" algn="l">
              <a:spcBef>
                <a:spcPts val="0"/>
              </a:spcBef>
              <a:spcAft>
                <a:spcPts val="0"/>
              </a:spcAft>
              <a:buFont typeface="Webdings" panose="05030102010509060703" pitchFamily="18" charset="2"/>
              <a:buChar char="4"/>
            </a:pPr>
            <a:r>
              <a:rPr lang="en-US" sz="1200" dirty="0">
                <a:solidFill>
                  <a:srgbClr val="4D4D4D"/>
                </a:solidFill>
                <a:latin typeface="+mn-lt"/>
                <a:cs typeface="Lao UI" panose="020B0502040204020203" pitchFamily="34" charset="0"/>
              </a:rPr>
              <a:t>We have developed thorough understanding of the your ecosystem through our 8+ years of partnership across various groups in the US</a:t>
            </a:r>
          </a:p>
          <a:p>
            <a:pPr marL="274320" lvl="1" algn="l"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rgbClr val="810408"/>
              </a:solidFill>
              <a:latin typeface="+mn-lt"/>
              <a:ea typeface="Calibri" panose="020F0502020204030204" pitchFamily="34" charset="0"/>
              <a:cs typeface="Lao UI" panose="020B0502040204020203" pitchFamily="34" charset="0"/>
            </a:endParaRPr>
          </a:p>
          <a:p>
            <a:pPr marL="278503" indent="-278503" algn="l">
              <a:spcBef>
                <a:spcPts val="0"/>
              </a:spcBef>
              <a:spcAft>
                <a:spcPts val="0"/>
              </a:spcAft>
              <a:buClr>
                <a:srgbClr val="810408"/>
              </a:buClr>
              <a:buFont typeface="+mj-lt"/>
              <a:buAutoNum type="arabicPeriod" startAt="2"/>
            </a:pPr>
            <a:r>
              <a:rPr lang="en-US" sz="1400" b="1" dirty="0">
                <a:solidFill>
                  <a:srgbClr val="810408"/>
                </a:solidFill>
                <a:latin typeface="+mn-lt"/>
                <a:ea typeface="Calibri" panose="020F0502020204030204" pitchFamily="34" charset="0"/>
                <a:cs typeface="Lao UI" panose="020B0502040204020203" pitchFamily="34" charset="0"/>
              </a:rPr>
              <a:t>What are we proposing?</a:t>
            </a:r>
            <a:r>
              <a:rPr lang="en-US" sz="1400" b="1" dirty="0">
                <a:solidFill>
                  <a:srgbClr val="4D4D4D"/>
                </a:solidFill>
                <a:latin typeface="+mn-lt"/>
                <a:ea typeface="Calibri" panose="020F0502020204030204" pitchFamily="34" charset="0"/>
                <a:cs typeface="Lao UI" panose="020B0502040204020203" pitchFamily="34" charset="0"/>
              </a:rPr>
              <a:t> </a:t>
            </a:r>
          </a:p>
          <a:p>
            <a:pPr marL="285750" algn="l">
              <a:spcBef>
                <a:spcPts val="0"/>
              </a:spcBef>
              <a:spcAft>
                <a:spcPts val="0"/>
              </a:spcAft>
              <a:buClr>
                <a:srgbClr val="810408"/>
              </a:buClr>
            </a:pPr>
            <a:r>
              <a:rPr lang="en-US" sz="1200" dirty="0">
                <a:solidFill>
                  <a:srgbClr val="4D4D4D"/>
                </a:solidFill>
                <a:latin typeface="+mn-lt"/>
                <a:ea typeface="Times New Roman" panose="02020603050405020304" pitchFamily="18" charset="0"/>
                <a:cs typeface="Lao UI" panose="020B0502040204020203" pitchFamily="34" charset="0"/>
              </a:rPr>
              <a:t>We will adopt a 5 step solution approach:</a:t>
            </a:r>
            <a:endParaRPr lang="en-US" sz="1200" dirty="0">
              <a:solidFill>
                <a:srgbClr val="4D4D4D"/>
              </a:solidFill>
              <a:latin typeface="+mn-lt"/>
              <a:ea typeface="Calibri" panose="020F0502020204030204" pitchFamily="34" charset="0"/>
              <a:cs typeface="Lao UI" panose="020B0502040204020203" pitchFamily="34" charset="0"/>
            </a:endParaRPr>
          </a:p>
          <a:p>
            <a:pPr marL="603424" lvl="1" indent="-232086">
              <a:buFont typeface="Webdings" panose="05030102010509060703" pitchFamily="18" charset="2"/>
              <a:buChar char="4"/>
            </a:pPr>
            <a:r>
              <a:rPr lang="en-US" sz="1200" dirty="0">
                <a:solidFill>
                  <a:srgbClr val="4D4D4D"/>
                </a:solidFill>
                <a:ea typeface="Times New Roman" panose="02020603050405020304" pitchFamily="18" charset="0"/>
                <a:cs typeface="Lao UI" panose="020B0502040204020203" pitchFamily="34" charset="0"/>
              </a:rPr>
              <a:t>SEGMENTATION - Brand level account segmentation through Exploratory analysis followed by experimentation with multiple segmentation models</a:t>
            </a:r>
          </a:p>
          <a:p>
            <a:pPr marL="603424" lvl="1" indent="-232086">
              <a:buFont typeface="Webdings" panose="05030102010509060703" pitchFamily="18" charset="2"/>
              <a:buChar char="4"/>
            </a:pPr>
            <a:r>
              <a:rPr lang="en-US" sz="1200" dirty="0">
                <a:solidFill>
                  <a:srgbClr val="4D4D4D"/>
                </a:solidFill>
                <a:ea typeface="Times New Roman" panose="02020603050405020304" pitchFamily="18" charset="0"/>
                <a:cs typeface="Lao UI" panose="020B0502040204020203" pitchFamily="34" charset="0"/>
              </a:rPr>
              <a:t>PROMOTIONAL RESPONSE MODELING - Brand-segment level response curves through rapid simulations enabled by using pre-built reusable Mu Sigma accelerators</a:t>
            </a:r>
            <a:endParaRPr lang="en-US" sz="1200" dirty="0">
              <a:solidFill>
                <a:srgbClr val="4D4D4D"/>
              </a:solidFill>
              <a:latin typeface="+mn-lt"/>
              <a:ea typeface="Times New Roman" panose="02020603050405020304" pitchFamily="18" charset="0"/>
              <a:cs typeface="Lao UI" panose="020B0502040204020203" pitchFamily="34" charset="0"/>
            </a:endParaRPr>
          </a:p>
          <a:p>
            <a:pPr marL="603424" lvl="1" indent="-232086">
              <a:buFont typeface="Webdings" panose="05030102010509060703" pitchFamily="18" charset="2"/>
              <a:buChar char="4"/>
            </a:pPr>
            <a:r>
              <a:rPr lang="en-US" sz="1200" dirty="0">
                <a:solidFill>
                  <a:srgbClr val="4D4D4D"/>
                </a:solidFill>
                <a:ea typeface="Times New Roman" panose="02020603050405020304" pitchFamily="18" charset="0"/>
                <a:cs typeface="Lao UI" panose="020B0502040204020203" pitchFamily="34" charset="0"/>
              </a:rPr>
              <a:t>SIZING SIMULATION - Sizing scenarios based on brand-segment level response curves and brand team inputs for KAM, VS teams through IROI based optimization by iterating through multiple business scenarios</a:t>
            </a:r>
          </a:p>
          <a:p>
            <a:pPr marL="603424" lvl="1" indent="-232086">
              <a:buFont typeface="Webdings" panose="05030102010509060703" pitchFamily="18" charset="2"/>
              <a:buChar char="4"/>
            </a:pPr>
            <a:r>
              <a:rPr lang="en-US" sz="1200" dirty="0">
                <a:solidFill>
                  <a:srgbClr val="4D4D4D"/>
                </a:solidFill>
                <a:ea typeface="Times New Roman" panose="02020603050405020304" pitchFamily="18" charset="0"/>
                <a:cs typeface="Lao UI" panose="020B0502040204020203" pitchFamily="34" charset="0"/>
              </a:rPr>
              <a:t>ALIGNMENT DESIGN - Optimal territory alignment for KAM &amp; VS sales teams through evaluation across four dimensions of workload, travel efficiency, sales potential and disruption</a:t>
            </a:r>
          </a:p>
          <a:p>
            <a:pPr marL="603424" lvl="1" indent="-232086">
              <a:buFont typeface="Webdings" panose="05030102010509060703" pitchFamily="18" charset="2"/>
              <a:buChar char="4"/>
            </a:pPr>
            <a:r>
              <a:rPr lang="en-US" sz="1200" dirty="0">
                <a:solidFill>
                  <a:srgbClr val="4D4D4D"/>
                </a:solidFill>
                <a:ea typeface="Times New Roman" panose="02020603050405020304" pitchFamily="18" charset="0"/>
                <a:cs typeface="Lao UI" panose="020B0502040204020203" pitchFamily="34" charset="0"/>
              </a:rPr>
              <a:t>PEOPLE PLACEMENT - Best People Placement Recommendation through evaluation between placement optimization and best-fit approach based on business requirements and exploratory analysis</a:t>
            </a:r>
            <a:endParaRPr lang="en-US" sz="1200" dirty="0">
              <a:solidFill>
                <a:srgbClr val="4D4D4D"/>
              </a:solidFill>
              <a:latin typeface="+mn-lt"/>
              <a:ea typeface="Times New Roman" panose="02020603050405020304" pitchFamily="18" charset="0"/>
              <a:cs typeface="Lao UI" panose="020B0502040204020203" pitchFamily="34" charset="0"/>
            </a:endParaRPr>
          </a:p>
          <a:p>
            <a:pPr marL="371338" lvl="1" algn="l">
              <a:spcBef>
                <a:spcPts val="0"/>
              </a:spcBef>
              <a:spcAft>
                <a:spcPts val="0"/>
              </a:spcAft>
            </a:pPr>
            <a:endParaRPr lang="en-US" sz="1200" dirty="0">
              <a:solidFill>
                <a:srgbClr val="4D4D4D"/>
              </a:solidFill>
              <a:latin typeface="+mn-lt"/>
              <a:ea typeface="Calibri" panose="020F0502020204030204" pitchFamily="34" charset="0"/>
              <a:cs typeface="Lao UI" panose="020B0502040204020203" pitchFamily="34" charset="0"/>
            </a:endParaRP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Clr>
                <a:srgbClr val="810408"/>
              </a:buClr>
              <a:buFont typeface="+mj-lt"/>
              <a:buAutoNum type="arabicPeriod" startAt="4"/>
            </a:pPr>
            <a:r>
              <a:rPr lang="en-US" sz="1400" b="1" dirty="0">
                <a:solidFill>
                  <a:srgbClr val="810408"/>
                </a:solidFill>
                <a:latin typeface="+mn-lt"/>
                <a:ea typeface="Calibri" panose="020F0502020204030204" pitchFamily="34" charset="0"/>
                <a:cs typeface="Lao UI" panose="020B0502040204020203" pitchFamily="34" charset="0"/>
              </a:rPr>
              <a:t>Timelines and Cost</a:t>
            </a:r>
          </a:p>
          <a:p>
            <a:pPr marL="603424" lvl="1" indent="-232086" algn="l">
              <a:spcBef>
                <a:spcPts val="0"/>
              </a:spcBef>
              <a:spcAft>
                <a:spcPts val="0"/>
              </a:spcAft>
              <a:buFont typeface="Webdings" panose="05030102010509060703" pitchFamily="18" charset="2"/>
              <a:buChar char="4"/>
            </a:pPr>
            <a:r>
              <a:rPr lang="en-US" sz="1200" dirty="0">
                <a:solidFill>
                  <a:srgbClr val="4D4D4D"/>
                </a:solidFill>
                <a:latin typeface="+mn-lt"/>
                <a:cs typeface="Lao UI" panose="020B0502040204020203" pitchFamily="34" charset="0"/>
              </a:rPr>
              <a:t>Mu Sigma will complete the project before July 31, 2020</a:t>
            </a:r>
          </a:p>
          <a:p>
            <a:pPr marL="603424" lvl="1" indent="-232086" algn="l">
              <a:spcBef>
                <a:spcPts val="0"/>
              </a:spcBef>
              <a:spcAft>
                <a:spcPts val="0"/>
              </a:spcAft>
              <a:buFont typeface="Webdings" panose="05030102010509060703" pitchFamily="18" charset="2"/>
              <a:buChar char="4"/>
            </a:pPr>
            <a:r>
              <a:rPr lang="en-US" sz="1200" dirty="0">
                <a:solidFill>
                  <a:srgbClr val="4D4D4D"/>
                </a:solidFill>
                <a:latin typeface="+mn-lt"/>
                <a:cs typeface="Lao UI" panose="020B0502040204020203" pitchFamily="34" charset="0"/>
              </a:rPr>
              <a:t>Mu Sigma has come up with a detailed, cost proposal for the project, which also factors in for discounts.</a:t>
            </a:r>
            <a:r>
              <a:rPr lang="en-US" sz="1200" dirty="0">
                <a:solidFill>
                  <a:srgbClr val="4D4D4D"/>
                </a:solidFill>
                <a:cs typeface="Lao UI" panose="020B0502040204020203" pitchFamily="34" charset="0"/>
              </a:rPr>
              <a:t> </a:t>
            </a:r>
            <a:r>
              <a:rPr lang="en-US" sz="1200" dirty="0">
                <a:solidFill>
                  <a:srgbClr val="4D4D4D"/>
                </a:solidFill>
                <a:latin typeface="+mn-lt"/>
                <a:cs typeface="Lao UI" panose="020B0502040204020203" pitchFamily="34" charset="0"/>
              </a:rPr>
              <a:t>The detailed breakup can be found </a:t>
            </a:r>
            <a:r>
              <a:rPr lang="en-US" sz="1200" dirty="0">
                <a:solidFill>
                  <a:srgbClr val="4D4D4D"/>
                </a:solidFill>
                <a:latin typeface="+mn-lt"/>
                <a:cs typeface="Lao UI" panose="020B0502040204020203" pitchFamily="34" charset="0"/>
                <a:hlinkClick r:id="rId2" action="ppaction://hlinksldjump"/>
              </a:rPr>
              <a:t>here</a:t>
            </a:r>
            <a:endParaRPr lang="en-US" sz="1200" dirty="0">
              <a:solidFill>
                <a:srgbClr val="4D4D4D"/>
              </a:solidFill>
              <a:latin typeface="+mn-lt"/>
              <a:cs typeface="Lao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602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1E8AE06-C797-48AF-9339-2DF1E81DE93F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Step IV: Territory Alignment</a:t>
            </a:r>
          </a:p>
          <a:p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Uniform target coverage across territories ensures fair and equal opportunity for sales professional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A501D7-C3D2-4253-A871-897BBDFDCABD}"/>
              </a:ext>
            </a:extLst>
          </p:cNvPr>
          <p:cNvSpPr txBox="1"/>
          <p:nvPr/>
        </p:nvSpPr>
        <p:spPr>
          <a:xfrm>
            <a:off x="1619373" y="1550578"/>
            <a:ext cx="8724901" cy="4709160"/>
          </a:xfrm>
          <a:prstGeom prst="rect">
            <a:avLst/>
          </a:prstGeom>
          <a:solidFill>
            <a:srgbClr val="EFEEF6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latin typeface="Selawik" panose="020B0502040204020203" pitchFamily="34" charset="0"/>
              </a:rPr>
              <a:t>Territories must have fairly uniform distribution of targets by segment, thereby ensuring optimal opportunity across territories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latin typeface="Selawik" panose="020B0502040204020203" pitchFamily="34" charset="0"/>
              </a:rPr>
              <a:t>Uneven distribution of segments across territories or very few or high number of targets may result in some sales professionals being at a disadvantage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latin typeface="Selawik" panose="020B0502040204020203" pitchFamily="34" charset="0"/>
              </a:rPr>
              <a:t>Target coverage can be assessed by analyzing: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latin typeface="Selawik" panose="020B0502040204020203" pitchFamily="34" charset="0"/>
              </a:rPr>
              <a:t>Total number of targets for each territory and,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latin typeface="Selawik" panose="020B0502040204020203" pitchFamily="34" charset="0"/>
              </a:rPr>
              <a:t>Distribution of targets by segments for each territory</a:t>
            </a:r>
          </a:p>
          <a:p>
            <a:pPr lvl="1"/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lvl="1"/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lvl="1"/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lvl="1"/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lvl="1"/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lvl="1"/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lvl="1"/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lvl="1"/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lvl="1"/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lvl="1"/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9367887A-3B81-4F0A-AB43-C5ADA2E795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8083763"/>
              </p:ext>
            </p:extLst>
          </p:nvPr>
        </p:nvGraphicFramePr>
        <p:xfrm>
          <a:off x="2394251" y="4184673"/>
          <a:ext cx="6123241" cy="2133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5B57EEC-3995-466A-9D8D-F1B32FD55EDB}"/>
              </a:ext>
            </a:extLst>
          </p:cNvPr>
          <p:cNvSpPr txBox="1"/>
          <p:nvPr/>
        </p:nvSpPr>
        <p:spPr>
          <a:xfrm rot="19909878">
            <a:off x="1752595" y="4212192"/>
            <a:ext cx="1559260" cy="307777"/>
          </a:xfrm>
          <a:prstGeom prst="rect">
            <a:avLst/>
          </a:prstGeom>
          <a:solidFill>
            <a:srgbClr val="FFC000">
              <a:lumMod val="5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Illustrations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B9A4B4-F177-4F51-A187-96CF265A5749}"/>
              </a:ext>
            </a:extLst>
          </p:cNvPr>
          <p:cNvGrpSpPr/>
          <p:nvPr/>
        </p:nvGrpSpPr>
        <p:grpSpPr>
          <a:xfrm>
            <a:off x="8580375" y="4615686"/>
            <a:ext cx="1797751" cy="950711"/>
            <a:chOff x="6551612" y="5058925"/>
            <a:chExt cx="1797751" cy="95071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76016B-2E71-4C72-A632-412C8D8A42A2}"/>
                </a:ext>
              </a:extLst>
            </p:cNvPr>
            <p:cNvSpPr txBox="1"/>
            <p:nvPr/>
          </p:nvSpPr>
          <p:spPr>
            <a:xfrm>
              <a:off x="6551612" y="5388423"/>
              <a:ext cx="457200" cy="182880"/>
            </a:xfrm>
            <a:prstGeom prst="rect">
              <a:avLst/>
            </a:prstGeom>
            <a:solidFill>
              <a:srgbClr val="E7978A"/>
            </a:solidFill>
            <a:ln w="190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234950" marR="0" indent="-234950" algn="l" defTabSz="914400" eaLnBrk="1" latinLnBrk="0" hangingPunct="1">
                <a:lnSpc>
                  <a:spcPct val="100000"/>
                </a:lnSpc>
                <a:spcBef>
                  <a:spcPct val="100000"/>
                </a:spcBef>
                <a:buClrTx/>
                <a:buSzTx/>
                <a:buChar char="4"/>
                <a:tabLst/>
                <a:defRPr sz="1600" b="0">
                  <a:latin typeface="+mn-lt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FEB265-AE19-45D4-8528-D68D7A74567B}"/>
                </a:ext>
              </a:extLst>
            </p:cNvPr>
            <p:cNvSpPr txBox="1"/>
            <p:nvPr/>
          </p:nvSpPr>
          <p:spPr>
            <a:xfrm>
              <a:off x="6551612" y="5097177"/>
              <a:ext cx="457200" cy="182880"/>
            </a:xfrm>
            <a:prstGeom prst="rect">
              <a:avLst/>
            </a:prstGeom>
            <a:solidFill>
              <a:srgbClr val="FFC000">
                <a:lumMod val="75000"/>
              </a:srgbClr>
            </a:solidFill>
            <a:ln w="190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234950" marR="0" indent="-234950" algn="l" defTabSz="914400" eaLnBrk="1" latinLnBrk="0" hangingPunct="1">
                <a:lnSpc>
                  <a:spcPct val="100000"/>
                </a:lnSpc>
                <a:spcBef>
                  <a:spcPct val="100000"/>
                </a:spcBef>
                <a:buClrTx/>
                <a:buSzTx/>
                <a:buChar char="4"/>
                <a:tabLst/>
                <a:defRPr sz="1600" b="0"/>
              </a:lvl1pPr>
            </a:lstStyle>
            <a:p>
              <a:pPr marL="234950" marR="0" lvl="0" indent="-234950" algn="l" defTabSz="914400" eaLnBrk="1" fontAlgn="auto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ts val="0"/>
                </a:spcAft>
                <a:buClrTx/>
                <a:buSzTx/>
                <a:buFontTx/>
                <a:buChar char="4"/>
                <a:tabLst/>
                <a:defRPr/>
              </a:pP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05C171-6560-41FD-8659-22A42DDD3D72}"/>
                </a:ext>
              </a:extLst>
            </p:cNvPr>
            <p:cNvSpPr txBox="1"/>
            <p:nvPr/>
          </p:nvSpPr>
          <p:spPr>
            <a:xfrm>
              <a:off x="7065715" y="5058925"/>
              <a:ext cx="1233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Segment1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6C9BC1-0C99-4B73-944E-B0CFF22601B0}"/>
                </a:ext>
              </a:extLst>
            </p:cNvPr>
            <p:cNvSpPr txBox="1"/>
            <p:nvPr/>
          </p:nvSpPr>
          <p:spPr>
            <a:xfrm>
              <a:off x="7021734" y="5349058"/>
              <a:ext cx="1277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Segment2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5D51EF-1278-4AC0-837F-C1DD52C2C4FA}"/>
                </a:ext>
              </a:extLst>
            </p:cNvPr>
            <p:cNvSpPr txBox="1"/>
            <p:nvPr/>
          </p:nvSpPr>
          <p:spPr>
            <a:xfrm>
              <a:off x="6551612" y="5679669"/>
              <a:ext cx="457200" cy="182880"/>
            </a:xfrm>
            <a:prstGeom prst="rect">
              <a:avLst/>
            </a:prstGeom>
            <a:solidFill>
              <a:srgbClr val="E7E6E6">
                <a:lumMod val="50000"/>
              </a:srgbClr>
            </a:solidFill>
            <a:ln w="190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234950" marR="0" indent="-234950" algn="l" defTabSz="914400" eaLnBrk="1" latinLnBrk="0" hangingPunct="1">
                <a:lnSpc>
                  <a:spcPct val="100000"/>
                </a:lnSpc>
                <a:spcBef>
                  <a:spcPct val="100000"/>
                </a:spcBef>
                <a:buClrTx/>
                <a:buSzTx/>
                <a:buChar char="4"/>
                <a:tabLst/>
                <a:defRPr sz="1600" b="0">
                  <a:latin typeface="+mn-lt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B0E5A5-998B-43E1-9B3B-C03933A91384}"/>
                </a:ext>
              </a:extLst>
            </p:cNvPr>
            <p:cNvSpPr txBox="1"/>
            <p:nvPr/>
          </p:nvSpPr>
          <p:spPr>
            <a:xfrm>
              <a:off x="7071694" y="5640304"/>
              <a:ext cx="1277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Segment3</a:t>
              </a:r>
            </a:p>
          </p:txBody>
        </p:sp>
      </p:grpSp>
      <p:sp>
        <p:nvSpPr>
          <p:cNvPr id="25" name="Rounded Rectangle 3">
            <a:extLst>
              <a:ext uri="{FF2B5EF4-FFF2-40B4-BE49-F238E27FC236}">
                <a16:creationId xmlns:a16="http://schemas.microsoft.com/office/drawing/2014/main" id="{DE158F96-5DDF-4406-87AF-F90DF2449931}"/>
              </a:ext>
            </a:extLst>
          </p:cNvPr>
          <p:cNvSpPr/>
          <p:nvPr/>
        </p:nvSpPr>
        <p:spPr bwMode="auto">
          <a:xfrm>
            <a:off x="1392879" y="1199673"/>
            <a:ext cx="8951913" cy="523875"/>
          </a:xfrm>
          <a:prstGeom prst="roundRect">
            <a:avLst/>
          </a:prstGeom>
          <a:solidFill>
            <a:srgbClr val="846FCF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Target Coverage</a:t>
            </a:r>
          </a:p>
        </p:txBody>
      </p:sp>
      <p:sp>
        <p:nvSpPr>
          <p:cNvPr id="26" name="Text Box 13">
            <a:extLst>
              <a:ext uri="{FF2B5EF4-FFF2-40B4-BE49-F238E27FC236}">
                <a16:creationId xmlns:a16="http://schemas.microsoft.com/office/drawing/2014/main" id="{B42F0D70-18C6-49AE-AF5D-52607EC4C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1595309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Territory Alignment (4/11)</a:t>
            </a:r>
          </a:p>
        </p:txBody>
      </p:sp>
    </p:spTree>
    <p:extLst>
      <p:ext uri="{BB962C8B-B14F-4D97-AF65-F5344CB8AC3E}">
        <p14:creationId xmlns:p14="http://schemas.microsoft.com/office/powerpoint/2010/main" val="3381302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AAF5B12-8288-4DFA-8138-FDAA1E567700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Step IV: Territory Alignment</a:t>
            </a:r>
          </a:p>
          <a:p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Access Index can be used along with Workload Index to identify territories to provide more opportunity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250FF9-0A82-4155-BC57-E67860587203}"/>
              </a:ext>
            </a:extLst>
          </p:cNvPr>
          <p:cNvSpPr txBox="1"/>
          <p:nvPr/>
        </p:nvSpPr>
        <p:spPr>
          <a:xfrm>
            <a:off x="1619370" y="1593108"/>
            <a:ext cx="8724901" cy="4401205"/>
          </a:xfrm>
          <a:prstGeom prst="rect">
            <a:avLst/>
          </a:prstGeom>
          <a:solidFill>
            <a:srgbClr val="EFEEF6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latin typeface="Selawik" panose="020B0502040204020203" pitchFamily="34" charset="0"/>
              </a:rPr>
              <a:t>Access Index can be used to measure accessibility of physicians for that particular sales team in that territory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latin typeface="Selawik" panose="020B0502040204020203" pitchFamily="34" charset="0"/>
              </a:rPr>
              <a:t>Call Plan physicians who have been consistently given zero calls over the previous call plan cycles are classified as inaccessible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latin typeface="Selawik" panose="020B0502040204020203" pitchFamily="34" charset="0"/>
              </a:rPr>
              <a:t>Physicians who are affiliated to IDNs may be classified as inaccessible because of IDN influence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en-US" sz="1400" b="1" i="1" dirty="0">
                <a:solidFill>
                  <a:prstClr val="black"/>
                </a:solidFill>
                <a:latin typeface="Selawik" panose="020B0502040204020203" pitchFamily="34" charset="0"/>
              </a:rPr>
              <a:t>Access Index </a:t>
            </a:r>
            <a:r>
              <a:rPr lang="en-US" sz="1400" dirty="0">
                <a:solidFill>
                  <a:prstClr val="black"/>
                </a:solidFill>
                <a:latin typeface="Selawik" panose="020B0502040204020203" pitchFamily="34" charset="0"/>
              </a:rPr>
              <a:t>= ( # Call Plan physicians - # Inaccessible Call Plan physicians )</a:t>
            </a:r>
          </a:p>
          <a:p>
            <a:pPr lvl="3"/>
            <a:r>
              <a:rPr lang="en-US" sz="1400" dirty="0">
                <a:solidFill>
                  <a:prstClr val="black"/>
                </a:solidFill>
                <a:latin typeface="Selawik" panose="020B0502040204020203" pitchFamily="34" charset="0"/>
              </a:rPr>
              <a:t>				       / ( # Call plan Physicians) 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lvl="1"/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lvl="1"/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lvl="1"/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lvl="1"/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lvl="1"/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lvl="1"/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lvl="1"/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lvl="1"/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lvl="1"/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lvl="1"/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102717-4F8D-4737-8407-1E6104D969E2}"/>
              </a:ext>
            </a:extLst>
          </p:cNvPr>
          <p:cNvSpPr txBox="1"/>
          <p:nvPr/>
        </p:nvSpPr>
        <p:spPr>
          <a:xfrm>
            <a:off x="8580372" y="4987713"/>
            <a:ext cx="457200" cy="182880"/>
          </a:xfrm>
          <a:prstGeom prst="rect">
            <a:avLst/>
          </a:prstGeom>
          <a:solidFill>
            <a:srgbClr val="E7978A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34950" marR="0" indent="-234950" algn="l" defTabSz="914400" eaLnBrk="1" latinLnBrk="0" hangingPunct="1">
              <a:lnSpc>
                <a:spcPct val="100000"/>
              </a:lnSpc>
              <a:spcBef>
                <a:spcPct val="100000"/>
              </a:spcBef>
              <a:buClrTx/>
              <a:buSzTx/>
              <a:buChar char="4"/>
              <a:tabLst/>
              <a:defRPr sz="1600" b="0"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823DCD-832A-4AD7-ACC5-D01E9EDC1AC3}"/>
              </a:ext>
            </a:extLst>
          </p:cNvPr>
          <p:cNvSpPr txBox="1"/>
          <p:nvPr/>
        </p:nvSpPr>
        <p:spPr>
          <a:xfrm>
            <a:off x="9050494" y="4948348"/>
            <a:ext cx="1277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Selawik" panose="020B0502040204020203" pitchFamily="34" charset="0"/>
              </a:rPr>
              <a:t>Low Workload and Low access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6F13B8E5-32CB-46A0-89E4-94DF491733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6345124"/>
              </p:ext>
            </p:extLst>
          </p:nvPr>
        </p:nvGraphicFramePr>
        <p:xfrm>
          <a:off x="2305685" y="3720518"/>
          <a:ext cx="6274687" cy="2455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790DE898-5DEF-4588-88E0-57542CDD68FF}"/>
              </a:ext>
            </a:extLst>
          </p:cNvPr>
          <p:cNvSpPr txBox="1"/>
          <p:nvPr/>
        </p:nvSpPr>
        <p:spPr>
          <a:xfrm>
            <a:off x="2934777" y="4794065"/>
            <a:ext cx="2743200" cy="983016"/>
          </a:xfrm>
          <a:prstGeom prst="rect">
            <a:avLst/>
          </a:prstGeom>
          <a:solidFill>
            <a:srgbClr val="E7978A">
              <a:alpha val="50000"/>
            </a:srgbClr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34950" marR="0" indent="-234950" algn="l" defTabSz="914400" eaLnBrk="1" latinLnBrk="0" hangingPunct="1">
              <a:lnSpc>
                <a:spcPct val="100000"/>
              </a:lnSpc>
              <a:spcBef>
                <a:spcPct val="100000"/>
              </a:spcBef>
              <a:buClrTx/>
              <a:buSzTx/>
              <a:buChar char="4"/>
              <a:tabLst/>
              <a:defRPr sz="1600" b="0"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A783C7-7FBC-4590-B6D0-B1BE0610E5E1}"/>
              </a:ext>
            </a:extLst>
          </p:cNvPr>
          <p:cNvSpPr txBox="1"/>
          <p:nvPr/>
        </p:nvSpPr>
        <p:spPr>
          <a:xfrm rot="19909878">
            <a:off x="1599677" y="4000626"/>
            <a:ext cx="1559260" cy="307777"/>
          </a:xfrm>
          <a:prstGeom prst="rect">
            <a:avLst/>
          </a:prstGeom>
          <a:solidFill>
            <a:srgbClr val="FFC000">
              <a:lumMod val="5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Illustrations</a:t>
            </a:r>
          </a:p>
        </p:txBody>
      </p:sp>
      <p:sp>
        <p:nvSpPr>
          <p:cNvPr id="33" name="Rounded Rectangle 3">
            <a:extLst>
              <a:ext uri="{FF2B5EF4-FFF2-40B4-BE49-F238E27FC236}">
                <a16:creationId xmlns:a16="http://schemas.microsoft.com/office/drawing/2014/main" id="{2DB2061A-03F9-4AA9-820D-80058C20CEAC}"/>
              </a:ext>
            </a:extLst>
          </p:cNvPr>
          <p:cNvSpPr/>
          <p:nvPr/>
        </p:nvSpPr>
        <p:spPr bwMode="auto">
          <a:xfrm>
            <a:off x="1392879" y="1199673"/>
            <a:ext cx="8951913" cy="523875"/>
          </a:xfrm>
          <a:prstGeom prst="roundRect">
            <a:avLst/>
          </a:prstGeom>
          <a:solidFill>
            <a:srgbClr val="846FCF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Access Index</a:t>
            </a:r>
          </a:p>
        </p:txBody>
      </p:sp>
      <p:sp>
        <p:nvSpPr>
          <p:cNvPr id="34" name="Text Box 13">
            <a:extLst>
              <a:ext uri="{FF2B5EF4-FFF2-40B4-BE49-F238E27FC236}">
                <a16:creationId xmlns:a16="http://schemas.microsoft.com/office/drawing/2014/main" id="{CD6169EF-C199-4969-B7CA-5F958DC19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1595309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Territory Alignment (5/11)</a:t>
            </a:r>
          </a:p>
        </p:txBody>
      </p:sp>
    </p:spTree>
    <p:extLst>
      <p:ext uri="{BB962C8B-B14F-4D97-AF65-F5344CB8AC3E}">
        <p14:creationId xmlns:p14="http://schemas.microsoft.com/office/powerpoint/2010/main" val="2424762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19A1854-8777-4631-8B65-56FE21ECDA3D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Step IV: Territory Alignment</a:t>
            </a:r>
          </a:p>
          <a:p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Compactness Index is a measure of geographical spread of targets within a territory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7C10DC-2D95-49F0-9AAE-B4C880FC8FF9}"/>
                  </a:ext>
                </a:extLst>
              </p:cNvPr>
              <p:cNvSpPr txBox="1"/>
              <p:nvPr/>
            </p:nvSpPr>
            <p:spPr>
              <a:xfrm>
                <a:off x="1614749" y="1514475"/>
                <a:ext cx="8724901" cy="475488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</p:spPr>
            <p:txBody>
              <a:bodyPr wrap="square" rtlCol="0">
                <a:noAutofit/>
              </a:bodyPr>
              <a:lstStyle/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" panose="020B0502040204020203" pitchFamily="34" charset="0"/>
                </a:endParaRP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lawik" panose="020B0502040204020203" pitchFamily="34" charset="0"/>
                  </a:rPr>
                  <a:t>Territories should be designed to have a compact distribution of targets in and around home zips of the sales professional or workload center with reduced inter-call delivery time and increased overall efficiency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lawik" panose="020B0502040204020203" pitchFamily="34" charset="0"/>
                  </a:rPr>
                  <a:t> </a:t>
                </a: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lawik" panose="020B0502040204020203" pitchFamily="34" charset="0"/>
                  </a:rPr>
                  <a:t>Compactness Index (based on workload center) can be calculated as:</a:t>
                </a: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" panose="020B0502040204020203" pitchFamily="34" charset="0"/>
                </a:endParaRPr>
              </a:p>
              <a:p>
                <a:pPr marL="628650" marR="0" lvl="1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lawik" panose="020B0502040204020203" pitchFamily="34" charset="0"/>
                  </a:rPr>
                  <a:t>Distance travelled per target for a territory  = </a:t>
                </a:r>
              </a:p>
              <a:p>
                <a:pPr marL="1085850" marR="0" lvl="2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" panose="020B0502040204020203" pitchFamily="34" charset="0"/>
                </a:endParaRPr>
              </a:p>
              <a:p>
                <a:pPr marL="0" marR="0" lvl="3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𝐷𝑖𝑠𝑡𝑎𝑛𝑐𝑒</m:t>
                              </m:r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𝑡𝑎𝑟𝑔𝑒𝑡</m:t>
                              </m:r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𝑓𝑟𝑜𝑚</m:t>
                              </m:r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𝑤𝑜𝑟𝑘𝑙𝑜𝑎𝑑</m:t>
                              </m:r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en-US" sz="16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𝑐𝑒𝑛𝑡𝑒𝑟</m:t>
                              </m:r>
                            </m:e>
                          </m:nary>
                        </m:num>
                        <m:den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kumimoji="0" lang="en-US" sz="16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𝑇𝑎𝑟𝑔𝑒𝑡𝑠</m:t>
                          </m:r>
                        </m:den>
                      </m:f>
                    </m:oMath>
                  </m:oMathPara>
                </a14:m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" panose="020B0502040204020203" pitchFamily="34" charset="0"/>
                </a:endParaRPr>
              </a:p>
              <a:p>
                <a:pPr marL="628650" marR="0" lvl="1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1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lawik" panose="020B0502040204020203" pitchFamily="34" charset="0"/>
                  </a:rPr>
                  <a:t>Compactness Index = </a:t>
                </a:r>
              </a:p>
              <a:p>
                <a:pPr marL="0" marR="0" lvl="1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" panose="020B0502040204020203" pitchFamily="34" charset="0"/>
                </a:endParaRPr>
              </a:p>
              <a:p>
                <a:pPr marL="0" marR="0" lvl="1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lawik" panose="020B0502040204020203" pitchFamily="34" charset="0"/>
                  </a:rPr>
                  <a:t>	        (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𝐷𝑖𝑠𝑡𝑎𝑛𝑐𝑒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𝑇𝑟𝑎𝑣𝑒𝑙𝑙𝑒𝑑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𝑝𝑒𝑟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𝑡𝑎𝑟𝑔𝑒𝑡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𝑡𝑒𝑟𝑟𝑖𝑡𝑜𝑟𝑦</m:t>
                        </m:r>
                      </m:num>
                      <m:den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𝐴𝑣𝑔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𝐷𝑖𝑠𝑡𝑎𝑛𝑐𝑒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𝑇𝑟𝑎𝑣𝑒𝑙𝑙𝑒𝑑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𝑝𝑒𝑟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𝑡𝑎𝑟𝑔𝑒𝑡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𝑎𝑐𝑟𝑜𝑠𝑠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𝑇𝑒𝑟𝑟𝑖𝑡𝑜𝑟𝑖𝑒𝑠</m:t>
                        </m:r>
                      </m:den>
                    </m:f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lawik" panose="020B0502040204020203" pitchFamily="34" charset="0"/>
                  </a:rPr>
                  <a:t> )</a:t>
                </a:r>
              </a:p>
              <a:p>
                <a:pPr marL="0" marR="0" lvl="1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" panose="020B0502040204020203" pitchFamily="34" charset="0"/>
                </a:endParaRPr>
              </a:p>
              <a:p>
                <a:pPr marL="0" marR="0" lvl="1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" panose="020B0502040204020203" pitchFamily="34" charset="0"/>
                </a:endParaRP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lawik" panose="020B0502040204020203" pitchFamily="34" charset="0"/>
                  </a:rPr>
                  <a:t>A highly scattered target distribution will have a high compactness Index, resulting in increased travel time and less face time</a:t>
                </a:r>
              </a:p>
              <a:p>
                <a:pPr marL="0" marR="0" lvl="1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" panose="020B0502040204020203" pitchFamily="34" charset="0"/>
                </a:endParaRPr>
              </a:p>
              <a:p>
                <a:pPr marL="0" marR="0" lvl="1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" panose="020B0502040204020203" pitchFamily="34" charset="0"/>
                </a:endParaRPr>
              </a:p>
              <a:p>
                <a:pPr marL="0" marR="0" lvl="1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" panose="020B0502040204020203" pitchFamily="34" charset="0"/>
                </a:endParaRPr>
              </a:p>
              <a:p>
                <a:pPr marL="0" marR="0" lvl="1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7C10DC-2D95-49F0-9AAE-B4C880FC8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749" y="1514475"/>
                <a:ext cx="8724901" cy="4754880"/>
              </a:xfrm>
              <a:prstGeom prst="rect">
                <a:avLst/>
              </a:prstGeom>
              <a:blipFill>
                <a:blip r:embed="rId2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3">
            <a:extLst>
              <a:ext uri="{FF2B5EF4-FFF2-40B4-BE49-F238E27FC236}">
                <a16:creationId xmlns:a16="http://schemas.microsoft.com/office/drawing/2014/main" id="{17728014-87DD-4669-A509-10E3AAB8AF3C}"/>
              </a:ext>
            </a:extLst>
          </p:cNvPr>
          <p:cNvSpPr/>
          <p:nvPr/>
        </p:nvSpPr>
        <p:spPr bwMode="auto">
          <a:xfrm>
            <a:off x="1392879" y="1199673"/>
            <a:ext cx="8951913" cy="523875"/>
          </a:xfrm>
          <a:prstGeom prst="roundRect">
            <a:avLst/>
          </a:prstGeom>
          <a:solidFill>
            <a:srgbClr val="7F7F7F"/>
          </a:solidFill>
          <a:ln w="19050" cap="flat" cmpd="sng" algn="ctr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Compactness Index</a:t>
            </a: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C69A8012-0E8B-43A8-9500-95A950AC1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1595309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Territory Alignment (6/11)</a:t>
            </a:r>
          </a:p>
        </p:txBody>
      </p:sp>
    </p:spTree>
    <p:extLst>
      <p:ext uri="{BB962C8B-B14F-4D97-AF65-F5344CB8AC3E}">
        <p14:creationId xmlns:p14="http://schemas.microsoft.com/office/powerpoint/2010/main" val="4115268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C5E9EE-A465-4590-B72B-554F551640F7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Step IV: Territory Alignment</a:t>
            </a:r>
          </a:p>
          <a:p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Sales and Potential indices help in assessing opportunity and growth prospects of territories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4C5EB8-45BE-4562-B905-BFE8FC14D48C}"/>
                  </a:ext>
                </a:extLst>
              </p:cNvPr>
              <p:cNvSpPr txBox="1"/>
              <p:nvPr/>
            </p:nvSpPr>
            <p:spPr>
              <a:xfrm>
                <a:off x="1625564" y="1514475"/>
                <a:ext cx="8724901" cy="4754880"/>
              </a:xfrm>
              <a:prstGeom prst="rect">
                <a:avLst/>
              </a:prstGeom>
              <a:solidFill>
                <a:srgbClr val="FBEDEB"/>
              </a:solidFill>
            </p:spPr>
            <p:txBody>
              <a:bodyPr wrap="square" rtlCol="0">
                <a:no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Sales index relates the sales of the product in a territory with the average sales across territories</a:t>
                </a:r>
              </a:p>
              <a:p>
                <a:r>
                  <a:rPr lang="en-US" sz="1400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 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Sales Index can be calculated as:</a:t>
                </a:r>
                <a:endParaRPr lang="en-US" sz="16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marL="628650" lvl="1" indent="-171450">
                  <a:buFont typeface="Wingdings" panose="05000000000000000000" pitchFamily="2" charset="2"/>
                  <a:buChar char="§"/>
                </a:pPr>
                <a:r>
                  <a:rPr lang="en-US" sz="1400" b="1" i="1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Sales Index = </a:t>
                </a:r>
                <a:r>
                  <a:rPr lang="en-US" sz="1600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𝑃𝑟𝑜𝑑𝑢𝑐𝑡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𝑠𝑎𝑙𝑒𝑠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𝑡𝑒𝑟𝑟𝑖𝑡𝑜𝑟𝑦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𝐴𝑣𝑔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𝑠𝑎𝑙𝑒𝑠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𝑝𝑟𝑜𝑑𝑢𝑐𝑡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 </a:t>
                </a:r>
              </a:p>
              <a:p>
                <a:pPr lvl="1"/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lvl="1"/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Sales potential index is a comparison of the product’s market against the average market sales across territories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High sales potential index indicates an opportunity to grow in brand/product, thereby warranting additional focus</a:t>
                </a:r>
              </a:p>
              <a:p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Sales potential index can be calculated as: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US" sz="1400" b="1" i="1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Sales Potential Index </a:t>
                </a:r>
                <a:r>
                  <a:rPr lang="en-US" sz="1050" b="1" i="1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= </a:t>
                </a:r>
                <a:r>
                  <a:rPr lang="en-US" sz="1400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𝑀𝑎𝑟𝑘𝑒𝑡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𝑠𝑎𝑙𝑒𝑠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𝑡𝑒𝑟𝑟𝑖𝑡𝑜𝑟𝑦</m:t>
                        </m:r>
                      </m:num>
                      <m:den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𝐴𝑣𝑔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𝑀𝑎𝑟𝑘𝑒𝑡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𝑠𝑎𝑙𝑒𝑠</m:t>
                        </m:r>
                      </m:den>
                    </m:f>
                  </m:oMath>
                </a14:m>
                <a:endParaRPr lang="en-US" sz="20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lvl="1"/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lvl="1"/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lvl="1"/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4C5EB8-45BE-4562-B905-BFE8FC14D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64" y="1514475"/>
                <a:ext cx="8724901" cy="4754880"/>
              </a:xfrm>
              <a:prstGeom prst="rect">
                <a:avLst/>
              </a:prstGeom>
              <a:blipFill>
                <a:blip r:embed="rId2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83E9A7F6-A287-40D9-AF92-97BA59973E46}"/>
              </a:ext>
            </a:extLst>
          </p:cNvPr>
          <p:cNvSpPr/>
          <p:nvPr/>
        </p:nvSpPr>
        <p:spPr bwMode="auto">
          <a:xfrm>
            <a:off x="1399067" y="3005137"/>
            <a:ext cx="8951913" cy="523875"/>
          </a:xfrm>
          <a:prstGeom prst="roundRect">
            <a:avLst/>
          </a:prstGeom>
          <a:solidFill>
            <a:srgbClr val="D7523C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Sales Potential Index</a:t>
            </a: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A48675FD-B028-475E-AFEC-DB1002F07446}"/>
              </a:ext>
            </a:extLst>
          </p:cNvPr>
          <p:cNvSpPr/>
          <p:nvPr/>
        </p:nvSpPr>
        <p:spPr bwMode="auto">
          <a:xfrm>
            <a:off x="1392879" y="1199673"/>
            <a:ext cx="8951913" cy="523875"/>
          </a:xfrm>
          <a:prstGeom prst="roundRect">
            <a:avLst/>
          </a:prstGeom>
          <a:solidFill>
            <a:srgbClr val="D7523C"/>
          </a:solidFill>
          <a:ln w="19050" cap="flat" cmpd="sng" algn="ctr">
            <a:solidFill>
              <a:srgbClr val="D7523C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Sales Index</a:t>
            </a: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90C8E633-075F-4DE8-A1DF-4AD506750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1595309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Territory Alignment (7/11)</a:t>
            </a:r>
          </a:p>
        </p:txBody>
      </p:sp>
    </p:spTree>
    <p:extLst>
      <p:ext uri="{BB962C8B-B14F-4D97-AF65-F5344CB8AC3E}">
        <p14:creationId xmlns:p14="http://schemas.microsoft.com/office/powerpoint/2010/main" val="1905479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6AC1A0-B9DB-45B3-9ECC-736B10A21AEC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Step IV: Territory Alignment</a:t>
            </a:r>
          </a:p>
          <a:p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Payer mix index (PMI) is an indication of the profitability of a territory and can help prioritize resourcing decisions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6D1587-F62A-4013-AE4D-C3EB196B427A}"/>
                  </a:ext>
                </a:extLst>
              </p:cNvPr>
              <p:cNvSpPr txBox="1"/>
              <p:nvPr/>
            </p:nvSpPr>
            <p:spPr>
              <a:xfrm>
                <a:off x="1614931" y="1514475"/>
                <a:ext cx="8724901" cy="4754880"/>
              </a:xfrm>
              <a:prstGeom prst="rect">
                <a:avLst/>
              </a:prstGeom>
              <a:solidFill>
                <a:srgbClr val="FBEDEB"/>
              </a:solidFill>
            </p:spPr>
            <p:txBody>
              <a:bodyPr wrap="square" rtlCol="0">
                <a:no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The key to assess the true sales potential of a territory involves identification of sales margin rather than sales volume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The payer mix index of a territory aids in assessing / estimating the sales margins thereby indicating the profitability of the territory  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Payer Mix Index is defined below:</a:t>
                </a:r>
                <a:endParaRPr lang="en-US" sz="16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marL="1543050" lvl="3" indent="-171450">
                  <a:buFont typeface="Wingdings" panose="05000000000000000000" pitchFamily="2" charset="2"/>
                  <a:buChar char="§"/>
                </a:pPr>
                <a:r>
                  <a:rPr lang="en-US" sz="1400" b="1" i="1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PMI 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𝑁𝑒𝑡</m:t>
                            </m:r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𝑟𝑒𝑣𝑒𝑛𝑢𝑒</m:t>
                            </m:r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𝑡h𝑟𝑜𝑢𝑔h</m:t>
                            </m:r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𝑒𝑎𝑐h</m:t>
                            </m:r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𝑐h𝑎𝑛𝑛𝑒𝑙</m:t>
                            </m:r>
                            <m:r>
                              <a:rPr 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num>
                      <m:den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𝐺𝑟𝑜𝑠𝑠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𝑟𝑒𝑣𝑒𝑛𝑢𝑒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𝑓𝑟𝑜𝑚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𝑡h𝑎𝑡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𝑡𝑒𝑟𝑟𝑖𝑡𝑜𝑟𝑦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× </a:t>
                </a:r>
                <a:r>
                  <a:rPr lang="en-US" sz="1600" i="1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100</a:t>
                </a:r>
              </a:p>
              <a:p>
                <a:pPr lvl="1"/>
                <a:endParaRPr lang="en-US" sz="20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20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lvl="1"/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lvl="1"/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lvl="1"/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lvl="1"/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Resourcing decisions for territories can be prioritized based on PMI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6D1587-F62A-4013-AE4D-C3EB196B4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931" y="1514475"/>
                <a:ext cx="8724901" cy="4754880"/>
              </a:xfrm>
              <a:prstGeom prst="rect">
                <a:avLst/>
              </a:prstGeom>
              <a:blipFill>
                <a:blip r:embed="rId2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DAB8D0D-CAF4-46CF-97F5-9BF251A5B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113757"/>
              </p:ext>
            </p:extLst>
          </p:nvPr>
        </p:nvGraphicFramePr>
        <p:xfrm>
          <a:off x="2910846" y="4105275"/>
          <a:ext cx="5715000" cy="1524000"/>
        </p:xfrm>
        <a:graphic>
          <a:graphicData uri="http://schemas.openxmlformats.org/drawingml/2006/table">
            <a:tbl>
              <a:tblPr/>
              <a:tblGrid>
                <a:gridCol w="2094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0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80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Cash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3rd Party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Medicaid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Total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91440" algn="l" fontAlgn="b"/>
                      <a:r>
                        <a:rPr lang="en-US" sz="1200" b="1" u="none" strike="noStrike" dirty="0">
                          <a:effectLst/>
                        </a:rPr>
                        <a:t>Total Sales (Rx)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2,000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20,000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3,000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25,000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91440" algn="l" fontAlgn="b"/>
                      <a:r>
                        <a:rPr lang="en-US" sz="1200" b="1" u="none" strike="noStrike">
                          <a:effectLst/>
                        </a:rPr>
                        <a:t>% Total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80%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12%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91440" algn="l" fontAlgn="b"/>
                      <a:r>
                        <a:rPr lang="en-US" sz="1200" b="1" u="none" strike="noStrike">
                          <a:effectLst/>
                        </a:rPr>
                        <a:t>Margin Index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0.65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91440" algn="l" fontAlgn="b"/>
                      <a:r>
                        <a:rPr lang="en-US" sz="1200" b="1" u="none" strike="noStrike" dirty="0">
                          <a:effectLst/>
                        </a:rPr>
                        <a:t>% Net Revenue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72%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7.80%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87.80 PMI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1A22AAB-60B6-45ED-B99E-D4DD63E79159}"/>
              </a:ext>
            </a:extLst>
          </p:cNvPr>
          <p:cNvSpPr txBox="1"/>
          <p:nvPr/>
        </p:nvSpPr>
        <p:spPr>
          <a:xfrm>
            <a:off x="2910846" y="3648075"/>
            <a:ext cx="5715000" cy="457200"/>
          </a:xfrm>
          <a:prstGeom prst="rect">
            <a:avLst/>
          </a:prstGeom>
          <a:solidFill>
            <a:srgbClr val="D7523C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 lvl="1" algn="l" eaLnBrk="1" hangingPunct="1">
              <a:spcBef>
                <a:spcPct val="100000"/>
              </a:spcBef>
              <a:buClrTx/>
              <a:defRPr sz="1800" b="1">
                <a:solidFill>
                  <a:schemeClr val="bg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Territory A</a:t>
            </a:r>
          </a:p>
        </p:txBody>
      </p: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E2314586-05FA-4223-9021-2492ADC079A9}"/>
              </a:ext>
            </a:extLst>
          </p:cNvPr>
          <p:cNvSpPr/>
          <p:nvPr/>
        </p:nvSpPr>
        <p:spPr bwMode="auto">
          <a:xfrm>
            <a:off x="1392879" y="1199673"/>
            <a:ext cx="8951913" cy="523875"/>
          </a:xfrm>
          <a:prstGeom prst="roundRect">
            <a:avLst/>
          </a:prstGeom>
          <a:solidFill>
            <a:srgbClr val="D7523C"/>
          </a:solidFill>
          <a:ln w="19050" cap="flat" cmpd="sng" algn="ctr">
            <a:solidFill>
              <a:srgbClr val="D7523C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Payer Mix Index</a:t>
            </a: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2A47F8A5-F4EA-40EA-9C25-0C45A7F0F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1595309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Territory Alignment (8/11)</a:t>
            </a:r>
          </a:p>
        </p:txBody>
      </p:sp>
    </p:spTree>
    <p:extLst>
      <p:ext uri="{BB962C8B-B14F-4D97-AF65-F5344CB8AC3E}">
        <p14:creationId xmlns:p14="http://schemas.microsoft.com/office/powerpoint/2010/main" val="1650650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84C925B-8A18-4664-8D10-0F922C6B0671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Step IV: Territory Alignment</a:t>
            </a:r>
          </a:p>
          <a:p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Disruption Index quantifies the disruption of sales professional and physician relationships due to alignment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361C6E-1638-4477-A5DA-6BDEB7FD86BE}"/>
                  </a:ext>
                </a:extLst>
              </p:cNvPr>
              <p:cNvSpPr txBox="1"/>
              <p:nvPr/>
            </p:nvSpPr>
            <p:spPr>
              <a:xfrm>
                <a:off x="1614931" y="1514475"/>
                <a:ext cx="8724901" cy="4754880"/>
              </a:xfrm>
              <a:prstGeom prst="rect">
                <a:avLst/>
              </a:prstGeom>
              <a:solidFill>
                <a:srgbClr val="F1EBDF"/>
              </a:solidFill>
            </p:spPr>
            <p:txBody>
              <a:bodyPr wrap="square" rtlCol="0">
                <a:no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Disruption index is a measure of disruption in relationship between the sales professional and the physicians within that geography</a:t>
                </a:r>
              </a:p>
              <a:p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Low disruption index professes disruption in relationship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marL="1085850" lvl="2" indent="-171450">
                  <a:buFont typeface="Wingdings" panose="05000000000000000000" pitchFamily="2" charset="2"/>
                  <a:buChar char="§"/>
                </a:pPr>
                <a:r>
                  <a:rPr lang="en-US" sz="1400" b="1" i="1" dirty="0">
                    <a:solidFill>
                      <a:prstClr val="black"/>
                    </a:solidFill>
                    <a:latin typeface="Selawik" panose="020B0502040204020203" pitchFamily="34" charset="0"/>
                  </a:rPr>
                  <a:t>Disruption of a district  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𝐷𝑖𝑠𝑟𝑢𝑝𝑡𝑖𝑜𝑛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𝑑𝑖𝑠𝑡𝑟𝑖𝑐𝑡</m:t>
                        </m:r>
                      </m:num>
                      <m:den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𝑡𝑎𝑟𝑔𝑒𝑡𝑠</m:t>
                        </m:r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sz="1600" i="1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lvl="1"/>
                <a:endParaRPr lang="en-US" sz="20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sz="20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lvl="1"/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lvl="1"/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lvl="1"/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  <a:p>
                <a:pPr lvl="1"/>
                <a:endParaRPr lang="en-US" sz="1400" dirty="0">
                  <a:solidFill>
                    <a:prstClr val="black"/>
                  </a:solidFill>
                  <a:latin typeface="Selawik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361C6E-1638-4477-A5DA-6BDEB7FD8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931" y="1514475"/>
                <a:ext cx="8724901" cy="4754880"/>
              </a:xfrm>
              <a:prstGeom prst="rect">
                <a:avLst/>
              </a:prstGeom>
              <a:blipFill>
                <a:blip r:embed="rId2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21AAD2A6-5FE3-4C07-ACDE-A24D7EAE48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736088"/>
              </p:ext>
            </p:extLst>
          </p:nvPr>
        </p:nvGraphicFramePr>
        <p:xfrm>
          <a:off x="2148846" y="4171814"/>
          <a:ext cx="7391400" cy="2167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606BDCB-5A55-434B-B9EF-B62DF385EE6A}"/>
              </a:ext>
            </a:extLst>
          </p:cNvPr>
          <p:cNvSpPr txBox="1"/>
          <p:nvPr/>
        </p:nvSpPr>
        <p:spPr>
          <a:xfrm rot="19909878">
            <a:off x="1748153" y="4017926"/>
            <a:ext cx="1559260" cy="307777"/>
          </a:xfrm>
          <a:prstGeom prst="rect">
            <a:avLst/>
          </a:prstGeom>
          <a:solidFill>
            <a:srgbClr val="FFC000">
              <a:lumMod val="5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Illustrations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487909-F8DA-4518-B6E9-56527255D536}"/>
              </a:ext>
            </a:extLst>
          </p:cNvPr>
          <p:cNvSpPr txBox="1"/>
          <p:nvPr/>
        </p:nvSpPr>
        <p:spPr>
          <a:xfrm>
            <a:off x="2792679" y="4171814"/>
            <a:ext cx="990600" cy="349543"/>
          </a:xfrm>
          <a:prstGeom prst="rect">
            <a:avLst/>
          </a:prstGeom>
          <a:solidFill>
            <a:srgbClr val="E7978A">
              <a:alpha val="50000"/>
            </a:srgbClr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34950" marR="0" indent="-234950" algn="l" defTabSz="914400" eaLnBrk="1" latinLnBrk="0" hangingPunct="1">
              <a:lnSpc>
                <a:spcPct val="100000"/>
              </a:lnSpc>
              <a:spcBef>
                <a:spcPct val="100000"/>
              </a:spcBef>
              <a:buClrTx/>
              <a:buSzTx/>
              <a:buChar char="4"/>
              <a:tabLst/>
              <a:defRPr sz="1600" b="0"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BC92D9-7510-4C24-930F-896D6069F481}"/>
              </a:ext>
            </a:extLst>
          </p:cNvPr>
          <p:cNvSpPr txBox="1"/>
          <p:nvPr/>
        </p:nvSpPr>
        <p:spPr>
          <a:xfrm>
            <a:off x="3783279" y="4221275"/>
            <a:ext cx="1770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Selawik" panose="020B0502040204020203" pitchFamily="34" charset="0"/>
              </a:rPr>
              <a:t>High Disruption</a:t>
            </a:r>
          </a:p>
        </p:txBody>
      </p:sp>
      <p:sp>
        <p:nvSpPr>
          <p:cNvPr id="19" name="Rounded Rectangle 3">
            <a:extLst>
              <a:ext uri="{FF2B5EF4-FFF2-40B4-BE49-F238E27FC236}">
                <a16:creationId xmlns:a16="http://schemas.microsoft.com/office/drawing/2014/main" id="{05948222-208A-4429-B8F2-27A9850C13AD}"/>
              </a:ext>
            </a:extLst>
          </p:cNvPr>
          <p:cNvSpPr/>
          <p:nvPr/>
        </p:nvSpPr>
        <p:spPr bwMode="auto">
          <a:xfrm>
            <a:off x="1392879" y="1199673"/>
            <a:ext cx="8951913" cy="523875"/>
          </a:xfrm>
          <a:prstGeom prst="roundRect">
            <a:avLst/>
          </a:prstGeom>
          <a:solidFill>
            <a:srgbClr val="BCA36A"/>
          </a:solidFill>
          <a:ln w="19050" cap="flat" cmpd="sng" algn="ctr">
            <a:solidFill>
              <a:srgbClr val="BCA36A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Disruption Index</a:t>
            </a:r>
          </a:p>
        </p:txBody>
      </p:sp>
      <p:sp>
        <p:nvSpPr>
          <p:cNvPr id="20" name="Text Box 13">
            <a:extLst>
              <a:ext uri="{FF2B5EF4-FFF2-40B4-BE49-F238E27FC236}">
                <a16:creationId xmlns:a16="http://schemas.microsoft.com/office/drawing/2014/main" id="{9426960B-18C5-4184-904E-367A703AB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1595309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Territory Alignment (9/11)</a:t>
            </a:r>
          </a:p>
        </p:txBody>
      </p:sp>
    </p:spTree>
    <p:extLst>
      <p:ext uri="{BB962C8B-B14F-4D97-AF65-F5344CB8AC3E}">
        <p14:creationId xmlns:p14="http://schemas.microsoft.com/office/powerpoint/2010/main" val="11796264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9B0A411-B64F-457D-9D62-9D44E6F04872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Step IV: Territory Alignment</a:t>
            </a:r>
          </a:p>
          <a:p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Localized resourcing decisions can be enabled by analyzing the Sales Index and Payer Mix Index of territories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706576-DEB3-470D-A855-862C566788D7}"/>
              </a:ext>
            </a:extLst>
          </p:cNvPr>
          <p:cNvSpPr txBox="1"/>
          <p:nvPr/>
        </p:nvSpPr>
        <p:spPr>
          <a:xfrm>
            <a:off x="1789112" y="2355893"/>
            <a:ext cx="4114800" cy="1368382"/>
          </a:xfrm>
          <a:prstGeom prst="rect">
            <a:avLst/>
          </a:prstGeom>
          <a:solidFill>
            <a:srgbClr val="FBEDEB"/>
          </a:solidFill>
        </p:spPr>
        <p:txBody>
          <a:bodyPr wrap="square" rtlCol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latin typeface="Selawik" panose="020B0502040204020203" pitchFamily="34" charset="0"/>
              </a:rPr>
              <a:t>Low value territories but provide high profits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latin typeface="Selawik" panose="020B0502040204020203" pitchFamily="34" charset="0"/>
              </a:rPr>
              <a:t>Should be prioritized for staffing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B6F1DA-EDDB-4943-80BD-308F5A2167D3}"/>
              </a:ext>
            </a:extLst>
          </p:cNvPr>
          <p:cNvSpPr txBox="1"/>
          <p:nvPr/>
        </p:nvSpPr>
        <p:spPr>
          <a:xfrm>
            <a:off x="5980112" y="4309190"/>
            <a:ext cx="4114800" cy="1167685"/>
          </a:xfrm>
          <a:prstGeom prst="rect">
            <a:avLst/>
          </a:prstGeom>
          <a:solidFill>
            <a:srgbClr val="FBEDEB"/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latin typeface="Selawik" panose="020B0502040204020203" pitchFamily="34" charset="0"/>
              </a:rPr>
              <a:t>High value territories in terms of sales but have low profitability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latin typeface="Selawik" panose="020B0502040204020203" pitchFamily="34" charset="0"/>
              </a:rPr>
              <a:t>Staffing should be based on sales and PMI and not sales alone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5160BE-EFD3-4300-9FC7-C4B5EE434D8E}"/>
              </a:ext>
            </a:extLst>
          </p:cNvPr>
          <p:cNvSpPr txBox="1"/>
          <p:nvPr/>
        </p:nvSpPr>
        <p:spPr>
          <a:xfrm>
            <a:off x="1789112" y="4309190"/>
            <a:ext cx="4114800" cy="1167685"/>
          </a:xfrm>
          <a:prstGeom prst="rect">
            <a:avLst/>
          </a:prstGeom>
          <a:solidFill>
            <a:srgbClr val="FBEDEB"/>
          </a:solidFill>
        </p:spPr>
        <p:txBody>
          <a:bodyPr wrap="square" rtlCol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latin typeface="Selawik" panose="020B0502040204020203" pitchFamily="34" charset="0"/>
              </a:rPr>
              <a:t>Low value territories in terms of sales and profit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latin typeface="Selawik" panose="020B0502040204020203" pitchFamily="34" charset="0"/>
              </a:rPr>
              <a:t>Should be prioritized for closure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415742-ED9F-4EF4-87D0-1DB4405E7DCB}"/>
              </a:ext>
            </a:extLst>
          </p:cNvPr>
          <p:cNvSpPr txBox="1"/>
          <p:nvPr/>
        </p:nvSpPr>
        <p:spPr>
          <a:xfrm>
            <a:off x="5980112" y="2355893"/>
            <a:ext cx="4114800" cy="1347153"/>
          </a:xfrm>
          <a:prstGeom prst="rect">
            <a:avLst/>
          </a:prstGeom>
          <a:solidFill>
            <a:srgbClr val="FBEDEB"/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latin typeface="Selawik" panose="020B0502040204020203" pitchFamily="34" charset="0"/>
              </a:rPr>
              <a:t>Highest value territories in terms of sales and profitability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latin typeface="Selawik" panose="020B0502040204020203" pitchFamily="34" charset="0"/>
              </a:rPr>
              <a:t>Should be optimally resourced and prioritized staffing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E32843-5D7A-474F-8A0C-6C2F19B4C16F}"/>
              </a:ext>
            </a:extLst>
          </p:cNvPr>
          <p:cNvSpPr txBox="1"/>
          <p:nvPr/>
        </p:nvSpPr>
        <p:spPr>
          <a:xfrm>
            <a:off x="1789112" y="1843959"/>
            <a:ext cx="4096544" cy="511935"/>
          </a:xfrm>
          <a:prstGeom prst="rect">
            <a:avLst/>
          </a:prstGeom>
          <a:solidFill>
            <a:srgbClr val="D7523C"/>
          </a:solidFill>
        </p:spPr>
        <p:txBody>
          <a:bodyPr wrap="square" rtlCol="0" anchor="ctr">
            <a:no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Selawik" panose="020B0502040204020203" pitchFamily="34" charset="0"/>
              </a:rPr>
              <a:t>Territories with Low Sales &amp; High Profit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B382F0-995E-4BC0-AE4B-DE8863C2D08A}"/>
              </a:ext>
            </a:extLst>
          </p:cNvPr>
          <p:cNvSpPr txBox="1"/>
          <p:nvPr/>
        </p:nvSpPr>
        <p:spPr>
          <a:xfrm>
            <a:off x="5980112" y="1847180"/>
            <a:ext cx="4114800" cy="508715"/>
          </a:xfrm>
          <a:prstGeom prst="rect">
            <a:avLst/>
          </a:prstGeom>
          <a:solidFill>
            <a:srgbClr val="D7523C"/>
          </a:solidFill>
        </p:spPr>
        <p:txBody>
          <a:bodyPr wrap="square" rtlCol="0" anchor="ctr">
            <a:no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Selawik" panose="020B0502040204020203" pitchFamily="34" charset="0"/>
              </a:rPr>
              <a:t>Territories with High Sales &amp; High Profit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031430-6E40-4BBC-BC9A-17FE4D77D89E}"/>
              </a:ext>
            </a:extLst>
          </p:cNvPr>
          <p:cNvSpPr txBox="1"/>
          <p:nvPr/>
        </p:nvSpPr>
        <p:spPr>
          <a:xfrm>
            <a:off x="1807368" y="3800475"/>
            <a:ext cx="4096544" cy="508715"/>
          </a:xfrm>
          <a:prstGeom prst="rect">
            <a:avLst/>
          </a:prstGeom>
          <a:solidFill>
            <a:srgbClr val="D7523C"/>
          </a:solidFill>
        </p:spPr>
        <p:txBody>
          <a:bodyPr wrap="square" rtlCol="0" anchor="ctr">
            <a:no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Selawik" panose="020B0502040204020203" pitchFamily="34" charset="0"/>
              </a:rPr>
              <a:t>Territories with Low Sales &amp; Low Profit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136581-A412-4074-BF0C-28FB3767B1D6}"/>
              </a:ext>
            </a:extLst>
          </p:cNvPr>
          <p:cNvSpPr txBox="1"/>
          <p:nvPr/>
        </p:nvSpPr>
        <p:spPr>
          <a:xfrm>
            <a:off x="5980112" y="3800475"/>
            <a:ext cx="4114800" cy="508715"/>
          </a:xfrm>
          <a:prstGeom prst="rect">
            <a:avLst/>
          </a:prstGeom>
          <a:solidFill>
            <a:srgbClr val="D7523C"/>
          </a:solidFill>
        </p:spPr>
        <p:txBody>
          <a:bodyPr wrap="square" rtlCol="0" anchor="ctr">
            <a:no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Selawik" panose="020B0502040204020203" pitchFamily="34" charset="0"/>
              </a:rPr>
              <a:t>Territories with High Sales &amp; Low Profit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FA06AD-B98B-452B-889B-835DFCA98380}"/>
              </a:ext>
            </a:extLst>
          </p:cNvPr>
          <p:cNvSpPr txBox="1"/>
          <p:nvPr/>
        </p:nvSpPr>
        <p:spPr>
          <a:xfrm>
            <a:off x="1789112" y="5577900"/>
            <a:ext cx="8305800" cy="584775"/>
          </a:xfrm>
          <a:prstGeom prst="rect">
            <a:avLst/>
          </a:prstGeom>
          <a:solidFill>
            <a:srgbClr val="EFEEF6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elawik" panose="020B0502040204020203" pitchFamily="34" charset="0"/>
              </a:rPr>
              <a:t>Application: </a:t>
            </a:r>
            <a:r>
              <a:rPr lang="en-US" sz="1600" dirty="0">
                <a:solidFill>
                  <a:prstClr val="black"/>
                </a:solidFill>
                <a:latin typeface="Selawik" panose="020B0502040204020203" pitchFamily="34" charset="0"/>
              </a:rPr>
              <a:t>This analysis will be useful to enable localized resourcing decisions for the DSP/ DPC sales force</a:t>
            </a:r>
            <a:endParaRPr lang="en-US" sz="1600" b="1" dirty="0">
              <a:solidFill>
                <a:prstClr val="black"/>
              </a:solidFill>
              <a:latin typeface="Selawik" panose="020B0502040204020203" pitchFamily="34" charset="0"/>
            </a:endParaRPr>
          </a:p>
        </p:txBody>
      </p:sp>
      <p:sp>
        <p:nvSpPr>
          <p:cNvPr id="26" name="Rounded Rectangle 3">
            <a:extLst>
              <a:ext uri="{FF2B5EF4-FFF2-40B4-BE49-F238E27FC236}">
                <a16:creationId xmlns:a16="http://schemas.microsoft.com/office/drawing/2014/main" id="{C77BAA59-E9E0-4D77-9BD4-E078CA209F2D}"/>
              </a:ext>
            </a:extLst>
          </p:cNvPr>
          <p:cNvSpPr/>
          <p:nvPr/>
        </p:nvSpPr>
        <p:spPr bwMode="auto">
          <a:xfrm>
            <a:off x="1392879" y="1199673"/>
            <a:ext cx="8951913" cy="523875"/>
          </a:xfrm>
          <a:prstGeom prst="roundRect">
            <a:avLst/>
          </a:prstGeom>
          <a:solidFill>
            <a:srgbClr val="BCA36A"/>
          </a:solidFill>
          <a:ln w="19050" cap="flat" cmpd="sng" algn="ctr">
            <a:solidFill>
              <a:srgbClr val="BCA36A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Territory Resourcing Prioritization</a:t>
            </a:r>
          </a:p>
        </p:txBody>
      </p:sp>
      <p:sp>
        <p:nvSpPr>
          <p:cNvPr id="27" name="Text Box 13">
            <a:extLst>
              <a:ext uri="{FF2B5EF4-FFF2-40B4-BE49-F238E27FC236}">
                <a16:creationId xmlns:a16="http://schemas.microsoft.com/office/drawing/2014/main" id="{AF37CD08-A436-47A6-B0B3-D1E5255D8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1661032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Territory Alignment (10/11)</a:t>
            </a:r>
          </a:p>
        </p:txBody>
      </p:sp>
    </p:spTree>
    <p:extLst>
      <p:ext uri="{BB962C8B-B14F-4D97-AF65-F5344CB8AC3E}">
        <p14:creationId xmlns:p14="http://schemas.microsoft.com/office/powerpoint/2010/main" val="31876492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8A4ED48-8111-43BF-8693-83D77BB7021C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Step IV: Territory Alignment</a:t>
            </a:r>
          </a:p>
          <a:p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Alignment Scenarios can be compared to understand trade-offs and determine operationalization capability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9F5B17-FAA1-444E-B98B-4E04A79353F6}"/>
              </a:ext>
            </a:extLst>
          </p:cNvPr>
          <p:cNvSpPr txBox="1"/>
          <p:nvPr/>
        </p:nvSpPr>
        <p:spPr>
          <a:xfrm>
            <a:off x="7123112" y="1847180"/>
            <a:ext cx="3200400" cy="508715"/>
          </a:xfrm>
          <a:prstGeom prst="rect">
            <a:avLst/>
          </a:prstGeom>
          <a:solidFill>
            <a:srgbClr val="846FCF"/>
          </a:solidFill>
        </p:spPr>
        <p:txBody>
          <a:bodyPr wrap="square" rtlCol="0" anchor="ctr">
            <a:no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Selawik" panose="020B0502040204020203" pitchFamily="34" charset="0"/>
              </a:rPr>
              <a:t>Alignment Comparison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31A849-AC4F-4119-A859-1E3EA04E8941}"/>
              </a:ext>
            </a:extLst>
          </p:cNvPr>
          <p:cNvSpPr txBox="1"/>
          <p:nvPr/>
        </p:nvSpPr>
        <p:spPr>
          <a:xfrm>
            <a:off x="1789112" y="5577900"/>
            <a:ext cx="8305800" cy="584775"/>
          </a:xfrm>
          <a:prstGeom prst="rect">
            <a:avLst/>
          </a:prstGeom>
          <a:solidFill>
            <a:srgbClr val="EFEEF6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elawik" panose="020B0502040204020203" pitchFamily="34" charset="0"/>
              </a:rPr>
              <a:t>Application: </a:t>
            </a:r>
            <a:r>
              <a:rPr lang="en-US" sz="1600" dirty="0">
                <a:solidFill>
                  <a:prstClr val="black"/>
                </a:solidFill>
                <a:latin typeface="Selawik" panose="020B0502040204020203" pitchFamily="34" charset="0"/>
              </a:rPr>
              <a:t>This analysis can be used to understand the gains from the proposed team alignment and the existing alignment</a:t>
            </a:r>
            <a:endParaRPr lang="en-US" sz="1600" b="1" dirty="0">
              <a:solidFill>
                <a:prstClr val="black"/>
              </a:solidFill>
              <a:latin typeface="Selawik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080E2B-ECF7-4BE9-AE96-C6D257425980}"/>
              </a:ext>
            </a:extLst>
          </p:cNvPr>
          <p:cNvSpPr txBox="1"/>
          <p:nvPr/>
        </p:nvSpPr>
        <p:spPr>
          <a:xfrm>
            <a:off x="7123112" y="2352675"/>
            <a:ext cx="3200400" cy="2893100"/>
          </a:xfrm>
          <a:prstGeom prst="rect">
            <a:avLst/>
          </a:prstGeom>
          <a:solidFill>
            <a:srgbClr val="EFEEF6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latin typeface="Selawik" panose="020B0502040204020203" pitchFamily="34" charset="0"/>
              </a:rPr>
              <a:t>Multiple alignment scenarios can be compared on indices to evaluate operationalization capability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latin typeface="Selawik" panose="020B0502040204020203" pitchFamily="34" charset="0"/>
              </a:rPr>
              <a:t>The incremental gain provided by a new alignment over the incumbent alignment can be quantified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latin typeface="Selawik" panose="020B0502040204020203" pitchFamily="34" charset="0"/>
              </a:rPr>
              <a:t>Trade-offs across alignments can be understood and localized tweaks can be made by deployment</a:t>
            </a:r>
          </a:p>
          <a:p>
            <a:pPr lvl="1"/>
            <a:endParaRPr lang="en-US" sz="1400" dirty="0">
              <a:solidFill>
                <a:prstClr val="black"/>
              </a:solidFill>
              <a:latin typeface="Selawik" panose="020B0502040204020203" pitchFamily="34" charset="0"/>
            </a:endParaRPr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96CE5FE1-3999-4958-884F-9976B50E40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9830475"/>
              </p:ext>
            </p:extLst>
          </p:nvPr>
        </p:nvGraphicFramePr>
        <p:xfrm>
          <a:off x="1560512" y="1847180"/>
          <a:ext cx="5562600" cy="3527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5FA787E9-4014-4291-9FB3-4CE7752CE70C}"/>
              </a:ext>
            </a:extLst>
          </p:cNvPr>
          <p:cNvSpPr txBox="1"/>
          <p:nvPr/>
        </p:nvSpPr>
        <p:spPr>
          <a:xfrm rot="19557575">
            <a:off x="1009482" y="2110211"/>
            <a:ext cx="1559260" cy="307777"/>
          </a:xfrm>
          <a:prstGeom prst="rect">
            <a:avLst/>
          </a:prstGeom>
          <a:solidFill>
            <a:srgbClr val="FFC000">
              <a:lumMod val="5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Illustrations</a:t>
            </a:r>
          </a:p>
        </p:txBody>
      </p:sp>
      <p:sp>
        <p:nvSpPr>
          <p:cNvPr id="30" name="Rounded Rectangle 3">
            <a:extLst>
              <a:ext uri="{FF2B5EF4-FFF2-40B4-BE49-F238E27FC236}">
                <a16:creationId xmlns:a16="http://schemas.microsoft.com/office/drawing/2014/main" id="{F72D27F6-696A-4579-992B-07076117996C}"/>
              </a:ext>
            </a:extLst>
          </p:cNvPr>
          <p:cNvSpPr/>
          <p:nvPr/>
        </p:nvSpPr>
        <p:spPr bwMode="auto">
          <a:xfrm>
            <a:off x="1392879" y="1199673"/>
            <a:ext cx="8951913" cy="523875"/>
          </a:xfrm>
          <a:prstGeom prst="roundRect">
            <a:avLst/>
          </a:prstGeom>
          <a:solidFill>
            <a:srgbClr val="002060"/>
          </a:solidFill>
          <a:ln w="19050" cap="flat" cmpd="sng" algn="ctr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</a:rPr>
              <a:t>Index Comparison to evaluate multiple Alignments</a:t>
            </a:r>
          </a:p>
        </p:txBody>
      </p:sp>
      <p:sp>
        <p:nvSpPr>
          <p:cNvPr id="31" name="Text Box 13">
            <a:extLst>
              <a:ext uri="{FF2B5EF4-FFF2-40B4-BE49-F238E27FC236}">
                <a16:creationId xmlns:a16="http://schemas.microsoft.com/office/drawing/2014/main" id="{3C734A61-D124-4D0A-B4D2-12D5B692A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1661032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Territory Alignment (11/11)</a:t>
            </a:r>
          </a:p>
        </p:txBody>
      </p:sp>
    </p:spTree>
    <p:extLst>
      <p:ext uri="{BB962C8B-B14F-4D97-AF65-F5344CB8AC3E}">
        <p14:creationId xmlns:p14="http://schemas.microsoft.com/office/powerpoint/2010/main" val="2289124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Hexagon 55">
            <a:extLst>
              <a:ext uri="{FF2B5EF4-FFF2-40B4-BE49-F238E27FC236}">
                <a16:creationId xmlns:a16="http://schemas.microsoft.com/office/drawing/2014/main" id="{12E3B613-94E6-4818-AAB1-3A512C186106}"/>
              </a:ext>
            </a:extLst>
          </p:cNvPr>
          <p:cNvSpPr/>
          <p:nvPr/>
        </p:nvSpPr>
        <p:spPr>
          <a:xfrm rot="5400000">
            <a:off x="1120394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D0081FCE-3128-46BD-B42D-BCB4B4CC2BE8}"/>
              </a:ext>
            </a:extLst>
          </p:cNvPr>
          <p:cNvSpPr/>
          <p:nvPr/>
        </p:nvSpPr>
        <p:spPr>
          <a:xfrm rot="5400000">
            <a:off x="3188555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58" name="Hexagon 57">
            <a:extLst>
              <a:ext uri="{FF2B5EF4-FFF2-40B4-BE49-F238E27FC236}">
                <a16:creationId xmlns:a16="http://schemas.microsoft.com/office/drawing/2014/main" id="{6494D762-415D-4F47-8349-E3038C6AB379}"/>
              </a:ext>
            </a:extLst>
          </p:cNvPr>
          <p:cNvSpPr/>
          <p:nvPr/>
        </p:nvSpPr>
        <p:spPr>
          <a:xfrm rot="5400000">
            <a:off x="5242057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59" name="Hexagon 58">
            <a:extLst>
              <a:ext uri="{FF2B5EF4-FFF2-40B4-BE49-F238E27FC236}">
                <a16:creationId xmlns:a16="http://schemas.microsoft.com/office/drawing/2014/main" id="{C8AA67EA-6C0B-49AF-9591-7E1F67DE8A5C}"/>
              </a:ext>
            </a:extLst>
          </p:cNvPr>
          <p:cNvSpPr/>
          <p:nvPr/>
        </p:nvSpPr>
        <p:spPr>
          <a:xfrm rot="5400000">
            <a:off x="7324562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60" name="Hexagon 59">
            <a:extLst>
              <a:ext uri="{FF2B5EF4-FFF2-40B4-BE49-F238E27FC236}">
                <a16:creationId xmlns:a16="http://schemas.microsoft.com/office/drawing/2014/main" id="{D123EEEE-167A-4AF7-BC69-44D5763D3991}"/>
              </a:ext>
            </a:extLst>
          </p:cNvPr>
          <p:cNvSpPr/>
          <p:nvPr/>
        </p:nvSpPr>
        <p:spPr>
          <a:xfrm rot="5400000">
            <a:off x="9378064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A0FF376-D67F-4CE6-B7F0-31E92AE069C1}"/>
              </a:ext>
            </a:extLst>
          </p:cNvPr>
          <p:cNvGrpSpPr/>
          <p:nvPr/>
        </p:nvGrpSpPr>
        <p:grpSpPr>
          <a:xfrm>
            <a:off x="883715" y="2433382"/>
            <a:ext cx="10284482" cy="2311399"/>
            <a:chOff x="764773" y="2273300"/>
            <a:chExt cx="10284482" cy="2311399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3A40ECC-D647-4EA1-A36F-FD05F67A0D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4773" y="2821940"/>
              <a:ext cx="1" cy="1357623"/>
            </a:xfrm>
            <a:prstGeom prst="line">
              <a:avLst/>
            </a:prstGeom>
            <a:noFill/>
            <a:ln w="101600" cap="rnd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E6C56F2-FCD8-4AC3-9E88-C11AC139CC9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64773" y="2273300"/>
              <a:ext cx="1023052" cy="548640"/>
            </a:xfrm>
            <a:prstGeom prst="line">
              <a:avLst/>
            </a:prstGeom>
            <a:noFill/>
            <a:ln w="101600" cap="rnd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C2CB1FD-6E8C-459A-ADE9-62CDFC8BB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87825" y="2273300"/>
              <a:ext cx="1023052" cy="548640"/>
            </a:xfrm>
            <a:prstGeom prst="line">
              <a:avLst/>
            </a:prstGeom>
            <a:noFill/>
            <a:ln w="101600" cap="rnd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AC1DCCF-266E-4A12-9CD5-23A2B3287D14}"/>
                </a:ext>
              </a:extLst>
            </p:cNvPr>
            <p:cNvGrpSpPr/>
            <p:nvPr userDrawn="1"/>
          </p:nvGrpSpPr>
          <p:grpSpPr>
            <a:xfrm rot="10800000">
              <a:off x="2809142" y="2821940"/>
              <a:ext cx="2068161" cy="1762759"/>
              <a:chOff x="548642" y="2133600"/>
              <a:chExt cx="2068161" cy="1762759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D014864B-3654-4D0F-8C70-43619AF072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548642" y="2133600"/>
                <a:ext cx="1023052" cy="548640"/>
              </a:xfrm>
              <a:prstGeom prst="line">
                <a:avLst/>
              </a:prstGeom>
              <a:noFill/>
              <a:ln w="101600" cap="rnd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FD227E3-8B36-4D82-9363-24697F3F542A}"/>
                  </a:ext>
                </a:extLst>
              </p:cNvPr>
              <p:cNvGrpSpPr/>
              <p:nvPr userDrawn="1"/>
            </p:nvGrpSpPr>
            <p:grpSpPr>
              <a:xfrm flipH="1">
                <a:off x="1571694" y="2133600"/>
                <a:ext cx="1045109" cy="1762759"/>
                <a:chOff x="394504" y="2235200"/>
                <a:chExt cx="1045109" cy="1762759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12C4A0C9-7F4B-42E9-B443-E72735A4F26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rot="10800000" flipV="1">
                  <a:off x="394504" y="2823211"/>
                  <a:ext cx="22057" cy="1174748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6C9DA4A-0E65-4E5C-A1B5-FED720417B5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1" y="22352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4799B9C-9EB8-471E-B727-22ADDD2AA845}"/>
                </a:ext>
              </a:extLst>
            </p:cNvPr>
            <p:cNvGrpSpPr/>
            <p:nvPr userDrawn="1"/>
          </p:nvGrpSpPr>
          <p:grpSpPr>
            <a:xfrm>
              <a:off x="4877303" y="2273300"/>
              <a:ext cx="4114800" cy="2311399"/>
              <a:chOff x="546372" y="2133600"/>
              <a:chExt cx="4114800" cy="231139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4D7C9BF4-8CA3-462C-B8FF-4A7226E08001}"/>
                  </a:ext>
                </a:extLst>
              </p:cNvPr>
              <p:cNvGrpSpPr/>
              <p:nvPr userDrawn="1"/>
            </p:nvGrpSpPr>
            <p:grpSpPr>
              <a:xfrm>
                <a:off x="546372" y="2133600"/>
                <a:ext cx="2048374" cy="1755137"/>
                <a:chOff x="546372" y="2133600"/>
                <a:chExt cx="2048374" cy="1755137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2EB78D75-DD9E-4C83-945D-7B95532727BE}"/>
                    </a:ext>
                  </a:extLst>
                </p:cNvPr>
                <p:cNvGrpSpPr/>
                <p:nvPr userDrawn="1"/>
              </p:nvGrpSpPr>
              <p:grpSpPr>
                <a:xfrm>
                  <a:off x="546372" y="2133600"/>
                  <a:ext cx="1025322" cy="1755137"/>
                  <a:chOff x="414292" y="2235200"/>
                  <a:chExt cx="1025322" cy="1755137"/>
                </a:xfrm>
              </p:grpSpPr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896C2580-155A-4F7A-95DC-43EACC1AFD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414292" y="2783840"/>
                    <a:ext cx="2268" cy="1206497"/>
                  </a:xfrm>
                  <a:prstGeom prst="line">
                    <a:avLst/>
                  </a:prstGeom>
                  <a:noFill/>
                  <a:ln w="101600" cap="rnd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400A1EFD-8F63-4DB7-8A85-EC44CE73AD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416562" y="2235200"/>
                    <a:ext cx="1023052" cy="548640"/>
                  </a:xfrm>
                  <a:prstGeom prst="line">
                    <a:avLst/>
                  </a:prstGeom>
                  <a:noFill/>
                  <a:ln w="101600" cap="rnd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315B1BDD-5826-4A77-A9DF-C3310458E1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571694" y="21336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AD930F0-1D51-442C-B358-07450CFD22C1}"/>
                  </a:ext>
                </a:extLst>
              </p:cNvPr>
              <p:cNvGrpSpPr/>
              <p:nvPr userDrawn="1"/>
            </p:nvGrpSpPr>
            <p:grpSpPr>
              <a:xfrm rot="10800000">
                <a:off x="2590206" y="2722878"/>
                <a:ext cx="2070966" cy="1722121"/>
                <a:chOff x="548642" y="2133600"/>
                <a:chExt cx="2070966" cy="1722121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AEED7671-D69B-4F43-9F60-9735C501C1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548642" y="21336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63D6383E-D840-4979-A6B2-5350F568AFF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1571694" y="2133600"/>
                  <a:ext cx="1047914" cy="1722121"/>
                  <a:chOff x="391699" y="2235200"/>
                  <a:chExt cx="1047914" cy="1722121"/>
                </a:xfrm>
              </p:grpSpPr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77641C07-288B-42BB-83ED-0A8F2EA8FF1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V="1">
                    <a:off x="391699" y="2791460"/>
                    <a:ext cx="29076" cy="1165861"/>
                  </a:xfrm>
                  <a:prstGeom prst="line">
                    <a:avLst/>
                  </a:prstGeom>
                  <a:noFill/>
                  <a:ln w="101600" cap="rnd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D83D44F8-0FCD-418A-BB54-EDC4F275FFB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416561" y="2235200"/>
                    <a:ext cx="1023052" cy="548640"/>
                  </a:xfrm>
                  <a:prstGeom prst="line">
                    <a:avLst/>
                  </a:prstGeom>
                  <a:noFill/>
                  <a:ln w="101600" cap="rnd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E1FCDBF-58F2-4D34-983F-09BCAA3B45AD}"/>
                </a:ext>
              </a:extLst>
            </p:cNvPr>
            <p:cNvGrpSpPr/>
            <p:nvPr userDrawn="1"/>
          </p:nvGrpSpPr>
          <p:grpSpPr>
            <a:xfrm>
              <a:off x="8992103" y="2273300"/>
              <a:ext cx="2057152" cy="1851337"/>
              <a:chOff x="547757" y="2133600"/>
              <a:chExt cx="2057152" cy="1851337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F824C81-EA94-46FF-8A54-ABBD70FF8B3C}"/>
                  </a:ext>
                </a:extLst>
              </p:cNvPr>
              <p:cNvGrpSpPr/>
              <p:nvPr userDrawn="1"/>
            </p:nvGrpSpPr>
            <p:grpSpPr>
              <a:xfrm>
                <a:off x="547757" y="2133600"/>
                <a:ext cx="1023937" cy="1762759"/>
                <a:chOff x="415677" y="2235200"/>
                <a:chExt cx="1023937" cy="1762759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2C2F658-1FB0-430F-8E6E-76F36DEF196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15677" y="2783840"/>
                  <a:ext cx="1" cy="1214119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FDC8F6B-AD38-4415-9A83-F9B9C1C64C6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2" y="22352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CE3CDCB8-D1F4-459B-8895-C78EB389260C}"/>
                  </a:ext>
                </a:extLst>
              </p:cNvPr>
              <p:cNvGrpSpPr/>
              <p:nvPr userDrawn="1"/>
            </p:nvGrpSpPr>
            <p:grpSpPr>
              <a:xfrm flipH="1">
                <a:off x="1571694" y="2133600"/>
                <a:ext cx="1033215" cy="1851337"/>
                <a:chOff x="406398" y="2235200"/>
                <a:chExt cx="1033215" cy="1851337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ED721B1D-A27A-4F6D-9F26-27D2267939F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06398" y="2783840"/>
                  <a:ext cx="10163" cy="1302697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598D335-E67C-4400-B32A-689E3E51BA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1" y="22352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</p:grp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EDB91FFD-769A-45F9-BC48-0E9344472599}"/>
              </a:ext>
            </a:extLst>
          </p:cNvPr>
          <p:cNvSpPr/>
          <p:nvPr/>
        </p:nvSpPr>
        <p:spPr>
          <a:xfrm>
            <a:off x="659872" y="4111045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F07F0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81B4D70-60DE-4EE1-9355-9192FE8BBA83}"/>
              </a:ext>
            </a:extLst>
          </p:cNvPr>
          <p:cNvSpPr/>
          <p:nvPr/>
        </p:nvSpPr>
        <p:spPr>
          <a:xfrm>
            <a:off x="1677924" y="2268282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9F29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EB3E183-B95C-41EC-83B8-189F1AB1B5F6}"/>
              </a:ext>
            </a:extLst>
          </p:cNvPr>
          <p:cNvSpPr/>
          <p:nvPr/>
        </p:nvSpPr>
        <p:spPr>
          <a:xfrm>
            <a:off x="3746085" y="4525070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1B587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807920A-24B7-48BF-98DD-EFE95818B743}"/>
              </a:ext>
            </a:extLst>
          </p:cNvPr>
          <p:cNvSpPr/>
          <p:nvPr/>
        </p:nvSpPr>
        <p:spPr>
          <a:xfrm>
            <a:off x="5799587" y="2268282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4E854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00ABAD1-23DC-4138-B6A7-8AE9E22FB50A}"/>
              </a:ext>
            </a:extLst>
          </p:cNvPr>
          <p:cNvSpPr/>
          <p:nvPr/>
        </p:nvSpPr>
        <p:spPr>
          <a:xfrm>
            <a:off x="7882093" y="4499666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6048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2669EE3-DED2-4516-B55E-77E008C8D382}"/>
              </a:ext>
            </a:extLst>
          </p:cNvPr>
          <p:cNvSpPr/>
          <p:nvPr/>
        </p:nvSpPr>
        <p:spPr>
          <a:xfrm>
            <a:off x="9935595" y="2246690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C1985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7C1FA5A6-92F5-43D6-872C-60F0105AEA09}"/>
              </a:ext>
            </a:extLst>
          </p:cNvPr>
          <p:cNvSpPr/>
          <p:nvPr/>
        </p:nvSpPr>
        <p:spPr>
          <a:xfrm>
            <a:off x="10938323" y="4100876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F07F0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53B81D6-7DB9-47EA-94FE-547689895C04}"/>
              </a:ext>
            </a:extLst>
          </p:cNvPr>
          <p:cNvSpPr txBox="1"/>
          <p:nvPr/>
        </p:nvSpPr>
        <p:spPr>
          <a:xfrm>
            <a:off x="1383191" y="1586906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D54D70D-7718-4C37-B1D9-5F9205C9DBC3}"/>
              </a:ext>
            </a:extLst>
          </p:cNvPr>
          <p:cNvSpPr txBox="1"/>
          <p:nvPr/>
        </p:nvSpPr>
        <p:spPr>
          <a:xfrm>
            <a:off x="3516779" y="5001792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76597D-7D82-44DD-9CD3-E4D7BE5D315B}"/>
              </a:ext>
            </a:extLst>
          </p:cNvPr>
          <p:cNvSpPr txBox="1"/>
          <p:nvPr/>
        </p:nvSpPr>
        <p:spPr>
          <a:xfrm>
            <a:off x="5574557" y="1593858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100A30C-B894-4D7A-8D8E-4157E914B42A}"/>
              </a:ext>
            </a:extLst>
          </p:cNvPr>
          <p:cNvSpPr txBox="1"/>
          <p:nvPr/>
        </p:nvSpPr>
        <p:spPr>
          <a:xfrm>
            <a:off x="7657062" y="4982270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1BBB1AA-BCCD-4764-B19C-DCEA787E8DAA}"/>
              </a:ext>
            </a:extLst>
          </p:cNvPr>
          <p:cNvSpPr txBox="1"/>
          <p:nvPr/>
        </p:nvSpPr>
        <p:spPr>
          <a:xfrm>
            <a:off x="9696220" y="1554587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19859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19859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100" name="Text Placeholder 34">
            <a:extLst>
              <a:ext uri="{FF2B5EF4-FFF2-40B4-BE49-F238E27FC236}">
                <a16:creationId xmlns:a16="http://schemas.microsoft.com/office/drawing/2014/main" id="{E26A5316-5313-4A77-9188-54554DE9F298}"/>
              </a:ext>
            </a:extLst>
          </p:cNvPr>
          <p:cNvSpPr txBox="1">
            <a:spLocks/>
          </p:cNvSpPr>
          <p:nvPr/>
        </p:nvSpPr>
        <p:spPr>
          <a:xfrm>
            <a:off x="881445" y="461015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2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SEGMENTATION</a:t>
            </a:r>
          </a:p>
        </p:txBody>
      </p:sp>
      <p:sp>
        <p:nvSpPr>
          <p:cNvPr id="101" name="Text Placeholder 34">
            <a:extLst>
              <a:ext uri="{FF2B5EF4-FFF2-40B4-BE49-F238E27FC236}">
                <a16:creationId xmlns:a16="http://schemas.microsoft.com/office/drawing/2014/main" id="{5DDB18D4-C3A4-457D-83F3-D059104A405E}"/>
              </a:ext>
            </a:extLst>
          </p:cNvPr>
          <p:cNvSpPr txBox="1">
            <a:spLocks/>
          </p:cNvSpPr>
          <p:nvPr/>
        </p:nvSpPr>
        <p:spPr>
          <a:xfrm>
            <a:off x="872177" y="5036815"/>
            <a:ext cx="2068694" cy="115956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Brand level account segmentation</a:t>
            </a: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u="sng" cap="none" dirty="0">
                <a:solidFill>
                  <a:schemeClr val="accent5">
                    <a:lumMod val="40000"/>
                    <a:lumOff val="60000"/>
                  </a:schemeClr>
                </a:solidFill>
                <a:latin typeface="Selawik Light" panose="020B0502040204020203" pitchFamily="34" charset="0"/>
              </a:rPr>
              <a:t>Approach</a:t>
            </a:r>
            <a:r>
              <a:rPr lang="en-US" sz="1800" b="0" cap="none" dirty="0">
                <a:solidFill>
                  <a:schemeClr val="accent5">
                    <a:lumMod val="40000"/>
                    <a:lumOff val="60000"/>
                  </a:schemeClr>
                </a:solidFill>
                <a:latin typeface="Selawik Light" panose="020B0502040204020203" pitchFamily="34" charset="0"/>
              </a:rPr>
              <a:t> – Thorough Exploratory analysis followed by experimentation with multiple segmentation models</a:t>
            </a:r>
            <a:endParaRPr kumimoji="0" lang="en-US" sz="1800" b="1" i="0" u="none" strike="noStrike" kern="1200" cap="all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102" name="Text Placeholder 34">
            <a:extLst>
              <a:ext uri="{FF2B5EF4-FFF2-40B4-BE49-F238E27FC236}">
                <a16:creationId xmlns:a16="http://schemas.microsoft.com/office/drawing/2014/main" id="{284B4A0C-4DDE-46D1-A6EE-F22290216897}"/>
              </a:ext>
            </a:extLst>
          </p:cNvPr>
          <p:cNvSpPr txBox="1">
            <a:spLocks/>
          </p:cNvSpPr>
          <p:nvPr/>
        </p:nvSpPr>
        <p:spPr>
          <a:xfrm>
            <a:off x="4998513" y="461015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4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Sizing simulation</a:t>
            </a:r>
          </a:p>
        </p:txBody>
      </p:sp>
      <p:sp>
        <p:nvSpPr>
          <p:cNvPr id="103" name="Text Placeholder 34">
            <a:extLst>
              <a:ext uri="{FF2B5EF4-FFF2-40B4-BE49-F238E27FC236}">
                <a16:creationId xmlns:a16="http://schemas.microsoft.com/office/drawing/2014/main" id="{D880C3E5-A381-431A-857A-7C7FB173E691}"/>
              </a:ext>
            </a:extLst>
          </p:cNvPr>
          <p:cNvSpPr txBox="1">
            <a:spLocks/>
          </p:cNvSpPr>
          <p:nvPr/>
        </p:nvSpPr>
        <p:spPr>
          <a:xfrm>
            <a:off x="4963793" y="5036815"/>
            <a:ext cx="2135734" cy="11595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Sizing scenarios based on brand-segment level response curves and brand team inputs for KAM, VS teams</a:t>
            </a: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cap="none" dirty="0">
              <a:solidFill>
                <a:schemeClr val="accent5">
                  <a:lumMod val="40000"/>
                  <a:lumOff val="60000"/>
                </a:schemeClr>
              </a:solidFill>
              <a:latin typeface="Selawik Light" panose="020B0502040204020203" pitchFamily="34" charset="0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Approach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 – IROI based optimization by iterating through multiple business scenarios</a:t>
            </a:r>
          </a:p>
        </p:txBody>
      </p:sp>
      <p:sp>
        <p:nvSpPr>
          <p:cNvPr id="104" name="Text Placeholder 34">
            <a:extLst>
              <a:ext uri="{FF2B5EF4-FFF2-40B4-BE49-F238E27FC236}">
                <a16:creationId xmlns:a16="http://schemas.microsoft.com/office/drawing/2014/main" id="{4237217A-3B78-41A1-A0D8-1F3218F6E312}"/>
              </a:ext>
            </a:extLst>
          </p:cNvPr>
          <p:cNvSpPr txBox="1">
            <a:spLocks/>
          </p:cNvSpPr>
          <p:nvPr/>
        </p:nvSpPr>
        <p:spPr>
          <a:xfrm>
            <a:off x="9089340" y="461347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6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rgbClr val="C19859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PEOPLE PLACEMENT</a:t>
            </a:r>
          </a:p>
        </p:txBody>
      </p:sp>
      <p:sp>
        <p:nvSpPr>
          <p:cNvPr id="106" name="Text Placeholder 34">
            <a:extLst>
              <a:ext uri="{FF2B5EF4-FFF2-40B4-BE49-F238E27FC236}">
                <a16:creationId xmlns:a16="http://schemas.microsoft.com/office/drawing/2014/main" id="{A6BD0D99-C638-480F-9F19-D766E96DE16A}"/>
              </a:ext>
            </a:extLst>
          </p:cNvPr>
          <p:cNvSpPr txBox="1">
            <a:spLocks/>
          </p:cNvSpPr>
          <p:nvPr/>
        </p:nvSpPr>
        <p:spPr>
          <a:xfrm>
            <a:off x="2834238" y="1042499"/>
            <a:ext cx="2367843" cy="3916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3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PROMOTIONAL RESPONSE MODELING</a:t>
            </a:r>
          </a:p>
        </p:txBody>
      </p:sp>
      <p:sp>
        <p:nvSpPr>
          <p:cNvPr id="107" name="Text Placeholder 34">
            <a:extLst>
              <a:ext uri="{FF2B5EF4-FFF2-40B4-BE49-F238E27FC236}">
                <a16:creationId xmlns:a16="http://schemas.microsoft.com/office/drawing/2014/main" id="{B5F460A0-7D12-46BB-BF54-F559780F908B}"/>
              </a:ext>
            </a:extLst>
          </p:cNvPr>
          <p:cNvSpPr txBox="1">
            <a:spLocks/>
          </p:cNvSpPr>
          <p:nvPr/>
        </p:nvSpPr>
        <p:spPr>
          <a:xfrm>
            <a:off x="2974935" y="1626239"/>
            <a:ext cx="2068694" cy="115956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Brand-segment level response curves</a:t>
            </a:r>
          </a:p>
          <a:p>
            <a:pPr marL="0" marR="0" lvl="0" indent="0" algn="ctr" defTabSz="45702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  <a:p>
            <a:pPr marL="0" marR="0" lvl="0" indent="0" algn="ctr" defTabSz="45702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0" u="sng" cap="none" dirty="0">
                <a:solidFill>
                  <a:schemeClr val="accent5">
                    <a:lumMod val="40000"/>
                    <a:lumOff val="60000"/>
                  </a:schemeClr>
                </a:solidFill>
                <a:latin typeface="Selawik Light" panose="020B0502040204020203" pitchFamily="34" charset="0"/>
              </a:rPr>
              <a:t>Approach</a:t>
            </a:r>
            <a:r>
              <a:rPr lang="en-US" sz="1500" b="0" cap="none" dirty="0">
                <a:solidFill>
                  <a:schemeClr val="accent5">
                    <a:lumMod val="40000"/>
                    <a:lumOff val="60000"/>
                  </a:schemeClr>
                </a:solidFill>
                <a:latin typeface="Selawik Light" panose="020B0502040204020203" pitchFamily="34" charset="0"/>
              </a:rPr>
              <a:t> – Rapid simulations enabled by using pre-built reusable Mu Sigma accelerators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108" name="Text Placeholder 34">
            <a:extLst>
              <a:ext uri="{FF2B5EF4-FFF2-40B4-BE49-F238E27FC236}">
                <a16:creationId xmlns:a16="http://schemas.microsoft.com/office/drawing/2014/main" id="{E86B06E0-F745-469B-AC56-EB8E58FD0E6B}"/>
              </a:ext>
            </a:extLst>
          </p:cNvPr>
          <p:cNvSpPr txBox="1">
            <a:spLocks/>
          </p:cNvSpPr>
          <p:nvPr/>
        </p:nvSpPr>
        <p:spPr>
          <a:xfrm>
            <a:off x="7129515" y="1066973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5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ALIGNMENT DESIGN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EA11730-129A-44B2-814D-7773624B2AA2}"/>
              </a:ext>
            </a:extLst>
          </p:cNvPr>
          <p:cNvSpPr txBox="1"/>
          <p:nvPr/>
        </p:nvSpPr>
        <p:spPr>
          <a:xfrm>
            <a:off x="246888" y="91996"/>
            <a:ext cx="11125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Solution Approach – 5 step 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While delivering immediate value, Mu Sigma will help client build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long-term capability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through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advanced analytics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in areas of promotional response modeling and 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sales force effectiveness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05" name="Text Placeholder 34">
            <a:extLst>
              <a:ext uri="{FF2B5EF4-FFF2-40B4-BE49-F238E27FC236}">
                <a16:creationId xmlns:a16="http://schemas.microsoft.com/office/drawing/2014/main" id="{29FB7215-9A2B-4974-8260-0DB1204EEF26}"/>
              </a:ext>
            </a:extLst>
          </p:cNvPr>
          <p:cNvSpPr txBox="1">
            <a:spLocks/>
          </p:cNvSpPr>
          <p:nvPr/>
        </p:nvSpPr>
        <p:spPr>
          <a:xfrm>
            <a:off x="6939239" y="1514009"/>
            <a:ext cx="2336436" cy="11595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Optimal territory alignment for KAM &amp; VS sales teams</a:t>
            </a: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cap="none" dirty="0">
              <a:solidFill>
                <a:schemeClr val="accent5">
                  <a:lumMod val="40000"/>
                  <a:lumOff val="60000"/>
                </a:schemeClr>
              </a:solidFill>
              <a:latin typeface="Selawik Light" panose="020B0502040204020203" pitchFamily="34" charset="0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Approach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 – Evaluation across four dimensions of workload, travel efficiency, sales potential and disruption</a:t>
            </a:r>
          </a:p>
        </p:txBody>
      </p:sp>
      <p:sp>
        <p:nvSpPr>
          <p:cNvPr id="109" name="Text Placeholder 34">
            <a:extLst>
              <a:ext uri="{FF2B5EF4-FFF2-40B4-BE49-F238E27FC236}">
                <a16:creationId xmlns:a16="http://schemas.microsoft.com/office/drawing/2014/main" id="{2C953227-7E5D-4875-A1AD-BA8B4209C10A}"/>
              </a:ext>
            </a:extLst>
          </p:cNvPr>
          <p:cNvSpPr txBox="1">
            <a:spLocks/>
          </p:cNvSpPr>
          <p:nvPr/>
        </p:nvSpPr>
        <p:spPr>
          <a:xfrm>
            <a:off x="8966764" y="5001933"/>
            <a:ext cx="2336436" cy="11595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u="sng" cap="none" dirty="0">
                <a:solidFill>
                  <a:srgbClr val="262626">
                    <a:lumMod val="75000"/>
                    <a:lumOff val="25000"/>
                  </a:srgbClr>
                </a:solidFill>
                <a:latin typeface="Selawik Light" panose="020B0502040204020203" pitchFamily="34" charset="0"/>
              </a:rPr>
              <a:t>Best People Placement Recommendation</a:t>
            </a:r>
            <a:endParaRPr kumimoji="0" lang="en-US" sz="1000" b="0" i="0" u="sng" strike="noStrike" kern="1200" cap="none" spc="0" normalizeH="0" baseline="0" noProof="0" dirty="0">
              <a:ln>
                <a:noFill/>
              </a:ln>
              <a:solidFill>
                <a:srgbClr val="262626">
                  <a:lumMod val="75000"/>
                  <a:lumOff val="25000"/>
                </a:srgb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cap="none" dirty="0">
              <a:solidFill>
                <a:srgbClr val="262626">
                  <a:lumMod val="75000"/>
                  <a:lumOff val="25000"/>
                </a:srgbClr>
              </a:solidFill>
              <a:latin typeface="Selawik Light" panose="020B0502040204020203" pitchFamily="34" charset="0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Approach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 – Evaluate between placement optimization and best-fit approach based on business requirements and exploratory analysis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F8AF42-7C27-4DDB-BC0F-375A9C331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48" y="3243378"/>
            <a:ext cx="699694" cy="699694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2D31DB62-7A64-4361-92A6-E02329FB8BF0}"/>
              </a:ext>
            </a:extLst>
          </p:cNvPr>
          <p:cNvSpPr/>
          <p:nvPr/>
        </p:nvSpPr>
        <p:spPr>
          <a:xfrm>
            <a:off x="8745958" y="1458607"/>
            <a:ext cx="2816923" cy="5166804"/>
          </a:xfrm>
          <a:prstGeom prst="rect">
            <a:avLst/>
          </a:prstGeom>
          <a:noFill/>
          <a:ln w="66675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679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7A0A341-1055-4614-98E1-84DE74409B91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Step V: People Placement</a:t>
            </a:r>
          </a:p>
          <a:p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 stepwise process would be followed for placement enabling effective execution and pro-active communication</a:t>
            </a:r>
          </a:p>
        </p:txBody>
      </p:sp>
      <p:graphicFrame>
        <p:nvGraphicFramePr>
          <p:cNvPr id="10" name="Content Placeholder 10">
            <a:extLst>
              <a:ext uri="{FF2B5EF4-FFF2-40B4-BE49-F238E27FC236}">
                <a16:creationId xmlns:a16="http://schemas.microsoft.com/office/drawing/2014/main" id="{341040F1-C1A3-4542-AB47-103D1B7BBB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5526332"/>
              </p:ext>
            </p:extLst>
          </p:nvPr>
        </p:nvGraphicFramePr>
        <p:xfrm>
          <a:off x="1399068" y="1291659"/>
          <a:ext cx="9067800" cy="120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EF2BB15-ADD4-4148-A3A8-88BC800BBD07}"/>
              </a:ext>
            </a:extLst>
          </p:cNvPr>
          <p:cNvSpPr/>
          <p:nvPr/>
        </p:nvSpPr>
        <p:spPr bwMode="auto">
          <a:xfrm>
            <a:off x="1418744" y="2358459"/>
            <a:ext cx="1732418" cy="2939142"/>
          </a:xfrm>
          <a:prstGeom prst="rect">
            <a:avLst/>
          </a:prstGeom>
          <a:noFill/>
          <a:ln w="12700" cap="flat" cmpd="sng" algn="ctr">
            <a:solidFill>
              <a:srgbClr val="E2E1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18288" tIns="182880" rIns="18288" bIns="182880" numCol="1" rtlCol="0" anchor="t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Create alignment database and index</a:t>
            </a:r>
          </a:p>
          <a:p>
            <a:pPr marL="234950" marR="0" lvl="0" indent="-2349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Territory design based on common objectives</a:t>
            </a:r>
          </a:p>
          <a:p>
            <a:pPr marL="401638" marR="0" lvl="1" indent="-166688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Balanced workload</a:t>
            </a:r>
          </a:p>
          <a:p>
            <a:pPr marL="401638" marR="0" lvl="1" indent="-166688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Balanced Sales Potential</a:t>
            </a:r>
          </a:p>
          <a:p>
            <a:pPr marL="401638" marR="0" lvl="1" indent="-166688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Maximize coverage</a:t>
            </a:r>
          </a:p>
          <a:p>
            <a:pPr marL="401638" marR="0" lvl="1" indent="-166688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Travel time reduction</a:t>
            </a:r>
          </a:p>
          <a:p>
            <a:pPr marL="401638" marR="0" lvl="1" indent="-166688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Fair IC plan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23A917-E3E7-4E66-B91F-C33DBB9327D1}"/>
              </a:ext>
            </a:extLst>
          </p:cNvPr>
          <p:cNvSpPr/>
          <p:nvPr/>
        </p:nvSpPr>
        <p:spPr bwMode="auto">
          <a:xfrm>
            <a:off x="3140275" y="2358458"/>
            <a:ext cx="1732418" cy="2939142"/>
          </a:xfrm>
          <a:prstGeom prst="rect">
            <a:avLst/>
          </a:prstGeom>
          <a:noFill/>
          <a:ln w="12700" cap="flat" cmpd="sng" algn="ctr">
            <a:solidFill>
              <a:srgbClr val="E2E1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18288" tIns="182880" rIns="18288" bIns="182880" numCol="1" rtlCol="0" anchor="t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Define sales rep eligibility and prioritization criterions</a:t>
            </a:r>
          </a:p>
          <a:p>
            <a:pPr marL="401638" marR="0" lvl="1" indent="-166688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Distance</a:t>
            </a:r>
          </a:p>
          <a:p>
            <a:pPr marL="401638" marR="0" lvl="1" indent="-166688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Pay Scale</a:t>
            </a:r>
          </a:p>
          <a:p>
            <a:pPr marL="401638" marR="0" lvl="1" indent="-166688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Performance</a:t>
            </a:r>
          </a:p>
          <a:p>
            <a:pPr marL="401638" marR="0" lvl="1" indent="-166688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Tenure</a:t>
            </a:r>
          </a:p>
          <a:p>
            <a:pPr marL="401638" marR="0" lvl="1" indent="-166688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Specialized experience</a:t>
            </a:r>
          </a:p>
          <a:p>
            <a:pPr marL="401638" marR="0" lvl="1" indent="-166688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Bus. Continuity</a:t>
            </a:r>
          </a:p>
          <a:p>
            <a:pPr marL="234950" marR="0" lvl="0" indent="-2349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Confirm rules with HR and legal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20D3C0-6B26-4AA9-B7AA-1E6ACF4DCDDE}"/>
              </a:ext>
            </a:extLst>
          </p:cNvPr>
          <p:cNvSpPr/>
          <p:nvPr/>
        </p:nvSpPr>
        <p:spPr bwMode="auto">
          <a:xfrm>
            <a:off x="4872693" y="2358458"/>
            <a:ext cx="1732418" cy="2939142"/>
          </a:xfrm>
          <a:prstGeom prst="rect">
            <a:avLst/>
          </a:prstGeom>
          <a:noFill/>
          <a:ln w="12700" cap="flat" cmpd="sng" algn="ctr">
            <a:solidFill>
              <a:srgbClr val="E2E1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18288" tIns="182880" rIns="18288" bIns="182880" numCol="1" rtlCol="0" anchor="t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Tx/>
              <a:buFontTx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Design process flows and assignment algorithm</a:t>
            </a:r>
          </a:p>
          <a:p>
            <a:pPr marL="401638" marR="0" lvl="1" indent="-166688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Maximum placements</a:t>
            </a:r>
          </a:p>
          <a:p>
            <a:pPr marL="401638" marR="0" lvl="1" indent="-166688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Best fit placements</a:t>
            </a:r>
          </a:p>
          <a:p>
            <a:pPr marL="234950" marR="0" lvl="0" indent="-2349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Tx/>
              <a:buFontTx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Establish exhaustive QA process and perform mock runs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D80553-4750-48EF-96F9-FE930F4E117F}"/>
              </a:ext>
            </a:extLst>
          </p:cNvPr>
          <p:cNvSpPr/>
          <p:nvPr/>
        </p:nvSpPr>
        <p:spPr bwMode="auto">
          <a:xfrm>
            <a:off x="6594224" y="2358458"/>
            <a:ext cx="1732418" cy="2939142"/>
          </a:xfrm>
          <a:prstGeom prst="rect">
            <a:avLst/>
          </a:prstGeom>
          <a:noFill/>
          <a:ln w="12700" cap="flat" cmpd="sng" algn="ctr">
            <a:solidFill>
              <a:srgbClr val="E2E1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18288" tIns="182880" rIns="18288" bIns="182880" numCol="1" rtlCol="0" anchor="t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Multiple scenarios are created in line with business objectives</a:t>
            </a:r>
          </a:p>
          <a:p>
            <a:pPr marL="234950" marR="0" lvl="0" indent="-2349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Placements diagnostics are provided for each scenario to enable clear decision making</a:t>
            </a:r>
          </a:p>
          <a:p>
            <a:pPr marL="234950" marR="0" lvl="0" indent="-2349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Best scenario which meets the business objective is selected</a:t>
            </a:r>
          </a:p>
          <a:p>
            <a:pPr marL="234950" marR="0" lvl="0" indent="-2349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Tx/>
              <a:buFont typeface="Webdings" pitchFamily="18" charset="2"/>
              <a:buChar char="4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31D309-AA9B-45CD-98CF-F1E0371669E2}"/>
              </a:ext>
            </a:extLst>
          </p:cNvPr>
          <p:cNvSpPr/>
          <p:nvPr/>
        </p:nvSpPr>
        <p:spPr bwMode="auto">
          <a:xfrm>
            <a:off x="8315755" y="2358458"/>
            <a:ext cx="1732418" cy="2939142"/>
          </a:xfrm>
          <a:prstGeom prst="rect">
            <a:avLst/>
          </a:prstGeom>
          <a:noFill/>
          <a:ln w="12700" cap="flat" cmpd="sng" algn="ctr">
            <a:solidFill>
              <a:srgbClr val="E2E1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18288" tIns="182880" rIns="18288" bIns="182880" numCol="1" rtlCol="0" anchor="t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Final placements results shared with business and HR/Legal</a:t>
            </a:r>
          </a:p>
          <a:p>
            <a:pPr marL="234950" marR="0" lvl="0" indent="-2349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Extended placements options are provided for displaced SPs, if required</a:t>
            </a:r>
          </a:p>
          <a:p>
            <a:pPr marL="234950" marR="0" lvl="0" indent="-23495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Communication packages are created at each level for field communication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F8B9EB-0860-412D-B275-3DDBF9B92A80}"/>
              </a:ext>
            </a:extLst>
          </p:cNvPr>
          <p:cNvCxnSpPr/>
          <p:nvPr/>
        </p:nvCxnSpPr>
        <p:spPr bwMode="auto">
          <a:xfrm>
            <a:off x="3151162" y="1302543"/>
            <a:ext cx="6897011" cy="0"/>
          </a:xfrm>
          <a:prstGeom prst="line">
            <a:avLst/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headEnd type="diamond" w="med" len="med"/>
            <a:tailEnd type="diamond" w="med" len="med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91BA619-6B0D-480F-8716-AFA29F4A7378}"/>
              </a:ext>
            </a:extLst>
          </p:cNvPr>
          <p:cNvSpPr txBox="1"/>
          <p:nvPr/>
        </p:nvSpPr>
        <p:spPr>
          <a:xfrm>
            <a:off x="5273657" y="1117489"/>
            <a:ext cx="2557110" cy="307777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Sales rep placement Process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5868E7-E938-4555-9E51-6A204C399CF6}"/>
              </a:ext>
            </a:extLst>
          </p:cNvPr>
          <p:cNvSpPr/>
          <p:nvPr/>
        </p:nvSpPr>
        <p:spPr bwMode="auto">
          <a:xfrm>
            <a:off x="1418744" y="5338164"/>
            <a:ext cx="1732418" cy="914400"/>
          </a:xfrm>
          <a:prstGeom prst="rect">
            <a:avLst/>
          </a:prstGeom>
          <a:noFill/>
          <a:ln w="12700" cap="flat" cmpd="sng" algn="ctr">
            <a:solidFill>
              <a:srgbClr val="E2E1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18288" tIns="45720" rIns="18288" bIns="91440" numCol="1" rtlCol="0" anchor="t" anchorCtr="0" compatLnSpc="1">
            <a:prstTxWarp prst="textNoShape">
              <a:avLst/>
            </a:prstTxWarp>
          </a:bodyPr>
          <a:lstStyle/>
          <a:p>
            <a:pPr marL="234950" marR="0" lvl="0" indent="-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Stakeholders</a:t>
            </a:r>
          </a:p>
          <a:p>
            <a:pPr marL="234950" marR="0" lvl="0" indent="-1778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Operations</a:t>
            </a:r>
          </a:p>
          <a:p>
            <a:pPr marL="234950" marR="0" lvl="0" indent="-1778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Sales leadership</a:t>
            </a:r>
          </a:p>
          <a:p>
            <a:pPr marL="234950" marR="0" lvl="0" indent="-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ebdings" pitchFamily="18" charset="2"/>
              <a:buChar char="4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9E78C4-E4C4-4FC8-99C1-B14692320AFF}"/>
              </a:ext>
            </a:extLst>
          </p:cNvPr>
          <p:cNvSpPr/>
          <p:nvPr/>
        </p:nvSpPr>
        <p:spPr bwMode="auto">
          <a:xfrm>
            <a:off x="3140275" y="5338163"/>
            <a:ext cx="1732418" cy="914400"/>
          </a:xfrm>
          <a:prstGeom prst="rect">
            <a:avLst/>
          </a:prstGeom>
          <a:noFill/>
          <a:ln w="12700" cap="flat" cmpd="sng" algn="ctr">
            <a:solidFill>
              <a:srgbClr val="E2E1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18288" tIns="45720" rIns="18288" bIns="91440" numCol="1" rtlCol="0" anchor="t" anchorCtr="0" compatLnSpc="1">
            <a:prstTxWarp prst="textNoShape">
              <a:avLst/>
            </a:prstTxWarp>
          </a:bodyPr>
          <a:lstStyle/>
          <a:p>
            <a:pPr marL="234950" marR="0" lvl="0" indent="-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Stakeholders</a:t>
            </a:r>
          </a:p>
          <a:p>
            <a:pPr marL="234950" marR="0" lvl="0" indent="-1778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Operations</a:t>
            </a:r>
          </a:p>
          <a:p>
            <a:pPr marL="234950" marR="0" lvl="0" indent="-1778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Sales leadership</a:t>
            </a:r>
          </a:p>
          <a:p>
            <a:pPr marL="234950" marR="0" lvl="0" indent="-1778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HR &amp; Legal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AC321A-E5F1-44F2-9EDA-78F2E7E5F7B6}"/>
              </a:ext>
            </a:extLst>
          </p:cNvPr>
          <p:cNvSpPr/>
          <p:nvPr/>
        </p:nvSpPr>
        <p:spPr bwMode="auto">
          <a:xfrm>
            <a:off x="4872693" y="5338163"/>
            <a:ext cx="1732418" cy="914400"/>
          </a:xfrm>
          <a:prstGeom prst="rect">
            <a:avLst/>
          </a:prstGeom>
          <a:noFill/>
          <a:ln w="12700" cap="flat" cmpd="sng" algn="ctr">
            <a:solidFill>
              <a:srgbClr val="E2E1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18288" tIns="45720" rIns="18288" bIns="91440" numCol="1" rtlCol="0" anchor="t" anchorCtr="0" compatLnSpc="1">
            <a:prstTxWarp prst="textNoShape">
              <a:avLst/>
            </a:prstTxWarp>
          </a:bodyPr>
          <a:lstStyle/>
          <a:p>
            <a:pPr marL="234950" marR="0" lvl="0" indent="-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Stakeholders</a:t>
            </a:r>
          </a:p>
          <a:p>
            <a:pPr marL="234950" marR="0" lvl="0" indent="-1778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Operations</a:t>
            </a:r>
          </a:p>
          <a:p>
            <a:pPr marL="234950" marR="0" lvl="0" indent="-1778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Sales leadership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92568F-0FAB-41FF-9E83-B013B4A25147}"/>
              </a:ext>
            </a:extLst>
          </p:cNvPr>
          <p:cNvSpPr/>
          <p:nvPr/>
        </p:nvSpPr>
        <p:spPr bwMode="auto">
          <a:xfrm>
            <a:off x="6594224" y="5338163"/>
            <a:ext cx="1732418" cy="914400"/>
          </a:xfrm>
          <a:prstGeom prst="rect">
            <a:avLst/>
          </a:prstGeom>
          <a:noFill/>
          <a:ln w="12700" cap="flat" cmpd="sng" algn="ctr">
            <a:solidFill>
              <a:srgbClr val="E2E1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18288" tIns="45720" rIns="18288" bIns="91440" numCol="1" rtlCol="0" anchor="t" anchorCtr="0" compatLnSpc="1">
            <a:prstTxWarp prst="textNoShape">
              <a:avLst/>
            </a:prstTxWarp>
          </a:bodyPr>
          <a:lstStyle/>
          <a:p>
            <a:pPr marL="234950" marR="0" lvl="0" indent="-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Stakeholders</a:t>
            </a:r>
          </a:p>
          <a:p>
            <a:pPr marL="234950" marR="0" lvl="0" indent="-1778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Operations</a:t>
            </a:r>
          </a:p>
          <a:p>
            <a:pPr marL="234950" marR="0" lvl="0" indent="-1778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Sales leadership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80FBAB-1205-4D06-A938-D905AD1B8679}"/>
              </a:ext>
            </a:extLst>
          </p:cNvPr>
          <p:cNvSpPr/>
          <p:nvPr/>
        </p:nvSpPr>
        <p:spPr bwMode="auto">
          <a:xfrm>
            <a:off x="8315755" y="5338163"/>
            <a:ext cx="1732418" cy="914400"/>
          </a:xfrm>
          <a:prstGeom prst="rect">
            <a:avLst/>
          </a:prstGeom>
          <a:noFill/>
          <a:ln w="12700" cap="flat" cmpd="sng" algn="ctr">
            <a:solidFill>
              <a:srgbClr val="E2E1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18288" tIns="45720" rIns="18288" bIns="91440" numCol="1" rtlCol="0" anchor="t" anchorCtr="0" compatLnSpc="1">
            <a:prstTxWarp prst="textNoShape">
              <a:avLst/>
            </a:prstTxWarp>
          </a:bodyPr>
          <a:lstStyle/>
          <a:p>
            <a:pPr marL="234950" marR="0" lvl="0" indent="-177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Tx/>
              <a:buNone/>
              <a:tabLst/>
              <a:defRPr/>
            </a:pPr>
            <a:r>
              <a:rPr kumimoji="0" lang="en-US" sz="12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Stakeholders</a:t>
            </a:r>
          </a:p>
          <a:p>
            <a:pPr marL="234950" marR="0" lvl="0" indent="-1778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Operations</a:t>
            </a:r>
          </a:p>
          <a:p>
            <a:pPr marL="234950" marR="0" lvl="0" indent="-1778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Sales leadership</a:t>
            </a:r>
          </a:p>
          <a:p>
            <a:pPr marL="234950" marR="0" lvl="0" indent="-177800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</a:rPr>
              <a:t>HR &amp; Legal</a:t>
            </a:r>
          </a:p>
        </p:txBody>
      </p:sp>
      <p:sp>
        <p:nvSpPr>
          <p:cNvPr id="31" name="Text Box 13">
            <a:extLst>
              <a:ext uri="{FF2B5EF4-FFF2-40B4-BE49-F238E27FC236}">
                <a16:creationId xmlns:a16="http://schemas.microsoft.com/office/drawing/2014/main" id="{36B101A0-DA7B-4607-8B69-A0CA9360B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1431802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People Placement (1/7)</a:t>
            </a:r>
          </a:p>
        </p:txBody>
      </p:sp>
    </p:spTree>
    <p:extLst>
      <p:ext uri="{BB962C8B-B14F-4D97-AF65-F5344CB8AC3E}">
        <p14:creationId xmlns:p14="http://schemas.microsoft.com/office/powerpoint/2010/main" val="19834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2DA571-3DA9-4CD9-9543-84913DD4EA23}"/>
              </a:ext>
            </a:extLst>
          </p:cNvPr>
          <p:cNvSpPr txBox="1"/>
          <p:nvPr/>
        </p:nvSpPr>
        <p:spPr>
          <a:xfrm>
            <a:off x="246888" y="292050"/>
            <a:ext cx="111252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Our understanding of the scope of the RFP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F9B60C-41FD-4D12-885D-DAF2B860179D}"/>
              </a:ext>
            </a:extLst>
          </p:cNvPr>
          <p:cNvSpPr txBox="1"/>
          <p:nvPr/>
        </p:nvSpPr>
        <p:spPr>
          <a:xfrm>
            <a:off x="834501" y="1109706"/>
            <a:ext cx="11125200" cy="44921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" panose="020B0502040204020203" pitchFamily="34" charset="0"/>
              </a:rPr>
              <a:t>Objective: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By July 30</a:t>
            </a:r>
            <a:r>
              <a:rPr lang="en-US" sz="1200" kern="0" baseline="30000" dirty="0">
                <a:solidFill>
                  <a:prstClr val="black"/>
                </a:solidFill>
                <a:latin typeface="Selawik Light" panose="020B0502040204020203" pitchFamily="34" charset="0"/>
              </a:rPr>
              <a:t>th</a:t>
            </a: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, 2020, you want to Optimize sales force headcount across the VS and KAM sales teams and complete the people placement process</a:t>
            </a:r>
          </a:p>
          <a:p>
            <a:pPr marL="1085850" lvl="2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This optimization should enable achievement of sales objectives at lower than current cost of managing sales force</a:t>
            </a:r>
          </a:p>
          <a:p>
            <a:pPr marL="1085850" lvl="2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This solution to achieve the above sales force optimization should be based on proven scientific techniques built on advances in Machine Learning</a:t>
            </a:r>
          </a:p>
          <a:p>
            <a:pPr marL="1085850" lvl="2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The solutions should provide multiple scenarios (5/6) for head count spend, product mix and its impact on revenue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" panose="020B0502040204020203" pitchFamily="34" charset="0"/>
              </a:rPr>
              <a:t>Market/Geography in scope:</a:t>
            </a: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 US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" panose="020B0502040204020203" pitchFamily="34" charset="0"/>
              </a:rPr>
              <a:t>8 Brands (2 are yet to be launched) are in scope for the above</a:t>
            </a: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Brand 1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Brand 2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Brand 3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Brand 4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Brand 5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Brand 6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Brand 7 (launch 2020)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Brand 8 (launch 2021)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" panose="020B0502040204020203" pitchFamily="34" charset="0"/>
              </a:rPr>
              <a:t>Data to be used</a:t>
            </a: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Account level Vaccine Sales by brand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Internal Calls Data, Employee Rosters, Previous zip-</a:t>
            </a:r>
            <a:r>
              <a:rPr lang="en-US" sz="1200" kern="0" dirty="0" err="1">
                <a:solidFill>
                  <a:prstClr val="black"/>
                </a:solidFill>
                <a:latin typeface="Selawik Light" panose="020B0502040204020203" pitchFamily="34" charset="0"/>
              </a:rPr>
              <a:t>terr</a:t>
            </a: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 alignment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" panose="020B0502040204020203" pitchFamily="34" charset="0"/>
              </a:rPr>
              <a:t>Final deliverables</a:t>
            </a: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New account segmentation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Promotional Response Curves for all brand-segment combinations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Different scenarios for Sales force sizing (across VS &amp; KAM teams) and corresponding impact on sales/profits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Finalized territory alignments across VS and KAM sales teams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People placement recommendations for both sales force teams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" panose="020B0502040204020203" pitchFamily="34" charset="0"/>
              </a:rPr>
              <a:t>Algorithms we will use</a:t>
            </a: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: We will experiment with ~20 different modeling techniques including (but not limited to) Bayesian Hierarchical Models, Hungarian algorithms, Structural Equation Models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" panose="020B0502040204020203" pitchFamily="34" charset="0"/>
              </a:rPr>
              <a:t>Mode of delivery:</a:t>
            </a: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Jupyter notebooks for all reusable components delivered to you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black"/>
                </a:solidFill>
                <a:latin typeface="Selawik Light" panose="020B0502040204020203" pitchFamily="34" charset="0"/>
              </a:rPr>
              <a:t>PowerPoint presentations for sharing results</a:t>
            </a:r>
          </a:p>
        </p:txBody>
      </p:sp>
    </p:spTree>
    <p:extLst>
      <p:ext uri="{BB962C8B-B14F-4D97-AF65-F5344CB8AC3E}">
        <p14:creationId xmlns:p14="http://schemas.microsoft.com/office/powerpoint/2010/main" val="2059414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C10CF12-9F83-4332-A0C7-C67906897B7A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Step V: People Placement</a:t>
            </a:r>
          </a:p>
          <a:p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Placement optimization &amp; Best-fit approach will be adopted based on specific business requirements</a:t>
            </a:r>
          </a:p>
        </p:txBody>
      </p:sp>
      <p:graphicFrame>
        <p:nvGraphicFramePr>
          <p:cNvPr id="31" name="Content Placeholder 3">
            <a:extLst>
              <a:ext uri="{FF2B5EF4-FFF2-40B4-BE49-F238E27FC236}">
                <a16:creationId xmlns:a16="http://schemas.microsoft.com/office/drawing/2014/main" id="{2186E3BC-3A72-4E50-9080-83BD8B97A5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7511960"/>
              </p:ext>
            </p:extLst>
          </p:nvPr>
        </p:nvGraphicFramePr>
        <p:xfrm>
          <a:off x="1420333" y="1219200"/>
          <a:ext cx="8485095" cy="3419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546A186F-56AA-4944-8B46-E4522631BE04}"/>
              </a:ext>
            </a:extLst>
          </p:cNvPr>
          <p:cNvSpPr txBox="1"/>
          <p:nvPr/>
        </p:nvSpPr>
        <p:spPr>
          <a:xfrm>
            <a:off x="1420333" y="4751970"/>
            <a:ext cx="8490243" cy="1237262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171450" indent="-1714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The results from placement optimization algorithm would differ from best-fit results in cases where multiple sales rep are eligible for the same position. </a:t>
            </a:r>
          </a:p>
          <a:p>
            <a:pPr marL="171450" indent="-1714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The optimization would enable a sales rep to be placed in a position that is not a best-fit in order to place a sales rep who has lesser options &amp; thereby reducing the overall unplaced sales reps</a:t>
            </a:r>
          </a:p>
          <a:p>
            <a:pPr marL="171450" indent="-1714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A comparison of best-fit placements v/s placements through optimization algorithm is also performed to understand the variation in both scenarios &amp; help decide the approach be followed</a:t>
            </a:r>
          </a:p>
        </p:txBody>
      </p:sp>
      <p:sp>
        <p:nvSpPr>
          <p:cNvPr id="35" name="Text Box 13">
            <a:extLst>
              <a:ext uri="{FF2B5EF4-FFF2-40B4-BE49-F238E27FC236}">
                <a16:creationId xmlns:a16="http://schemas.microsoft.com/office/drawing/2014/main" id="{F14586DA-01BD-4960-8BFC-F15851A24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1431802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People Placement (2/7)</a:t>
            </a:r>
          </a:p>
        </p:txBody>
      </p:sp>
    </p:spTree>
    <p:extLst>
      <p:ext uri="{BB962C8B-B14F-4D97-AF65-F5344CB8AC3E}">
        <p14:creationId xmlns:p14="http://schemas.microsoft.com/office/powerpoint/2010/main" val="600924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5A44D2-8EE3-453D-A4F1-95FB2A677037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Step V: People Placement</a:t>
            </a:r>
          </a:p>
          <a:p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 step-by-step process including thorough QC &amp; analysis of winning criteria is adopted for the placement exercise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52F89F-6B63-4CDB-AC45-11A8D9814B20}"/>
              </a:ext>
            </a:extLst>
          </p:cNvPr>
          <p:cNvGrpSpPr/>
          <p:nvPr/>
        </p:nvGrpSpPr>
        <p:grpSpPr>
          <a:xfrm>
            <a:off x="1428147" y="1196372"/>
            <a:ext cx="8917333" cy="883103"/>
            <a:chOff x="247932" y="1160007"/>
            <a:chExt cx="8917333" cy="883103"/>
          </a:xfrm>
        </p:grpSpPr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0FD5CFFA-469F-4A47-8D37-8461550C05B0}"/>
                </a:ext>
              </a:extLst>
            </p:cNvPr>
            <p:cNvSpPr/>
            <p:nvPr/>
          </p:nvSpPr>
          <p:spPr>
            <a:xfrm>
              <a:off x="476760" y="1422786"/>
              <a:ext cx="8688505" cy="620324"/>
            </a:xfrm>
            <a:prstGeom prst="round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12700" cap="flat" cmpd="sng" algn="ctr">
              <a:solidFill>
                <a:srgbClr val="800000"/>
              </a:solidFill>
              <a:prstDash val="solid"/>
              <a:miter lim="800000"/>
            </a:ln>
            <a:effectLst/>
          </p:spPr>
          <p:txBody>
            <a:bodyPr spcFirstLastPara="0" vert="horz" wrap="square" lIns="91440" tIns="45720" rIns="91440" bIns="45720" numCol="1" spcCol="1270" anchor="ctr" anchorCtr="0">
              <a:noAutofit/>
            </a:bodyPr>
            <a:lstStyle/>
            <a:p>
              <a:pPr marL="234950" marR="0" lvl="0" indent="-234950" defTabSz="91440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3399"/>
                </a:buClr>
                <a:buSzTx/>
                <a:buFont typeface="Webdings" pitchFamily="18" charset="2"/>
                <a:buChar char="4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Multiple input files received from different sources are collated &amp; thoroughly </a:t>
              </a:r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QCed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 at this stage</a:t>
              </a:r>
            </a:p>
            <a:p>
              <a:pPr marL="234950" marR="0" lvl="0" indent="-234950" defTabSz="91440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3399"/>
                </a:buClr>
                <a:buSzTx/>
                <a:buFont typeface="Webdings" pitchFamily="18" charset="2"/>
                <a:buChar char="4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The files are then converted to a suitable input format that is in-line with the placement process</a:t>
              </a: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895B0DF-8B84-4F7E-BEE7-71E0F8F96DDD}"/>
                </a:ext>
              </a:extLst>
            </p:cNvPr>
            <p:cNvSpPr/>
            <p:nvPr/>
          </p:nvSpPr>
          <p:spPr>
            <a:xfrm>
              <a:off x="476760" y="1173037"/>
              <a:ext cx="4895339" cy="349765"/>
            </a:xfrm>
            <a:custGeom>
              <a:avLst/>
              <a:gdLst>
                <a:gd name="connsiteX0" fmla="*/ 0 w 1967871"/>
                <a:gd name="connsiteY0" fmla="*/ 113162 h 678960"/>
                <a:gd name="connsiteX1" fmla="*/ 113162 w 1967871"/>
                <a:gd name="connsiteY1" fmla="*/ 0 h 678960"/>
                <a:gd name="connsiteX2" fmla="*/ 1854709 w 1967871"/>
                <a:gd name="connsiteY2" fmla="*/ 0 h 678960"/>
                <a:gd name="connsiteX3" fmla="*/ 1967871 w 1967871"/>
                <a:gd name="connsiteY3" fmla="*/ 113162 h 678960"/>
                <a:gd name="connsiteX4" fmla="*/ 1967871 w 1967871"/>
                <a:gd name="connsiteY4" fmla="*/ 565798 h 678960"/>
                <a:gd name="connsiteX5" fmla="*/ 1854709 w 1967871"/>
                <a:gd name="connsiteY5" fmla="*/ 678960 h 678960"/>
                <a:gd name="connsiteX6" fmla="*/ 113162 w 1967871"/>
                <a:gd name="connsiteY6" fmla="*/ 678960 h 678960"/>
                <a:gd name="connsiteX7" fmla="*/ 0 w 1967871"/>
                <a:gd name="connsiteY7" fmla="*/ 565798 h 678960"/>
                <a:gd name="connsiteX8" fmla="*/ 0 w 1967871"/>
                <a:gd name="connsiteY8" fmla="*/ 113162 h 67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7871" h="678960">
                  <a:moveTo>
                    <a:pt x="0" y="113162"/>
                  </a:moveTo>
                  <a:cubicBezTo>
                    <a:pt x="0" y="50664"/>
                    <a:pt x="50664" y="0"/>
                    <a:pt x="113162" y="0"/>
                  </a:cubicBezTo>
                  <a:lnTo>
                    <a:pt x="1854709" y="0"/>
                  </a:lnTo>
                  <a:cubicBezTo>
                    <a:pt x="1917207" y="0"/>
                    <a:pt x="1967871" y="50664"/>
                    <a:pt x="1967871" y="113162"/>
                  </a:cubicBezTo>
                  <a:lnTo>
                    <a:pt x="1967871" y="565798"/>
                  </a:lnTo>
                  <a:cubicBezTo>
                    <a:pt x="1967871" y="628296"/>
                    <a:pt x="1917207" y="678960"/>
                    <a:pt x="1854709" y="678960"/>
                  </a:cubicBezTo>
                  <a:lnTo>
                    <a:pt x="113162" y="678960"/>
                  </a:lnTo>
                  <a:cubicBezTo>
                    <a:pt x="50664" y="678960"/>
                    <a:pt x="0" y="628296"/>
                    <a:pt x="0" y="565798"/>
                  </a:cubicBezTo>
                  <a:lnTo>
                    <a:pt x="0" y="113162"/>
                  </a:lnTo>
                  <a:close/>
                </a:path>
              </a:pathLst>
            </a:custGeom>
            <a:solidFill>
              <a:srgbClr val="800000"/>
            </a:solidFill>
            <a:ln w="12700" cap="flat" cmpd="sng" algn="ctr">
              <a:solidFill>
                <a:srgbClr val="800000"/>
              </a:solidFill>
              <a:prstDash val="solid"/>
              <a:miter lim="800000"/>
            </a:ln>
            <a:effectLst/>
          </p:spPr>
          <p:txBody>
            <a:bodyPr spcFirstLastPara="0" vert="horz" wrap="square" lIns="134899" tIns="33144" rIns="134899" bIns="33144" numCol="1" spcCol="127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Input collation &amp; quality checks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5791202-273D-4D82-AAE3-11276884D4C6}"/>
                </a:ext>
              </a:extLst>
            </p:cNvPr>
            <p:cNvSpPr/>
            <p:nvPr/>
          </p:nvSpPr>
          <p:spPr bwMode="auto">
            <a:xfrm>
              <a:off x="247932" y="1160007"/>
              <a:ext cx="354842" cy="327546"/>
            </a:xfrm>
            <a:prstGeom prst="ellipse">
              <a:avLst/>
            </a:prstGeom>
            <a:solidFill>
              <a:srgbClr val="006666"/>
            </a:solidFill>
            <a:ln w="19050" cap="flat" cmpd="sng" algn="ctr">
              <a:solidFill>
                <a:srgbClr val="00666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AEDA1F-3D7E-471F-B492-DC4BDDFF3510}"/>
              </a:ext>
            </a:extLst>
          </p:cNvPr>
          <p:cNvGrpSpPr/>
          <p:nvPr/>
        </p:nvGrpSpPr>
        <p:grpSpPr>
          <a:xfrm>
            <a:off x="1428147" y="2116424"/>
            <a:ext cx="8917332" cy="1373103"/>
            <a:chOff x="247933" y="2095967"/>
            <a:chExt cx="8917332" cy="1373103"/>
          </a:xfrm>
        </p:grpSpPr>
        <p:sp>
          <p:nvSpPr>
            <p:cNvPr id="11" name="Rounded Rectangle 6">
              <a:extLst>
                <a:ext uri="{FF2B5EF4-FFF2-40B4-BE49-F238E27FC236}">
                  <a16:creationId xmlns:a16="http://schemas.microsoft.com/office/drawing/2014/main" id="{9C11C2F9-2AD6-4C3C-910A-52CF7CD88852}"/>
                </a:ext>
              </a:extLst>
            </p:cNvPr>
            <p:cNvSpPr/>
            <p:nvPr/>
          </p:nvSpPr>
          <p:spPr>
            <a:xfrm>
              <a:off x="476760" y="2384504"/>
              <a:ext cx="8688505" cy="1084566"/>
            </a:xfrm>
            <a:prstGeom prst="round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12700" cap="flat" cmpd="sng" algn="ctr">
              <a:solidFill>
                <a:srgbClr val="800000"/>
              </a:solidFill>
              <a:prstDash val="solid"/>
              <a:miter lim="800000"/>
            </a:ln>
            <a:effectLst/>
          </p:spPr>
          <p:txBody>
            <a:bodyPr spcFirstLastPara="0" vert="horz" wrap="square" lIns="91440" tIns="45720" rIns="91440" bIns="45720" numCol="1" spcCol="1270" anchor="ctr" anchorCtr="0">
              <a:noAutofit/>
            </a:bodyPr>
            <a:lstStyle/>
            <a:p>
              <a:pPr marL="231775" marR="0" lvl="0" indent="-231775" defTabSz="91440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3399"/>
                </a:buClr>
                <a:buSzTx/>
                <a:buFont typeface="Webdings" pitchFamily="18" charset="2"/>
                <a:buChar char="4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Based on the criteria for eligibility of a sales rep into a position, a list of eligible sales rep to position file is created</a:t>
              </a:r>
            </a:p>
            <a:p>
              <a:pPr marL="231775" marR="0" lvl="0" indent="-231775" defTabSz="91440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3399"/>
                </a:buClr>
                <a:buSzTx/>
                <a:buFont typeface="Webdings" pitchFamily="18" charset="2"/>
                <a:buChar char="4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Each combination of eligible sales rep to position is valued across various dimensions &amp; provided a unique rank which is equivalent to the cost of that placement</a:t>
              </a: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C3150E0-3B70-4AD4-A901-834A389B01AF}"/>
                </a:ext>
              </a:extLst>
            </p:cNvPr>
            <p:cNvSpPr/>
            <p:nvPr/>
          </p:nvSpPr>
          <p:spPr>
            <a:xfrm>
              <a:off x="476760" y="2114550"/>
              <a:ext cx="4895339" cy="379505"/>
            </a:xfrm>
            <a:custGeom>
              <a:avLst/>
              <a:gdLst>
                <a:gd name="connsiteX0" fmla="*/ 0 w 1967871"/>
                <a:gd name="connsiteY0" fmla="*/ 113162 h 678960"/>
                <a:gd name="connsiteX1" fmla="*/ 113162 w 1967871"/>
                <a:gd name="connsiteY1" fmla="*/ 0 h 678960"/>
                <a:gd name="connsiteX2" fmla="*/ 1854709 w 1967871"/>
                <a:gd name="connsiteY2" fmla="*/ 0 h 678960"/>
                <a:gd name="connsiteX3" fmla="*/ 1967871 w 1967871"/>
                <a:gd name="connsiteY3" fmla="*/ 113162 h 678960"/>
                <a:gd name="connsiteX4" fmla="*/ 1967871 w 1967871"/>
                <a:gd name="connsiteY4" fmla="*/ 565798 h 678960"/>
                <a:gd name="connsiteX5" fmla="*/ 1854709 w 1967871"/>
                <a:gd name="connsiteY5" fmla="*/ 678960 h 678960"/>
                <a:gd name="connsiteX6" fmla="*/ 113162 w 1967871"/>
                <a:gd name="connsiteY6" fmla="*/ 678960 h 678960"/>
                <a:gd name="connsiteX7" fmla="*/ 0 w 1967871"/>
                <a:gd name="connsiteY7" fmla="*/ 565798 h 678960"/>
                <a:gd name="connsiteX8" fmla="*/ 0 w 1967871"/>
                <a:gd name="connsiteY8" fmla="*/ 113162 h 67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7871" h="678960">
                  <a:moveTo>
                    <a:pt x="0" y="113162"/>
                  </a:moveTo>
                  <a:cubicBezTo>
                    <a:pt x="0" y="50664"/>
                    <a:pt x="50664" y="0"/>
                    <a:pt x="113162" y="0"/>
                  </a:cubicBezTo>
                  <a:lnTo>
                    <a:pt x="1854709" y="0"/>
                  </a:lnTo>
                  <a:cubicBezTo>
                    <a:pt x="1917207" y="0"/>
                    <a:pt x="1967871" y="50664"/>
                    <a:pt x="1967871" y="113162"/>
                  </a:cubicBezTo>
                  <a:lnTo>
                    <a:pt x="1967871" y="565798"/>
                  </a:lnTo>
                  <a:cubicBezTo>
                    <a:pt x="1967871" y="628296"/>
                    <a:pt x="1917207" y="678960"/>
                    <a:pt x="1854709" y="678960"/>
                  </a:cubicBezTo>
                  <a:lnTo>
                    <a:pt x="113162" y="678960"/>
                  </a:lnTo>
                  <a:cubicBezTo>
                    <a:pt x="50664" y="678960"/>
                    <a:pt x="0" y="628296"/>
                    <a:pt x="0" y="565798"/>
                  </a:cubicBezTo>
                  <a:lnTo>
                    <a:pt x="0" y="113162"/>
                  </a:lnTo>
                  <a:close/>
                </a:path>
              </a:pathLst>
            </a:custGeom>
            <a:solidFill>
              <a:srgbClr val="800000"/>
            </a:solidFill>
            <a:ln w="12700" cap="flat" cmpd="sng" algn="ctr">
              <a:solidFill>
                <a:srgbClr val="800000"/>
              </a:solidFill>
              <a:prstDash val="solid"/>
              <a:miter lim="800000"/>
            </a:ln>
            <a:effectLst/>
          </p:spPr>
          <p:txBody>
            <a:bodyPr spcFirstLastPara="0" vert="horz" wrap="square" lIns="134899" tIns="33144" rIns="134899" bIns="33144" numCol="1" spcCol="127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Eligibility list creation &amp; combination ranking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D60E469-A378-45F5-9C7A-D6A0EDC8475F}"/>
                </a:ext>
              </a:extLst>
            </p:cNvPr>
            <p:cNvSpPr/>
            <p:nvPr/>
          </p:nvSpPr>
          <p:spPr bwMode="auto">
            <a:xfrm>
              <a:off x="247933" y="2095967"/>
              <a:ext cx="354841" cy="327947"/>
            </a:xfrm>
            <a:prstGeom prst="ellipse">
              <a:avLst/>
            </a:prstGeom>
            <a:solidFill>
              <a:srgbClr val="006666"/>
            </a:solidFill>
            <a:ln w="190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5A7F07-341C-4F1E-9AB0-32B9E45F87E4}"/>
              </a:ext>
            </a:extLst>
          </p:cNvPr>
          <p:cNvGrpSpPr/>
          <p:nvPr/>
        </p:nvGrpSpPr>
        <p:grpSpPr>
          <a:xfrm>
            <a:off x="1428147" y="3545059"/>
            <a:ext cx="8917333" cy="1398248"/>
            <a:chOff x="247932" y="3535649"/>
            <a:chExt cx="8917333" cy="1398248"/>
          </a:xfrm>
        </p:grpSpPr>
        <p:sp>
          <p:nvSpPr>
            <p:cNvPr id="15" name="Rounded Rectangle 8">
              <a:extLst>
                <a:ext uri="{FF2B5EF4-FFF2-40B4-BE49-F238E27FC236}">
                  <a16:creationId xmlns:a16="http://schemas.microsoft.com/office/drawing/2014/main" id="{2F05E502-7C1E-4D6C-A108-46E70D8EE109}"/>
                </a:ext>
              </a:extLst>
            </p:cNvPr>
            <p:cNvSpPr/>
            <p:nvPr/>
          </p:nvSpPr>
          <p:spPr>
            <a:xfrm>
              <a:off x="476760" y="3805600"/>
              <a:ext cx="8688505" cy="1128297"/>
            </a:xfrm>
            <a:prstGeom prst="round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12700" cap="flat" cmpd="sng" algn="ctr">
              <a:solidFill>
                <a:srgbClr val="800000"/>
              </a:solidFill>
              <a:prstDash val="solid"/>
              <a:miter lim="800000"/>
            </a:ln>
            <a:effectLst/>
          </p:spPr>
          <p:txBody>
            <a:bodyPr spcFirstLastPara="0" vert="horz" wrap="square" lIns="91440" tIns="45720" rIns="91440" bIns="45720" numCol="1" spcCol="1270" anchor="ctr" anchorCtr="0">
              <a:noAutofit/>
            </a:bodyPr>
            <a:lstStyle/>
            <a:p>
              <a:pPr marL="231775" marR="0" lvl="0" indent="-231775" defTabSz="91440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3399"/>
                </a:buClr>
                <a:buSzTx/>
                <a:buFont typeface="Webdings" pitchFamily="18" charset="2"/>
                <a:buChar char="4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1:1 assignment of sales rep to position is performed using the Hungarian algorithm/ best-fit placement</a:t>
              </a:r>
            </a:p>
            <a:p>
              <a:pPr marL="231775" marR="0" lvl="0" indent="-231775" defTabSz="91440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3399"/>
                </a:buClr>
                <a:buSzTx/>
                <a:buFont typeface="Webdings" pitchFamily="18" charset="2"/>
                <a:buChar char="4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Results across various placement scenarios are analyzed &amp; compared to choose the best scenario for placement</a:t>
              </a: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D38C8AD-C4BA-43B5-9910-D3527553876F}"/>
                </a:ext>
              </a:extLst>
            </p:cNvPr>
            <p:cNvSpPr/>
            <p:nvPr/>
          </p:nvSpPr>
          <p:spPr>
            <a:xfrm>
              <a:off x="476760" y="3535649"/>
              <a:ext cx="4895339" cy="355679"/>
            </a:xfrm>
            <a:custGeom>
              <a:avLst/>
              <a:gdLst>
                <a:gd name="connsiteX0" fmla="*/ 0 w 1967871"/>
                <a:gd name="connsiteY0" fmla="*/ 113162 h 678960"/>
                <a:gd name="connsiteX1" fmla="*/ 113162 w 1967871"/>
                <a:gd name="connsiteY1" fmla="*/ 0 h 678960"/>
                <a:gd name="connsiteX2" fmla="*/ 1854709 w 1967871"/>
                <a:gd name="connsiteY2" fmla="*/ 0 h 678960"/>
                <a:gd name="connsiteX3" fmla="*/ 1967871 w 1967871"/>
                <a:gd name="connsiteY3" fmla="*/ 113162 h 678960"/>
                <a:gd name="connsiteX4" fmla="*/ 1967871 w 1967871"/>
                <a:gd name="connsiteY4" fmla="*/ 565798 h 678960"/>
                <a:gd name="connsiteX5" fmla="*/ 1854709 w 1967871"/>
                <a:gd name="connsiteY5" fmla="*/ 678960 h 678960"/>
                <a:gd name="connsiteX6" fmla="*/ 113162 w 1967871"/>
                <a:gd name="connsiteY6" fmla="*/ 678960 h 678960"/>
                <a:gd name="connsiteX7" fmla="*/ 0 w 1967871"/>
                <a:gd name="connsiteY7" fmla="*/ 565798 h 678960"/>
                <a:gd name="connsiteX8" fmla="*/ 0 w 1967871"/>
                <a:gd name="connsiteY8" fmla="*/ 113162 h 67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7871" h="678960">
                  <a:moveTo>
                    <a:pt x="0" y="113162"/>
                  </a:moveTo>
                  <a:cubicBezTo>
                    <a:pt x="0" y="50664"/>
                    <a:pt x="50664" y="0"/>
                    <a:pt x="113162" y="0"/>
                  </a:cubicBezTo>
                  <a:lnTo>
                    <a:pt x="1854709" y="0"/>
                  </a:lnTo>
                  <a:cubicBezTo>
                    <a:pt x="1917207" y="0"/>
                    <a:pt x="1967871" y="50664"/>
                    <a:pt x="1967871" y="113162"/>
                  </a:cubicBezTo>
                  <a:lnTo>
                    <a:pt x="1967871" y="565798"/>
                  </a:lnTo>
                  <a:cubicBezTo>
                    <a:pt x="1967871" y="628296"/>
                    <a:pt x="1917207" y="678960"/>
                    <a:pt x="1854709" y="678960"/>
                  </a:cubicBezTo>
                  <a:lnTo>
                    <a:pt x="113162" y="678960"/>
                  </a:lnTo>
                  <a:cubicBezTo>
                    <a:pt x="50664" y="678960"/>
                    <a:pt x="0" y="628296"/>
                    <a:pt x="0" y="565798"/>
                  </a:cubicBezTo>
                  <a:lnTo>
                    <a:pt x="0" y="113162"/>
                  </a:lnTo>
                  <a:close/>
                </a:path>
              </a:pathLst>
            </a:custGeom>
            <a:solidFill>
              <a:srgbClr val="800000"/>
            </a:solidFill>
            <a:ln w="12700" cap="flat" cmpd="sng" algn="ctr">
              <a:solidFill>
                <a:srgbClr val="800000"/>
              </a:solidFill>
              <a:prstDash val="solid"/>
              <a:miter lim="800000"/>
            </a:ln>
            <a:effectLst/>
          </p:spPr>
          <p:txBody>
            <a:bodyPr spcFirstLastPara="0" vert="horz" wrap="square" lIns="134899" tIns="33144" rIns="134899" bIns="33144" numCol="1" spcCol="1270" anchor="ctr" anchorCtr="0">
              <a:noAutofit/>
            </a:bodyPr>
            <a:lstStyle/>
            <a:p>
              <a:pPr marL="0" marR="0" lvl="0" indent="0" defTabSz="533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Placement Optimization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E143B5A-5EFF-4143-AF29-15E1ADB52453}"/>
                </a:ext>
              </a:extLst>
            </p:cNvPr>
            <p:cNvSpPr/>
            <p:nvPr/>
          </p:nvSpPr>
          <p:spPr bwMode="auto">
            <a:xfrm>
              <a:off x="247932" y="3540509"/>
              <a:ext cx="354842" cy="327546"/>
            </a:xfrm>
            <a:prstGeom prst="ellipse">
              <a:avLst/>
            </a:prstGeom>
            <a:solidFill>
              <a:srgbClr val="006666"/>
            </a:solidFill>
            <a:ln w="190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E14E40-5DCA-4315-A4F3-EB75F9E9A062}"/>
              </a:ext>
            </a:extLst>
          </p:cNvPr>
          <p:cNvGrpSpPr/>
          <p:nvPr/>
        </p:nvGrpSpPr>
        <p:grpSpPr>
          <a:xfrm>
            <a:off x="1428147" y="4998838"/>
            <a:ext cx="8917333" cy="1381121"/>
            <a:chOff x="247933" y="4933897"/>
            <a:chExt cx="8917333" cy="1381121"/>
          </a:xfrm>
        </p:grpSpPr>
        <p:sp>
          <p:nvSpPr>
            <p:cNvPr id="19" name="Rounded Rectangle 13">
              <a:extLst>
                <a:ext uri="{FF2B5EF4-FFF2-40B4-BE49-F238E27FC236}">
                  <a16:creationId xmlns:a16="http://schemas.microsoft.com/office/drawing/2014/main" id="{CC3985E9-C93A-414F-9CD0-7CAD22373D64}"/>
                </a:ext>
              </a:extLst>
            </p:cNvPr>
            <p:cNvSpPr/>
            <p:nvPr/>
          </p:nvSpPr>
          <p:spPr>
            <a:xfrm>
              <a:off x="476761" y="5186721"/>
              <a:ext cx="8688505" cy="1128297"/>
            </a:xfrm>
            <a:prstGeom prst="roundRect">
              <a:avLst/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12700" cap="flat" cmpd="sng" algn="ctr">
              <a:solidFill>
                <a:srgbClr val="800000"/>
              </a:solidFill>
              <a:prstDash val="solid"/>
              <a:miter lim="800000"/>
            </a:ln>
            <a:effectLst/>
          </p:spPr>
          <p:txBody>
            <a:bodyPr spcFirstLastPara="0" vert="horz" wrap="square" lIns="91440" tIns="45720" rIns="91440" bIns="45720" numCol="1" spcCol="1270" anchor="ctr" anchorCtr="0">
              <a:noAutofit/>
            </a:bodyPr>
            <a:lstStyle/>
            <a:p>
              <a:pPr marL="231775" marR="0" lvl="0" indent="-231775" defTabSz="91440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3399"/>
                </a:buClr>
                <a:buSzTx/>
                <a:buFont typeface="Webdings" pitchFamily="18" charset="2"/>
                <a:buChar char="4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Thorough QC is performed on the process &amp; results. Winning criteria for every placement is analyzed &amp; the reason for no unplaced sales rep is provided</a:t>
              </a:r>
            </a:p>
            <a:p>
              <a:pPr marL="231775" marR="0" lvl="0" indent="-231775" defTabSz="91440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3399"/>
                </a:buClr>
                <a:buSzTx/>
                <a:buFont typeface="Webdings" pitchFamily="18" charset="2"/>
                <a:buChar char="4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For every unplaced sales rep extended placement options are explored. Extended placement options are performed by relaxing the placement criteria &amp; business rules</a:t>
              </a:r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013D236-C206-4554-B0C9-F35CF138F27C}"/>
                </a:ext>
              </a:extLst>
            </p:cNvPr>
            <p:cNvSpPr/>
            <p:nvPr/>
          </p:nvSpPr>
          <p:spPr>
            <a:xfrm>
              <a:off x="476762" y="4933897"/>
              <a:ext cx="4895338" cy="367128"/>
            </a:xfrm>
            <a:custGeom>
              <a:avLst/>
              <a:gdLst>
                <a:gd name="connsiteX0" fmla="*/ 0 w 1967871"/>
                <a:gd name="connsiteY0" fmla="*/ 113162 h 678960"/>
                <a:gd name="connsiteX1" fmla="*/ 113162 w 1967871"/>
                <a:gd name="connsiteY1" fmla="*/ 0 h 678960"/>
                <a:gd name="connsiteX2" fmla="*/ 1854709 w 1967871"/>
                <a:gd name="connsiteY2" fmla="*/ 0 h 678960"/>
                <a:gd name="connsiteX3" fmla="*/ 1967871 w 1967871"/>
                <a:gd name="connsiteY3" fmla="*/ 113162 h 678960"/>
                <a:gd name="connsiteX4" fmla="*/ 1967871 w 1967871"/>
                <a:gd name="connsiteY4" fmla="*/ 565798 h 678960"/>
                <a:gd name="connsiteX5" fmla="*/ 1854709 w 1967871"/>
                <a:gd name="connsiteY5" fmla="*/ 678960 h 678960"/>
                <a:gd name="connsiteX6" fmla="*/ 113162 w 1967871"/>
                <a:gd name="connsiteY6" fmla="*/ 678960 h 678960"/>
                <a:gd name="connsiteX7" fmla="*/ 0 w 1967871"/>
                <a:gd name="connsiteY7" fmla="*/ 565798 h 678960"/>
                <a:gd name="connsiteX8" fmla="*/ 0 w 1967871"/>
                <a:gd name="connsiteY8" fmla="*/ 113162 h 67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7871" h="678960">
                  <a:moveTo>
                    <a:pt x="0" y="113162"/>
                  </a:moveTo>
                  <a:cubicBezTo>
                    <a:pt x="0" y="50664"/>
                    <a:pt x="50664" y="0"/>
                    <a:pt x="113162" y="0"/>
                  </a:cubicBezTo>
                  <a:lnTo>
                    <a:pt x="1854709" y="0"/>
                  </a:lnTo>
                  <a:cubicBezTo>
                    <a:pt x="1917207" y="0"/>
                    <a:pt x="1967871" y="50664"/>
                    <a:pt x="1967871" y="113162"/>
                  </a:cubicBezTo>
                  <a:lnTo>
                    <a:pt x="1967871" y="565798"/>
                  </a:lnTo>
                  <a:cubicBezTo>
                    <a:pt x="1967871" y="628296"/>
                    <a:pt x="1917207" y="678960"/>
                    <a:pt x="1854709" y="678960"/>
                  </a:cubicBezTo>
                  <a:lnTo>
                    <a:pt x="113162" y="678960"/>
                  </a:lnTo>
                  <a:cubicBezTo>
                    <a:pt x="50664" y="678960"/>
                    <a:pt x="0" y="628296"/>
                    <a:pt x="0" y="565798"/>
                  </a:cubicBezTo>
                  <a:lnTo>
                    <a:pt x="0" y="113162"/>
                  </a:lnTo>
                  <a:close/>
                </a:path>
              </a:pathLst>
            </a:custGeom>
            <a:solidFill>
              <a:srgbClr val="800000"/>
            </a:solidFill>
            <a:ln w="12700" cap="flat" cmpd="sng" algn="ctr">
              <a:solidFill>
                <a:srgbClr val="800000"/>
              </a:solidFill>
              <a:prstDash val="solid"/>
              <a:miter lim="800000"/>
            </a:ln>
            <a:effectLst/>
          </p:spPr>
          <p:txBody>
            <a:bodyPr spcFirstLastPara="0" vert="horz" wrap="square" lIns="134899" tIns="33144" rIns="134899" bIns="33144" numCol="1" spcCol="127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Sales rep winning criteria &amp; Extended placement options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6D84191-74D5-42AF-BFE0-CFFF66F3CEF4}"/>
                </a:ext>
              </a:extLst>
            </p:cNvPr>
            <p:cNvSpPr/>
            <p:nvPr/>
          </p:nvSpPr>
          <p:spPr bwMode="auto">
            <a:xfrm>
              <a:off x="247933" y="4946883"/>
              <a:ext cx="354842" cy="327546"/>
            </a:xfrm>
            <a:prstGeom prst="ellipse">
              <a:avLst/>
            </a:prstGeom>
            <a:solidFill>
              <a:srgbClr val="006666"/>
            </a:solidFill>
            <a:ln w="190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defTabSz="91440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lawik" panose="020B0502040204020203" pitchFamily="34" charset="0"/>
                </a:rPr>
                <a:t>4</a:t>
              </a:r>
            </a:p>
          </p:txBody>
        </p:sp>
      </p:grpSp>
      <p:sp>
        <p:nvSpPr>
          <p:cNvPr id="24" name="Text Box 13">
            <a:extLst>
              <a:ext uri="{FF2B5EF4-FFF2-40B4-BE49-F238E27FC236}">
                <a16:creationId xmlns:a16="http://schemas.microsoft.com/office/drawing/2014/main" id="{221194EE-B34F-4329-9119-EC368EAF2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1431802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People Placement (3/7)</a:t>
            </a:r>
          </a:p>
        </p:txBody>
      </p:sp>
    </p:spTree>
    <p:extLst>
      <p:ext uri="{BB962C8B-B14F-4D97-AF65-F5344CB8AC3E}">
        <p14:creationId xmlns:p14="http://schemas.microsoft.com/office/powerpoint/2010/main" val="38645234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F267C99-1E9D-471C-A755-C2F24B6DE040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Step V: People Placement</a:t>
            </a:r>
          </a:p>
          <a:p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The following data sources and metrics would be leveraged for the analysis</a:t>
            </a:r>
          </a:p>
        </p:txBody>
      </p:sp>
      <p:sp>
        <p:nvSpPr>
          <p:cNvPr id="23" name="Rounded Rectangle 4">
            <a:extLst>
              <a:ext uri="{FF2B5EF4-FFF2-40B4-BE49-F238E27FC236}">
                <a16:creationId xmlns:a16="http://schemas.microsoft.com/office/drawing/2014/main" id="{064A7CF3-BDA1-4E5D-BA14-B18A66251DC8}"/>
              </a:ext>
            </a:extLst>
          </p:cNvPr>
          <p:cNvSpPr/>
          <p:nvPr/>
        </p:nvSpPr>
        <p:spPr bwMode="auto">
          <a:xfrm>
            <a:off x="1411118" y="1223906"/>
            <a:ext cx="8985250" cy="1102657"/>
          </a:xfrm>
          <a:prstGeom prst="roundRect">
            <a:avLst>
              <a:gd name="adj" fmla="val 4167"/>
            </a:avLst>
          </a:prstGeom>
          <a:solidFill>
            <a:srgbClr val="E2E1C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Font typeface="Webdings" pitchFamily="18" charset="2"/>
              <a:buNone/>
              <a:defRPr/>
            </a:pPr>
            <a:r>
              <a:rPr lang="en-US" sz="1400" b="1" kern="0" dirty="0">
                <a:solidFill>
                  <a:srgbClr val="000000"/>
                </a:solidFill>
                <a:latin typeface="Selawik" panose="020B0502040204020203" pitchFamily="34" charset="0"/>
              </a:rPr>
              <a:t>Sales rep data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Selawik" panose="020B0502040204020203" pitchFamily="34" charset="0"/>
              </a:rPr>
              <a:t>Sales rep roster with home location (state, city, zip)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Selawik" panose="020B0502040204020203" pitchFamily="34" charset="0"/>
              </a:rPr>
              <a:t>Sales rep experience: Performance Rating (PRW), segment breadth/ experience, tenure in the Company, Potential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Selawik" panose="020B0502040204020203" pitchFamily="34" charset="0"/>
              </a:rPr>
              <a:t>Previous placed geography, previous list of target physicians/ accounts</a:t>
            </a:r>
          </a:p>
        </p:txBody>
      </p:sp>
      <p:sp>
        <p:nvSpPr>
          <p:cNvPr id="24" name="Rounded Rectangle 5">
            <a:extLst>
              <a:ext uri="{FF2B5EF4-FFF2-40B4-BE49-F238E27FC236}">
                <a16:creationId xmlns:a16="http://schemas.microsoft.com/office/drawing/2014/main" id="{92045D7F-0971-4A6F-8E36-4CB2B90B4180}"/>
              </a:ext>
            </a:extLst>
          </p:cNvPr>
          <p:cNvSpPr/>
          <p:nvPr/>
        </p:nvSpPr>
        <p:spPr bwMode="auto">
          <a:xfrm>
            <a:off x="1424766" y="2438628"/>
            <a:ext cx="8985250" cy="909912"/>
          </a:xfrm>
          <a:prstGeom prst="roundRect">
            <a:avLst>
              <a:gd name="adj" fmla="val 4167"/>
            </a:avLst>
          </a:prstGeom>
          <a:solidFill>
            <a:srgbClr val="80000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Font typeface="Webdings" pitchFamily="18" charset="2"/>
              <a:buNone/>
              <a:defRPr/>
            </a:pPr>
            <a:r>
              <a:rPr lang="en-US" sz="1400" b="1" kern="0" dirty="0">
                <a:solidFill>
                  <a:prstClr val="white"/>
                </a:solidFill>
                <a:latin typeface="Selawik" panose="020B0502040204020203" pitchFamily="34" charset="0"/>
              </a:rPr>
              <a:t>Alignment data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white"/>
                </a:solidFill>
                <a:latin typeface="Selawik" panose="020B0502040204020203" pitchFamily="34" charset="0"/>
              </a:rPr>
              <a:t>Zip-to-geography alignment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white"/>
                </a:solidFill>
                <a:latin typeface="Selawik" panose="020B0502040204020203" pitchFamily="34" charset="0"/>
              </a:rPr>
              <a:t>Geography workload center</a:t>
            </a:r>
          </a:p>
        </p:txBody>
      </p:sp>
      <p:sp>
        <p:nvSpPr>
          <p:cNvPr id="25" name="Rounded Rectangle 6">
            <a:extLst>
              <a:ext uri="{FF2B5EF4-FFF2-40B4-BE49-F238E27FC236}">
                <a16:creationId xmlns:a16="http://schemas.microsoft.com/office/drawing/2014/main" id="{D84C91FF-3F68-4283-8A6C-88FE6E260ADF}"/>
              </a:ext>
            </a:extLst>
          </p:cNvPr>
          <p:cNvSpPr/>
          <p:nvPr/>
        </p:nvSpPr>
        <p:spPr bwMode="auto">
          <a:xfrm>
            <a:off x="1424766" y="3447157"/>
            <a:ext cx="8985250" cy="856125"/>
          </a:xfrm>
          <a:prstGeom prst="roundRect">
            <a:avLst>
              <a:gd name="adj" fmla="val 4167"/>
            </a:avLst>
          </a:prstGeom>
          <a:solidFill>
            <a:srgbClr val="00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Font typeface="Webdings" pitchFamily="18" charset="2"/>
              <a:buNone/>
              <a:defRPr/>
            </a:pPr>
            <a:r>
              <a:rPr lang="en-US" sz="1400" b="1" kern="0" dirty="0">
                <a:solidFill>
                  <a:prstClr val="white"/>
                </a:solidFill>
                <a:latin typeface="Selawik" panose="020B0502040204020203" pitchFamily="34" charset="0"/>
              </a:rPr>
              <a:t>Other files</a:t>
            </a:r>
          </a:p>
          <a:p>
            <a:pPr marL="174625" indent="-174625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white"/>
                </a:solidFill>
                <a:latin typeface="Selawik" panose="020B0502040204020203" pitchFamily="34" charset="0"/>
              </a:rPr>
              <a:t>Zip to latitude &amp; longitude mapping</a:t>
            </a:r>
          </a:p>
          <a:p>
            <a:pPr marL="174625" indent="-174625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white"/>
                </a:solidFill>
                <a:latin typeface="Selawik" panose="020B0502040204020203" pitchFamily="34" charset="0"/>
              </a:rPr>
              <a:t>Water body infringement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CB712C-77B3-4D05-BC9C-973C6626F03D}"/>
              </a:ext>
            </a:extLst>
          </p:cNvPr>
          <p:cNvSpPr txBox="1"/>
          <p:nvPr/>
        </p:nvSpPr>
        <p:spPr>
          <a:xfrm>
            <a:off x="1424766" y="4410458"/>
            <a:ext cx="8985250" cy="1361911"/>
          </a:xfrm>
          <a:prstGeom prst="rect">
            <a:avLst/>
          </a:prstGeom>
          <a:noFill/>
          <a:ln>
            <a:solidFill>
              <a:sysClr val="window" lastClr="FFFFFF">
                <a:lumMod val="75000"/>
              </a:sys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  <a:defRPr/>
            </a:pPr>
            <a:r>
              <a:rPr lang="en-US" sz="1100" b="1" kern="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Performance rating (PRW):</a:t>
            </a:r>
            <a:r>
              <a:rPr lang="en-US" sz="1100" kern="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 PRW scores for 2/3 years are considered &amp; a weighted score is calculated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  <a:defRPr/>
            </a:pPr>
            <a:r>
              <a:rPr lang="en-US" sz="1100" b="1" kern="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Segment breadth/ experience:</a:t>
            </a:r>
            <a:r>
              <a:rPr lang="en-US" sz="1100" kern="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 Experience in #days/ #years in a particular profile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  <a:defRPr/>
            </a:pPr>
            <a:r>
              <a:rPr lang="en-US" sz="1100" b="1" kern="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Project tenure:</a:t>
            </a:r>
            <a:r>
              <a:rPr lang="en-US" sz="1100" kern="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 Tenure within Company in terms of #days/ #years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  <a:defRPr/>
            </a:pPr>
            <a:r>
              <a:rPr lang="en-US" sz="1100" b="1" kern="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Potential:</a:t>
            </a:r>
            <a:r>
              <a:rPr lang="en-US" sz="1100" kern="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 A Company defined flag depicting the potential of a sales rep into categories like: High Potential, Early Potential, New Entrant, Expert, etc.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  <a:defRPr/>
            </a:pPr>
            <a:r>
              <a:rPr lang="en-US" sz="1100" b="1" kern="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Water body infringement:</a:t>
            </a:r>
            <a:r>
              <a:rPr lang="en-US" sz="1100" kern="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 List of zips in states which are separated by water bodies/ marshes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  <a:defRPr/>
            </a:pPr>
            <a:r>
              <a:rPr lang="en-US" sz="1100" b="1" kern="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Latitude-longitude mapping:</a:t>
            </a:r>
            <a:r>
              <a:rPr lang="en-US" sz="1100" kern="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 Zip to latitude-longitude coordinate mapping for distance calculation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1F21DA-57FF-46F8-B846-0A3D244117C6}"/>
              </a:ext>
            </a:extLst>
          </p:cNvPr>
          <p:cNvSpPr txBox="1"/>
          <p:nvPr/>
        </p:nvSpPr>
        <p:spPr>
          <a:xfrm>
            <a:off x="1424766" y="5866498"/>
            <a:ext cx="8985250" cy="629186"/>
          </a:xfrm>
          <a:prstGeom prst="roundRect">
            <a:avLst>
              <a:gd name="adj" fmla="val 8205"/>
            </a:avLst>
          </a:prstGeom>
          <a:solidFill>
            <a:sysClr val="window" lastClr="FFFFFF">
              <a:lumMod val="85000"/>
            </a:sysClr>
          </a:solidFill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  <a:defRPr/>
            </a:pPr>
            <a:r>
              <a:rPr lang="en-US" sz="1100" b="1" kern="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Distance calculation:</a:t>
            </a:r>
            <a:r>
              <a:rPr lang="en-US" sz="1100" kern="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 </a:t>
            </a:r>
            <a:r>
              <a:rPr lang="en-US" sz="1100" kern="0" dirty="0" err="1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Haversine</a:t>
            </a:r>
            <a:r>
              <a:rPr lang="en-US" sz="1100" kern="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 formula is used to calculate the distance between to zip coordinates. The coordinates/ latitude-longitude for zips is used for this purpose. </a:t>
            </a:r>
            <a:r>
              <a:rPr lang="en-US" sz="1100" kern="0" dirty="0" err="1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Haversine</a:t>
            </a:r>
            <a:r>
              <a:rPr lang="en-US" sz="1100" kern="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/ great-circle distance formula calculates the distance across the curvature of earth. This formula is the closest to the shortest distance between 2 points on a sphere.</a:t>
            </a:r>
          </a:p>
        </p:txBody>
      </p:sp>
      <p:sp>
        <p:nvSpPr>
          <p:cNvPr id="28" name="Text Box 13">
            <a:extLst>
              <a:ext uri="{FF2B5EF4-FFF2-40B4-BE49-F238E27FC236}">
                <a16:creationId xmlns:a16="http://schemas.microsoft.com/office/drawing/2014/main" id="{38595DE7-36BB-4E64-9575-DDD061D2C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1431802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People Placement (4/7)</a:t>
            </a:r>
          </a:p>
        </p:txBody>
      </p:sp>
    </p:spTree>
    <p:extLst>
      <p:ext uri="{BB962C8B-B14F-4D97-AF65-F5344CB8AC3E}">
        <p14:creationId xmlns:p14="http://schemas.microsoft.com/office/powerpoint/2010/main" val="20407288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43FD9F0-9C1B-428F-86CA-9F657867CFF2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Step V: People Placement</a:t>
            </a:r>
          </a:p>
          <a:p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will deliver efficient results in terms of output, diagnostics, and final deliverables </a:t>
            </a:r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AC188BA3-3BEB-4246-B8B8-7A744BBCADFD}"/>
              </a:ext>
            </a:extLst>
          </p:cNvPr>
          <p:cNvSpPr/>
          <p:nvPr/>
        </p:nvSpPr>
        <p:spPr bwMode="auto">
          <a:xfrm>
            <a:off x="1409700" y="1219200"/>
            <a:ext cx="8985250" cy="1316468"/>
          </a:xfrm>
          <a:prstGeom prst="roundRect">
            <a:avLst>
              <a:gd name="adj" fmla="val 4167"/>
            </a:avLst>
          </a:prstGeom>
          <a:solidFill>
            <a:srgbClr val="E2E1C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Font typeface="Webdings" pitchFamily="18" charset="2"/>
              <a:buNone/>
              <a:defRPr/>
            </a:pPr>
            <a:r>
              <a:rPr lang="en-US" sz="1400" b="1" kern="0" dirty="0">
                <a:solidFill>
                  <a:srgbClr val="000000"/>
                </a:solidFill>
                <a:latin typeface="Selawik" panose="020B0502040204020203" pitchFamily="34" charset="0"/>
              </a:rPr>
              <a:t>Placement output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Selawik" panose="020B0502040204020203" pitchFamily="34" charset="0"/>
              </a:rPr>
              <a:t>Sales rep to geography placement with placement parameters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Selawik" panose="020B0502040204020203" pitchFamily="34" charset="0"/>
              </a:rPr>
              <a:t>Extended placements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Selawik" panose="020B0502040204020203" pitchFamily="34" charset="0"/>
              </a:rPr>
              <a:t>Eligible list of sales rep</a:t>
            </a:r>
            <a:endParaRPr lang="en-US" sz="1100" kern="0" dirty="0">
              <a:solidFill>
                <a:srgbClr val="000000"/>
              </a:solidFill>
              <a:latin typeface="Selawik" panose="020B0502040204020203" pitchFamily="34" charset="0"/>
            </a:endParaRP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CD425D6B-7B7F-4891-8EC8-C1A6C954B66B}"/>
              </a:ext>
            </a:extLst>
          </p:cNvPr>
          <p:cNvSpPr/>
          <p:nvPr/>
        </p:nvSpPr>
        <p:spPr bwMode="auto">
          <a:xfrm>
            <a:off x="1423348" y="2746851"/>
            <a:ext cx="8985250" cy="1893343"/>
          </a:xfrm>
          <a:prstGeom prst="roundRect">
            <a:avLst>
              <a:gd name="adj" fmla="val 4167"/>
            </a:avLst>
          </a:prstGeom>
          <a:solidFill>
            <a:srgbClr val="80000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Font typeface="Webdings" pitchFamily="18" charset="2"/>
              <a:buNone/>
              <a:defRPr/>
            </a:pPr>
            <a:r>
              <a:rPr lang="en-US" sz="1400" b="1" kern="0" dirty="0">
                <a:solidFill>
                  <a:prstClr val="white"/>
                </a:solidFill>
                <a:latin typeface="Selawik" panose="020B0502040204020203" pitchFamily="34" charset="0"/>
              </a:rPr>
              <a:t>Placement Diagnostics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1200" kern="0" dirty="0">
                <a:solidFill>
                  <a:prstClr val="white"/>
                </a:solidFill>
                <a:latin typeface="Selawik" panose="020B0502040204020203" pitchFamily="34" charset="0"/>
              </a:rPr>
              <a:t>Summary of overall placements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1200" kern="0" dirty="0">
                <a:solidFill>
                  <a:prstClr val="white"/>
                </a:solidFill>
                <a:latin typeface="Selawik" panose="020B0502040204020203" pitchFamily="34" charset="0"/>
              </a:rPr>
              <a:t>Diagnostics of overall placement through various scenarios in terms of Distance, physician Continuity &amp; other placement criteria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1200" kern="0" dirty="0">
                <a:solidFill>
                  <a:prstClr val="white"/>
                </a:solidFill>
                <a:latin typeface="Selawik" panose="020B0502040204020203" pitchFamily="34" charset="0"/>
              </a:rPr>
              <a:t>Comparison of various placement scenarios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1200" kern="0" dirty="0">
                <a:solidFill>
                  <a:prstClr val="white"/>
                </a:solidFill>
                <a:latin typeface="Selawik" panose="020B0502040204020203" pitchFamily="34" charset="0"/>
              </a:rPr>
              <a:t>Comparison of best-fit with optimization results</a:t>
            </a: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1200" kern="0" dirty="0">
                <a:solidFill>
                  <a:prstClr val="white"/>
                </a:solidFill>
                <a:latin typeface="Selawik" panose="020B0502040204020203" pitchFamily="34" charset="0"/>
              </a:rPr>
              <a:t>Diagnostic deck with final business rules &amp; results</a:t>
            </a: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1CB754D7-221A-41BC-B6A8-3F963CB8ACE2}"/>
              </a:ext>
            </a:extLst>
          </p:cNvPr>
          <p:cNvSpPr/>
          <p:nvPr/>
        </p:nvSpPr>
        <p:spPr bwMode="auto">
          <a:xfrm>
            <a:off x="1423348" y="4865411"/>
            <a:ext cx="8985250" cy="1410146"/>
          </a:xfrm>
          <a:prstGeom prst="roundRect">
            <a:avLst>
              <a:gd name="adj" fmla="val 4167"/>
            </a:avLst>
          </a:prstGeom>
          <a:solidFill>
            <a:srgbClr val="00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Font typeface="Webdings" pitchFamily="18" charset="2"/>
              <a:buNone/>
              <a:defRPr/>
            </a:pPr>
            <a:r>
              <a:rPr lang="en-US" sz="1400" b="1" kern="0" dirty="0">
                <a:solidFill>
                  <a:prstClr val="white"/>
                </a:solidFill>
                <a:latin typeface="Selawik" panose="020B0502040204020203" pitchFamily="34" charset="0"/>
              </a:rPr>
              <a:t>Other deliverables</a:t>
            </a:r>
          </a:p>
          <a:p>
            <a:pPr marL="174625" indent="-174625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white"/>
                </a:solidFill>
                <a:latin typeface="Selawik" panose="020B0502040204020203" pitchFamily="34" charset="0"/>
              </a:rPr>
              <a:t>Communication Package</a:t>
            </a:r>
          </a:p>
          <a:p>
            <a:pPr marL="174625" indent="-174625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white"/>
                </a:solidFill>
                <a:latin typeface="Selawik" panose="020B0502040204020203" pitchFamily="34" charset="0"/>
              </a:rPr>
              <a:t>From-to file</a:t>
            </a:r>
          </a:p>
          <a:p>
            <a:pPr marL="174625" indent="-174625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prstClr val="white"/>
                </a:solidFill>
                <a:latin typeface="Selawik" panose="020B0502040204020203" pitchFamily="34" charset="0"/>
              </a:rPr>
              <a:t>Vacancy list to HR for interviews</a:t>
            </a: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CF23349F-1C65-4551-BD19-218D1A177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1431802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People Placement (5/7)</a:t>
            </a:r>
          </a:p>
        </p:txBody>
      </p:sp>
    </p:spTree>
    <p:extLst>
      <p:ext uri="{BB962C8B-B14F-4D97-AF65-F5344CB8AC3E}">
        <p14:creationId xmlns:p14="http://schemas.microsoft.com/office/powerpoint/2010/main" val="30252690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5892B7-DA0D-45AE-9EBD-73D31B551BEC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Step V: People Placement</a:t>
            </a:r>
          </a:p>
          <a:p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Optimization – a high cost or rank is assigned to combinations where the sales rep is ineligible for the geography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2510A3-9D35-440E-A8D7-D398FFE41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395627"/>
              </p:ext>
            </p:extLst>
          </p:nvPr>
        </p:nvGraphicFramePr>
        <p:xfrm>
          <a:off x="1975650" y="1757032"/>
          <a:ext cx="2101260" cy="1520622"/>
        </p:xfrm>
        <a:graphic>
          <a:graphicData uri="http://schemas.openxmlformats.org/drawingml/2006/table">
            <a:tbl>
              <a:tblPr firstRow="1" bandRow="1"/>
              <a:tblGrid>
                <a:gridCol w="700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0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68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8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ED86332-EDC1-4A20-AD82-5AAB7D41732F}"/>
              </a:ext>
            </a:extLst>
          </p:cNvPr>
          <p:cNvSpPr txBox="1"/>
          <p:nvPr/>
        </p:nvSpPr>
        <p:spPr>
          <a:xfrm>
            <a:off x="1616096" y="1846678"/>
            <a:ext cx="376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R1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93C610-891C-4570-8D56-2EA7C7D553AD}"/>
              </a:ext>
            </a:extLst>
          </p:cNvPr>
          <p:cNvSpPr txBox="1"/>
          <p:nvPr/>
        </p:nvSpPr>
        <p:spPr>
          <a:xfrm>
            <a:off x="1620579" y="2360724"/>
            <a:ext cx="376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R2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6CA71B-404A-4BC6-AC9F-12F51CC0B7FD}"/>
              </a:ext>
            </a:extLst>
          </p:cNvPr>
          <p:cNvSpPr txBox="1"/>
          <p:nvPr/>
        </p:nvSpPr>
        <p:spPr>
          <a:xfrm>
            <a:off x="1618338" y="2874770"/>
            <a:ext cx="376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R3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B2B301-5455-4189-99CE-A25C465D2B1F}"/>
              </a:ext>
            </a:extLst>
          </p:cNvPr>
          <p:cNvSpPr txBox="1"/>
          <p:nvPr/>
        </p:nvSpPr>
        <p:spPr>
          <a:xfrm>
            <a:off x="2158461" y="1485744"/>
            <a:ext cx="376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T1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9C4053-6D79-45BD-AEB4-B654255DB544}"/>
              </a:ext>
            </a:extLst>
          </p:cNvPr>
          <p:cNvSpPr txBox="1"/>
          <p:nvPr/>
        </p:nvSpPr>
        <p:spPr>
          <a:xfrm>
            <a:off x="2835294" y="1490227"/>
            <a:ext cx="376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T2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F9E1A3-534B-4D4F-92C7-230287ACD820}"/>
              </a:ext>
            </a:extLst>
          </p:cNvPr>
          <p:cNvSpPr txBox="1"/>
          <p:nvPr/>
        </p:nvSpPr>
        <p:spPr>
          <a:xfrm>
            <a:off x="3512127" y="1485744"/>
            <a:ext cx="376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T3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F974B9-A613-45E5-9C89-51E68E20CF31}"/>
              </a:ext>
            </a:extLst>
          </p:cNvPr>
          <p:cNvSpPr txBox="1"/>
          <p:nvPr/>
        </p:nvSpPr>
        <p:spPr>
          <a:xfrm>
            <a:off x="1952273" y="3270689"/>
            <a:ext cx="2138083" cy="26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Cost of assignment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E73ED6-C465-4555-993B-15FBD5C43D51}"/>
              </a:ext>
            </a:extLst>
          </p:cNvPr>
          <p:cNvSpPr/>
          <p:nvPr/>
        </p:nvSpPr>
        <p:spPr bwMode="auto">
          <a:xfrm>
            <a:off x="5054917" y="1349676"/>
            <a:ext cx="510988" cy="526781"/>
          </a:xfrm>
          <a:prstGeom prst="ellipse">
            <a:avLst/>
          </a:prstGeom>
          <a:solidFill>
            <a:srgbClr val="E2E1C0"/>
          </a:solidFill>
          <a:ln w="6350" cap="flat" cmpd="sng" algn="ctr">
            <a:solidFill>
              <a:srgbClr val="E2E1C0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None/>
              <a:defRPr/>
            </a:pPr>
            <a:r>
              <a:rPr lang="en-US" sz="1200" kern="0" dirty="0">
                <a:solidFill>
                  <a:srgbClr val="000000"/>
                </a:solidFill>
                <a:latin typeface="Selawik" panose="020B0502040204020203" pitchFamily="34" charset="0"/>
              </a:rPr>
              <a:t>R1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320C8B-18DB-4C27-8827-73F282CAA18F}"/>
              </a:ext>
            </a:extLst>
          </p:cNvPr>
          <p:cNvSpPr/>
          <p:nvPr/>
        </p:nvSpPr>
        <p:spPr bwMode="auto">
          <a:xfrm>
            <a:off x="5054917" y="2123300"/>
            <a:ext cx="510988" cy="526781"/>
          </a:xfrm>
          <a:prstGeom prst="ellipse">
            <a:avLst/>
          </a:prstGeom>
          <a:solidFill>
            <a:srgbClr val="E2E1C0"/>
          </a:solidFill>
          <a:ln w="6350" cap="flat" cmpd="sng" algn="ctr">
            <a:solidFill>
              <a:srgbClr val="E2E1C0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None/>
              <a:defRPr/>
            </a:pPr>
            <a:r>
              <a:rPr lang="en-US" sz="1200" kern="0" dirty="0">
                <a:solidFill>
                  <a:srgbClr val="000000"/>
                </a:solidFill>
                <a:latin typeface="Selawik" panose="020B0502040204020203" pitchFamily="34" charset="0"/>
              </a:rPr>
              <a:t>R2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1571063-ECB6-4A98-A481-A0AA627BC003}"/>
              </a:ext>
            </a:extLst>
          </p:cNvPr>
          <p:cNvSpPr/>
          <p:nvPr/>
        </p:nvSpPr>
        <p:spPr bwMode="auto">
          <a:xfrm>
            <a:off x="5054917" y="2896924"/>
            <a:ext cx="510988" cy="526781"/>
          </a:xfrm>
          <a:prstGeom prst="ellipse">
            <a:avLst/>
          </a:prstGeom>
          <a:solidFill>
            <a:srgbClr val="E2E1C0"/>
          </a:solidFill>
          <a:ln w="6350" cap="flat" cmpd="sng" algn="ctr">
            <a:solidFill>
              <a:srgbClr val="E2E1C0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None/>
              <a:defRPr/>
            </a:pPr>
            <a:r>
              <a:rPr lang="en-US" sz="1200" kern="0" dirty="0">
                <a:solidFill>
                  <a:srgbClr val="000000"/>
                </a:solidFill>
                <a:latin typeface="Selawik" panose="020B0502040204020203" pitchFamily="34" charset="0"/>
              </a:rPr>
              <a:t>R3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23E568-8FE3-4445-94F9-E8DDF0EE726E}"/>
              </a:ext>
            </a:extLst>
          </p:cNvPr>
          <p:cNvSpPr/>
          <p:nvPr/>
        </p:nvSpPr>
        <p:spPr bwMode="auto">
          <a:xfrm>
            <a:off x="6318945" y="1349676"/>
            <a:ext cx="510988" cy="526781"/>
          </a:xfrm>
          <a:prstGeom prst="ellipse">
            <a:avLst/>
          </a:prstGeom>
          <a:solidFill>
            <a:srgbClr val="006666"/>
          </a:solidFill>
          <a:ln w="6350" cap="flat" cmpd="sng" algn="ctr">
            <a:solidFill>
              <a:srgbClr val="006666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None/>
              <a:defRPr/>
            </a:pPr>
            <a:r>
              <a:rPr lang="en-US" sz="1200" kern="0" dirty="0">
                <a:solidFill>
                  <a:prstClr val="white"/>
                </a:solidFill>
                <a:latin typeface="Selawik" panose="020B0502040204020203" pitchFamily="34" charset="0"/>
              </a:rPr>
              <a:t>T1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1C0DE6F-92CD-4693-B015-1E9B02DEEB3C}"/>
              </a:ext>
            </a:extLst>
          </p:cNvPr>
          <p:cNvSpPr/>
          <p:nvPr/>
        </p:nvSpPr>
        <p:spPr bwMode="auto">
          <a:xfrm>
            <a:off x="6318945" y="2123300"/>
            <a:ext cx="510988" cy="526781"/>
          </a:xfrm>
          <a:prstGeom prst="ellipse">
            <a:avLst/>
          </a:prstGeom>
          <a:solidFill>
            <a:srgbClr val="006666"/>
          </a:solidFill>
          <a:ln w="6350" cap="flat" cmpd="sng" algn="ctr">
            <a:solidFill>
              <a:srgbClr val="006666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None/>
              <a:defRPr/>
            </a:pPr>
            <a:r>
              <a:rPr lang="en-US" sz="1200" kern="0" dirty="0">
                <a:solidFill>
                  <a:prstClr val="white"/>
                </a:solidFill>
                <a:latin typeface="Selawik" panose="020B0502040204020203" pitchFamily="34" charset="0"/>
              </a:rPr>
              <a:t>T2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AB299E3-1897-4889-ACBC-65028303D65F}"/>
              </a:ext>
            </a:extLst>
          </p:cNvPr>
          <p:cNvSpPr/>
          <p:nvPr/>
        </p:nvSpPr>
        <p:spPr bwMode="auto">
          <a:xfrm>
            <a:off x="6318945" y="2896924"/>
            <a:ext cx="510988" cy="526781"/>
          </a:xfrm>
          <a:prstGeom prst="ellipse">
            <a:avLst/>
          </a:prstGeom>
          <a:solidFill>
            <a:srgbClr val="006666"/>
          </a:solidFill>
          <a:ln w="6350" cap="flat" cmpd="sng" algn="ctr">
            <a:solidFill>
              <a:srgbClr val="006666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None/>
              <a:defRPr/>
            </a:pPr>
            <a:r>
              <a:rPr lang="en-US" sz="1200" kern="0" dirty="0">
                <a:solidFill>
                  <a:prstClr val="white"/>
                </a:solidFill>
                <a:latin typeface="Selawik" panose="020B0502040204020203" pitchFamily="34" charset="0"/>
              </a:rPr>
              <a:t>T3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248A69-C44F-47CF-995A-FFA09BF6AE18}"/>
              </a:ext>
            </a:extLst>
          </p:cNvPr>
          <p:cNvCxnSpPr>
            <a:stCxn id="19" idx="6"/>
            <a:endCxn id="22" idx="2"/>
          </p:cNvCxnSpPr>
          <p:nvPr/>
        </p:nvCxnSpPr>
        <p:spPr bwMode="auto">
          <a:xfrm>
            <a:off x="5565905" y="1613067"/>
            <a:ext cx="753040" cy="0"/>
          </a:xfrm>
          <a:prstGeom prst="line">
            <a:avLst/>
          </a:prstGeom>
          <a:noFill/>
          <a:ln w="9525" cap="flat" cmpd="sng" algn="ctr">
            <a:solidFill>
              <a:srgbClr val="8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AC744E-A745-4F0E-A262-A94E729A4C00}"/>
              </a:ext>
            </a:extLst>
          </p:cNvPr>
          <p:cNvCxnSpPr/>
          <p:nvPr/>
        </p:nvCxnSpPr>
        <p:spPr bwMode="auto">
          <a:xfrm>
            <a:off x="5565905" y="2390503"/>
            <a:ext cx="753040" cy="0"/>
          </a:xfrm>
          <a:prstGeom prst="line">
            <a:avLst/>
          </a:prstGeom>
          <a:noFill/>
          <a:ln w="9525" cap="flat" cmpd="sng" algn="ctr">
            <a:solidFill>
              <a:srgbClr val="8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C154F38-03D3-43AA-A280-E9ADC165B1F6}"/>
              </a:ext>
            </a:extLst>
          </p:cNvPr>
          <p:cNvCxnSpPr/>
          <p:nvPr/>
        </p:nvCxnSpPr>
        <p:spPr bwMode="auto">
          <a:xfrm>
            <a:off x="5565905" y="3166159"/>
            <a:ext cx="753040" cy="0"/>
          </a:xfrm>
          <a:prstGeom prst="line">
            <a:avLst/>
          </a:prstGeom>
          <a:noFill/>
          <a:ln w="9525" cap="flat" cmpd="sng" algn="ctr">
            <a:solidFill>
              <a:srgbClr val="8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6814DE-BA86-4769-BEDB-4EFF0B86A9BF}"/>
              </a:ext>
            </a:extLst>
          </p:cNvPr>
          <p:cNvCxnSpPr>
            <a:stCxn id="19" idx="6"/>
            <a:endCxn id="23" idx="2"/>
          </p:cNvCxnSpPr>
          <p:nvPr/>
        </p:nvCxnSpPr>
        <p:spPr bwMode="auto">
          <a:xfrm>
            <a:off x="5565905" y="1613067"/>
            <a:ext cx="753040" cy="773624"/>
          </a:xfrm>
          <a:prstGeom prst="line">
            <a:avLst/>
          </a:prstGeom>
          <a:noFill/>
          <a:ln w="9525" cap="flat" cmpd="sng" algn="ctr">
            <a:solidFill>
              <a:srgbClr val="8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F24C18F-CA39-4832-A7DD-AAD337D772F0}"/>
              </a:ext>
            </a:extLst>
          </p:cNvPr>
          <p:cNvCxnSpPr>
            <a:stCxn id="19" idx="6"/>
            <a:endCxn id="24" idx="2"/>
          </p:cNvCxnSpPr>
          <p:nvPr/>
        </p:nvCxnSpPr>
        <p:spPr bwMode="auto">
          <a:xfrm>
            <a:off x="5565905" y="1613067"/>
            <a:ext cx="753040" cy="1547248"/>
          </a:xfrm>
          <a:prstGeom prst="line">
            <a:avLst/>
          </a:prstGeom>
          <a:noFill/>
          <a:ln w="9525" cap="flat" cmpd="sng" algn="ctr">
            <a:solidFill>
              <a:srgbClr val="8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EC8037-795A-44DF-942C-75C35C7C8A19}"/>
              </a:ext>
            </a:extLst>
          </p:cNvPr>
          <p:cNvCxnSpPr>
            <a:stCxn id="20" idx="6"/>
            <a:endCxn id="22" idx="2"/>
          </p:cNvCxnSpPr>
          <p:nvPr/>
        </p:nvCxnSpPr>
        <p:spPr bwMode="auto">
          <a:xfrm flipV="1">
            <a:off x="5565905" y="1613067"/>
            <a:ext cx="753040" cy="773624"/>
          </a:xfrm>
          <a:prstGeom prst="line">
            <a:avLst/>
          </a:prstGeom>
          <a:noFill/>
          <a:ln w="9525" cap="flat" cmpd="sng" algn="ctr">
            <a:solidFill>
              <a:srgbClr val="8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557A657-3CD4-456B-B501-721ED57694BA}"/>
              </a:ext>
            </a:extLst>
          </p:cNvPr>
          <p:cNvCxnSpPr>
            <a:stCxn id="21" idx="6"/>
            <a:endCxn id="22" idx="2"/>
          </p:cNvCxnSpPr>
          <p:nvPr/>
        </p:nvCxnSpPr>
        <p:spPr bwMode="auto">
          <a:xfrm flipV="1">
            <a:off x="5565905" y="1613067"/>
            <a:ext cx="753040" cy="1547248"/>
          </a:xfrm>
          <a:prstGeom prst="line">
            <a:avLst/>
          </a:prstGeom>
          <a:noFill/>
          <a:ln w="9525" cap="flat" cmpd="sng" algn="ctr">
            <a:solidFill>
              <a:srgbClr val="8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00554D1-96EC-46D0-BFF5-0C5B024C6475}"/>
              </a:ext>
            </a:extLst>
          </p:cNvPr>
          <p:cNvCxnSpPr>
            <a:stCxn id="20" idx="6"/>
            <a:endCxn id="24" idx="2"/>
          </p:cNvCxnSpPr>
          <p:nvPr/>
        </p:nvCxnSpPr>
        <p:spPr bwMode="auto">
          <a:xfrm>
            <a:off x="5565905" y="2386691"/>
            <a:ext cx="753040" cy="773624"/>
          </a:xfrm>
          <a:prstGeom prst="line">
            <a:avLst/>
          </a:prstGeom>
          <a:noFill/>
          <a:ln w="9525" cap="flat" cmpd="sng" algn="ctr">
            <a:solidFill>
              <a:srgbClr val="8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E5D1489-7F87-4B44-9B9F-ED3E817B9015}"/>
              </a:ext>
            </a:extLst>
          </p:cNvPr>
          <p:cNvCxnSpPr>
            <a:stCxn id="21" idx="6"/>
            <a:endCxn id="23" idx="2"/>
          </p:cNvCxnSpPr>
          <p:nvPr/>
        </p:nvCxnSpPr>
        <p:spPr bwMode="auto">
          <a:xfrm flipV="1">
            <a:off x="5565905" y="2386691"/>
            <a:ext cx="753040" cy="773624"/>
          </a:xfrm>
          <a:prstGeom prst="line">
            <a:avLst/>
          </a:prstGeom>
          <a:noFill/>
          <a:ln w="9525" cap="flat" cmpd="sng" algn="ctr">
            <a:solidFill>
              <a:srgbClr val="8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190C98D-CEBA-49EA-ABF8-B80FCCA9A6B3}"/>
              </a:ext>
            </a:extLst>
          </p:cNvPr>
          <p:cNvSpPr txBox="1"/>
          <p:nvPr/>
        </p:nvSpPr>
        <p:spPr>
          <a:xfrm rot="16200000">
            <a:off x="785926" y="2360724"/>
            <a:ext cx="15091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Sales rep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632804-4CDD-463C-84D2-DA504030A2E1}"/>
              </a:ext>
            </a:extLst>
          </p:cNvPr>
          <p:cNvSpPr txBox="1"/>
          <p:nvPr/>
        </p:nvSpPr>
        <p:spPr>
          <a:xfrm>
            <a:off x="2145014" y="1225767"/>
            <a:ext cx="1730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Alignment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B19ADE-9619-4F9E-8B3D-3A0496A1C97A}"/>
              </a:ext>
            </a:extLst>
          </p:cNvPr>
          <p:cNvSpPr txBox="1"/>
          <p:nvPr/>
        </p:nvSpPr>
        <p:spPr>
          <a:xfrm>
            <a:off x="5512117" y="1349676"/>
            <a:ext cx="2420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E2A50B-8A90-4B36-9669-607C1CBADF13}"/>
              </a:ext>
            </a:extLst>
          </p:cNvPr>
          <p:cNvSpPr txBox="1"/>
          <p:nvPr/>
        </p:nvSpPr>
        <p:spPr>
          <a:xfrm>
            <a:off x="5685204" y="1559222"/>
            <a:ext cx="121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D67A9E-9587-40DC-82FF-EA58E94F8083}"/>
              </a:ext>
            </a:extLst>
          </p:cNvPr>
          <p:cNvSpPr txBox="1"/>
          <p:nvPr/>
        </p:nvSpPr>
        <p:spPr>
          <a:xfrm>
            <a:off x="5269237" y="1819949"/>
            <a:ext cx="6185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999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913BC4-28C4-4701-A046-EA4C08B71A79}"/>
              </a:ext>
            </a:extLst>
          </p:cNvPr>
          <p:cNvSpPr txBox="1"/>
          <p:nvPr/>
        </p:nvSpPr>
        <p:spPr>
          <a:xfrm>
            <a:off x="5567629" y="2061237"/>
            <a:ext cx="107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C864FC-72DD-4F3B-BDF4-3DDE4D65AC7F}"/>
              </a:ext>
            </a:extLst>
          </p:cNvPr>
          <p:cNvSpPr txBox="1"/>
          <p:nvPr/>
        </p:nvSpPr>
        <p:spPr>
          <a:xfrm>
            <a:off x="5685204" y="2180319"/>
            <a:ext cx="121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B81444-013F-4E59-839B-BC7030F76847}"/>
              </a:ext>
            </a:extLst>
          </p:cNvPr>
          <p:cNvSpPr txBox="1"/>
          <p:nvPr/>
        </p:nvSpPr>
        <p:spPr>
          <a:xfrm>
            <a:off x="5567974" y="2480474"/>
            <a:ext cx="132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7806AC-DEE8-4472-BD11-B456FD56FEA6}"/>
              </a:ext>
            </a:extLst>
          </p:cNvPr>
          <p:cNvSpPr txBox="1"/>
          <p:nvPr/>
        </p:nvSpPr>
        <p:spPr>
          <a:xfrm>
            <a:off x="5523840" y="2773503"/>
            <a:ext cx="107576" cy="26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DB88C4-9B7A-4C04-808F-590D6A86046D}"/>
              </a:ext>
            </a:extLst>
          </p:cNvPr>
          <p:cNvSpPr txBox="1"/>
          <p:nvPr/>
        </p:nvSpPr>
        <p:spPr>
          <a:xfrm>
            <a:off x="5754164" y="2890733"/>
            <a:ext cx="188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416B6A-F724-430F-B47F-75CE05793DFD}"/>
              </a:ext>
            </a:extLst>
          </p:cNvPr>
          <p:cNvSpPr txBox="1"/>
          <p:nvPr/>
        </p:nvSpPr>
        <p:spPr>
          <a:xfrm>
            <a:off x="5631416" y="3160314"/>
            <a:ext cx="122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8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94E6EDEF-A24B-4B8B-920D-E39756B19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410029"/>
              </p:ext>
            </p:extLst>
          </p:nvPr>
        </p:nvGraphicFramePr>
        <p:xfrm>
          <a:off x="8071646" y="2001923"/>
          <a:ext cx="2101260" cy="1520622"/>
        </p:xfrm>
        <a:graphic>
          <a:graphicData uri="http://schemas.openxmlformats.org/drawingml/2006/table">
            <a:tbl>
              <a:tblPr firstRow="1" bandRow="1"/>
              <a:tblGrid>
                <a:gridCol w="700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0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68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8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00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1A0977D1-0E36-4F22-A2F1-2B54BF4AEE94}"/>
              </a:ext>
            </a:extLst>
          </p:cNvPr>
          <p:cNvSpPr txBox="1"/>
          <p:nvPr/>
        </p:nvSpPr>
        <p:spPr>
          <a:xfrm>
            <a:off x="7712092" y="2091569"/>
            <a:ext cx="376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R1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08C89E-3B9C-4950-A699-0719AA1BD846}"/>
              </a:ext>
            </a:extLst>
          </p:cNvPr>
          <p:cNvSpPr txBox="1"/>
          <p:nvPr/>
        </p:nvSpPr>
        <p:spPr>
          <a:xfrm>
            <a:off x="7716575" y="2605615"/>
            <a:ext cx="376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R2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3889E1-A1EB-4A27-A4A1-6D74CE2D1C9E}"/>
              </a:ext>
            </a:extLst>
          </p:cNvPr>
          <p:cNvSpPr txBox="1"/>
          <p:nvPr/>
        </p:nvSpPr>
        <p:spPr>
          <a:xfrm>
            <a:off x="7714334" y="3119661"/>
            <a:ext cx="376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R3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09840D-84A2-4586-B531-7DF9948E95E2}"/>
              </a:ext>
            </a:extLst>
          </p:cNvPr>
          <p:cNvSpPr txBox="1"/>
          <p:nvPr/>
        </p:nvSpPr>
        <p:spPr>
          <a:xfrm>
            <a:off x="8254457" y="1730635"/>
            <a:ext cx="376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T1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488EDB-10EE-4176-909B-763B903A8C18}"/>
              </a:ext>
            </a:extLst>
          </p:cNvPr>
          <p:cNvSpPr txBox="1"/>
          <p:nvPr/>
        </p:nvSpPr>
        <p:spPr>
          <a:xfrm>
            <a:off x="8931290" y="1735118"/>
            <a:ext cx="376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T2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7E41C19-9AF0-486A-AFF4-CDE3D7A04943}"/>
              </a:ext>
            </a:extLst>
          </p:cNvPr>
          <p:cNvSpPr txBox="1"/>
          <p:nvPr/>
        </p:nvSpPr>
        <p:spPr>
          <a:xfrm>
            <a:off x="9608123" y="1730635"/>
            <a:ext cx="376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T3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9C0501-2A4D-42AB-9891-5D8B7758051E}"/>
              </a:ext>
            </a:extLst>
          </p:cNvPr>
          <p:cNvSpPr txBox="1"/>
          <p:nvPr/>
        </p:nvSpPr>
        <p:spPr>
          <a:xfrm>
            <a:off x="8048269" y="3515580"/>
            <a:ext cx="2138083" cy="26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Cost of assignment=11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4C00501-AE5C-47E9-91A3-84BBDFC56B82}"/>
              </a:ext>
            </a:extLst>
          </p:cNvPr>
          <p:cNvSpPr txBox="1"/>
          <p:nvPr/>
        </p:nvSpPr>
        <p:spPr>
          <a:xfrm rot="16200000">
            <a:off x="6881922" y="2605615"/>
            <a:ext cx="15091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Sales rep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40EF971-C632-4973-BE0F-CB181321C8D4}"/>
              </a:ext>
            </a:extLst>
          </p:cNvPr>
          <p:cNvSpPr txBox="1"/>
          <p:nvPr/>
        </p:nvSpPr>
        <p:spPr>
          <a:xfrm>
            <a:off x="8241010" y="1470658"/>
            <a:ext cx="1730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Alignment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1C5A04A-17DA-42B3-8C2A-CD6F548E08A1}"/>
              </a:ext>
            </a:extLst>
          </p:cNvPr>
          <p:cNvSpPr txBox="1"/>
          <p:nvPr/>
        </p:nvSpPr>
        <p:spPr>
          <a:xfrm>
            <a:off x="7819710" y="1159297"/>
            <a:ext cx="26909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Optimal assignment scenario with minimal cost</a:t>
            </a: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1A32528E-7642-4A09-A358-C295CC155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875077"/>
              </p:ext>
            </p:extLst>
          </p:nvPr>
        </p:nvGraphicFramePr>
        <p:xfrm>
          <a:off x="1730345" y="3952215"/>
          <a:ext cx="8766029" cy="1257300"/>
        </p:xfrm>
        <a:graphic>
          <a:graphicData uri="http://schemas.openxmlformats.org/drawingml/2006/table">
            <a:tbl>
              <a:tblPr firstRow="1" bandRow="1"/>
              <a:tblGrid>
                <a:gridCol w="2389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8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5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5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5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85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85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85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85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85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1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050" b="1" dirty="0">
                          <a:solidFill>
                            <a:schemeClr val="tx1"/>
                          </a:solidFill>
                        </a:rPr>
                        <a:t>Sales rep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1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050" b="1" dirty="0">
                          <a:solidFill>
                            <a:schemeClr val="tx1"/>
                          </a:solidFill>
                        </a:rPr>
                        <a:t>Geography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1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050" b="1" dirty="0">
                          <a:solidFill>
                            <a:schemeClr val="tx1"/>
                          </a:solidFill>
                        </a:rPr>
                        <a:t>Distance</a:t>
                      </a:r>
                      <a:r>
                        <a:rPr lang="en-US" sz="1050" b="1" baseline="0" dirty="0">
                          <a:solidFill>
                            <a:schemeClr val="tx1"/>
                          </a:solidFill>
                        </a:rPr>
                        <a:t> from working geography</a:t>
                      </a:r>
                      <a:endParaRPr 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1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50 miles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60 miles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70 miles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55 miles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65 miles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55 miles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65 miles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65 miles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050" b="1" dirty="0">
                          <a:solidFill>
                            <a:schemeClr val="tx1"/>
                          </a:solidFill>
                        </a:rPr>
                        <a:t>physician/</a:t>
                      </a:r>
                      <a:r>
                        <a:rPr lang="en-US" sz="1050" b="1" baseline="0" dirty="0">
                          <a:solidFill>
                            <a:schemeClr val="tx1"/>
                          </a:solidFill>
                        </a:rPr>
                        <a:t> Business continuity</a:t>
                      </a:r>
                      <a:endParaRPr 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1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40%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60%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20%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40%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40%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45%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30%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050" b="1" dirty="0">
                          <a:solidFill>
                            <a:schemeClr val="tx1"/>
                          </a:solidFill>
                        </a:rPr>
                        <a:t>Rank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1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999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9A10AB2A-1F59-4802-998B-EBA32A9841F1}"/>
              </a:ext>
            </a:extLst>
          </p:cNvPr>
          <p:cNvSpPr txBox="1"/>
          <p:nvPr/>
        </p:nvSpPr>
        <p:spPr>
          <a:xfrm>
            <a:off x="1671311" y="5367969"/>
            <a:ext cx="88393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In cases where a sales rep is not eligible for a geography a high cost or rank is assigned to that combination  in the cost matrix to avoid that assignment from happening.</a:t>
            </a:r>
          </a:p>
        </p:txBody>
      </p:sp>
      <p:sp>
        <p:nvSpPr>
          <p:cNvPr id="58" name="Text Box 13">
            <a:extLst>
              <a:ext uri="{FF2B5EF4-FFF2-40B4-BE49-F238E27FC236}">
                <a16:creationId xmlns:a16="http://schemas.microsoft.com/office/drawing/2014/main" id="{6A87A83C-847B-4520-959A-C58281919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1431802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People Placement (6/7)</a:t>
            </a:r>
          </a:p>
        </p:txBody>
      </p:sp>
    </p:spTree>
    <p:extLst>
      <p:ext uri="{BB962C8B-B14F-4D97-AF65-F5344CB8AC3E}">
        <p14:creationId xmlns:p14="http://schemas.microsoft.com/office/powerpoint/2010/main" val="2854844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9DB03D4B-342F-4E1E-85B6-938348CFFA2B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Step V: People Placement</a:t>
            </a:r>
          </a:p>
          <a:p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Optimization – Hungarian Algorithm works by reducing the overall cost of assignment; resultant solution is optimally maximized at minimal cost.</a:t>
            </a:r>
          </a:p>
        </p:txBody>
      </p:sp>
      <p:sp>
        <p:nvSpPr>
          <p:cNvPr id="59" name="Rounded Rectangle 3">
            <a:extLst>
              <a:ext uri="{FF2B5EF4-FFF2-40B4-BE49-F238E27FC236}">
                <a16:creationId xmlns:a16="http://schemas.microsoft.com/office/drawing/2014/main" id="{09E0E8C4-B209-4A17-8359-EC7238B09259}"/>
              </a:ext>
            </a:extLst>
          </p:cNvPr>
          <p:cNvSpPr/>
          <p:nvPr/>
        </p:nvSpPr>
        <p:spPr bwMode="auto">
          <a:xfrm>
            <a:off x="1409700" y="1229833"/>
            <a:ext cx="8794376" cy="560992"/>
          </a:xfrm>
          <a:prstGeom prst="roundRect">
            <a:avLst>
              <a:gd name="adj" fmla="val 8942"/>
            </a:avLst>
          </a:prstGeom>
          <a:solidFill>
            <a:srgbClr val="80000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45720" tIns="45720" rIns="4572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None/>
              <a:defRPr/>
            </a:pPr>
            <a:r>
              <a:rPr lang="en-US" sz="1400" kern="0" dirty="0">
                <a:solidFill>
                  <a:prstClr val="white"/>
                </a:solidFill>
                <a:latin typeface="Selawik" panose="020B0502040204020203" pitchFamily="34" charset="0"/>
              </a:rPr>
              <a:t>Hungarian algorithm is an assignment optimization algorithm that works by reducing the overall cost of assignment. The resultant solution is optimal maximized &amp; with minimal cost.</a:t>
            </a:r>
          </a:p>
        </p:txBody>
      </p: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AA6E31DD-7D50-4E49-ABBB-AE4674E3E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115857"/>
              </p:ext>
            </p:extLst>
          </p:nvPr>
        </p:nvGraphicFramePr>
        <p:xfrm>
          <a:off x="1771668" y="2427935"/>
          <a:ext cx="2101260" cy="1520622"/>
        </p:xfrm>
        <a:graphic>
          <a:graphicData uri="http://schemas.openxmlformats.org/drawingml/2006/table">
            <a:tbl>
              <a:tblPr firstRow="1" bandRow="1"/>
              <a:tblGrid>
                <a:gridCol w="700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0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68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8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5D05B06A-D3DD-411D-B282-DAF3D9942DBD}"/>
              </a:ext>
            </a:extLst>
          </p:cNvPr>
          <p:cNvSpPr txBox="1"/>
          <p:nvPr/>
        </p:nvSpPr>
        <p:spPr>
          <a:xfrm>
            <a:off x="1412114" y="2517581"/>
            <a:ext cx="376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R1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D75663A-683D-4265-AE7D-7977A809E635}"/>
              </a:ext>
            </a:extLst>
          </p:cNvPr>
          <p:cNvSpPr txBox="1"/>
          <p:nvPr/>
        </p:nvSpPr>
        <p:spPr>
          <a:xfrm>
            <a:off x="1416597" y="3031627"/>
            <a:ext cx="376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R2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C649A0-2F85-49A9-8C78-3E5088BC27C6}"/>
              </a:ext>
            </a:extLst>
          </p:cNvPr>
          <p:cNvSpPr txBox="1"/>
          <p:nvPr/>
        </p:nvSpPr>
        <p:spPr>
          <a:xfrm>
            <a:off x="1414356" y="3545673"/>
            <a:ext cx="376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R3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DA095FB-3452-4085-B983-C4640999C983}"/>
              </a:ext>
            </a:extLst>
          </p:cNvPr>
          <p:cNvSpPr txBox="1"/>
          <p:nvPr/>
        </p:nvSpPr>
        <p:spPr>
          <a:xfrm>
            <a:off x="1954479" y="2156647"/>
            <a:ext cx="376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T1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E80BCAB-4D6C-49B3-A24A-B5115431C1EB}"/>
              </a:ext>
            </a:extLst>
          </p:cNvPr>
          <p:cNvSpPr txBox="1"/>
          <p:nvPr/>
        </p:nvSpPr>
        <p:spPr>
          <a:xfrm>
            <a:off x="2631312" y="2161130"/>
            <a:ext cx="376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T2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A7BE01A-6773-47F1-970C-3CA16EBB742A}"/>
              </a:ext>
            </a:extLst>
          </p:cNvPr>
          <p:cNvSpPr txBox="1"/>
          <p:nvPr/>
        </p:nvSpPr>
        <p:spPr>
          <a:xfrm>
            <a:off x="3308145" y="2156647"/>
            <a:ext cx="376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T3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A1DEF43-52A5-4BA0-B7F5-F7213A03D1BC}"/>
              </a:ext>
            </a:extLst>
          </p:cNvPr>
          <p:cNvSpPr txBox="1"/>
          <p:nvPr/>
        </p:nvSpPr>
        <p:spPr>
          <a:xfrm>
            <a:off x="1748291" y="3941592"/>
            <a:ext cx="2138083" cy="26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Cost of assignment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6525E40-8DCE-48C7-913D-C2CC88DA911F}"/>
              </a:ext>
            </a:extLst>
          </p:cNvPr>
          <p:cNvSpPr/>
          <p:nvPr/>
        </p:nvSpPr>
        <p:spPr bwMode="auto">
          <a:xfrm>
            <a:off x="4850935" y="2020579"/>
            <a:ext cx="510988" cy="526781"/>
          </a:xfrm>
          <a:prstGeom prst="ellipse">
            <a:avLst/>
          </a:prstGeom>
          <a:solidFill>
            <a:srgbClr val="E2E1C0"/>
          </a:solidFill>
          <a:ln w="6350" cap="flat" cmpd="sng" algn="ctr">
            <a:solidFill>
              <a:srgbClr val="E2E1C0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None/>
              <a:defRPr/>
            </a:pPr>
            <a:r>
              <a:rPr lang="en-US" sz="1200" kern="0" dirty="0">
                <a:solidFill>
                  <a:srgbClr val="000000"/>
                </a:solidFill>
                <a:latin typeface="Selawik" panose="020B0502040204020203" pitchFamily="34" charset="0"/>
              </a:rPr>
              <a:t>R1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A2C1D0A-6B65-46F8-8E43-890CBE74595B}"/>
              </a:ext>
            </a:extLst>
          </p:cNvPr>
          <p:cNvSpPr/>
          <p:nvPr/>
        </p:nvSpPr>
        <p:spPr bwMode="auto">
          <a:xfrm>
            <a:off x="4850935" y="2794203"/>
            <a:ext cx="510988" cy="526781"/>
          </a:xfrm>
          <a:prstGeom prst="ellipse">
            <a:avLst/>
          </a:prstGeom>
          <a:solidFill>
            <a:srgbClr val="E2E1C0"/>
          </a:solidFill>
          <a:ln w="6350" cap="flat" cmpd="sng" algn="ctr">
            <a:solidFill>
              <a:srgbClr val="E2E1C0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None/>
              <a:defRPr/>
            </a:pPr>
            <a:r>
              <a:rPr lang="en-US" sz="1200" kern="0" dirty="0">
                <a:solidFill>
                  <a:srgbClr val="000000"/>
                </a:solidFill>
                <a:latin typeface="Selawik" panose="020B0502040204020203" pitchFamily="34" charset="0"/>
              </a:rPr>
              <a:t>R2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6974ABD-575D-4AAA-BCDC-60406AEC59F2}"/>
              </a:ext>
            </a:extLst>
          </p:cNvPr>
          <p:cNvSpPr/>
          <p:nvPr/>
        </p:nvSpPr>
        <p:spPr bwMode="auto">
          <a:xfrm>
            <a:off x="4850935" y="3567827"/>
            <a:ext cx="510988" cy="526781"/>
          </a:xfrm>
          <a:prstGeom prst="ellipse">
            <a:avLst/>
          </a:prstGeom>
          <a:solidFill>
            <a:srgbClr val="E2E1C0"/>
          </a:solidFill>
          <a:ln w="6350" cap="flat" cmpd="sng" algn="ctr">
            <a:solidFill>
              <a:srgbClr val="E2E1C0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None/>
              <a:defRPr/>
            </a:pPr>
            <a:r>
              <a:rPr lang="en-US" sz="1200" kern="0" dirty="0">
                <a:solidFill>
                  <a:srgbClr val="000000"/>
                </a:solidFill>
                <a:latin typeface="Selawik" panose="020B0502040204020203" pitchFamily="34" charset="0"/>
              </a:rPr>
              <a:t>R3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BA29ADD-97FD-4A7F-8518-9BEF619095D4}"/>
              </a:ext>
            </a:extLst>
          </p:cNvPr>
          <p:cNvSpPr/>
          <p:nvPr/>
        </p:nvSpPr>
        <p:spPr bwMode="auto">
          <a:xfrm>
            <a:off x="6114963" y="2020579"/>
            <a:ext cx="510988" cy="526781"/>
          </a:xfrm>
          <a:prstGeom prst="ellipse">
            <a:avLst/>
          </a:prstGeom>
          <a:solidFill>
            <a:srgbClr val="006666"/>
          </a:solidFill>
          <a:ln w="6350" cap="flat" cmpd="sng" algn="ctr">
            <a:solidFill>
              <a:srgbClr val="006666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None/>
              <a:defRPr/>
            </a:pPr>
            <a:r>
              <a:rPr lang="en-US" sz="1200" kern="0" dirty="0">
                <a:solidFill>
                  <a:prstClr val="white"/>
                </a:solidFill>
                <a:latin typeface="Selawik" panose="020B0502040204020203" pitchFamily="34" charset="0"/>
              </a:rPr>
              <a:t>T1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0CA46F1-8E4D-4815-86B6-3E322284449C}"/>
              </a:ext>
            </a:extLst>
          </p:cNvPr>
          <p:cNvSpPr/>
          <p:nvPr/>
        </p:nvSpPr>
        <p:spPr bwMode="auto">
          <a:xfrm>
            <a:off x="6114963" y="2794203"/>
            <a:ext cx="510988" cy="526781"/>
          </a:xfrm>
          <a:prstGeom prst="ellipse">
            <a:avLst/>
          </a:prstGeom>
          <a:solidFill>
            <a:srgbClr val="006666"/>
          </a:solidFill>
          <a:ln w="6350" cap="flat" cmpd="sng" algn="ctr">
            <a:solidFill>
              <a:srgbClr val="006666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None/>
              <a:defRPr/>
            </a:pPr>
            <a:r>
              <a:rPr lang="en-US" sz="1200" kern="0" dirty="0">
                <a:solidFill>
                  <a:prstClr val="white"/>
                </a:solidFill>
                <a:latin typeface="Selawik" panose="020B0502040204020203" pitchFamily="34" charset="0"/>
              </a:rPr>
              <a:t>T2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05582FB-2160-40CF-B7CF-2015E55E8F5F}"/>
              </a:ext>
            </a:extLst>
          </p:cNvPr>
          <p:cNvSpPr/>
          <p:nvPr/>
        </p:nvSpPr>
        <p:spPr bwMode="auto">
          <a:xfrm>
            <a:off x="6114963" y="3567827"/>
            <a:ext cx="510988" cy="526781"/>
          </a:xfrm>
          <a:prstGeom prst="ellipse">
            <a:avLst/>
          </a:prstGeom>
          <a:solidFill>
            <a:srgbClr val="006666"/>
          </a:solidFill>
          <a:ln w="6350" cap="flat" cmpd="sng" algn="ctr">
            <a:solidFill>
              <a:srgbClr val="006666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None/>
              <a:defRPr/>
            </a:pPr>
            <a:r>
              <a:rPr lang="en-US" sz="1200" kern="0" dirty="0">
                <a:solidFill>
                  <a:prstClr val="white"/>
                </a:solidFill>
                <a:latin typeface="Selawik" panose="020B0502040204020203" pitchFamily="34" charset="0"/>
              </a:rPr>
              <a:t>T3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D76AF24-0807-4C58-8F3B-D67AD58D1E3F}"/>
              </a:ext>
            </a:extLst>
          </p:cNvPr>
          <p:cNvCxnSpPr>
            <a:stCxn id="68" idx="6"/>
            <a:endCxn id="71" idx="2"/>
          </p:cNvCxnSpPr>
          <p:nvPr/>
        </p:nvCxnSpPr>
        <p:spPr bwMode="auto">
          <a:xfrm>
            <a:off x="5361923" y="2283970"/>
            <a:ext cx="753040" cy="0"/>
          </a:xfrm>
          <a:prstGeom prst="line">
            <a:avLst/>
          </a:prstGeom>
          <a:noFill/>
          <a:ln w="9525" cap="flat" cmpd="sng" algn="ctr">
            <a:solidFill>
              <a:srgbClr val="8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51C3E68-5EA9-462D-B25E-CE3DAD2C34D2}"/>
              </a:ext>
            </a:extLst>
          </p:cNvPr>
          <p:cNvCxnSpPr/>
          <p:nvPr/>
        </p:nvCxnSpPr>
        <p:spPr bwMode="auto">
          <a:xfrm>
            <a:off x="5361923" y="3061406"/>
            <a:ext cx="753040" cy="0"/>
          </a:xfrm>
          <a:prstGeom prst="line">
            <a:avLst/>
          </a:prstGeom>
          <a:noFill/>
          <a:ln w="9525" cap="flat" cmpd="sng" algn="ctr">
            <a:solidFill>
              <a:srgbClr val="8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210586E-242B-432D-857E-FF5892E0FF1B}"/>
              </a:ext>
            </a:extLst>
          </p:cNvPr>
          <p:cNvCxnSpPr/>
          <p:nvPr/>
        </p:nvCxnSpPr>
        <p:spPr bwMode="auto">
          <a:xfrm>
            <a:off x="5361923" y="3837062"/>
            <a:ext cx="753040" cy="0"/>
          </a:xfrm>
          <a:prstGeom prst="line">
            <a:avLst/>
          </a:prstGeom>
          <a:noFill/>
          <a:ln w="9525" cap="flat" cmpd="sng" algn="ctr">
            <a:solidFill>
              <a:srgbClr val="8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7A2A5C4-3DBF-4135-8C4C-C1F3D871414C}"/>
              </a:ext>
            </a:extLst>
          </p:cNvPr>
          <p:cNvCxnSpPr>
            <a:stCxn id="68" idx="6"/>
            <a:endCxn id="72" idx="2"/>
          </p:cNvCxnSpPr>
          <p:nvPr/>
        </p:nvCxnSpPr>
        <p:spPr bwMode="auto">
          <a:xfrm>
            <a:off x="5361923" y="2283970"/>
            <a:ext cx="753040" cy="773624"/>
          </a:xfrm>
          <a:prstGeom prst="line">
            <a:avLst/>
          </a:prstGeom>
          <a:noFill/>
          <a:ln w="9525" cap="flat" cmpd="sng" algn="ctr">
            <a:solidFill>
              <a:srgbClr val="8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7B44AD4-C3A7-4290-B2C4-15C6BDB52E04}"/>
              </a:ext>
            </a:extLst>
          </p:cNvPr>
          <p:cNvCxnSpPr>
            <a:stCxn id="68" idx="6"/>
            <a:endCxn id="73" idx="2"/>
          </p:cNvCxnSpPr>
          <p:nvPr/>
        </p:nvCxnSpPr>
        <p:spPr bwMode="auto">
          <a:xfrm>
            <a:off x="5361923" y="2283970"/>
            <a:ext cx="753040" cy="1547248"/>
          </a:xfrm>
          <a:prstGeom prst="line">
            <a:avLst/>
          </a:prstGeom>
          <a:noFill/>
          <a:ln w="9525" cap="flat" cmpd="sng" algn="ctr">
            <a:solidFill>
              <a:srgbClr val="8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BC7F708-A8F4-43E3-B817-6E4F2E252000}"/>
              </a:ext>
            </a:extLst>
          </p:cNvPr>
          <p:cNvCxnSpPr>
            <a:stCxn id="69" idx="6"/>
            <a:endCxn id="71" idx="2"/>
          </p:cNvCxnSpPr>
          <p:nvPr/>
        </p:nvCxnSpPr>
        <p:spPr bwMode="auto">
          <a:xfrm flipV="1">
            <a:off x="5361923" y="2283970"/>
            <a:ext cx="753040" cy="773624"/>
          </a:xfrm>
          <a:prstGeom prst="line">
            <a:avLst/>
          </a:prstGeom>
          <a:noFill/>
          <a:ln w="9525" cap="flat" cmpd="sng" algn="ctr">
            <a:solidFill>
              <a:srgbClr val="8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46ABDB1-4499-43C7-9452-93C302B649DE}"/>
              </a:ext>
            </a:extLst>
          </p:cNvPr>
          <p:cNvCxnSpPr>
            <a:stCxn id="70" idx="6"/>
            <a:endCxn id="71" idx="2"/>
          </p:cNvCxnSpPr>
          <p:nvPr/>
        </p:nvCxnSpPr>
        <p:spPr bwMode="auto">
          <a:xfrm flipV="1">
            <a:off x="5361923" y="2283970"/>
            <a:ext cx="753040" cy="1547248"/>
          </a:xfrm>
          <a:prstGeom prst="line">
            <a:avLst/>
          </a:prstGeom>
          <a:noFill/>
          <a:ln w="9525" cap="flat" cmpd="sng" algn="ctr">
            <a:solidFill>
              <a:srgbClr val="8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B5FDB90-2025-49E3-BBC6-71936F22F9BE}"/>
              </a:ext>
            </a:extLst>
          </p:cNvPr>
          <p:cNvCxnSpPr>
            <a:stCxn id="69" idx="6"/>
            <a:endCxn id="73" idx="2"/>
          </p:cNvCxnSpPr>
          <p:nvPr/>
        </p:nvCxnSpPr>
        <p:spPr bwMode="auto">
          <a:xfrm>
            <a:off x="5361923" y="3057594"/>
            <a:ext cx="753040" cy="773624"/>
          </a:xfrm>
          <a:prstGeom prst="line">
            <a:avLst/>
          </a:prstGeom>
          <a:noFill/>
          <a:ln w="9525" cap="flat" cmpd="sng" algn="ctr">
            <a:solidFill>
              <a:srgbClr val="8000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8F8A0B1-DCFD-467D-A310-F79B82C9D981}"/>
              </a:ext>
            </a:extLst>
          </p:cNvPr>
          <p:cNvCxnSpPr>
            <a:stCxn id="70" idx="6"/>
            <a:endCxn id="72" idx="2"/>
          </p:cNvCxnSpPr>
          <p:nvPr/>
        </p:nvCxnSpPr>
        <p:spPr bwMode="auto">
          <a:xfrm flipV="1">
            <a:off x="5361923" y="3057594"/>
            <a:ext cx="753040" cy="773624"/>
          </a:xfrm>
          <a:prstGeom prst="line">
            <a:avLst/>
          </a:prstGeom>
          <a:noFill/>
          <a:ln w="9525" cap="flat" cmpd="sng" algn="ctr">
            <a:solidFill>
              <a:srgbClr val="800000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0CBB96D-D977-435C-8910-F797EB84DB36}"/>
              </a:ext>
            </a:extLst>
          </p:cNvPr>
          <p:cNvSpPr txBox="1"/>
          <p:nvPr/>
        </p:nvSpPr>
        <p:spPr>
          <a:xfrm rot="16200000">
            <a:off x="581944" y="3031627"/>
            <a:ext cx="15091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Sales rep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23D169F-76F6-4592-964E-D67E78B9B892}"/>
              </a:ext>
            </a:extLst>
          </p:cNvPr>
          <p:cNvSpPr txBox="1"/>
          <p:nvPr/>
        </p:nvSpPr>
        <p:spPr>
          <a:xfrm>
            <a:off x="1941032" y="1896670"/>
            <a:ext cx="1730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Alignment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355ECC7-73EA-444A-B42B-E07760C6ECCD}"/>
              </a:ext>
            </a:extLst>
          </p:cNvPr>
          <p:cNvSpPr txBox="1"/>
          <p:nvPr/>
        </p:nvSpPr>
        <p:spPr>
          <a:xfrm>
            <a:off x="5308135" y="2020579"/>
            <a:ext cx="2420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F2EABCF-0BA7-47A8-A82E-CCB9AD7D370E}"/>
              </a:ext>
            </a:extLst>
          </p:cNvPr>
          <p:cNvSpPr txBox="1"/>
          <p:nvPr/>
        </p:nvSpPr>
        <p:spPr>
          <a:xfrm>
            <a:off x="5481222" y="2230125"/>
            <a:ext cx="121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306AD0C-E0C8-4164-A1BF-5725FD5A2985}"/>
              </a:ext>
            </a:extLst>
          </p:cNvPr>
          <p:cNvSpPr txBox="1"/>
          <p:nvPr/>
        </p:nvSpPr>
        <p:spPr>
          <a:xfrm>
            <a:off x="5361923" y="2476564"/>
            <a:ext cx="107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5E7911D-D257-4BBB-8961-196DD0D2F856}"/>
              </a:ext>
            </a:extLst>
          </p:cNvPr>
          <p:cNvSpPr txBox="1"/>
          <p:nvPr/>
        </p:nvSpPr>
        <p:spPr>
          <a:xfrm>
            <a:off x="5363647" y="2732140"/>
            <a:ext cx="107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9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EEB6418-C8C2-448C-8CCE-977E4FD87B56}"/>
              </a:ext>
            </a:extLst>
          </p:cNvPr>
          <p:cNvSpPr txBox="1"/>
          <p:nvPr/>
        </p:nvSpPr>
        <p:spPr>
          <a:xfrm>
            <a:off x="5481222" y="2851222"/>
            <a:ext cx="121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A4A38F4-A01F-4281-81C5-F3D4874EAAD6}"/>
              </a:ext>
            </a:extLst>
          </p:cNvPr>
          <p:cNvSpPr txBox="1"/>
          <p:nvPr/>
        </p:nvSpPr>
        <p:spPr>
          <a:xfrm>
            <a:off x="5363992" y="3151377"/>
            <a:ext cx="132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6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DC51395-6240-42A2-BF55-5F76970C3119}"/>
              </a:ext>
            </a:extLst>
          </p:cNvPr>
          <p:cNvSpPr txBox="1"/>
          <p:nvPr/>
        </p:nvSpPr>
        <p:spPr>
          <a:xfrm>
            <a:off x="5319858" y="3444406"/>
            <a:ext cx="107576" cy="26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F9B7CF7-DB33-4205-8AE5-27D0C843F1AC}"/>
              </a:ext>
            </a:extLst>
          </p:cNvPr>
          <p:cNvSpPr txBox="1"/>
          <p:nvPr/>
        </p:nvSpPr>
        <p:spPr>
          <a:xfrm>
            <a:off x="5550182" y="3561636"/>
            <a:ext cx="188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7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E681242-F9F1-4059-A80E-A29346B82E05}"/>
              </a:ext>
            </a:extLst>
          </p:cNvPr>
          <p:cNvSpPr txBox="1"/>
          <p:nvPr/>
        </p:nvSpPr>
        <p:spPr>
          <a:xfrm>
            <a:off x="5427434" y="3831217"/>
            <a:ext cx="1227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8</a:t>
            </a:r>
          </a:p>
        </p:txBody>
      </p:sp>
      <p:graphicFrame>
        <p:nvGraphicFramePr>
          <p:cNvPr id="94" name="Table 93">
            <a:extLst>
              <a:ext uri="{FF2B5EF4-FFF2-40B4-BE49-F238E27FC236}">
                <a16:creationId xmlns:a16="http://schemas.microsoft.com/office/drawing/2014/main" id="{57A802C2-AF66-47B0-9081-6F201971C9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4953"/>
              </p:ext>
            </p:extLst>
          </p:nvPr>
        </p:nvGraphicFramePr>
        <p:xfrm>
          <a:off x="7867664" y="2672826"/>
          <a:ext cx="2101260" cy="1520622"/>
        </p:xfrm>
        <a:graphic>
          <a:graphicData uri="http://schemas.openxmlformats.org/drawingml/2006/table">
            <a:tbl>
              <a:tblPr firstRow="1" bandRow="1"/>
              <a:tblGrid>
                <a:gridCol w="700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0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68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00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8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8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0000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5" name="TextBox 94">
            <a:extLst>
              <a:ext uri="{FF2B5EF4-FFF2-40B4-BE49-F238E27FC236}">
                <a16:creationId xmlns:a16="http://schemas.microsoft.com/office/drawing/2014/main" id="{4072DBDB-16DE-42DE-84BF-A1330F5EB63C}"/>
              </a:ext>
            </a:extLst>
          </p:cNvPr>
          <p:cNvSpPr txBox="1"/>
          <p:nvPr/>
        </p:nvSpPr>
        <p:spPr>
          <a:xfrm>
            <a:off x="7508110" y="2762472"/>
            <a:ext cx="376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R1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D0E0BA1-519D-4915-953A-28F4B39FA2C8}"/>
              </a:ext>
            </a:extLst>
          </p:cNvPr>
          <p:cNvSpPr txBox="1"/>
          <p:nvPr/>
        </p:nvSpPr>
        <p:spPr>
          <a:xfrm>
            <a:off x="7512593" y="3276518"/>
            <a:ext cx="376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R2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DFA951A-71A6-48BC-86D6-5395E9C536EB}"/>
              </a:ext>
            </a:extLst>
          </p:cNvPr>
          <p:cNvSpPr txBox="1"/>
          <p:nvPr/>
        </p:nvSpPr>
        <p:spPr>
          <a:xfrm>
            <a:off x="7510352" y="3790564"/>
            <a:ext cx="376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R3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6C952A-CFF0-4E1B-9817-702314DCAD30}"/>
              </a:ext>
            </a:extLst>
          </p:cNvPr>
          <p:cNvSpPr txBox="1"/>
          <p:nvPr/>
        </p:nvSpPr>
        <p:spPr>
          <a:xfrm>
            <a:off x="8050475" y="2401538"/>
            <a:ext cx="376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T1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5AB39C-26C5-4040-8434-1F8BDF8DE3B2}"/>
              </a:ext>
            </a:extLst>
          </p:cNvPr>
          <p:cNvSpPr txBox="1"/>
          <p:nvPr/>
        </p:nvSpPr>
        <p:spPr>
          <a:xfrm>
            <a:off x="8727308" y="2406021"/>
            <a:ext cx="376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T2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993A7D9-2DC0-40BC-A2C5-2FA17799BA4E}"/>
              </a:ext>
            </a:extLst>
          </p:cNvPr>
          <p:cNvSpPr txBox="1"/>
          <p:nvPr/>
        </p:nvSpPr>
        <p:spPr>
          <a:xfrm>
            <a:off x="9404141" y="2401538"/>
            <a:ext cx="376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T3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DCC6E02-270B-4EBA-9F31-B69BB2D335CB}"/>
              </a:ext>
            </a:extLst>
          </p:cNvPr>
          <p:cNvSpPr txBox="1"/>
          <p:nvPr/>
        </p:nvSpPr>
        <p:spPr>
          <a:xfrm>
            <a:off x="7844287" y="4186483"/>
            <a:ext cx="2138083" cy="268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Cost of assignment=10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F63D6CD-3681-49EC-9307-7D6FA7933BEE}"/>
              </a:ext>
            </a:extLst>
          </p:cNvPr>
          <p:cNvSpPr txBox="1"/>
          <p:nvPr/>
        </p:nvSpPr>
        <p:spPr>
          <a:xfrm rot="16200000">
            <a:off x="6677940" y="3276518"/>
            <a:ext cx="15091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Sales rep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6C98CA5-D32C-462D-9783-AC18B9FD62FD}"/>
              </a:ext>
            </a:extLst>
          </p:cNvPr>
          <p:cNvSpPr txBox="1"/>
          <p:nvPr/>
        </p:nvSpPr>
        <p:spPr>
          <a:xfrm>
            <a:off x="8037028" y="2141561"/>
            <a:ext cx="1730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Alignment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9D2A906-DF9C-4365-9CF4-67AFC24B06D2}"/>
              </a:ext>
            </a:extLst>
          </p:cNvPr>
          <p:cNvSpPr txBox="1"/>
          <p:nvPr/>
        </p:nvSpPr>
        <p:spPr>
          <a:xfrm>
            <a:off x="7615728" y="1830200"/>
            <a:ext cx="26909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b="1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Optimal assignment scenario with minimal cost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3054E70-3858-4F50-8200-3C111BD73714}"/>
              </a:ext>
            </a:extLst>
          </p:cNvPr>
          <p:cNvSpPr txBox="1"/>
          <p:nvPr/>
        </p:nvSpPr>
        <p:spPr>
          <a:xfrm>
            <a:off x="1467328" y="4408532"/>
            <a:ext cx="88862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None/>
            </a:pPr>
            <a:r>
              <a:rPr lang="en-US" sz="1100" dirty="0">
                <a:solidFill>
                  <a:srgbClr val="000000"/>
                </a:solidFill>
                <a:latin typeface="Selawik" panose="020B0502040204020203" pitchFamily="34" charset="0"/>
                <a:cs typeface="Times New Roman" pitchFamily="18" charset="0"/>
              </a:rPr>
              <a:t>The matrix that is input to the algorithm is the cost matrix which is populated with the cost associated with each of the assignment, i.e. combination of row &amp; column variables. In sales rep assignment problems, each assignment is valued across various parameters &amp; a rank is assigned to each, which is in turn input to the algorithm. </a:t>
            </a:r>
          </a:p>
        </p:txBody>
      </p:sp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1B9D9FBC-658C-4E82-93C6-7EF065368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288760"/>
              </p:ext>
            </p:extLst>
          </p:nvPr>
        </p:nvGraphicFramePr>
        <p:xfrm>
          <a:off x="1540651" y="5080334"/>
          <a:ext cx="8766029" cy="1257300"/>
        </p:xfrm>
        <a:graphic>
          <a:graphicData uri="http://schemas.openxmlformats.org/drawingml/2006/table">
            <a:tbl>
              <a:tblPr firstRow="1" bandRow="1"/>
              <a:tblGrid>
                <a:gridCol w="2389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8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5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5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5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85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85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85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85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85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1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050" b="1" dirty="0">
                          <a:solidFill>
                            <a:schemeClr val="tx1"/>
                          </a:solidFill>
                        </a:rPr>
                        <a:t>Sales rep 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1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R1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R2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R3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050" b="1" dirty="0">
                          <a:solidFill>
                            <a:schemeClr val="tx1"/>
                          </a:solidFill>
                        </a:rPr>
                        <a:t>Geography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1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050" b="1" dirty="0">
                          <a:solidFill>
                            <a:schemeClr val="tx1"/>
                          </a:solidFill>
                        </a:rPr>
                        <a:t>Distance</a:t>
                      </a:r>
                      <a:r>
                        <a:rPr lang="en-US" sz="1050" b="1" baseline="0" dirty="0">
                          <a:solidFill>
                            <a:schemeClr val="tx1"/>
                          </a:solidFill>
                        </a:rPr>
                        <a:t> from working geography</a:t>
                      </a:r>
                      <a:endParaRPr 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1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50 miles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60 miles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60 miles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70 miles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55 miles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65 miles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55 miles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65 miles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65 miles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050" b="1" dirty="0">
                          <a:solidFill>
                            <a:schemeClr val="tx1"/>
                          </a:solidFill>
                        </a:rPr>
                        <a:t>physician/</a:t>
                      </a:r>
                      <a:r>
                        <a:rPr lang="en-US" sz="1050" b="1" baseline="0" dirty="0">
                          <a:solidFill>
                            <a:schemeClr val="tx1"/>
                          </a:solidFill>
                        </a:rPr>
                        <a:t> Business continuity</a:t>
                      </a:r>
                      <a:endParaRPr 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1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40%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60%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0%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20%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40%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40%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45%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30%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25%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050" b="1" dirty="0">
                          <a:solidFill>
                            <a:schemeClr val="tx1"/>
                          </a:solidFill>
                        </a:rPr>
                        <a:t>Rank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1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7" name="Text Box 13">
            <a:extLst>
              <a:ext uri="{FF2B5EF4-FFF2-40B4-BE49-F238E27FC236}">
                <a16:creationId xmlns:a16="http://schemas.microsoft.com/office/drawing/2014/main" id="{423FB1FF-A77F-45A9-8F73-47F5448A0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33"/>
            <a:ext cx="1431802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People Placement (7/7)</a:t>
            </a:r>
          </a:p>
        </p:txBody>
      </p:sp>
    </p:spTree>
    <p:extLst>
      <p:ext uri="{BB962C8B-B14F-4D97-AF65-F5344CB8AC3E}">
        <p14:creationId xmlns:p14="http://schemas.microsoft.com/office/powerpoint/2010/main" val="2921174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8D8827-E7E3-4F6A-9E19-16472FFADF09}"/>
              </a:ext>
            </a:extLst>
          </p:cNvPr>
          <p:cNvSpPr txBox="1"/>
          <p:nvPr/>
        </p:nvSpPr>
        <p:spPr>
          <a:xfrm>
            <a:off x="5617942" y="2931025"/>
            <a:ext cx="27403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Why Mu Sigma?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333ACD-5A6F-4F34-AD6F-1F8DDBE718CB}"/>
              </a:ext>
            </a:extLst>
          </p:cNvPr>
          <p:cNvCxnSpPr/>
          <p:nvPr/>
        </p:nvCxnSpPr>
        <p:spPr>
          <a:xfrm>
            <a:off x="8557404" y="2931025"/>
            <a:ext cx="0" cy="10772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6833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F2ED8B5-A7D3-49D1-9DBE-23D2642BA800}"/>
              </a:ext>
            </a:extLst>
          </p:cNvPr>
          <p:cNvSpPr txBox="1">
            <a:spLocks/>
          </p:cNvSpPr>
          <p:nvPr/>
        </p:nvSpPr>
        <p:spPr>
          <a:xfrm>
            <a:off x="228599" y="149332"/>
            <a:ext cx="10893287" cy="7017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Why Mu Sigma?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Mu Sigma will act as a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Sherpa in building analytics capabilities in-house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for you by leveraging and delivering white-box reusable accelerators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EA73A7-B1EB-4359-A77F-9788ED5DAADC}"/>
              </a:ext>
            </a:extLst>
          </p:cNvPr>
          <p:cNvSpPr/>
          <p:nvPr/>
        </p:nvSpPr>
        <p:spPr bwMode="auto">
          <a:xfrm>
            <a:off x="704322" y="1371600"/>
            <a:ext cx="10758005" cy="4953000"/>
          </a:xfrm>
          <a:prstGeom prst="rect">
            <a:avLst/>
          </a:prstGeom>
          <a:noFill/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190822" marR="0" lvl="0" indent="-190822" algn="l" defTabSz="742676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o UI"/>
              <a:ea typeface="+mn-ea"/>
              <a:cs typeface="+mn-cs"/>
            </a:endParaRPr>
          </a:p>
        </p:txBody>
      </p:sp>
      <p:sp>
        <p:nvSpPr>
          <p:cNvPr id="23" name="Block Arc 22">
            <a:extLst>
              <a:ext uri="{FF2B5EF4-FFF2-40B4-BE49-F238E27FC236}">
                <a16:creationId xmlns:a16="http://schemas.microsoft.com/office/drawing/2014/main" id="{90FE6AB9-657B-4280-A520-9D957D8665E8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-775903" y="2241320"/>
            <a:ext cx="2970848" cy="2970848"/>
          </a:xfrm>
          <a:prstGeom prst="blockArc">
            <a:avLst>
              <a:gd name="adj1" fmla="val 10800000"/>
              <a:gd name="adj2" fmla="val 12905005"/>
              <a:gd name="adj3" fmla="val 24465"/>
            </a:avLst>
          </a:prstGeom>
          <a:solidFill>
            <a:srgbClr val="ED7D31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vert270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42676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01</a:t>
            </a:r>
          </a:p>
        </p:txBody>
      </p:sp>
      <p:sp>
        <p:nvSpPr>
          <p:cNvPr id="24" name="Block Arc 23">
            <a:extLst>
              <a:ext uri="{FF2B5EF4-FFF2-40B4-BE49-F238E27FC236}">
                <a16:creationId xmlns:a16="http://schemas.microsoft.com/office/drawing/2014/main" id="{31D83AFE-E585-4A90-B733-B88C02B16F4D}"/>
              </a:ext>
            </a:extLst>
          </p:cNvPr>
          <p:cNvSpPr>
            <a:spLocks noChangeAspect="1"/>
          </p:cNvSpPr>
          <p:nvPr/>
        </p:nvSpPr>
        <p:spPr bwMode="auto">
          <a:xfrm rot="7560000">
            <a:off x="-753127" y="2241320"/>
            <a:ext cx="2970848" cy="2970848"/>
          </a:xfrm>
          <a:prstGeom prst="blockArc">
            <a:avLst>
              <a:gd name="adj1" fmla="val 10944190"/>
              <a:gd name="adj2" fmla="val 12856063"/>
              <a:gd name="adj3" fmla="val 24533"/>
            </a:avLst>
          </a:prstGeom>
          <a:solidFill>
            <a:srgbClr val="4D4D4D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vert270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42676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o UI"/>
              <a:ea typeface="+mn-ea"/>
              <a:cs typeface="+mn-cs"/>
            </a:endParaRPr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573D778F-437F-4CA5-A2C8-074A74FACA88}"/>
              </a:ext>
            </a:extLst>
          </p:cNvPr>
          <p:cNvSpPr>
            <a:spLocks noChangeAspect="1"/>
          </p:cNvSpPr>
          <p:nvPr/>
        </p:nvSpPr>
        <p:spPr bwMode="auto">
          <a:xfrm rot="9780000">
            <a:off x="-775903" y="2241320"/>
            <a:ext cx="2970848" cy="2970848"/>
          </a:xfrm>
          <a:prstGeom prst="blockArc">
            <a:avLst>
              <a:gd name="adj1" fmla="val 10800000"/>
              <a:gd name="adj2" fmla="val 12869045"/>
              <a:gd name="adj3" fmla="val 24653"/>
            </a:avLst>
          </a:prstGeom>
          <a:solidFill>
            <a:srgbClr val="ED7D31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vert270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42676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o UI"/>
              <a:ea typeface="+mn-ea"/>
              <a:cs typeface="+mn-cs"/>
            </a:endParaRPr>
          </a:p>
        </p:txBody>
      </p:sp>
      <p:sp>
        <p:nvSpPr>
          <p:cNvPr id="26" name="Block Arc 25">
            <a:extLst>
              <a:ext uri="{FF2B5EF4-FFF2-40B4-BE49-F238E27FC236}">
                <a16:creationId xmlns:a16="http://schemas.microsoft.com/office/drawing/2014/main" id="{D51201D7-09FA-4613-8D3E-E3EBCD02FE11}"/>
              </a:ext>
            </a:extLst>
          </p:cNvPr>
          <p:cNvSpPr>
            <a:spLocks noChangeAspect="1"/>
          </p:cNvSpPr>
          <p:nvPr/>
        </p:nvSpPr>
        <p:spPr bwMode="auto">
          <a:xfrm rot="16200000" flipV="1">
            <a:off x="-775903" y="2241321"/>
            <a:ext cx="2970848" cy="2970848"/>
          </a:xfrm>
          <a:prstGeom prst="blockArc">
            <a:avLst>
              <a:gd name="adj1" fmla="val 10800000"/>
              <a:gd name="adj2" fmla="val 12793415"/>
              <a:gd name="adj3" fmla="val 24575"/>
            </a:avLst>
          </a:prstGeom>
          <a:solidFill>
            <a:srgbClr val="ED7D31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vert270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42676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05</a:t>
            </a: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1A5226E8-6F90-4A63-B850-4F322F8658EC}"/>
              </a:ext>
            </a:extLst>
          </p:cNvPr>
          <p:cNvSpPr>
            <a:spLocks noChangeAspect="1"/>
          </p:cNvSpPr>
          <p:nvPr/>
        </p:nvSpPr>
        <p:spPr bwMode="auto">
          <a:xfrm rot="14040000" flipV="1">
            <a:off x="-736797" y="2241320"/>
            <a:ext cx="2970848" cy="2970848"/>
          </a:xfrm>
          <a:prstGeom prst="blockArc">
            <a:avLst>
              <a:gd name="adj1" fmla="val 10800000"/>
              <a:gd name="adj2" fmla="val 12791089"/>
              <a:gd name="adj3" fmla="val 24754"/>
            </a:avLst>
          </a:prstGeom>
          <a:solidFill>
            <a:srgbClr val="4D4D4D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vert270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42676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o UI"/>
              <a:ea typeface="+mn-ea"/>
              <a:cs typeface="+mn-cs"/>
            </a:endParaRPr>
          </a:p>
        </p:txBody>
      </p:sp>
      <p:sp>
        <p:nvSpPr>
          <p:cNvPr id="28" name="Pie 88">
            <a:extLst>
              <a:ext uri="{FF2B5EF4-FFF2-40B4-BE49-F238E27FC236}">
                <a16:creationId xmlns:a16="http://schemas.microsoft.com/office/drawing/2014/main" id="{07F32579-0B83-45CE-8084-6480EEA7ABD5}"/>
              </a:ext>
            </a:extLst>
          </p:cNvPr>
          <p:cNvSpPr>
            <a:spLocks noChangeAspect="1"/>
          </p:cNvSpPr>
          <p:nvPr/>
        </p:nvSpPr>
        <p:spPr bwMode="auto">
          <a:xfrm rot="16200000" flipH="1">
            <a:off x="3945" y="3021170"/>
            <a:ext cx="1411153" cy="1411153"/>
          </a:xfrm>
          <a:prstGeom prst="pie">
            <a:avLst>
              <a:gd name="adj1" fmla="val 0"/>
              <a:gd name="adj2" fmla="val 10794744"/>
            </a:avLst>
          </a:prstGeom>
          <a:noFill/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190822" marR="0" lvl="0" indent="-190822" algn="l" defTabSz="742676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o U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FB0229-5320-42E9-A7E0-1107D628A74E}"/>
              </a:ext>
            </a:extLst>
          </p:cNvPr>
          <p:cNvSpPr txBox="1"/>
          <p:nvPr/>
        </p:nvSpPr>
        <p:spPr>
          <a:xfrm>
            <a:off x="1578610" y="3598096"/>
            <a:ext cx="532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42676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26B7E9-D1B0-415E-AAE8-F6343C0A4C07}"/>
              </a:ext>
            </a:extLst>
          </p:cNvPr>
          <p:cNvSpPr txBox="1"/>
          <p:nvPr/>
        </p:nvSpPr>
        <p:spPr>
          <a:xfrm>
            <a:off x="1449456" y="4278842"/>
            <a:ext cx="432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42676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04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4B61A8-BAC1-40E4-B54C-59109DFE534F}"/>
              </a:ext>
            </a:extLst>
          </p:cNvPr>
          <p:cNvSpPr txBox="1"/>
          <p:nvPr/>
        </p:nvSpPr>
        <p:spPr>
          <a:xfrm>
            <a:off x="1448960" y="2952887"/>
            <a:ext cx="433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42676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02</a:t>
            </a:r>
          </a:p>
        </p:txBody>
      </p:sp>
      <p:sp>
        <p:nvSpPr>
          <p:cNvPr id="32" name="Line Callout 2 (No Border) 92">
            <a:extLst>
              <a:ext uri="{FF2B5EF4-FFF2-40B4-BE49-F238E27FC236}">
                <a16:creationId xmlns:a16="http://schemas.microsoft.com/office/drawing/2014/main" id="{5FBCE1AA-0433-451C-B2F2-DA78468B92AB}"/>
              </a:ext>
            </a:extLst>
          </p:cNvPr>
          <p:cNvSpPr/>
          <p:nvPr/>
        </p:nvSpPr>
        <p:spPr bwMode="auto">
          <a:xfrm>
            <a:off x="2140232" y="1524000"/>
            <a:ext cx="4930058" cy="712330"/>
          </a:xfrm>
          <a:prstGeom prst="callout2">
            <a:avLst>
              <a:gd name="adj1" fmla="val 40836"/>
              <a:gd name="adj2" fmla="val -1708"/>
              <a:gd name="adj3" fmla="val 40628"/>
              <a:gd name="adj4" fmla="val -14785"/>
              <a:gd name="adj5" fmla="val 110629"/>
              <a:gd name="adj6" fmla="val -22303"/>
            </a:avLst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742676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Our understanding of your organization:</a:t>
            </a:r>
          </a:p>
          <a:p>
            <a:pPr marL="171450" marR="0" lvl="0" indent="-171450" algn="l" defTabSz="742676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have partnered with you since 2011 across various divisions</a:t>
            </a:r>
          </a:p>
        </p:txBody>
      </p:sp>
      <p:sp>
        <p:nvSpPr>
          <p:cNvPr id="33" name="Line Callout 2 (No Border) 93">
            <a:extLst>
              <a:ext uri="{FF2B5EF4-FFF2-40B4-BE49-F238E27FC236}">
                <a16:creationId xmlns:a16="http://schemas.microsoft.com/office/drawing/2014/main" id="{C6C94BC1-FDCD-4DCB-BCC0-F7C0795939B8}"/>
              </a:ext>
            </a:extLst>
          </p:cNvPr>
          <p:cNvSpPr/>
          <p:nvPr/>
        </p:nvSpPr>
        <p:spPr bwMode="auto">
          <a:xfrm>
            <a:off x="2738731" y="2600563"/>
            <a:ext cx="4911623" cy="712330"/>
          </a:xfrm>
          <a:prstGeom prst="callout2">
            <a:avLst>
              <a:gd name="adj1" fmla="val 53474"/>
              <a:gd name="adj2" fmla="val -1415"/>
              <a:gd name="adj3" fmla="val 53266"/>
              <a:gd name="adj4" fmla="val -12145"/>
              <a:gd name="adj5" fmla="val 37278"/>
              <a:gd name="adj6" fmla="val -18401"/>
            </a:avLst>
          </a:prstGeom>
          <a:noFill/>
          <a:ln w="19050" cap="flat" cmpd="sng" algn="ctr">
            <a:solidFill>
              <a:srgbClr val="4D4D4D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742676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 Sigma’s solution is:</a:t>
            </a:r>
          </a:p>
          <a:p>
            <a:pPr marL="228600" marR="0" lvl="0" indent="-228600" algn="l" defTabSz="742676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AutoNum type="alphaLcPeriod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Whitebox: All algorithms and techniques are open for discussion</a:t>
            </a:r>
          </a:p>
          <a:p>
            <a:pPr marL="228600" marR="0" lvl="0" indent="-228600" algn="l" defTabSz="742676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AutoNum type="alphaLcPeriod"/>
              <a:tabLst/>
              <a:defRPr/>
            </a:pPr>
            <a:r>
              <a:rPr lang="en-US" sz="105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Based on good collaboration with you</a:t>
            </a:r>
          </a:p>
          <a:p>
            <a:pPr marL="228600" marR="0" lvl="0" indent="-228600" algn="l" defTabSz="742676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AutoNum type="alphaLcPeriod"/>
              <a:tabLst/>
              <a:defRPr/>
            </a:pPr>
            <a:r>
              <a:rPr lang="en-US" sz="105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Flexible for change in requirements</a:t>
            </a:r>
          </a:p>
          <a:p>
            <a:pPr marL="228600" marR="0" lvl="0" indent="-228600" algn="l" defTabSz="742676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AutoNum type="alphaLcPeriod"/>
              <a:tabLst/>
              <a:defRPr/>
            </a:pPr>
            <a:r>
              <a:rPr lang="en-US" sz="105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Uses reusable components for quick turnaround</a:t>
            </a:r>
          </a:p>
          <a:p>
            <a:pPr marL="228600" marR="0" lvl="0" indent="-228600" algn="l" defTabSz="742676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AutoNum type="alphaLcPeriod"/>
              <a:tabLst/>
              <a:defRPr/>
            </a:pPr>
            <a:r>
              <a:rPr lang="en-US" sz="105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Can be extended to build a platform in the future for reduced cost</a:t>
            </a:r>
          </a:p>
          <a:p>
            <a:pPr marL="228600" marR="0" lvl="0" indent="-228600" algn="l" defTabSz="742676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AutoNum type="alphaLcPeriod"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Line Callout 2 (No Border) 94">
            <a:extLst>
              <a:ext uri="{FF2B5EF4-FFF2-40B4-BE49-F238E27FC236}">
                <a16:creationId xmlns:a16="http://schemas.microsoft.com/office/drawing/2014/main" id="{45D4D23E-8301-47FF-AD49-3BB09B7285C4}"/>
              </a:ext>
            </a:extLst>
          </p:cNvPr>
          <p:cNvSpPr/>
          <p:nvPr/>
        </p:nvSpPr>
        <p:spPr bwMode="auto">
          <a:xfrm>
            <a:off x="2194946" y="5383670"/>
            <a:ext cx="4623429" cy="712330"/>
          </a:xfrm>
          <a:prstGeom prst="callout2">
            <a:avLst>
              <a:gd name="adj1" fmla="val 51894"/>
              <a:gd name="adj2" fmla="val -1415"/>
              <a:gd name="adj3" fmla="val 51686"/>
              <a:gd name="adj4" fmla="val -13025"/>
              <a:gd name="adj5" fmla="val -33250"/>
              <a:gd name="adj6" fmla="val -21700"/>
            </a:avLst>
          </a:prstGeom>
          <a:noFill/>
          <a:ln w="19050" cap="flat" cmpd="sng" algn="ctr">
            <a:solidFill>
              <a:srgbClr val="ED7D3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lvl="0" defTabSz="742676"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050" b="1" kern="0" dirty="0">
                <a:solidFill>
                  <a:srgbClr val="595959"/>
                </a:solidFill>
                <a:latin typeface="Arial"/>
                <a:cs typeface="Lao UI" panose="020B0502040204020203" pitchFamily="34" charset="0"/>
              </a:rPr>
              <a:t>Mu Sigma is a leader in Analytics:</a:t>
            </a:r>
          </a:p>
          <a:p>
            <a:pPr marL="171450" lvl="0" indent="-171450" defTabSz="742676" eaLnBrk="0" fontAlgn="base" hangingPunct="0">
              <a:lnSpc>
                <a:spcPct val="120000"/>
              </a:lnSpc>
              <a:spcAft>
                <a:spcPct val="0"/>
              </a:spcAft>
              <a:buClr>
                <a:srgbClr val="0B1F65"/>
              </a:buClr>
              <a:buFont typeface="Arial" panose="020B0604020202020204" pitchFamily="34" charset="0"/>
              <a:buChar char="•"/>
              <a:defRPr/>
            </a:pPr>
            <a:r>
              <a:rPr lang="en-US" sz="1050" kern="0" dirty="0">
                <a:solidFill>
                  <a:srgbClr val="595959"/>
                </a:solidFill>
                <a:latin typeface="Arial"/>
                <a:cs typeface="Lao UI" panose="020B0502040204020203" pitchFamily="34" charset="0"/>
              </a:rPr>
              <a:t>We continue to be world’s #1 analytics company</a:t>
            </a:r>
          </a:p>
        </p:txBody>
      </p:sp>
      <p:sp>
        <p:nvSpPr>
          <p:cNvPr id="35" name="Line Callout 2 (No Border) 95">
            <a:extLst>
              <a:ext uri="{FF2B5EF4-FFF2-40B4-BE49-F238E27FC236}">
                <a16:creationId xmlns:a16="http://schemas.microsoft.com/office/drawing/2014/main" id="{08840860-358C-450F-A959-6CCD0455BC9F}"/>
              </a:ext>
            </a:extLst>
          </p:cNvPr>
          <p:cNvSpPr/>
          <p:nvPr/>
        </p:nvSpPr>
        <p:spPr bwMode="auto">
          <a:xfrm>
            <a:off x="2760905" y="4531190"/>
            <a:ext cx="4309385" cy="712330"/>
          </a:xfrm>
          <a:prstGeom prst="callout2">
            <a:avLst>
              <a:gd name="adj1" fmla="val 47154"/>
              <a:gd name="adj2" fmla="val -2002"/>
              <a:gd name="adj3" fmla="val 46946"/>
              <a:gd name="adj4" fmla="val -12732"/>
              <a:gd name="adj5" fmla="val 22858"/>
              <a:gd name="adj6" fmla="val -21779"/>
            </a:avLst>
          </a:prstGeom>
          <a:noFill/>
          <a:ln w="19050" cap="flat" cmpd="sng" algn="ctr">
            <a:solidFill>
              <a:srgbClr val="4D4D4D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742676" rtl="0" eaLnBrk="0" fontAlgn="ctr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Building capability in-house:</a:t>
            </a:r>
          </a:p>
          <a:p>
            <a:pPr marL="171450" marR="0" lvl="0" indent="-171450" algn="l" defTabSz="742676" rtl="0" eaLnBrk="0" fontAlgn="ctr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0B1F6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 Sigma will, over time, enable you to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 its internal capabilities</a:t>
            </a:r>
          </a:p>
          <a:p>
            <a:pPr marL="171450" marR="0" lvl="0" indent="-171450" algn="l" defTabSz="742676" rtl="0" eaLnBrk="0" fontAlgn="ctr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0B1F6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5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We will run workshops within your organization to train its internal team</a:t>
            </a:r>
            <a:endParaRPr kumimoji="0" lang="en-US" sz="105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Line Callout 2 (No Border) 96">
            <a:extLst>
              <a:ext uri="{FF2B5EF4-FFF2-40B4-BE49-F238E27FC236}">
                <a16:creationId xmlns:a16="http://schemas.microsoft.com/office/drawing/2014/main" id="{2A193B3A-5C05-4E72-B537-BC521CB60E85}"/>
              </a:ext>
            </a:extLst>
          </p:cNvPr>
          <p:cNvSpPr/>
          <p:nvPr/>
        </p:nvSpPr>
        <p:spPr bwMode="auto">
          <a:xfrm>
            <a:off x="2779500" y="3594777"/>
            <a:ext cx="3836048" cy="712330"/>
          </a:xfrm>
          <a:prstGeom prst="callout2">
            <a:avLst>
              <a:gd name="adj1" fmla="val 51894"/>
              <a:gd name="adj2" fmla="val -1415"/>
              <a:gd name="adj3" fmla="val 51686"/>
              <a:gd name="adj4" fmla="val -11852"/>
              <a:gd name="adj5" fmla="val 51261"/>
              <a:gd name="adj6" fmla="val -20912"/>
            </a:avLst>
          </a:prstGeom>
          <a:noFill/>
          <a:ln w="19050" cap="flat" cmpd="sng" algn="ctr">
            <a:solidFill>
              <a:srgbClr val="4D4D4D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742676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Our experience in life sciences:</a:t>
            </a:r>
          </a:p>
          <a:p>
            <a:pPr marL="171450" marR="0" lvl="0" indent="-171450" algn="l" defTabSz="742676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>
                <a:srgbClr val="0B1F6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5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</a:rPr>
              <a:t>Mu Sigma understands the US life sciences business very well with 14+ years of experience in this business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Arial"/>
              <a:ea typeface="+mn-ea"/>
              <a:cs typeface="Times New Roman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22586D-CE83-47B8-A527-0B61D955BF25}"/>
              </a:ext>
            </a:extLst>
          </p:cNvPr>
          <p:cNvSpPr txBox="1"/>
          <p:nvPr/>
        </p:nvSpPr>
        <p:spPr>
          <a:xfrm>
            <a:off x="7337956" y="2600563"/>
            <a:ext cx="2427452" cy="355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42676" rtl="0" eaLnBrk="0" fontAlgn="base" latinLnBrk="0" hangingPunct="0">
              <a:lnSpc>
                <a:spcPct val="150000"/>
              </a:lnSpc>
              <a:spcBef>
                <a:spcPts val="1624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Lao UI"/>
              <a:ea typeface="+mn-ea"/>
              <a:cs typeface="Times New Roman" pitchFamily="18" charset="0"/>
            </a:endParaRPr>
          </a:p>
        </p:txBody>
      </p:sp>
      <p:sp>
        <p:nvSpPr>
          <p:cNvPr id="38" name="Chevron 24">
            <a:extLst>
              <a:ext uri="{FF2B5EF4-FFF2-40B4-BE49-F238E27FC236}">
                <a16:creationId xmlns:a16="http://schemas.microsoft.com/office/drawing/2014/main" id="{D165C4FF-7116-4E43-96EF-3A689B11192D}"/>
              </a:ext>
            </a:extLst>
          </p:cNvPr>
          <p:cNvSpPr/>
          <p:nvPr/>
        </p:nvSpPr>
        <p:spPr bwMode="auto">
          <a:xfrm>
            <a:off x="7650354" y="3391865"/>
            <a:ext cx="432297" cy="816983"/>
          </a:xfrm>
          <a:prstGeom prst="chevron">
            <a:avLst>
              <a:gd name="adj" fmla="val 61833"/>
            </a:avLst>
          </a:prstGeom>
          <a:solidFill>
            <a:srgbClr val="4D4D4D"/>
          </a:solidFill>
          <a:ln w="190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190822" marR="0" lvl="0" indent="-190822" algn="l" defTabSz="742676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o UI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E13359-1352-40CC-8119-2F5FBF719EB8}"/>
              </a:ext>
            </a:extLst>
          </p:cNvPr>
          <p:cNvSpPr txBox="1"/>
          <p:nvPr/>
        </p:nvSpPr>
        <p:spPr>
          <a:xfrm>
            <a:off x="8457666" y="3156590"/>
            <a:ext cx="2949199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742676" rtl="0" eaLnBrk="0" fontAlgn="base" latinLnBrk="0" hangingPunct="0">
              <a:lnSpc>
                <a:spcPct val="150000"/>
              </a:lnSpc>
              <a:spcBef>
                <a:spcPts val="1624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Mu Sigma will be the right partner for you for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 this engagement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6666"/>
              </a:solidFill>
              <a:effectLst/>
              <a:uLnTx/>
              <a:uFillTx/>
              <a:latin typeface="Arial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3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8D8827-E7E3-4F6A-9E19-16472FFADF09}"/>
              </a:ext>
            </a:extLst>
          </p:cNvPr>
          <p:cNvSpPr txBox="1"/>
          <p:nvPr/>
        </p:nvSpPr>
        <p:spPr>
          <a:xfrm>
            <a:off x="5617942" y="2931025"/>
            <a:ext cx="27403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Selawik Light" panose="020B0502040204020203" pitchFamily="34" charset="0"/>
              </a:rPr>
              <a:t>What will we </a:t>
            </a:r>
            <a:r>
              <a:rPr lang="en-US" sz="3200" b="1" dirty="0">
                <a:solidFill>
                  <a:schemeClr val="bg1"/>
                </a:solidFill>
                <a:latin typeface="Selawik" panose="020B0502040204020203" pitchFamily="34" charset="0"/>
              </a:rPr>
              <a:t>deliver?</a:t>
            </a:r>
            <a:endParaRPr lang="en-US" sz="3200" dirty="0">
              <a:solidFill>
                <a:schemeClr val="bg1"/>
              </a:solidFill>
              <a:latin typeface="Selawik Light" panose="020B0502040204020203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333ACD-5A6F-4F34-AD6F-1F8DDBE718CB}"/>
              </a:ext>
            </a:extLst>
          </p:cNvPr>
          <p:cNvCxnSpPr/>
          <p:nvPr/>
        </p:nvCxnSpPr>
        <p:spPr>
          <a:xfrm>
            <a:off x="8557404" y="2931025"/>
            <a:ext cx="0" cy="10772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9250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1334289E-69B6-48EC-BD8D-A22B302397E0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Key </a:t>
            </a: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deliverables</a:t>
            </a:r>
            <a:endParaRPr lang="en-US" sz="2200" dirty="0">
              <a:solidFill>
                <a:prstClr val="black">
                  <a:lumMod val="65000"/>
                  <a:lumOff val="35000"/>
                </a:prstClr>
              </a:solidFill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Mu Sigma will engage with you through various touchpoints in the form of intermediary deliverables until the delivery of the complete solution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264C966-1818-4BB2-9AE5-AFD42E627D0A}"/>
              </a:ext>
            </a:extLst>
          </p:cNvPr>
          <p:cNvGrpSpPr/>
          <p:nvPr/>
        </p:nvGrpSpPr>
        <p:grpSpPr>
          <a:xfrm>
            <a:off x="1382406" y="1831286"/>
            <a:ext cx="9581601" cy="4027760"/>
            <a:chOff x="1579071" y="1142306"/>
            <a:chExt cx="9581601" cy="402776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162B2B0-AC6F-4E3C-81B6-394C164D4EC7}"/>
                </a:ext>
              </a:extLst>
            </p:cNvPr>
            <p:cNvGrpSpPr/>
            <p:nvPr/>
          </p:nvGrpSpPr>
          <p:grpSpPr>
            <a:xfrm>
              <a:off x="4401757" y="1216966"/>
              <a:ext cx="1828800" cy="1004559"/>
              <a:chOff x="4368304" y="1439991"/>
              <a:chExt cx="1828800" cy="1004559"/>
            </a:xfrm>
          </p:grpSpPr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F6D41746-8753-4AD0-AFB5-4CD71BF8C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7633" y="1556464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5A5F8CC0-A742-490F-B01B-0F2B74BF8D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8710" y="1439991"/>
                <a:ext cx="701836" cy="701836"/>
              </a:xfrm>
              <a:prstGeom prst="rect">
                <a:avLst/>
              </a:prstGeom>
            </p:spPr>
          </p:pic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3F837D7-2341-40BA-911C-52AD892D3DCE}"/>
                  </a:ext>
                </a:extLst>
              </p:cNvPr>
              <p:cNvSpPr txBox="1"/>
              <p:nvPr/>
            </p:nvSpPr>
            <p:spPr>
              <a:xfrm>
                <a:off x="4368304" y="2013663"/>
                <a:ext cx="18288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lawik Light" panose="020B0502040204020203" pitchFamily="34" charset="0"/>
                  </a:rPr>
                  <a:t>Project plan with week level work progress 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2654322-8223-4449-A10D-BD50BCA271D7}"/>
                </a:ext>
              </a:extLst>
            </p:cNvPr>
            <p:cNvGrpSpPr/>
            <p:nvPr/>
          </p:nvGrpSpPr>
          <p:grpSpPr>
            <a:xfrm>
              <a:off x="6866067" y="1325729"/>
              <a:ext cx="1828800" cy="885163"/>
              <a:chOff x="6832614" y="1548754"/>
              <a:chExt cx="1828800" cy="885163"/>
            </a:xfrm>
          </p:grpSpPr>
          <p:pic>
            <p:nvPicPr>
              <p:cNvPr id="112" name="Picture 111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5B578232-80DA-4EB7-ABAC-8D706EC0E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2139" y="1551676"/>
                <a:ext cx="421021" cy="457200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DC013505-9B31-4C42-8E3D-C887FB612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19433" y="1548754"/>
                <a:ext cx="457200" cy="457200"/>
              </a:xfrm>
              <a:prstGeom prst="rect">
                <a:avLst/>
              </a:prstGeom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E85888A-C1AF-4CEC-B99D-2984761D57C8}"/>
                  </a:ext>
                </a:extLst>
              </p:cNvPr>
              <p:cNvSpPr/>
              <p:nvPr/>
            </p:nvSpPr>
            <p:spPr>
              <a:xfrm>
                <a:off x="6832614" y="2003030"/>
                <a:ext cx="18288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lawik Light" panose="020B0502040204020203" pitchFamily="34" charset="0"/>
                  </a:rPr>
                  <a:t>Data Request sheet with data file details, tables etc.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E087B22-6468-4AA6-B00E-0C2F0F9C4059}"/>
                </a:ext>
              </a:extLst>
            </p:cNvPr>
            <p:cNvGrpSpPr/>
            <p:nvPr/>
          </p:nvGrpSpPr>
          <p:grpSpPr>
            <a:xfrm>
              <a:off x="2115150" y="1184624"/>
              <a:ext cx="1842685" cy="1074237"/>
              <a:chOff x="2081697" y="1407649"/>
              <a:chExt cx="1842685" cy="1074237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BEE39FE-8D96-486C-81A0-F5B72D9274F8}"/>
                  </a:ext>
                </a:extLst>
              </p:cNvPr>
              <p:cNvSpPr txBox="1"/>
              <p:nvPr/>
            </p:nvSpPr>
            <p:spPr>
              <a:xfrm>
                <a:off x="2081697" y="1904805"/>
                <a:ext cx="1842685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lawik Light" panose="020B0502040204020203" pitchFamily="34" charset="0"/>
                  </a:rPr>
                  <a:t>SGQ - Problem definition</a:t>
                </a: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lawik Light" panose="020B0502040204020203" pitchFamily="34" charset="0"/>
                  </a:rPr>
                  <a:t>Representation Map</a:t>
                </a: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lawik Light" panose="020B0502040204020203" pitchFamily="34" charset="0"/>
                  </a:rPr>
                  <a:t>Hypothesis Matrix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EED99C28-A29C-4649-9D90-7221299C387F}"/>
                  </a:ext>
                </a:extLst>
              </p:cNvPr>
              <p:cNvSpPr/>
              <p:nvPr/>
            </p:nvSpPr>
            <p:spPr>
              <a:xfrm>
                <a:off x="2193239" y="1407649"/>
                <a:ext cx="115768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uLnTx/>
                    <a:uFillTx/>
                    <a:latin typeface="SegoeUI-Bold"/>
                  </a:rPr>
                  <a:t>AoPS™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uLnTx/>
                    <a:uFillTx/>
                    <a:latin typeface="Calibri" panose="020F0502020204030204"/>
                  </a:rPr>
                  <a:t>Framework</a:t>
                </a: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8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69BC2EC-67B5-4DC3-BA05-D99A8B512F3E}"/>
                </a:ext>
              </a:extLst>
            </p:cNvPr>
            <p:cNvSpPr/>
            <p:nvPr/>
          </p:nvSpPr>
          <p:spPr>
            <a:xfrm>
              <a:off x="1774919" y="1225876"/>
              <a:ext cx="307368" cy="307368"/>
            </a:xfrm>
            <a:prstGeom prst="ellipse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35937F2-2259-4EE7-9E90-7A1C5B46F5E6}"/>
                </a:ext>
              </a:extLst>
            </p:cNvPr>
            <p:cNvSpPr/>
            <p:nvPr/>
          </p:nvSpPr>
          <p:spPr>
            <a:xfrm>
              <a:off x="4183355" y="1225875"/>
              <a:ext cx="307368" cy="307368"/>
            </a:xfrm>
            <a:prstGeom prst="ellipse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1419634-5584-4BC5-80E2-E6C3F1F28730}"/>
                </a:ext>
              </a:extLst>
            </p:cNvPr>
            <p:cNvSpPr/>
            <p:nvPr/>
          </p:nvSpPr>
          <p:spPr>
            <a:xfrm>
              <a:off x="6579672" y="1223372"/>
              <a:ext cx="307368" cy="307368"/>
            </a:xfrm>
            <a:prstGeom prst="ellipse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3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B8A90FE-CA13-4569-BA2C-E72455715227}"/>
                </a:ext>
              </a:extLst>
            </p:cNvPr>
            <p:cNvGrpSpPr/>
            <p:nvPr/>
          </p:nvGrpSpPr>
          <p:grpSpPr>
            <a:xfrm>
              <a:off x="4471331" y="2645066"/>
              <a:ext cx="1689652" cy="961379"/>
              <a:chOff x="9190878" y="1407948"/>
              <a:chExt cx="1689652" cy="961379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5E8C943-0526-49E0-985E-24C4EA59BAA2}"/>
                  </a:ext>
                </a:extLst>
              </p:cNvPr>
              <p:cNvSpPr txBox="1"/>
              <p:nvPr/>
            </p:nvSpPr>
            <p:spPr>
              <a:xfrm>
                <a:off x="9190878" y="1938440"/>
                <a:ext cx="168965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lawik Light" panose="020B0502040204020203" pitchFamily="34" charset="0"/>
                  </a:rPr>
                  <a:t>Exploratory Data Analyses Reports</a:t>
                </a:r>
              </a:p>
            </p:txBody>
          </p:sp>
          <p:pic>
            <p:nvPicPr>
              <p:cNvPr id="109" name="Picture 10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F1BC8F4-9619-4D7B-8143-5B50308DB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19391" y="1407948"/>
                <a:ext cx="640080" cy="640080"/>
              </a:xfrm>
              <a:prstGeom prst="rect">
                <a:avLst/>
              </a:prstGeom>
            </p:spPr>
          </p:pic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38385E1-68FE-454C-997B-AA681D9263C7}"/>
                </a:ext>
              </a:extLst>
            </p:cNvPr>
            <p:cNvSpPr/>
            <p:nvPr/>
          </p:nvSpPr>
          <p:spPr>
            <a:xfrm>
              <a:off x="9017557" y="1219483"/>
              <a:ext cx="307368" cy="307368"/>
            </a:xfrm>
            <a:prstGeom prst="ellipse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4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AA8DE33-65D3-41B3-A22C-C9F5E29121C9}"/>
                </a:ext>
              </a:extLst>
            </p:cNvPr>
            <p:cNvGrpSpPr/>
            <p:nvPr/>
          </p:nvGrpSpPr>
          <p:grpSpPr>
            <a:xfrm>
              <a:off x="2189310" y="3942040"/>
              <a:ext cx="1689652" cy="1228026"/>
              <a:chOff x="9414646" y="2936771"/>
              <a:chExt cx="1689652" cy="1228026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8527C6-A55B-4EBF-9F30-F5165A67783D}"/>
                  </a:ext>
                </a:extLst>
              </p:cNvPr>
              <p:cNvSpPr txBox="1"/>
              <p:nvPr/>
            </p:nvSpPr>
            <p:spPr>
              <a:xfrm>
                <a:off x="9414646" y="3426133"/>
                <a:ext cx="168965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lawik Light" panose="020B0502040204020203" pitchFamily="34" charset="0"/>
                  </a:rPr>
                  <a:t>Segments</a:t>
                </a: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lawik Light" panose="020B0502040204020203" pitchFamily="34" charset="0"/>
                  </a:rPr>
                  <a:t>Response Curves</a:t>
                </a: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lawik Light" panose="020B0502040204020203" pitchFamily="34" charset="0"/>
                  </a:rPr>
                  <a:t>Alignment Indices</a:t>
                </a: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 Light" panose="020B0502040204020203" pitchFamily="34" charset="0"/>
                </a:endParaRP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lawik Light" panose="020B0502040204020203" pitchFamily="34" charset="0"/>
                  </a:rPr>
                  <a:t>Headcount Analysis</a:t>
                </a:r>
              </a:p>
            </p:txBody>
          </p:sp>
          <p:pic>
            <p:nvPicPr>
              <p:cNvPr id="107" name="Picture 106" descr="A close up of a sign&#10;&#10;Description generated with high confidence">
                <a:extLst>
                  <a:ext uri="{FF2B5EF4-FFF2-40B4-BE49-F238E27FC236}">
                    <a16:creationId xmlns:a16="http://schemas.microsoft.com/office/drawing/2014/main" id="{CD435704-CB0E-47C6-A263-4A3C89C6FE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02272" y="2936771"/>
                <a:ext cx="457200" cy="457200"/>
              </a:xfrm>
              <a:prstGeom prst="rect">
                <a:avLst/>
              </a:prstGeom>
            </p:spPr>
          </p:pic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A535DCA-8423-4DA4-81FB-7324E7F8315B}"/>
                </a:ext>
              </a:extLst>
            </p:cNvPr>
            <p:cNvSpPr/>
            <p:nvPr/>
          </p:nvSpPr>
          <p:spPr>
            <a:xfrm>
              <a:off x="1774919" y="2495914"/>
              <a:ext cx="307368" cy="307368"/>
            </a:xfrm>
            <a:prstGeom prst="ellipse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D674293-FB99-4B8F-9BF8-4B035CDC4168}"/>
                </a:ext>
              </a:extLst>
            </p:cNvPr>
            <p:cNvSpPr/>
            <p:nvPr/>
          </p:nvSpPr>
          <p:spPr>
            <a:xfrm>
              <a:off x="4183355" y="2495913"/>
              <a:ext cx="307368" cy="307368"/>
            </a:xfrm>
            <a:prstGeom prst="ellipse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6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C7CDC20-23D5-4E2F-8EFD-7FD12C39EAD0}"/>
                </a:ext>
              </a:extLst>
            </p:cNvPr>
            <p:cNvGrpSpPr/>
            <p:nvPr/>
          </p:nvGrpSpPr>
          <p:grpSpPr>
            <a:xfrm>
              <a:off x="2010504" y="2645066"/>
              <a:ext cx="2051977" cy="1077951"/>
              <a:chOff x="4364830" y="2922398"/>
              <a:chExt cx="2051977" cy="1077951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AB38644B-5216-4E05-B23B-D5C7F598D7FE}"/>
                  </a:ext>
                </a:extLst>
              </p:cNvPr>
              <p:cNvSpPr/>
              <p:nvPr/>
            </p:nvSpPr>
            <p:spPr>
              <a:xfrm>
                <a:off x="4364830" y="3423268"/>
                <a:ext cx="2051977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lawik Light" panose="020B0502040204020203" pitchFamily="34" charset="0"/>
                  </a:rPr>
                  <a:t>Business Process Flow</a:t>
                </a: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lawik Light" panose="020B0502040204020203" pitchFamily="34" charset="0"/>
                  </a:rPr>
                  <a:t>Analytical Data Flow</a:t>
                </a: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lawik Light" panose="020B0502040204020203" pitchFamily="34" charset="0"/>
                  </a:rPr>
                  <a:t>Decision Flow Diagrams</a:t>
                </a:r>
              </a:p>
            </p:txBody>
          </p:sp>
          <p:pic>
            <p:nvPicPr>
              <p:cNvPr id="105" name="Picture 104" descr="A picture containing text, vector graphics&#10;&#10;Description generated with high confidence">
                <a:extLst>
                  <a:ext uri="{FF2B5EF4-FFF2-40B4-BE49-F238E27FC236}">
                    <a16:creationId xmlns:a16="http://schemas.microsoft.com/office/drawing/2014/main" id="{5F66F00E-D522-473A-BF7C-B588954852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3618" y="2922398"/>
                <a:ext cx="457200" cy="457200"/>
              </a:xfrm>
              <a:prstGeom prst="rect">
                <a:avLst/>
              </a:prstGeom>
            </p:spPr>
          </p:pic>
        </p:grp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ADAB55B-C157-4785-BB8F-79CDBDB89380}"/>
                </a:ext>
              </a:extLst>
            </p:cNvPr>
            <p:cNvSpPr/>
            <p:nvPr/>
          </p:nvSpPr>
          <p:spPr>
            <a:xfrm>
              <a:off x="6579672" y="2495912"/>
              <a:ext cx="307368" cy="307368"/>
            </a:xfrm>
            <a:prstGeom prst="ellipse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7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7492949-D662-478C-9E56-588122D48AB1}"/>
                </a:ext>
              </a:extLst>
            </p:cNvPr>
            <p:cNvGrpSpPr/>
            <p:nvPr/>
          </p:nvGrpSpPr>
          <p:grpSpPr>
            <a:xfrm>
              <a:off x="9114550" y="2783085"/>
              <a:ext cx="2046122" cy="889379"/>
              <a:chOff x="6649551" y="3128025"/>
              <a:chExt cx="2046122" cy="889379"/>
            </a:xfrm>
          </p:grpSpPr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11177551-A52F-47E0-B781-A49AD280E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7487" y="3128025"/>
                <a:ext cx="504496" cy="457200"/>
              </a:xfrm>
              <a:prstGeom prst="rect">
                <a:avLst/>
              </a:prstGeom>
            </p:spPr>
          </p:pic>
          <p:pic>
            <p:nvPicPr>
              <p:cNvPr id="101" name="Picture 2" descr="Image result for R">
                <a:extLst>
                  <a:ext uri="{FF2B5EF4-FFF2-40B4-BE49-F238E27FC236}">
                    <a16:creationId xmlns:a16="http://schemas.microsoft.com/office/drawing/2014/main" id="{4029BA28-1D44-433C-849D-377C0E9B6C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6335" y="3173745"/>
                <a:ext cx="471933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4" descr="Image result for python logo">
                <a:extLst>
                  <a:ext uri="{FF2B5EF4-FFF2-40B4-BE49-F238E27FC236}">
                    <a16:creationId xmlns:a16="http://schemas.microsoft.com/office/drawing/2014/main" id="{F5A5E8BF-ACED-4A8F-8C8B-5402C7BBF8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9054" y="3173745"/>
                <a:ext cx="365760" cy="365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82C62AE-0E07-4607-ABDF-7FA5D0AC9651}"/>
                  </a:ext>
                </a:extLst>
              </p:cNvPr>
              <p:cNvSpPr/>
              <p:nvPr/>
            </p:nvSpPr>
            <p:spPr>
              <a:xfrm>
                <a:off x="6649551" y="3601906"/>
                <a:ext cx="2046122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lawik Light" panose="020B0502040204020203" pitchFamily="34" charset="0"/>
                  </a:rPr>
                  <a:t>White-box Analytical Models across all 5 parts of the journey</a:t>
                </a: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D43B31B-BE01-45F0-8FDA-70DC29F0B08B}"/>
                </a:ext>
              </a:extLst>
            </p:cNvPr>
            <p:cNvSpPr/>
            <p:nvPr/>
          </p:nvSpPr>
          <p:spPr>
            <a:xfrm>
              <a:off x="9017557" y="2491382"/>
              <a:ext cx="307368" cy="307368"/>
            </a:xfrm>
            <a:prstGeom prst="ellipse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8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549C74D-C4A1-43CF-9037-289B05A4B2F6}"/>
                </a:ext>
              </a:extLst>
            </p:cNvPr>
            <p:cNvGrpSpPr/>
            <p:nvPr/>
          </p:nvGrpSpPr>
          <p:grpSpPr>
            <a:xfrm>
              <a:off x="6609377" y="2645066"/>
              <a:ext cx="2158005" cy="1106616"/>
              <a:chOff x="4092826" y="4542372"/>
              <a:chExt cx="2158005" cy="1106616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C127F91-E9AB-4C87-87B5-ECE983B665F6}"/>
                  </a:ext>
                </a:extLst>
              </p:cNvPr>
              <p:cNvSpPr txBox="1"/>
              <p:nvPr/>
            </p:nvSpPr>
            <p:spPr>
              <a:xfrm>
                <a:off x="4092826" y="5071907"/>
                <a:ext cx="2158005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lawik Light" panose="020B0502040204020203" pitchFamily="34" charset="0"/>
                  </a:rPr>
                  <a:t>Detailed Architecture Diagrams and Change Management Recommendations</a:t>
                </a:r>
              </a:p>
            </p:txBody>
          </p:sp>
          <p:pic>
            <p:nvPicPr>
              <p:cNvPr id="99" name="Picture 98" descr="A close up of a sign&#10;&#10;Description generated with very high confidence">
                <a:extLst>
                  <a:ext uri="{FF2B5EF4-FFF2-40B4-BE49-F238E27FC236}">
                    <a16:creationId xmlns:a16="http://schemas.microsoft.com/office/drawing/2014/main" id="{33DEAB09-EDC4-4E1A-B82E-6CBFCEB2C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7753" y="4542372"/>
                <a:ext cx="457200" cy="457200"/>
              </a:xfrm>
              <a:prstGeom prst="rect">
                <a:avLst/>
              </a:prstGeom>
            </p:spPr>
          </p:pic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DA2236F-F6D4-40A1-9731-37162702BC55}"/>
                </a:ext>
              </a:extLst>
            </p:cNvPr>
            <p:cNvCxnSpPr>
              <a:cxnSpLocks/>
            </p:cNvCxnSpPr>
            <p:nvPr/>
          </p:nvCxnSpPr>
          <p:spPr>
            <a:xfrm>
              <a:off x="1579071" y="2350602"/>
              <a:ext cx="9560697" cy="0"/>
            </a:xfrm>
            <a:prstGeom prst="line">
              <a:avLst/>
            </a:prstGeom>
            <a:noFill/>
            <a:ln w="19050" cap="flat" cmpd="sng" algn="ctr">
              <a:solidFill>
                <a:srgbClr val="F2F2F2"/>
              </a:solidFill>
              <a:prstDash val="sysDash"/>
              <a:miter lim="800000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7C0C4A9-F225-40CE-B1FB-296E6AB5CEC6}"/>
                </a:ext>
              </a:extLst>
            </p:cNvPr>
            <p:cNvCxnSpPr>
              <a:cxnSpLocks/>
            </p:cNvCxnSpPr>
            <p:nvPr/>
          </p:nvCxnSpPr>
          <p:spPr>
            <a:xfrm>
              <a:off x="1601802" y="3774242"/>
              <a:ext cx="9537966" cy="0"/>
            </a:xfrm>
            <a:prstGeom prst="line">
              <a:avLst/>
            </a:prstGeom>
            <a:noFill/>
            <a:ln w="19050" cap="flat" cmpd="sng" algn="ctr">
              <a:solidFill>
                <a:srgbClr val="F2F2F2"/>
              </a:solidFill>
              <a:prstDash val="sysDash"/>
              <a:miter lim="800000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516A2EA-0CBB-4F93-9508-356DC11D5548}"/>
                </a:ext>
              </a:extLst>
            </p:cNvPr>
            <p:cNvCxnSpPr>
              <a:cxnSpLocks/>
            </p:cNvCxnSpPr>
            <p:nvPr/>
          </p:nvCxnSpPr>
          <p:spPr>
            <a:xfrm>
              <a:off x="3902226" y="1184624"/>
              <a:ext cx="0" cy="2589618"/>
            </a:xfrm>
            <a:prstGeom prst="line">
              <a:avLst/>
            </a:prstGeom>
            <a:noFill/>
            <a:ln w="19050" cap="flat" cmpd="sng" algn="ctr">
              <a:solidFill>
                <a:srgbClr val="F2F2F2"/>
              </a:solidFill>
              <a:prstDash val="sysDash"/>
              <a:miter lim="800000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EA1ABB3-0486-40EE-8C09-54363EFD791B}"/>
                </a:ext>
              </a:extLst>
            </p:cNvPr>
            <p:cNvCxnSpPr>
              <a:cxnSpLocks/>
              <a:stCxn id="118" idx="2"/>
              <a:endCxn id="119" idx="2"/>
            </p:cNvCxnSpPr>
            <p:nvPr/>
          </p:nvCxnSpPr>
          <p:spPr>
            <a:xfrm>
              <a:off x="6359420" y="1142306"/>
              <a:ext cx="0" cy="4012938"/>
            </a:xfrm>
            <a:prstGeom prst="line">
              <a:avLst/>
            </a:prstGeom>
            <a:noFill/>
            <a:ln w="19050" cap="flat" cmpd="sng" algn="ctr">
              <a:solidFill>
                <a:srgbClr val="F2F2F2"/>
              </a:solidFill>
              <a:prstDash val="sysDash"/>
              <a:miter lim="800000"/>
            </a:ln>
            <a:effectLst/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401467B-3AA9-4101-BDCE-3ECD751E7A87}"/>
                </a:ext>
              </a:extLst>
            </p:cNvPr>
            <p:cNvCxnSpPr>
              <a:cxnSpLocks/>
            </p:cNvCxnSpPr>
            <p:nvPr/>
          </p:nvCxnSpPr>
          <p:spPr>
            <a:xfrm>
              <a:off x="8828903" y="1153168"/>
              <a:ext cx="0" cy="2621074"/>
            </a:xfrm>
            <a:prstGeom prst="line">
              <a:avLst/>
            </a:prstGeom>
            <a:noFill/>
            <a:ln w="19050" cap="flat" cmpd="sng" algn="ctr">
              <a:solidFill>
                <a:srgbClr val="F2F2F2"/>
              </a:solidFill>
              <a:prstDash val="sysDash"/>
              <a:miter lim="800000"/>
            </a:ln>
            <a:effectLst/>
          </p:spPr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CE5EF6C-93C5-4799-93EC-69A16DECB6BF}"/>
                </a:ext>
              </a:extLst>
            </p:cNvPr>
            <p:cNvSpPr/>
            <p:nvPr/>
          </p:nvSpPr>
          <p:spPr>
            <a:xfrm>
              <a:off x="1774919" y="3956520"/>
              <a:ext cx="307368" cy="307368"/>
            </a:xfrm>
            <a:prstGeom prst="ellipse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9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C64520C-4220-40A5-BBFC-288889618A64}"/>
                </a:ext>
              </a:extLst>
            </p:cNvPr>
            <p:cNvGrpSpPr/>
            <p:nvPr/>
          </p:nvGrpSpPr>
          <p:grpSpPr>
            <a:xfrm>
              <a:off x="6866067" y="4031708"/>
              <a:ext cx="1689652" cy="1009137"/>
              <a:chOff x="4402400" y="4467745"/>
              <a:chExt cx="1689652" cy="1009137"/>
            </a:xfrm>
          </p:grpSpPr>
          <p:pic>
            <p:nvPicPr>
              <p:cNvPr id="96" name="Picture 95" descr="A picture containing vector graphics&#10;&#10;Description generated with high confidence">
                <a:extLst>
                  <a:ext uri="{FF2B5EF4-FFF2-40B4-BE49-F238E27FC236}">
                    <a16:creationId xmlns:a16="http://schemas.microsoft.com/office/drawing/2014/main" id="{3DEFEBCB-FFF8-4F37-A75C-84ADA2DDA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1895" y="4467745"/>
                <a:ext cx="457200" cy="457200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61B8420-8B44-4957-81AA-C2605365027C}"/>
                  </a:ext>
                </a:extLst>
              </p:cNvPr>
              <p:cNvSpPr txBox="1"/>
              <p:nvPr/>
            </p:nvSpPr>
            <p:spPr>
              <a:xfrm>
                <a:off x="4402400" y="5045995"/>
                <a:ext cx="168965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lawik Light" panose="020B0502040204020203" pitchFamily="34" charset="0"/>
                  </a:rPr>
                  <a:t>Knowledge Transfer and Training Document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8580A0B1-EF74-4ED7-B8D0-8CB33C11E69C}"/>
                </a:ext>
              </a:extLst>
            </p:cNvPr>
            <p:cNvGrpSpPr/>
            <p:nvPr/>
          </p:nvGrpSpPr>
          <p:grpSpPr>
            <a:xfrm>
              <a:off x="6572094" y="3955352"/>
              <a:ext cx="322525" cy="308536"/>
              <a:chOff x="6605547" y="4345642"/>
              <a:chExt cx="322525" cy="308536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D6823D13-03F5-4E9B-90F6-DCE9393B163A}"/>
                  </a:ext>
                </a:extLst>
              </p:cNvPr>
              <p:cNvSpPr/>
              <p:nvPr/>
            </p:nvSpPr>
            <p:spPr>
              <a:xfrm>
                <a:off x="6616244" y="4345642"/>
                <a:ext cx="308536" cy="308536"/>
              </a:xfrm>
              <a:prstGeom prst="ellipse">
                <a:avLst/>
              </a:prstGeom>
              <a:solidFill>
                <a:srgbClr val="FFC000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86A0B10-88FF-48D0-B4AD-DE18B57C40AE}"/>
                  </a:ext>
                </a:extLst>
              </p:cNvPr>
              <p:cNvSpPr/>
              <p:nvPr/>
            </p:nvSpPr>
            <p:spPr>
              <a:xfrm>
                <a:off x="6605547" y="4378258"/>
                <a:ext cx="322525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10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99E82D9-647D-4742-8585-C61D4D9F0062}"/>
                </a:ext>
              </a:extLst>
            </p:cNvPr>
            <p:cNvGrpSpPr/>
            <p:nvPr/>
          </p:nvGrpSpPr>
          <p:grpSpPr>
            <a:xfrm>
              <a:off x="8555719" y="4038648"/>
              <a:ext cx="1901175" cy="858066"/>
              <a:chOff x="8522266" y="4428938"/>
              <a:chExt cx="1901175" cy="858066"/>
            </a:xfrm>
          </p:grpSpPr>
          <p:pic>
            <p:nvPicPr>
              <p:cNvPr id="92" name="Picture 91" descr="A close up of a sign&#10;&#10;Description generated with very high confidence">
                <a:extLst>
                  <a:ext uri="{FF2B5EF4-FFF2-40B4-BE49-F238E27FC236}">
                    <a16:creationId xmlns:a16="http://schemas.microsoft.com/office/drawing/2014/main" id="{D10ACD68-4371-4A35-BA6A-24EECF4A3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5889" y="4428938"/>
                <a:ext cx="457200" cy="457200"/>
              </a:xfrm>
              <a:prstGeom prst="rect">
                <a:avLst/>
              </a:prstGeom>
            </p:spPr>
          </p:pic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34D9C71-D83C-4F02-AB59-1FE90EAB1CE7}"/>
                  </a:ext>
                </a:extLst>
              </p:cNvPr>
              <p:cNvSpPr txBox="1"/>
              <p:nvPr/>
            </p:nvSpPr>
            <p:spPr>
              <a:xfrm>
                <a:off x="8522266" y="5025394"/>
                <a:ext cx="190117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lawik Light" panose="020B0502040204020203" pitchFamily="34" charset="0"/>
                  </a:rPr>
                  <a:t>Workshops and Roadshows</a:t>
                </a:r>
              </a:p>
            </p:txBody>
          </p:sp>
        </p:grp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9F710AB-5D80-4854-BD4A-E13092EB2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833" y="3938744"/>
              <a:ext cx="457200" cy="457200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F2ED0C2-0EF1-4989-8471-2A6E3252968E}"/>
                </a:ext>
              </a:extLst>
            </p:cNvPr>
            <p:cNvSpPr txBox="1"/>
            <p:nvPr/>
          </p:nvSpPr>
          <p:spPr>
            <a:xfrm>
              <a:off x="3847623" y="4437126"/>
              <a:ext cx="2841746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 Light" panose="020B0502040204020203" pitchFamily="34" charset="0"/>
                </a:rPr>
                <a:t>Sales Force Sizing – Scenario Builders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 Light" panose="020B0502040204020203" pitchFamily="34" charset="0"/>
                </a:rPr>
                <a:t>Reporting of Sizing Results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 Light" panose="020B0502040204020203" pitchFamily="34" charset="0"/>
                </a:rPr>
                <a:t>People placement recommendations</a:t>
              </a:r>
            </a:p>
          </p:txBody>
        </p:sp>
        <p:pic>
          <p:nvPicPr>
            <p:cNvPr id="90" name="Picture 89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E9769847-1AE5-45B0-8C1F-460F4B37B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04096" y="1369296"/>
              <a:ext cx="457200" cy="45720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71489D2-348A-420E-9A66-05AAF49E2107}"/>
                </a:ext>
              </a:extLst>
            </p:cNvPr>
            <p:cNvSpPr txBox="1"/>
            <p:nvPr/>
          </p:nvSpPr>
          <p:spPr>
            <a:xfrm>
              <a:off x="9180262" y="1851462"/>
              <a:ext cx="18288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 Light" panose="020B0502040204020203" pitchFamily="34" charset="0"/>
                </a:rPr>
                <a:t>Analytical Datasets</a:t>
              </a:r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A8BFB0F-5B1B-4DB9-80BB-183751868BC7}"/>
              </a:ext>
            </a:extLst>
          </p:cNvPr>
          <p:cNvSpPr/>
          <p:nvPr/>
        </p:nvSpPr>
        <p:spPr>
          <a:xfrm>
            <a:off x="1382406" y="1600215"/>
            <a:ext cx="9560697" cy="231071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Deliverables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9DB61D8-23FE-4C09-93FA-EAE8EFD996AA}"/>
              </a:ext>
            </a:extLst>
          </p:cNvPr>
          <p:cNvSpPr/>
          <p:nvPr/>
        </p:nvSpPr>
        <p:spPr>
          <a:xfrm>
            <a:off x="1382406" y="1600216"/>
            <a:ext cx="9560697" cy="4244008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22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A752AE-2FC2-44CD-96FE-864092D57A5E}"/>
              </a:ext>
            </a:extLst>
          </p:cNvPr>
          <p:cNvSpPr txBox="1"/>
          <p:nvPr/>
        </p:nvSpPr>
        <p:spPr>
          <a:xfrm>
            <a:off x="2612187" y="2896915"/>
            <a:ext cx="274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Selawik" panose="020B0502040204020203" pitchFamily="34" charset="0"/>
              </a:rPr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AE05CC-AA9E-4399-83E7-F41ED46A1C8D}"/>
              </a:ext>
            </a:extLst>
          </p:cNvPr>
          <p:cNvCxnSpPr/>
          <p:nvPr/>
        </p:nvCxnSpPr>
        <p:spPr>
          <a:xfrm>
            <a:off x="5551649" y="2691328"/>
            <a:ext cx="0" cy="10772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85F131-E0B7-460A-9DD8-DFCB5AA5527B}"/>
              </a:ext>
            </a:extLst>
          </p:cNvPr>
          <p:cNvSpPr txBox="1"/>
          <p:nvPr/>
        </p:nvSpPr>
        <p:spPr>
          <a:xfrm>
            <a:off x="5750787" y="2025502"/>
            <a:ext cx="3970262" cy="2631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Executive Summary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1"/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Solution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Who we are</a:t>
            </a:r>
            <a:endParaRPr lang="en-US" sz="1600" b="1" dirty="0">
              <a:solidFill>
                <a:schemeClr val="bg1"/>
              </a:solidFill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Engagement &amp; Governance Model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Timelines and Cost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Experience in Promotional Response Modeling and Sales Force Effectiveness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0331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A752AE-2FC2-44CD-96FE-864092D57A5E}"/>
              </a:ext>
            </a:extLst>
          </p:cNvPr>
          <p:cNvSpPr txBox="1"/>
          <p:nvPr/>
        </p:nvSpPr>
        <p:spPr>
          <a:xfrm>
            <a:off x="2612187" y="2896915"/>
            <a:ext cx="274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Selawik" panose="020B0502040204020203" pitchFamily="34" charset="0"/>
              </a:rPr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AE05CC-AA9E-4399-83E7-F41ED46A1C8D}"/>
              </a:ext>
            </a:extLst>
          </p:cNvPr>
          <p:cNvCxnSpPr/>
          <p:nvPr/>
        </p:nvCxnSpPr>
        <p:spPr>
          <a:xfrm>
            <a:off x="5551649" y="2691328"/>
            <a:ext cx="0" cy="10772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85F131-E0B7-460A-9DD8-DFCB5AA5527B}"/>
              </a:ext>
            </a:extLst>
          </p:cNvPr>
          <p:cNvSpPr txBox="1"/>
          <p:nvPr/>
        </p:nvSpPr>
        <p:spPr>
          <a:xfrm>
            <a:off x="5750787" y="2025502"/>
            <a:ext cx="3970260" cy="2631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Executive Summary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Solution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prstClr val="white"/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Who we are</a:t>
            </a:r>
            <a:endParaRPr lang="en-US" sz="1600" b="1" dirty="0">
              <a:solidFill>
                <a:schemeClr val="bg2">
                  <a:lumMod val="25000"/>
                </a:schemeClr>
              </a:solidFill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Engagement &amp; Governance Model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Timelines and Cost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Experience in Promotional Response Modeling and Sales Force Effectiveness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3437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AB609A54-40C1-473E-9DBD-8903EB5ACCB9}"/>
              </a:ext>
            </a:extLst>
          </p:cNvPr>
          <p:cNvGrpSpPr/>
          <p:nvPr/>
        </p:nvGrpSpPr>
        <p:grpSpPr>
          <a:xfrm>
            <a:off x="8492548" y="3346400"/>
            <a:ext cx="3681475" cy="1371600"/>
            <a:chOff x="8203576" y="3942712"/>
            <a:chExt cx="3681475" cy="13716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4ACA818-862C-49A6-AC06-185713917D7D}"/>
                </a:ext>
              </a:extLst>
            </p:cNvPr>
            <p:cNvSpPr/>
            <p:nvPr/>
          </p:nvSpPr>
          <p:spPr>
            <a:xfrm>
              <a:off x="8203576" y="3942712"/>
              <a:ext cx="1371600" cy="1371600"/>
            </a:xfrm>
            <a:prstGeom prst="rect">
              <a:avLst/>
            </a:prstGeom>
            <a:solidFill>
              <a:srgbClr val="E2E1C0"/>
            </a:solidFill>
            <a:ln w="25400" cap="flat" cmpd="sng" algn="ctr">
              <a:noFill/>
              <a:prstDash val="solid"/>
            </a:ln>
            <a:effectLst/>
            <a:scene3d>
              <a:camera prst="isometricOffAxis1Top"/>
              <a:lightRig rig="harsh" dir="t"/>
            </a:scene3d>
            <a:sp3d extrusionH="82550" prstMaterial="flat">
              <a:bevelT w="0" h="0"/>
              <a:bevelB w="0" h="25400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F6E94B9-47D4-458D-BD76-F7A1EA5C4DA2}"/>
                </a:ext>
              </a:extLst>
            </p:cNvPr>
            <p:cNvSpPr txBox="1"/>
            <p:nvPr/>
          </p:nvSpPr>
          <p:spPr>
            <a:xfrm flipH="1">
              <a:off x="10222012" y="4758478"/>
              <a:ext cx="1663039" cy="276999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B w="0" h="25400"/>
            </a:sp3d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Data Engineering</a:t>
              </a:r>
            </a:p>
          </p:txBody>
        </p: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9A61F92D-08EA-4ACB-BAC6-B64A64B230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807710" y="4807691"/>
              <a:ext cx="414303" cy="100603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ysClr val="window" lastClr="FFFFFF">
                  <a:lumMod val="75000"/>
                </a:sysClr>
              </a:solidFill>
              <a:prstDash val="sysDash"/>
              <a:headEnd type="oval" w="med" len="med"/>
              <a:tailEnd type="oval" w="med" len="med"/>
            </a:ln>
            <a:effectLst/>
            <a:scene3d>
              <a:camera prst="orthographicFront"/>
              <a:lightRig rig="threePt" dir="t"/>
            </a:scene3d>
            <a:sp3d>
              <a:bevelB w="0" h="25400"/>
            </a:sp3d>
          </p:spPr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D7CB746-CD5C-495A-B4A9-34BEA19C19AB}"/>
              </a:ext>
            </a:extLst>
          </p:cNvPr>
          <p:cNvGrpSpPr/>
          <p:nvPr/>
        </p:nvGrpSpPr>
        <p:grpSpPr>
          <a:xfrm>
            <a:off x="8536367" y="3035517"/>
            <a:ext cx="3403533" cy="1371600"/>
            <a:chOff x="8203576" y="3588180"/>
            <a:chExt cx="3403533" cy="13716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65C4469-F1ED-4943-AF81-0F3930D73AA4}"/>
                </a:ext>
              </a:extLst>
            </p:cNvPr>
            <p:cNvSpPr/>
            <p:nvPr/>
          </p:nvSpPr>
          <p:spPr>
            <a:xfrm>
              <a:off x="8203576" y="3588180"/>
              <a:ext cx="1371600" cy="1371600"/>
            </a:xfrm>
            <a:prstGeom prst="rect">
              <a:avLst/>
            </a:prstGeom>
            <a:solidFill>
              <a:srgbClr val="006666"/>
            </a:solidFill>
            <a:ln w="25400" cap="flat" cmpd="sng" algn="ctr">
              <a:noFill/>
              <a:prstDash val="solid"/>
            </a:ln>
            <a:effectLst/>
            <a:scene3d>
              <a:camera prst="isometricOffAxis1Top"/>
              <a:lightRig rig="harsh" dir="t"/>
            </a:scene3d>
            <a:sp3d extrusionH="82550" prstMaterial="flat">
              <a:bevelT w="0" h="0"/>
              <a:bevelB w="0" h="25400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8EB9E0B-862C-4473-9622-37B48179C1A7}"/>
                </a:ext>
              </a:extLst>
            </p:cNvPr>
            <p:cNvSpPr txBox="1"/>
            <p:nvPr/>
          </p:nvSpPr>
          <p:spPr>
            <a:xfrm>
              <a:off x="10178193" y="4257988"/>
              <a:ext cx="1428916" cy="276999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B w="0" h="25400"/>
            </a:sp3d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Data Sciences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F4C89A0-CDAA-4F0C-BD57-AED45564B5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07709" y="4405633"/>
              <a:ext cx="370484" cy="1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ysDash"/>
              <a:headEnd type="oval" w="med" len="med"/>
              <a:tailEnd type="oval" w="med" len="med"/>
            </a:ln>
            <a:effectLst/>
            <a:scene3d>
              <a:camera prst="orthographicFront"/>
              <a:lightRig rig="threePt" dir="t"/>
            </a:scene3d>
            <a:sp3d>
              <a:bevelB w="0" h="25400"/>
            </a:sp3d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DA21CE1-5620-489B-B9A0-79132639A55F}"/>
              </a:ext>
            </a:extLst>
          </p:cNvPr>
          <p:cNvGrpSpPr/>
          <p:nvPr/>
        </p:nvGrpSpPr>
        <p:grpSpPr>
          <a:xfrm>
            <a:off x="420150" y="1679429"/>
            <a:ext cx="7015073" cy="530352"/>
            <a:chOff x="577166" y="2039645"/>
            <a:chExt cx="7015073" cy="530352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A2FC065-7A10-4FD7-94E6-0D95BB3E270A}"/>
                </a:ext>
              </a:extLst>
            </p:cNvPr>
            <p:cNvSpPr/>
            <p:nvPr/>
          </p:nvSpPr>
          <p:spPr>
            <a:xfrm>
              <a:off x="1465849" y="2039645"/>
              <a:ext cx="6126390" cy="438912"/>
            </a:xfrm>
            <a:prstGeom prst="rect">
              <a:avLst/>
            </a:prstGeom>
            <a:solidFill>
              <a:srgbClr val="E1E1E1"/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B72C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Largest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pure-play Big Data Analytics &amp; Decision Support company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80D8763-CADA-4851-97D6-BF01734B0322}"/>
                </a:ext>
              </a:extLst>
            </p:cNvPr>
            <p:cNvGrpSpPr/>
            <p:nvPr/>
          </p:nvGrpSpPr>
          <p:grpSpPr>
            <a:xfrm>
              <a:off x="577166" y="2039645"/>
              <a:ext cx="889268" cy="530352"/>
              <a:chOff x="622760" y="2039644"/>
              <a:chExt cx="889268" cy="494617"/>
            </a:xfrm>
          </p:grpSpPr>
          <p:sp>
            <p:nvSpPr>
              <p:cNvPr id="72" name="Flowchart: Off-page Connector 71">
                <a:extLst>
                  <a:ext uri="{FF2B5EF4-FFF2-40B4-BE49-F238E27FC236}">
                    <a16:creationId xmlns:a16="http://schemas.microsoft.com/office/drawing/2014/main" id="{5B5BA0AD-AC34-46CF-9037-344CAD1C911A}"/>
                  </a:ext>
                </a:extLst>
              </p:cNvPr>
              <p:cNvSpPr/>
              <p:nvPr/>
            </p:nvSpPr>
            <p:spPr>
              <a:xfrm>
                <a:off x="622760" y="2039644"/>
                <a:ext cx="889268" cy="494617"/>
              </a:xfrm>
              <a:prstGeom prst="flowChartOffpageConnector">
                <a:avLst/>
              </a:prstGeom>
              <a:solidFill>
                <a:srgbClr val="00666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89AC70A3-B34C-4664-9B84-98C59B579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171" y="2128334"/>
                <a:ext cx="246448" cy="295277"/>
              </a:xfrm>
              <a:prstGeom prst="rect">
                <a:avLst/>
              </a:prstGeom>
            </p:spPr>
          </p:pic>
        </p:grpSp>
      </p:grp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1DFFA7D6-105F-4AB7-AB05-42C5672FBEB8}"/>
              </a:ext>
            </a:extLst>
          </p:cNvPr>
          <p:cNvSpPr/>
          <p:nvPr/>
        </p:nvSpPr>
        <p:spPr>
          <a:xfrm rot="5400000">
            <a:off x="7280618" y="3562490"/>
            <a:ext cx="1113502" cy="362848"/>
          </a:xfrm>
          <a:prstGeom prst="triangle">
            <a:avLst>
              <a:gd name="adj" fmla="val 50713"/>
            </a:avLst>
          </a:prstGeom>
          <a:solidFill>
            <a:srgbClr val="E2E1C0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8FB06D2-DD6B-47A3-9395-87C872E2B2D9}"/>
              </a:ext>
            </a:extLst>
          </p:cNvPr>
          <p:cNvGrpSpPr/>
          <p:nvPr/>
        </p:nvGrpSpPr>
        <p:grpSpPr>
          <a:xfrm>
            <a:off x="8520204" y="2723058"/>
            <a:ext cx="3543541" cy="1371600"/>
            <a:chOff x="8203576" y="3210885"/>
            <a:chExt cx="3543541" cy="13716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DAE2CF4-EBCB-4B04-99DD-F5C569C30814}"/>
                </a:ext>
              </a:extLst>
            </p:cNvPr>
            <p:cNvSpPr/>
            <p:nvPr/>
          </p:nvSpPr>
          <p:spPr>
            <a:xfrm>
              <a:off x="8203576" y="3210885"/>
              <a:ext cx="1371600" cy="1371600"/>
            </a:xfrm>
            <a:prstGeom prst="rect">
              <a:avLst/>
            </a:prstGeom>
            <a:solidFill>
              <a:srgbClr val="800000"/>
            </a:solidFill>
            <a:ln w="25400" cap="flat" cmpd="sng" algn="ctr">
              <a:noFill/>
              <a:prstDash val="solid"/>
            </a:ln>
            <a:effectLst/>
            <a:scene3d>
              <a:camera prst="isometricOffAxis1Top"/>
              <a:lightRig rig="harsh" dir="t"/>
            </a:scene3d>
            <a:sp3d extrusionH="82550" prstMaterial="flat">
              <a:bevelT w="0" h="0"/>
              <a:bevelB w="0" h="25400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E93ADED-C397-4738-9824-F92BBDDDBF3F}"/>
                </a:ext>
              </a:extLst>
            </p:cNvPr>
            <p:cNvSpPr txBox="1"/>
            <p:nvPr/>
          </p:nvSpPr>
          <p:spPr>
            <a:xfrm>
              <a:off x="10186357" y="3746095"/>
              <a:ext cx="1560760" cy="276999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B w="0" h="25400"/>
            </a:sp3d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Decision Sciences</a:t>
              </a:r>
            </a:p>
          </p:txBody>
        </p: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2172803B-01AD-4918-BF0E-4EE27920A4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07708" y="3883869"/>
              <a:ext cx="386648" cy="126927"/>
            </a:xfrm>
            <a:prstGeom prst="bentConnector3">
              <a:avLst/>
            </a:prstGeom>
            <a:noFill/>
            <a:ln w="3175" cap="flat" cmpd="sng" algn="ctr">
              <a:solidFill>
                <a:sysClr val="window" lastClr="FFFFFF">
                  <a:lumMod val="75000"/>
                </a:sysClr>
              </a:solidFill>
              <a:prstDash val="sysDash"/>
              <a:headEnd type="oval" w="med" len="med"/>
              <a:tailEnd type="oval" w="med" len="med"/>
            </a:ln>
            <a:effectLst/>
            <a:scene3d>
              <a:camera prst="orthographicFront"/>
              <a:lightRig rig="threePt" dir="t"/>
            </a:scene3d>
            <a:sp3d>
              <a:bevelB w="0" h="25400"/>
            </a:sp3d>
          </p:spPr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9275218-A9FA-4553-8496-F926E1D39D3B}"/>
              </a:ext>
            </a:extLst>
          </p:cNvPr>
          <p:cNvGrpSpPr/>
          <p:nvPr/>
        </p:nvGrpSpPr>
        <p:grpSpPr>
          <a:xfrm>
            <a:off x="420150" y="2311043"/>
            <a:ext cx="7015073" cy="530352"/>
            <a:chOff x="577166" y="2671259"/>
            <a:chExt cx="7015073" cy="53035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DE7E45E-8106-4B17-99AB-A9F7B5EF0BF3}"/>
                </a:ext>
              </a:extLst>
            </p:cNvPr>
            <p:cNvSpPr/>
            <p:nvPr/>
          </p:nvSpPr>
          <p:spPr>
            <a:xfrm>
              <a:off x="1465849" y="2671259"/>
              <a:ext cx="6126390" cy="438912"/>
            </a:xfrm>
            <a:prstGeom prst="rect">
              <a:avLst/>
            </a:prstGeom>
            <a:solidFill>
              <a:srgbClr val="E1E1E1"/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/>
            <a:lstStyle/>
            <a:p>
              <a:pPr marL="234945" marR="0" lvl="0" indent="-23494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B72C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~140 Fortune 500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clients (many Fortune 100) in US, Europe &amp; Australia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789C01C-00E8-47F1-A892-836953B0DD45}"/>
                </a:ext>
              </a:extLst>
            </p:cNvPr>
            <p:cNvGrpSpPr/>
            <p:nvPr/>
          </p:nvGrpSpPr>
          <p:grpSpPr>
            <a:xfrm>
              <a:off x="577166" y="2671259"/>
              <a:ext cx="889268" cy="530352"/>
              <a:chOff x="603500" y="2652262"/>
              <a:chExt cx="889268" cy="494617"/>
            </a:xfrm>
          </p:grpSpPr>
          <p:sp>
            <p:nvSpPr>
              <p:cNvPr id="82" name="Flowchart: Off-page Connector 81">
                <a:extLst>
                  <a:ext uri="{FF2B5EF4-FFF2-40B4-BE49-F238E27FC236}">
                    <a16:creationId xmlns:a16="http://schemas.microsoft.com/office/drawing/2014/main" id="{272E9BAB-9750-422A-ABC5-935B4E077B18}"/>
                  </a:ext>
                </a:extLst>
              </p:cNvPr>
              <p:cNvSpPr/>
              <p:nvPr/>
            </p:nvSpPr>
            <p:spPr>
              <a:xfrm>
                <a:off x="603500" y="2652262"/>
                <a:ext cx="889268" cy="494617"/>
              </a:xfrm>
              <a:prstGeom prst="flowChartOffpageConnector">
                <a:avLst/>
              </a:prstGeom>
              <a:solidFill>
                <a:srgbClr val="00666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0650A534-8C25-486D-A929-7F86930CF7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7925" y="2739320"/>
                <a:ext cx="280652" cy="277764"/>
              </a:xfrm>
              <a:prstGeom prst="rect">
                <a:avLst/>
              </a:prstGeom>
            </p:spPr>
          </p:pic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C651B59-D7A4-4BEC-A177-C4D40AFA6001}"/>
              </a:ext>
            </a:extLst>
          </p:cNvPr>
          <p:cNvGrpSpPr/>
          <p:nvPr/>
        </p:nvGrpSpPr>
        <p:grpSpPr>
          <a:xfrm>
            <a:off x="420150" y="5469115"/>
            <a:ext cx="7015073" cy="530352"/>
            <a:chOff x="577166" y="5829331"/>
            <a:chExt cx="7015073" cy="530352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A244EF2-3CCD-4660-B1A6-432C68C553A1}"/>
                </a:ext>
              </a:extLst>
            </p:cNvPr>
            <p:cNvSpPr/>
            <p:nvPr/>
          </p:nvSpPr>
          <p:spPr>
            <a:xfrm>
              <a:off x="1465849" y="5829331"/>
              <a:ext cx="6126390" cy="438912"/>
            </a:xfrm>
            <a:prstGeom prst="rect">
              <a:avLst/>
            </a:prstGeom>
            <a:solidFill>
              <a:srgbClr val="E1E1E1"/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/>
            <a:lstStyle/>
            <a:p>
              <a:pPr marL="234945" marR="0" lvl="0" indent="-23494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Featured in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B72C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Forbes’ 40/40, EY and ET Entrepreneur of the Year</a:t>
              </a: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C34AED1-B11F-4F24-9608-E32A6ADC2943}"/>
                </a:ext>
              </a:extLst>
            </p:cNvPr>
            <p:cNvGrpSpPr/>
            <p:nvPr/>
          </p:nvGrpSpPr>
          <p:grpSpPr>
            <a:xfrm>
              <a:off x="577166" y="5829331"/>
              <a:ext cx="889268" cy="530352"/>
              <a:chOff x="593617" y="5829331"/>
              <a:chExt cx="889268" cy="494617"/>
            </a:xfrm>
          </p:grpSpPr>
          <p:sp>
            <p:nvSpPr>
              <p:cNvPr id="87" name="Flowchart: Off-page Connector 86">
                <a:extLst>
                  <a:ext uri="{FF2B5EF4-FFF2-40B4-BE49-F238E27FC236}">
                    <a16:creationId xmlns:a16="http://schemas.microsoft.com/office/drawing/2014/main" id="{D67591A4-157D-4384-9211-8A1D0D167971}"/>
                  </a:ext>
                </a:extLst>
              </p:cNvPr>
              <p:cNvSpPr/>
              <p:nvPr/>
            </p:nvSpPr>
            <p:spPr>
              <a:xfrm>
                <a:off x="593617" y="5829331"/>
                <a:ext cx="889268" cy="494617"/>
              </a:xfrm>
              <a:prstGeom prst="flowChartOffpageConnector">
                <a:avLst/>
              </a:prstGeom>
              <a:solidFill>
                <a:srgbClr val="00666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E3C644DA-B64F-4406-9CF1-062FFEADFD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7925" y="5954392"/>
                <a:ext cx="284722" cy="230625"/>
              </a:xfrm>
              <a:prstGeom prst="rect">
                <a:avLst/>
              </a:prstGeom>
            </p:spPr>
          </p:pic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10BB1C5-D157-4EE6-BC95-BBB403A582AA}"/>
              </a:ext>
            </a:extLst>
          </p:cNvPr>
          <p:cNvGrpSpPr/>
          <p:nvPr/>
        </p:nvGrpSpPr>
        <p:grpSpPr>
          <a:xfrm>
            <a:off x="8224984" y="2006701"/>
            <a:ext cx="1982781" cy="1374379"/>
            <a:chOff x="7934528" y="2463138"/>
            <a:chExt cx="1982781" cy="1374378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4BF35E8-BFF3-43D2-AA2E-7218E761475A}"/>
                </a:ext>
              </a:extLst>
            </p:cNvPr>
            <p:cNvSpPr txBox="1"/>
            <p:nvPr/>
          </p:nvSpPr>
          <p:spPr>
            <a:xfrm>
              <a:off x="7934528" y="2463138"/>
              <a:ext cx="1982781" cy="137437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1933099"/>
                </a:avLst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DECISION SUPPORT STACK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7CFE0AA-2BE8-436B-9A6D-2653890A5242}"/>
                </a:ext>
              </a:extLst>
            </p:cNvPr>
            <p:cNvGrpSpPr/>
            <p:nvPr/>
          </p:nvGrpSpPr>
          <p:grpSpPr>
            <a:xfrm>
              <a:off x="7934528" y="2676007"/>
              <a:ext cx="1982781" cy="760174"/>
              <a:chOff x="7934528" y="2676007"/>
              <a:chExt cx="1982781" cy="760174"/>
            </a:xfrm>
          </p:grpSpPr>
          <p:sp>
            <p:nvSpPr>
              <p:cNvPr id="92" name="Arrow: Up 91">
                <a:extLst>
                  <a:ext uri="{FF2B5EF4-FFF2-40B4-BE49-F238E27FC236}">
                    <a16:creationId xmlns:a16="http://schemas.microsoft.com/office/drawing/2014/main" id="{26725DB4-60B6-4C7B-B1AB-2DDBEB5619B9}"/>
                  </a:ext>
                </a:extLst>
              </p:cNvPr>
              <p:cNvSpPr/>
              <p:nvPr/>
            </p:nvSpPr>
            <p:spPr>
              <a:xfrm>
                <a:off x="8411875" y="2676007"/>
                <a:ext cx="926950" cy="621551"/>
              </a:xfrm>
              <a:prstGeom prst="upArrow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E2E1C0">
                    <a:lumMod val="75000"/>
                  </a:srgbClr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A46276F-D812-4215-833F-E734132B277F}"/>
                  </a:ext>
                </a:extLst>
              </p:cNvPr>
              <p:cNvSpPr txBox="1"/>
              <p:nvPr/>
            </p:nvSpPr>
            <p:spPr>
              <a:xfrm>
                <a:off x="8674964" y="2878201"/>
                <a:ext cx="6467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2525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</a:t>
                </a:r>
                <a:r>
                  <a:rPr kumimoji="0" lang="en-US" sz="1800" b="1" i="0" u="none" strike="noStrike" kern="0" cap="none" spc="0" normalizeH="0" baseline="30000" noProof="0" dirty="0">
                    <a:ln>
                      <a:noFill/>
                    </a:ln>
                    <a:solidFill>
                      <a:srgbClr val="52525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3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5AC67D0B-AD72-47B7-93E5-36D2E517FEB1}"/>
                  </a:ext>
                </a:extLst>
              </p:cNvPr>
              <p:cNvSpPr/>
              <p:nvPr/>
            </p:nvSpPr>
            <p:spPr>
              <a:xfrm>
                <a:off x="7934528" y="3282357"/>
                <a:ext cx="1982781" cy="153824"/>
              </a:xfrm>
              <a:prstGeom prst="rect">
                <a:avLst/>
              </a:prstGeom>
              <a:solidFill>
                <a:srgbClr val="E2E1C0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554FD73-AAB6-42E0-A875-F170D1A92873}"/>
              </a:ext>
            </a:extLst>
          </p:cNvPr>
          <p:cNvGrpSpPr/>
          <p:nvPr/>
        </p:nvGrpSpPr>
        <p:grpSpPr>
          <a:xfrm>
            <a:off x="420150" y="4205885"/>
            <a:ext cx="7015073" cy="530352"/>
            <a:chOff x="577166" y="4566101"/>
            <a:chExt cx="7015073" cy="53035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17E0A25-E3B5-4DB5-9607-39303049F3C4}"/>
                </a:ext>
              </a:extLst>
            </p:cNvPr>
            <p:cNvSpPr/>
            <p:nvPr/>
          </p:nvSpPr>
          <p:spPr>
            <a:xfrm>
              <a:off x="1465849" y="4566101"/>
              <a:ext cx="6126390" cy="438912"/>
            </a:xfrm>
            <a:prstGeom prst="rect">
              <a:avLst/>
            </a:prstGeom>
            <a:solidFill>
              <a:srgbClr val="E1E1E1"/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/>
            <a:lstStyle/>
            <a:p>
              <a:pPr marL="234945" marR="0" lvl="0" indent="-23494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Supplier of the year at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B72C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Walmart and Microsoft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02A9C1F-493A-4A0F-BED4-A6700697DA8A}"/>
                </a:ext>
              </a:extLst>
            </p:cNvPr>
            <p:cNvGrpSpPr/>
            <p:nvPr/>
          </p:nvGrpSpPr>
          <p:grpSpPr>
            <a:xfrm>
              <a:off x="577166" y="4566101"/>
              <a:ext cx="889268" cy="530352"/>
              <a:chOff x="585734" y="4536505"/>
              <a:chExt cx="889268" cy="494617"/>
            </a:xfrm>
          </p:grpSpPr>
          <p:sp>
            <p:nvSpPr>
              <p:cNvPr id="98" name="Flowchart: Off-page Connector 97">
                <a:extLst>
                  <a:ext uri="{FF2B5EF4-FFF2-40B4-BE49-F238E27FC236}">
                    <a16:creationId xmlns:a16="http://schemas.microsoft.com/office/drawing/2014/main" id="{FF7FC53E-7340-4D44-BB18-C5805FD32F23}"/>
                  </a:ext>
                </a:extLst>
              </p:cNvPr>
              <p:cNvSpPr/>
              <p:nvPr/>
            </p:nvSpPr>
            <p:spPr>
              <a:xfrm>
                <a:off x="585734" y="4536505"/>
                <a:ext cx="889268" cy="494617"/>
              </a:xfrm>
              <a:prstGeom prst="flowChartOffpageConnector">
                <a:avLst/>
              </a:prstGeom>
              <a:solidFill>
                <a:srgbClr val="00666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C313BBC2-7932-4390-BC5C-F0AC70F1C1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822" y="4579008"/>
                <a:ext cx="380605" cy="350118"/>
              </a:xfrm>
              <a:prstGeom prst="rect">
                <a:avLst/>
              </a:prstGeom>
            </p:spPr>
          </p:pic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03584B5-AFAE-4620-B73C-07A0D77661FE}"/>
              </a:ext>
            </a:extLst>
          </p:cNvPr>
          <p:cNvGrpSpPr/>
          <p:nvPr/>
        </p:nvGrpSpPr>
        <p:grpSpPr>
          <a:xfrm>
            <a:off x="420150" y="4837499"/>
            <a:ext cx="7015073" cy="530352"/>
            <a:chOff x="577166" y="5197715"/>
            <a:chExt cx="7015073" cy="530352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CF2B9B1-9065-4069-ADF9-7B5D7EB6B24D}"/>
                </a:ext>
              </a:extLst>
            </p:cNvPr>
            <p:cNvSpPr/>
            <p:nvPr/>
          </p:nvSpPr>
          <p:spPr>
            <a:xfrm>
              <a:off x="1465849" y="5197715"/>
              <a:ext cx="6126390" cy="438912"/>
            </a:xfrm>
            <a:prstGeom prst="rect">
              <a:avLst/>
            </a:prstGeom>
            <a:solidFill>
              <a:srgbClr val="E1E1E1"/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B72C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Hyper-growth unicorn company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funded by world class investors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E563EA2-8DCC-447E-A0D7-0CD137713BDC}"/>
                </a:ext>
              </a:extLst>
            </p:cNvPr>
            <p:cNvGrpSpPr/>
            <p:nvPr/>
          </p:nvGrpSpPr>
          <p:grpSpPr>
            <a:xfrm>
              <a:off x="577166" y="5197715"/>
              <a:ext cx="889268" cy="530352"/>
              <a:chOff x="577165" y="5155718"/>
              <a:chExt cx="889268" cy="494617"/>
            </a:xfrm>
          </p:grpSpPr>
          <p:sp>
            <p:nvSpPr>
              <p:cNvPr id="103" name="Flowchart: Off-page Connector 102">
                <a:extLst>
                  <a:ext uri="{FF2B5EF4-FFF2-40B4-BE49-F238E27FC236}">
                    <a16:creationId xmlns:a16="http://schemas.microsoft.com/office/drawing/2014/main" id="{4631D398-4900-41AA-BF7A-E8B265E35238}"/>
                  </a:ext>
                </a:extLst>
              </p:cNvPr>
              <p:cNvSpPr/>
              <p:nvPr/>
            </p:nvSpPr>
            <p:spPr>
              <a:xfrm>
                <a:off x="577165" y="5155718"/>
                <a:ext cx="889268" cy="494617"/>
              </a:xfrm>
              <a:prstGeom prst="flowChartOffpageConnector">
                <a:avLst/>
              </a:prstGeom>
              <a:solidFill>
                <a:srgbClr val="00666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1195F0DA-44DD-4A40-8880-66178D9C9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9375" y="5253112"/>
                <a:ext cx="347784" cy="311179"/>
              </a:xfrm>
              <a:prstGeom prst="rect">
                <a:avLst/>
              </a:prstGeom>
            </p:spPr>
          </p:pic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3E6EE9-AFBE-4AEE-A4E8-406163E5D0F4}"/>
              </a:ext>
            </a:extLst>
          </p:cNvPr>
          <p:cNvGrpSpPr/>
          <p:nvPr/>
        </p:nvGrpSpPr>
        <p:grpSpPr>
          <a:xfrm>
            <a:off x="420150" y="3574271"/>
            <a:ext cx="7015073" cy="530352"/>
            <a:chOff x="577166" y="3934487"/>
            <a:chExt cx="7015073" cy="530352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D6A3FAA-0220-4B58-A6DE-87A81569B9FB}"/>
                </a:ext>
              </a:extLst>
            </p:cNvPr>
            <p:cNvGrpSpPr/>
            <p:nvPr/>
          </p:nvGrpSpPr>
          <p:grpSpPr>
            <a:xfrm>
              <a:off x="577166" y="3934487"/>
              <a:ext cx="7015073" cy="530352"/>
              <a:chOff x="577166" y="3934487"/>
              <a:chExt cx="7015073" cy="530352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DB91DEBD-51C7-4E80-8720-71FAC1AC4B3E}"/>
                  </a:ext>
                </a:extLst>
              </p:cNvPr>
              <p:cNvSpPr/>
              <p:nvPr/>
            </p:nvSpPr>
            <p:spPr>
              <a:xfrm>
                <a:off x="1465849" y="3934487"/>
                <a:ext cx="6126390" cy="438912"/>
              </a:xfrm>
              <a:prstGeom prst="rect">
                <a:avLst/>
              </a:prstGeom>
              <a:solidFill>
                <a:srgbClr val="E1E1E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square" rtlCol="0" anchor="ctr"/>
              <a:lstStyle/>
              <a:p>
                <a:pPr marL="234945" marR="0" lvl="0" indent="-23494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2525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Interactive Ecosystem – </a:t>
                </a: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72C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People, Processes and Platforms</a:t>
                </a:r>
              </a:p>
            </p:txBody>
          </p:sp>
          <p:sp>
            <p:nvSpPr>
              <p:cNvPr id="109" name="Flowchart: Off-page Connector 108">
                <a:extLst>
                  <a:ext uri="{FF2B5EF4-FFF2-40B4-BE49-F238E27FC236}">
                    <a16:creationId xmlns:a16="http://schemas.microsoft.com/office/drawing/2014/main" id="{D122B244-9C2C-446E-9587-A3D13C6592AB}"/>
                  </a:ext>
                </a:extLst>
              </p:cNvPr>
              <p:cNvSpPr/>
              <p:nvPr/>
            </p:nvSpPr>
            <p:spPr>
              <a:xfrm>
                <a:off x="577166" y="3934487"/>
                <a:ext cx="889268" cy="530352"/>
              </a:xfrm>
              <a:prstGeom prst="flowChartOffpageConnector">
                <a:avLst/>
              </a:prstGeom>
              <a:solidFill>
                <a:srgbClr val="00666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BCEF0F65-F84B-4B79-A790-0D5D61068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596" y="4001547"/>
              <a:ext cx="358427" cy="358518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833323A-B3E7-4014-847D-5ADE10E2B7FE}"/>
              </a:ext>
            </a:extLst>
          </p:cNvPr>
          <p:cNvGrpSpPr/>
          <p:nvPr/>
        </p:nvGrpSpPr>
        <p:grpSpPr>
          <a:xfrm>
            <a:off x="420150" y="2942657"/>
            <a:ext cx="7015073" cy="530352"/>
            <a:chOff x="577166" y="3302873"/>
            <a:chExt cx="7015073" cy="530352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78CDE7A-7D43-4045-B55E-BC7340BEE73B}"/>
                </a:ext>
              </a:extLst>
            </p:cNvPr>
            <p:cNvGrpSpPr/>
            <p:nvPr/>
          </p:nvGrpSpPr>
          <p:grpSpPr>
            <a:xfrm>
              <a:off x="577166" y="3302873"/>
              <a:ext cx="7015073" cy="530352"/>
              <a:chOff x="577166" y="3302873"/>
              <a:chExt cx="7015073" cy="530352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AEB3A276-58AE-4551-BA68-C632E0A18C9F}"/>
                  </a:ext>
                </a:extLst>
              </p:cNvPr>
              <p:cNvSpPr/>
              <p:nvPr/>
            </p:nvSpPr>
            <p:spPr>
              <a:xfrm>
                <a:off x="1465849" y="3302873"/>
                <a:ext cx="6126390" cy="438912"/>
              </a:xfrm>
              <a:prstGeom prst="rect">
                <a:avLst/>
              </a:prstGeom>
              <a:solidFill>
                <a:srgbClr val="E1E1E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squar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2525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Over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E2E1C0">
                        <a:lumMod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B72C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3,500 Decision Scientists</a:t>
                </a:r>
              </a:p>
            </p:txBody>
          </p:sp>
          <p:sp>
            <p:nvSpPr>
              <p:cNvPr id="114" name="Flowchart: Off-page Connector 113">
                <a:extLst>
                  <a:ext uri="{FF2B5EF4-FFF2-40B4-BE49-F238E27FC236}">
                    <a16:creationId xmlns:a16="http://schemas.microsoft.com/office/drawing/2014/main" id="{639DB897-2859-473D-A426-E443D7F4EE27}"/>
                  </a:ext>
                </a:extLst>
              </p:cNvPr>
              <p:cNvSpPr/>
              <p:nvPr/>
            </p:nvSpPr>
            <p:spPr>
              <a:xfrm>
                <a:off x="577166" y="3302873"/>
                <a:ext cx="889268" cy="530352"/>
              </a:xfrm>
              <a:prstGeom prst="flowChartOffpageConnector">
                <a:avLst/>
              </a:prstGeom>
              <a:solidFill>
                <a:srgbClr val="00666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115B6941-41DB-48D7-B486-B6CEC93A0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443" y="3371133"/>
              <a:ext cx="352491" cy="352491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9C2B7E5-6B41-4839-BC5C-10857DB8C388}"/>
              </a:ext>
            </a:extLst>
          </p:cNvPr>
          <p:cNvGrpSpPr/>
          <p:nvPr/>
        </p:nvGrpSpPr>
        <p:grpSpPr>
          <a:xfrm>
            <a:off x="8214613" y="4626872"/>
            <a:ext cx="1982781" cy="1083366"/>
            <a:chOff x="8371629" y="4987088"/>
            <a:chExt cx="1982781" cy="1083366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8D8E596B-3CB8-4B9D-885E-5F05CDB2E797}"/>
                </a:ext>
              </a:extLst>
            </p:cNvPr>
            <p:cNvGrpSpPr/>
            <p:nvPr/>
          </p:nvGrpSpPr>
          <p:grpSpPr>
            <a:xfrm>
              <a:off x="8371629" y="4987088"/>
              <a:ext cx="1982781" cy="776983"/>
              <a:chOff x="7932433" y="5125620"/>
              <a:chExt cx="1982781" cy="776983"/>
            </a:xfrm>
          </p:grpSpPr>
          <p:sp>
            <p:nvSpPr>
              <p:cNvPr id="118" name="Arrow: Up 61">
                <a:extLst>
                  <a:ext uri="{FF2B5EF4-FFF2-40B4-BE49-F238E27FC236}">
                    <a16:creationId xmlns:a16="http://schemas.microsoft.com/office/drawing/2014/main" id="{9AD87AA7-A47A-4DBA-A58D-568A737CEB2D}"/>
                  </a:ext>
                </a:extLst>
              </p:cNvPr>
              <p:cNvSpPr/>
              <p:nvPr/>
            </p:nvSpPr>
            <p:spPr>
              <a:xfrm>
                <a:off x="8425901" y="5281052"/>
                <a:ext cx="926950" cy="621551"/>
              </a:xfrm>
              <a:prstGeom prst="upArrow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E2E1C0">
                    <a:lumMod val="75000"/>
                  </a:srgbClr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AC7FAA8-EF39-4289-A511-03E90B533276}"/>
                  </a:ext>
                </a:extLst>
              </p:cNvPr>
              <p:cNvSpPr/>
              <p:nvPr/>
            </p:nvSpPr>
            <p:spPr>
              <a:xfrm>
                <a:off x="7932433" y="5125620"/>
                <a:ext cx="1982781" cy="153824"/>
              </a:xfrm>
              <a:prstGeom prst="rect">
                <a:avLst/>
              </a:prstGeom>
              <a:solidFill>
                <a:srgbClr val="E2E1C0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924C55E-463C-48C6-84E1-0AF838782092}"/>
                </a:ext>
              </a:extLst>
            </p:cNvPr>
            <p:cNvSpPr txBox="1"/>
            <p:nvPr/>
          </p:nvSpPr>
          <p:spPr>
            <a:xfrm>
              <a:off x="8865097" y="5762677"/>
              <a:ext cx="94370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52525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DATA</a:t>
              </a: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CED9C980-CFC1-40C4-93A5-DB7621699C24}"/>
              </a:ext>
            </a:extLst>
          </p:cNvPr>
          <p:cNvSpPr txBox="1"/>
          <p:nvPr/>
        </p:nvSpPr>
        <p:spPr>
          <a:xfrm>
            <a:off x="246888" y="168939"/>
            <a:ext cx="11125200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at Mu Sigma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Arial" panose="020B0604020202020204" pitchFamily="34" charset="0"/>
              </a:rPr>
              <a:t>(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Symbol" pitchFamily="18" charset="2"/>
                <a:ea typeface="ＭＳ Ｐゴシック" pitchFamily="-107" charset="-128"/>
                <a:cs typeface="Arial" panose="020B0604020202020204" pitchFamily="34" charset="0"/>
              </a:rPr>
              <a:t>ms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Arial" panose="020B0604020202020204" pitchFamily="34" charset="0"/>
              </a:rPr>
              <a:t>)…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…help you build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B72C00"/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next-gen problem solving capability</a:t>
            </a:r>
          </a:p>
        </p:txBody>
      </p:sp>
    </p:spTree>
    <p:extLst>
      <p:ext uri="{BB962C8B-B14F-4D97-AF65-F5344CB8AC3E}">
        <p14:creationId xmlns:p14="http://schemas.microsoft.com/office/powerpoint/2010/main" val="19261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226735-5251-4E8C-A475-ED020C704BDB}"/>
              </a:ext>
            </a:extLst>
          </p:cNvPr>
          <p:cNvSpPr txBox="1"/>
          <p:nvPr/>
        </p:nvSpPr>
        <p:spPr>
          <a:xfrm>
            <a:off x="246888" y="122772"/>
            <a:ext cx="111252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are catalysts for making Big Data, AI, ML and decision sciences REAL in leading corporations…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lawik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B334BAAC-2279-4D86-B21B-81B07FCA0A05}"/>
              </a:ext>
            </a:extLst>
          </p:cNvPr>
          <p:cNvGrpSpPr/>
          <p:nvPr/>
        </p:nvGrpSpPr>
        <p:grpSpPr>
          <a:xfrm>
            <a:off x="643998" y="3811848"/>
            <a:ext cx="10924499" cy="2630156"/>
            <a:chOff x="412124" y="3892496"/>
            <a:chExt cx="9049928" cy="2558389"/>
          </a:xfrm>
          <a:effectLst/>
        </p:grpSpPr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C9681C84-1F38-4B46-97CD-AAD4D39ADB05}"/>
                </a:ext>
              </a:extLst>
            </p:cNvPr>
            <p:cNvGrpSpPr/>
            <p:nvPr/>
          </p:nvGrpSpPr>
          <p:grpSpPr>
            <a:xfrm>
              <a:off x="412124" y="3892496"/>
              <a:ext cx="9049928" cy="2558389"/>
              <a:chOff x="412124" y="3892496"/>
              <a:chExt cx="9049928" cy="2558389"/>
            </a:xfrm>
          </p:grpSpPr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B62FC081-6889-4548-87F1-CD91A301D8A5}"/>
                  </a:ext>
                </a:extLst>
              </p:cNvPr>
              <p:cNvGrpSpPr/>
              <p:nvPr/>
            </p:nvGrpSpPr>
            <p:grpSpPr>
              <a:xfrm>
                <a:off x="412124" y="3892496"/>
                <a:ext cx="9049928" cy="2558389"/>
                <a:chOff x="412124" y="3892496"/>
                <a:chExt cx="9049928" cy="2558389"/>
              </a:xfrm>
            </p:grpSpPr>
            <p:grpSp>
              <p:nvGrpSpPr>
                <p:cNvPr id="477" name="Group 476">
                  <a:extLst>
                    <a:ext uri="{FF2B5EF4-FFF2-40B4-BE49-F238E27FC236}">
                      <a16:creationId xmlns:a16="http://schemas.microsoft.com/office/drawing/2014/main" id="{5ABAD2CF-62DC-45C0-9723-578FB481794D}"/>
                    </a:ext>
                  </a:extLst>
                </p:cNvPr>
                <p:cNvGrpSpPr/>
                <p:nvPr/>
              </p:nvGrpSpPr>
              <p:grpSpPr>
                <a:xfrm>
                  <a:off x="412124" y="3892496"/>
                  <a:ext cx="9049928" cy="2558389"/>
                  <a:chOff x="412124" y="3892496"/>
                  <a:chExt cx="9049928" cy="2558389"/>
                </a:xfrm>
              </p:grpSpPr>
              <p:grpSp>
                <p:nvGrpSpPr>
                  <p:cNvPr id="479" name="Group 478">
                    <a:extLst>
                      <a:ext uri="{FF2B5EF4-FFF2-40B4-BE49-F238E27FC236}">
                        <a16:creationId xmlns:a16="http://schemas.microsoft.com/office/drawing/2014/main" id="{9582FA00-F967-4725-BD15-864DE551E987}"/>
                      </a:ext>
                    </a:extLst>
                  </p:cNvPr>
                  <p:cNvGrpSpPr/>
                  <p:nvPr/>
                </p:nvGrpSpPr>
                <p:grpSpPr>
                  <a:xfrm>
                    <a:off x="412124" y="3892496"/>
                    <a:ext cx="9049928" cy="2558389"/>
                    <a:chOff x="412124" y="3892496"/>
                    <a:chExt cx="9049928" cy="2558389"/>
                  </a:xfrm>
                </p:grpSpPr>
                <p:sp>
                  <p:nvSpPr>
                    <p:cNvPr id="481" name="Rectangle 480">
                      <a:extLst>
                        <a:ext uri="{FF2B5EF4-FFF2-40B4-BE49-F238E27FC236}">
                          <a16:creationId xmlns:a16="http://schemas.microsoft.com/office/drawing/2014/main" id="{E2832155-0135-48D5-8E67-066B86B67F4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2124" y="5216445"/>
                      <a:ext cx="3098652" cy="123444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28575" cap="flat" cmpd="sng" algn="ctr">
                      <a:solidFill>
                        <a:srgbClr val="00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234945" marR="0" lvl="0" indent="-234945" algn="ctr" defTabSz="914377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-111" charset="0"/>
                        <a:ea typeface="Times New Roman" pitchFamily="-111" charset="0"/>
                        <a:cs typeface="Times New Roman" pitchFamily="-111" charset="0"/>
                      </a:endParaRPr>
                    </a:p>
                  </p:txBody>
                </p:sp>
                <p:sp>
                  <p:nvSpPr>
                    <p:cNvPr id="482" name="Rectangle 481">
                      <a:extLst>
                        <a:ext uri="{FF2B5EF4-FFF2-40B4-BE49-F238E27FC236}">
                          <a16:creationId xmlns:a16="http://schemas.microsoft.com/office/drawing/2014/main" id="{DD0FBEBD-0583-4717-8348-1DC1F50871A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579812" y="5216445"/>
                      <a:ext cx="3291840" cy="123444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28575" cap="flat" cmpd="sng" algn="ctr">
                      <a:solidFill>
                        <a:srgbClr val="00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234945" marR="0" lvl="0" indent="-234945" algn="ctr" defTabSz="914377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-111" charset="0"/>
                        <a:ea typeface="Times New Roman" pitchFamily="-111" charset="0"/>
                        <a:cs typeface="Times New Roman" pitchFamily="-111" charset="0"/>
                      </a:endParaRPr>
                    </a:p>
                  </p:txBody>
                </p:sp>
                <p:sp>
                  <p:nvSpPr>
                    <p:cNvPr id="483" name="Rectangle 482">
                      <a:extLst>
                        <a:ext uri="{FF2B5EF4-FFF2-40B4-BE49-F238E27FC236}">
                          <a16:creationId xmlns:a16="http://schemas.microsoft.com/office/drawing/2014/main" id="{37309890-EEEE-417D-868D-4ED42CB14D2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12124" y="3892496"/>
                      <a:ext cx="9049928" cy="123444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28575" cap="flat" cmpd="sng" algn="ctr">
                      <a:solidFill>
                        <a:srgbClr val="00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234945" marR="0" lvl="0" indent="-234945" algn="ctr" defTabSz="914377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-111" charset="0"/>
                        <a:ea typeface="Times New Roman" pitchFamily="-111" charset="0"/>
                        <a:cs typeface="Times New Roman" pitchFamily="-111" charset="0"/>
                      </a:endParaRPr>
                    </a:p>
                  </p:txBody>
                </p:sp>
                <p:pic>
                  <p:nvPicPr>
                    <p:cNvPr id="484" name="Picture 75" descr="Pfizer logo (modern).svg">
                      <a:extLst>
                        <a:ext uri="{FF2B5EF4-FFF2-40B4-BE49-F238E27FC236}">
                          <a16:creationId xmlns:a16="http://schemas.microsoft.com/office/drawing/2014/main" id="{56205B01-6CB0-4178-941D-08991F145E8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57922" y="3913716"/>
                      <a:ext cx="914400" cy="53035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85" name="Picture 83" descr="Amgen.svg">
                      <a:extLst>
                        <a:ext uri="{FF2B5EF4-FFF2-40B4-BE49-F238E27FC236}">
                          <a16:creationId xmlns:a16="http://schemas.microsoft.com/office/drawing/2014/main" id="{80700349-0F3B-491A-A92A-8B224916F96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142469" y="4002682"/>
                      <a:ext cx="1164419" cy="2998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86" name="Picture 85" descr="Merck Logo.svg">
                      <a:extLst>
                        <a:ext uri="{FF2B5EF4-FFF2-40B4-BE49-F238E27FC236}">
                          <a16:creationId xmlns:a16="http://schemas.microsoft.com/office/drawing/2014/main" id="{913F2946-BCE6-417E-AF62-6EFB002E55E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685597" y="3957829"/>
                      <a:ext cx="1211580" cy="35135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87" name="Picture 98" descr="Cardinal Health Logo.svg">
                      <a:extLst>
                        <a:ext uri="{FF2B5EF4-FFF2-40B4-BE49-F238E27FC236}">
                          <a16:creationId xmlns:a16="http://schemas.microsoft.com/office/drawing/2014/main" id="{DD276978-1D03-4B6A-AF88-B194EBBAB52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983906" y="4086970"/>
                      <a:ext cx="1310414" cy="48223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488" name="Rectangle 487">
                      <a:extLst>
                        <a:ext uri="{FF2B5EF4-FFF2-40B4-BE49-F238E27FC236}">
                          <a16:creationId xmlns:a16="http://schemas.microsoft.com/office/drawing/2014/main" id="{9D2007C5-B456-4B35-8388-2F91E95326F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940688" y="5216445"/>
                      <a:ext cx="2521364" cy="1234440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28575" cap="flat" cmpd="sng" algn="ctr">
                      <a:solidFill>
                        <a:srgbClr val="00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234945" marR="0" lvl="0" indent="-234945" algn="ctr" defTabSz="914377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-111" charset="0"/>
                        <a:ea typeface="Times New Roman" pitchFamily="-111" charset="0"/>
                        <a:cs typeface="Times New Roman" pitchFamily="-111" charset="0"/>
                      </a:endParaRPr>
                    </a:p>
                  </p:txBody>
                </p:sp>
                <p:pic>
                  <p:nvPicPr>
                    <p:cNvPr id="489" name="Picture 119" descr="KeyBank.png">
                      <a:hlinkClick r:id="rId6"/>
                      <a:extLst>
                        <a:ext uri="{FF2B5EF4-FFF2-40B4-BE49-F238E27FC236}">
                          <a16:creationId xmlns:a16="http://schemas.microsoft.com/office/drawing/2014/main" id="{BCE0833F-F8A5-4480-8484-B826C5ED57F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098" t="6415" r="4674" b="18512"/>
                    <a:stretch/>
                  </p:blipFill>
                  <p:spPr bwMode="auto">
                    <a:xfrm>
                      <a:off x="1821642" y="6182331"/>
                      <a:ext cx="915849" cy="17732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90" name="Picture 141" descr="Nike">
                      <a:extLst>
                        <a:ext uri="{FF2B5EF4-FFF2-40B4-BE49-F238E27FC236}">
                          <a16:creationId xmlns:a16="http://schemas.microsoft.com/office/drawing/2014/main" id="{D65CAA08-52E8-411C-AFFB-5BFE3CF3375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971453" y="5833348"/>
                      <a:ext cx="596516" cy="21474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91" name="Picture 153">
                      <a:extLst>
                        <a:ext uri="{FF2B5EF4-FFF2-40B4-BE49-F238E27FC236}">
                          <a16:creationId xmlns:a16="http://schemas.microsoft.com/office/drawing/2014/main" id="{CB2D0BDD-AD70-4464-9B5E-89C7DB149A7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571706" y="4439007"/>
                      <a:ext cx="547683" cy="63965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pic>
                  <p:nvPicPr>
                    <p:cNvPr id="492" name="Picture 104" descr="Monsanto logo.jpg">
                      <a:extLst>
                        <a:ext uri="{FF2B5EF4-FFF2-40B4-BE49-F238E27FC236}">
                          <a16:creationId xmlns:a16="http://schemas.microsoft.com/office/drawing/2014/main" id="{6E21BAC4-E135-4F30-A11B-ED923AE9146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688" t="12058" r="7333" b="13356"/>
                    <a:stretch/>
                  </p:blipFill>
                  <p:spPr bwMode="auto">
                    <a:xfrm>
                      <a:off x="8389093" y="5238220"/>
                      <a:ext cx="990502" cy="32358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93" name="Picture 93" descr="GileadSciencesLogo.png">
                      <a:extLst>
                        <a:ext uri="{FF2B5EF4-FFF2-40B4-BE49-F238E27FC236}">
                          <a16:creationId xmlns:a16="http://schemas.microsoft.com/office/drawing/2014/main" id="{56C56765-F682-49AD-8DE7-8264F5FBD23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242145" y="4722677"/>
                      <a:ext cx="996994" cy="27356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94" name="Picture 4" descr="Thomson Reuters logo.svg">
                      <a:extLst>
                        <a:ext uri="{FF2B5EF4-FFF2-40B4-BE49-F238E27FC236}">
                          <a16:creationId xmlns:a16="http://schemas.microsoft.com/office/drawing/2014/main" id="{58B9A968-6095-4175-A192-F01E5176D77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72821" y="5255028"/>
                      <a:ext cx="1044235" cy="23495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95" name="Picture 8" descr="Mondelez International.png">
                      <a:extLst>
                        <a:ext uri="{FF2B5EF4-FFF2-40B4-BE49-F238E27FC236}">
                          <a16:creationId xmlns:a16="http://schemas.microsoft.com/office/drawing/2014/main" id="{2D26C781-3A5D-40C0-B065-E4FC567CBBF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01488" y="5255028"/>
                      <a:ext cx="1031888" cy="28376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96" name="Picture 495" descr="C:\Users\rohit.shah\Desktop\logo_shionogi.png">
                      <a:extLst>
                        <a:ext uri="{FF2B5EF4-FFF2-40B4-BE49-F238E27FC236}">
                          <a16:creationId xmlns:a16="http://schemas.microsoft.com/office/drawing/2014/main" id="{5D79E6A9-C695-4065-8840-3179E7E8A23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264220" y="4348212"/>
                      <a:ext cx="1287051" cy="2976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97" name="Picture 13">
                      <a:extLst>
                        <a:ext uri="{FF2B5EF4-FFF2-40B4-BE49-F238E27FC236}">
                          <a16:creationId xmlns:a16="http://schemas.microsoft.com/office/drawing/2014/main" id="{8C272936-EF5E-4CFC-A13F-0E1A80EE343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367171" y="4658711"/>
                      <a:ext cx="907734" cy="2350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498" name="Picture 15" descr="C:\Users\rohit.shah\Desktop\logo_abbvie.png">
                      <a:extLst>
                        <a:ext uri="{FF2B5EF4-FFF2-40B4-BE49-F238E27FC236}">
                          <a16:creationId xmlns:a16="http://schemas.microsoft.com/office/drawing/2014/main" id="{794F121B-9C38-4D2E-9871-4D15A3A1C83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295384" y="4789536"/>
                      <a:ext cx="1170363" cy="20151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99" name="Picture 17">
                      <a:extLst>
                        <a:ext uri="{FF2B5EF4-FFF2-40B4-BE49-F238E27FC236}">
                          <a16:creationId xmlns:a16="http://schemas.microsoft.com/office/drawing/2014/main" id="{B3DF625A-805E-4B4A-A402-E0E0CE43C11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79930" y="4501055"/>
                      <a:ext cx="808568" cy="3985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500" name="Picture 6" descr="C:\Users\rohit.shah\Desktop\Associate it\CXO and Geeta decks\20130614_modified_newlogos\Q2 logos\logo_unilever.gif">
                      <a:extLst>
                        <a:ext uri="{FF2B5EF4-FFF2-40B4-BE49-F238E27FC236}">
                          <a16:creationId xmlns:a16="http://schemas.microsoft.com/office/drawing/2014/main" id="{62AE01B7-769A-4C84-81CA-38362432BBE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65870" y="5279134"/>
                      <a:ext cx="439118" cy="4864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501" name="Picture 79" descr="Baxter.svg">
                      <a:extLst>
                        <a:ext uri="{FF2B5EF4-FFF2-40B4-BE49-F238E27FC236}">
                          <a16:creationId xmlns:a16="http://schemas.microsoft.com/office/drawing/2014/main" id="{D7558AB5-60DA-46A5-A837-15504B13885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545162" y="3991114"/>
                      <a:ext cx="1468809" cy="24676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502" name="Picture 2" descr="C:\Users\HP USER\Desktop\Ambiga\Marketing\CXO\Smiths Medical 2.bmp">
                      <a:extLst>
                        <a:ext uri="{FF2B5EF4-FFF2-40B4-BE49-F238E27FC236}">
                          <a16:creationId xmlns:a16="http://schemas.microsoft.com/office/drawing/2014/main" id="{8211AEC7-4AEF-4A62-94CF-2F320399035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3590873" y="4323951"/>
                      <a:ext cx="2086679" cy="268287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503" name="Picture 2" descr="General Motors.svg">
                      <a:extLst>
                        <a:ext uri="{FF2B5EF4-FFF2-40B4-BE49-F238E27FC236}">
                          <a16:creationId xmlns:a16="http://schemas.microsoft.com/office/drawing/2014/main" id="{686F001A-AB39-4310-A26C-F9C29151095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1" cstate="hq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991111" y="5233759"/>
                      <a:ext cx="314046" cy="31195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504" name="Picture 503">
                      <a:extLst>
                        <a:ext uri="{FF2B5EF4-FFF2-40B4-BE49-F238E27FC236}">
                          <a16:creationId xmlns:a16="http://schemas.microsoft.com/office/drawing/2014/main" id="{EBEAAFB9-F64A-44C0-AD56-5ED11F6B0B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7103" y="5959768"/>
                      <a:ext cx="383178" cy="38317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5" name="Picture 504">
                      <a:extLst>
                        <a:ext uri="{FF2B5EF4-FFF2-40B4-BE49-F238E27FC236}">
                          <a16:creationId xmlns:a16="http://schemas.microsoft.com/office/drawing/2014/main" id="{4608D234-CAD1-4560-B4C2-82AE1989A68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83203" y="5754049"/>
                      <a:ext cx="423265" cy="4232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6" name="Picture 505">
                      <a:extLst>
                        <a:ext uri="{FF2B5EF4-FFF2-40B4-BE49-F238E27FC236}">
                          <a16:creationId xmlns:a16="http://schemas.microsoft.com/office/drawing/2014/main" id="{32AF5C67-6BF1-4530-985E-9D3DE725AF3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70669" y="6204539"/>
                      <a:ext cx="686298" cy="22510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7" name="Picture 6" descr="Starbucks logo">
                      <a:extLst>
                        <a:ext uri="{FF2B5EF4-FFF2-40B4-BE49-F238E27FC236}">
                          <a16:creationId xmlns:a16="http://schemas.microsoft.com/office/drawing/2014/main" id="{EB3A6F0A-301E-401C-9121-A6A346C67EB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477984" y="5835976"/>
                      <a:ext cx="334054" cy="38348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508" name="Picture 507">
                      <a:extLst>
                        <a:ext uri="{FF2B5EF4-FFF2-40B4-BE49-F238E27FC236}">
                          <a16:creationId xmlns:a16="http://schemas.microsoft.com/office/drawing/2014/main" id="{FC61CE2D-EEDF-40A3-9812-EABB80D7ED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39391" y="5708394"/>
                      <a:ext cx="756578" cy="9683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9" name="Picture 508">
                      <a:extLst>
                        <a:ext uri="{FF2B5EF4-FFF2-40B4-BE49-F238E27FC236}">
                          <a16:creationId xmlns:a16="http://schemas.microsoft.com/office/drawing/2014/main" id="{E72879FF-839F-48E2-8411-3D5B766892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729013" y="3962038"/>
                      <a:ext cx="1643140" cy="30719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80" name="Picture 479">
                    <a:extLst>
                      <a:ext uri="{FF2B5EF4-FFF2-40B4-BE49-F238E27FC236}">
                        <a16:creationId xmlns:a16="http://schemas.microsoft.com/office/drawing/2014/main" id="{735D7365-84BC-4ECF-B9F6-E9F49FBBB1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36514" y="6056424"/>
                    <a:ext cx="328309" cy="30506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78" name="Picture 477">
                  <a:extLst>
                    <a:ext uri="{FF2B5EF4-FFF2-40B4-BE49-F238E27FC236}">
                      <a16:creationId xmlns:a16="http://schemas.microsoft.com/office/drawing/2014/main" id="{FC837282-A6B1-455C-99BE-EC4F5F0BBC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42889" y="5273769"/>
                  <a:ext cx="537296" cy="175006"/>
                </a:xfrm>
                <a:prstGeom prst="rect">
                  <a:avLst/>
                </a:prstGeom>
              </p:spPr>
            </p:pic>
          </p:grpSp>
          <p:pic>
            <p:nvPicPr>
              <p:cNvPr id="473" name="Picture 472">
                <a:extLst>
                  <a:ext uri="{FF2B5EF4-FFF2-40B4-BE49-F238E27FC236}">
                    <a16:creationId xmlns:a16="http://schemas.microsoft.com/office/drawing/2014/main" id="{A673E5F2-CE6B-4623-805A-B61E9EA0D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312575" y="4733267"/>
                <a:ext cx="1045818" cy="321068"/>
              </a:xfrm>
              <a:prstGeom prst="rect">
                <a:avLst/>
              </a:prstGeom>
            </p:spPr>
          </p:pic>
          <p:pic>
            <p:nvPicPr>
              <p:cNvPr id="474" name="Picture 6" descr="Boehringer Ingelheim Logo since 1997">
                <a:extLst>
                  <a:ext uri="{FF2B5EF4-FFF2-40B4-BE49-F238E27FC236}">
                    <a16:creationId xmlns:a16="http://schemas.microsoft.com/office/drawing/2014/main" id="{C6F19A5B-2EE6-439F-8147-291801F97E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672" b="27904"/>
              <a:stretch/>
            </p:blipFill>
            <p:spPr bwMode="auto">
              <a:xfrm>
                <a:off x="5291388" y="4643278"/>
                <a:ext cx="1143624" cy="3723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5" name="Picture 474">
                <a:extLst>
                  <a:ext uri="{FF2B5EF4-FFF2-40B4-BE49-F238E27FC236}">
                    <a16:creationId xmlns:a16="http://schemas.microsoft.com/office/drawing/2014/main" id="{A5F9FC9A-D927-42C7-9DB7-4F34C60F5A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5996" y="6136071"/>
                <a:ext cx="744939" cy="285497"/>
              </a:xfrm>
              <a:prstGeom prst="rect">
                <a:avLst/>
              </a:prstGeom>
            </p:spPr>
          </p:pic>
          <p:pic>
            <p:nvPicPr>
              <p:cNvPr id="476" name="Picture 475">
                <a:extLst>
                  <a:ext uri="{FF2B5EF4-FFF2-40B4-BE49-F238E27FC236}">
                    <a16:creationId xmlns:a16="http://schemas.microsoft.com/office/drawing/2014/main" id="{9A538CDF-4AC5-47FD-BAF9-3BE455D32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7918" y="6147209"/>
                <a:ext cx="336327" cy="181616"/>
              </a:xfrm>
              <a:prstGeom prst="rect">
                <a:avLst/>
              </a:prstGeom>
            </p:spPr>
          </p:pic>
        </p:grpSp>
        <p:pic>
          <p:nvPicPr>
            <p:cNvPr id="471" name="Picture 470">
              <a:extLst>
                <a:ext uri="{FF2B5EF4-FFF2-40B4-BE49-F238E27FC236}">
                  <a16:creationId xmlns:a16="http://schemas.microsoft.com/office/drawing/2014/main" id="{13EB8D6D-5E90-42F7-B66D-1B830940A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6072" y="6128988"/>
              <a:ext cx="890853" cy="247208"/>
            </a:xfrm>
            <a:prstGeom prst="rect">
              <a:avLst/>
            </a:prstGeom>
          </p:spPr>
        </p:pic>
      </p:grpSp>
      <p:pic>
        <p:nvPicPr>
          <p:cNvPr id="510" name="Picture 8" descr="image006">
            <a:extLst>
              <a:ext uri="{FF2B5EF4-FFF2-40B4-BE49-F238E27FC236}">
                <a16:creationId xmlns:a16="http://schemas.microsoft.com/office/drawing/2014/main" id="{A744CD31-5677-4651-B829-8BEBC7B41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289" y="5740943"/>
            <a:ext cx="823567" cy="44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1" name="Group 510">
            <a:extLst>
              <a:ext uri="{FF2B5EF4-FFF2-40B4-BE49-F238E27FC236}">
                <a16:creationId xmlns:a16="http://schemas.microsoft.com/office/drawing/2014/main" id="{859C7C2D-E2B9-47AB-9A24-058E81444D6F}"/>
              </a:ext>
            </a:extLst>
          </p:cNvPr>
          <p:cNvGrpSpPr/>
          <p:nvPr/>
        </p:nvGrpSpPr>
        <p:grpSpPr>
          <a:xfrm>
            <a:off x="639429" y="1211120"/>
            <a:ext cx="10924499" cy="2556920"/>
            <a:chOff x="412124" y="1244600"/>
            <a:chExt cx="9049928" cy="2556920"/>
          </a:xfrm>
          <a:effectLst/>
        </p:grpSpPr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76A2A66A-C6EC-4503-B307-D2E991E1745A}"/>
                </a:ext>
              </a:extLst>
            </p:cNvPr>
            <p:cNvGrpSpPr/>
            <p:nvPr/>
          </p:nvGrpSpPr>
          <p:grpSpPr>
            <a:xfrm>
              <a:off x="412124" y="1244600"/>
              <a:ext cx="9049928" cy="2556920"/>
              <a:chOff x="412124" y="1244600"/>
              <a:chExt cx="9049928" cy="2556920"/>
            </a:xfrm>
          </p:grpSpPr>
          <p:grpSp>
            <p:nvGrpSpPr>
              <p:cNvPr id="518" name="Group 517">
                <a:extLst>
                  <a:ext uri="{FF2B5EF4-FFF2-40B4-BE49-F238E27FC236}">
                    <a16:creationId xmlns:a16="http://schemas.microsoft.com/office/drawing/2014/main" id="{423EA997-C114-4F88-A418-EDC277F875B7}"/>
                  </a:ext>
                </a:extLst>
              </p:cNvPr>
              <p:cNvGrpSpPr/>
              <p:nvPr/>
            </p:nvGrpSpPr>
            <p:grpSpPr>
              <a:xfrm>
                <a:off x="412124" y="1244600"/>
                <a:ext cx="9049928" cy="2556920"/>
                <a:chOff x="412124" y="1244600"/>
                <a:chExt cx="9049928" cy="2556920"/>
              </a:xfrm>
            </p:grpSpPr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8416F34A-51AF-47EF-865C-585EA445D29F}"/>
                    </a:ext>
                  </a:extLst>
                </p:cNvPr>
                <p:cNvGrpSpPr/>
                <p:nvPr/>
              </p:nvGrpSpPr>
              <p:grpSpPr>
                <a:xfrm>
                  <a:off x="412124" y="1244600"/>
                  <a:ext cx="9049928" cy="2556920"/>
                  <a:chOff x="412124" y="1244600"/>
                  <a:chExt cx="9049928" cy="2556920"/>
                </a:xfrm>
              </p:grpSpPr>
              <p:sp>
                <p:nvSpPr>
                  <p:cNvPr id="523" name="Rectangle 522">
                    <a:extLst>
                      <a:ext uri="{FF2B5EF4-FFF2-40B4-BE49-F238E27FC236}">
                        <a16:creationId xmlns:a16="http://schemas.microsoft.com/office/drawing/2014/main" id="{F6CE111E-44A2-47F7-A1D5-50AC6EBC3D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2124" y="1244600"/>
                    <a:ext cx="6197304" cy="123444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rgbClr val="0066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234945" marR="0" lvl="0" indent="-234945" algn="ctr" defTabSz="914377" rtl="0" eaLnBrk="0" fontAlgn="base" latinLnBrk="0" hangingPunct="0">
                      <a:lnSpc>
                        <a:spcPct val="100000"/>
                      </a:lnSpc>
                      <a:spcBef>
                        <a:spcPct val="10000"/>
                      </a:spcBef>
                      <a:spcAft>
                        <a:spcPct val="0"/>
                      </a:spcAft>
                      <a:buClr>
                        <a:srgbClr val="0B1F65"/>
                      </a:buClr>
                      <a:buSzTx/>
                      <a:buFontTx/>
                      <a:buNone/>
                      <a:tabLst/>
                      <a:defRPr/>
                    </a:pPr>
                    <a:endPara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-111" charset="0"/>
                      <a:ea typeface="Times New Roman" pitchFamily="-111" charset="0"/>
                      <a:cs typeface="Times New Roman" pitchFamily="-111" charset="0"/>
                    </a:endParaRPr>
                  </a:p>
                </p:txBody>
              </p:sp>
              <p:pic>
                <p:nvPicPr>
                  <p:cNvPr id="524" name="Picture 4" descr="Sams Club.svg">
                    <a:extLst>
                      <a:ext uri="{FF2B5EF4-FFF2-40B4-BE49-F238E27FC236}">
                        <a16:creationId xmlns:a16="http://schemas.microsoft.com/office/drawing/2014/main" id="{2A4076C0-C5F6-4E5A-BA38-6F0655775ED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5612" y="1824098"/>
                    <a:ext cx="614302" cy="61430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25" name="Picture 10" descr="The Home Depot logo">
                    <a:extLst>
                      <a:ext uri="{FF2B5EF4-FFF2-40B4-BE49-F238E27FC236}">
                        <a16:creationId xmlns:a16="http://schemas.microsoft.com/office/drawing/2014/main" id="{928AC097-CCAD-4427-B552-D7F9F48D4D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29606" y="1966749"/>
                    <a:ext cx="487291" cy="48729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26" name="Picture 14" descr="Walgreens Logo.svg">
                    <a:extLst>
                      <a:ext uri="{FF2B5EF4-FFF2-40B4-BE49-F238E27FC236}">
                        <a16:creationId xmlns:a16="http://schemas.microsoft.com/office/drawing/2014/main" id="{DCF2DCA8-5B87-455F-8463-3C5057AA3BD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23445" y="1272988"/>
                    <a:ext cx="1237938" cy="27572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27" name="Picture 24" descr="7-eleven-brand.svg">
                    <a:extLst>
                      <a:ext uri="{FF2B5EF4-FFF2-40B4-BE49-F238E27FC236}">
                        <a16:creationId xmlns:a16="http://schemas.microsoft.com/office/drawing/2014/main" id="{956AE0E0-9555-4553-AB7D-802485496B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78140" y="1896641"/>
                    <a:ext cx="541757" cy="5258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28" name="Rectangle 527">
                    <a:extLst>
                      <a:ext uri="{FF2B5EF4-FFF2-40B4-BE49-F238E27FC236}">
                        <a16:creationId xmlns:a16="http://schemas.microsoft.com/office/drawing/2014/main" id="{677A9023-D40C-448A-917A-81B5772F14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04012" y="1244600"/>
                    <a:ext cx="2758040" cy="123444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rgbClr val="0066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234945" marR="0" lvl="0" indent="-234945" algn="ctr" defTabSz="914377" rtl="0" eaLnBrk="0" fontAlgn="base" latinLnBrk="0" hangingPunct="0">
                      <a:lnSpc>
                        <a:spcPct val="100000"/>
                      </a:lnSpc>
                      <a:spcBef>
                        <a:spcPct val="10000"/>
                      </a:spcBef>
                      <a:spcAft>
                        <a:spcPct val="0"/>
                      </a:spcAft>
                      <a:buClr>
                        <a:srgbClr val="0B1F65"/>
                      </a:buClr>
                      <a:buSzTx/>
                      <a:buFontTx/>
                      <a:buNone/>
                      <a:tabLst/>
                      <a:defRPr/>
                    </a:pPr>
                    <a:endPara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-111" charset="0"/>
                      <a:ea typeface="Times New Roman" pitchFamily="-111" charset="0"/>
                      <a:cs typeface="Times New Roman" pitchFamily="-111" charset="0"/>
                    </a:endParaRPr>
                  </a:p>
                </p:txBody>
              </p:sp>
              <p:sp>
                <p:nvSpPr>
                  <p:cNvPr id="529" name="Rectangle 528">
                    <a:extLst>
                      <a:ext uri="{FF2B5EF4-FFF2-40B4-BE49-F238E27FC236}">
                        <a16:creationId xmlns:a16="http://schemas.microsoft.com/office/drawing/2014/main" id="{68C1EC10-45EC-4CA7-A604-E8E7535C32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04012" y="2567080"/>
                    <a:ext cx="2758040" cy="123444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rgbClr val="0066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234945" marR="0" lvl="0" indent="-234945" algn="ctr" defTabSz="914377" rtl="0" eaLnBrk="0" fontAlgn="base" latinLnBrk="0" hangingPunct="0">
                      <a:lnSpc>
                        <a:spcPct val="100000"/>
                      </a:lnSpc>
                      <a:spcBef>
                        <a:spcPct val="10000"/>
                      </a:spcBef>
                      <a:spcAft>
                        <a:spcPct val="0"/>
                      </a:spcAft>
                      <a:buClr>
                        <a:srgbClr val="0B1F65"/>
                      </a:buClr>
                      <a:buSzTx/>
                      <a:buFontTx/>
                      <a:buNone/>
                      <a:tabLst/>
                      <a:defRPr/>
                    </a:pPr>
                    <a:endPara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-111" charset="0"/>
                      <a:ea typeface="Times New Roman" pitchFamily="-111" charset="0"/>
                      <a:cs typeface="Times New Roman" pitchFamily="-111" charset="0"/>
                    </a:endParaRPr>
                  </a:p>
                </p:txBody>
              </p:sp>
              <p:pic>
                <p:nvPicPr>
                  <p:cNvPr id="530" name="Picture 32" descr="Zappos logo color.jpg">
                    <a:extLst>
                      <a:ext uri="{FF2B5EF4-FFF2-40B4-BE49-F238E27FC236}">
                        <a16:creationId xmlns:a16="http://schemas.microsoft.com/office/drawing/2014/main" id="{E60F59B6-BE82-41A5-8A8A-D62FBCABFFE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0366"/>
                  <a:stretch/>
                </p:blipFill>
                <p:spPr bwMode="auto">
                  <a:xfrm>
                    <a:off x="6894043" y="3370794"/>
                    <a:ext cx="952987" cy="33695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1" name="Picture 34" descr="Yahoo Logo.svg">
                    <a:extLst>
                      <a:ext uri="{FF2B5EF4-FFF2-40B4-BE49-F238E27FC236}">
                        <a16:creationId xmlns:a16="http://schemas.microsoft.com/office/drawing/2014/main" id="{E98136E5-9630-4A2E-B457-A7C427F0413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43929" y="3058442"/>
                    <a:ext cx="1143767" cy="21571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2" name="Picture 531" descr="Giltgroupelogo.jpg">
                    <a:extLst>
                      <a:ext uri="{FF2B5EF4-FFF2-40B4-BE49-F238E27FC236}">
                        <a16:creationId xmlns:a16="http://schemas.microsoft.com/office/drawing/2014/main" id="{DFB54874-55F7-437F-8F0E-F1B6616612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764014" y="2712729"/>
                    <a:ext cx="577354" cy="2668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3" name="Picture 532" descr="EBay logo.svg">
                    <a:extLst>
                      <a:ext uri="{FF2B5EF4-FFF2-40B4-BE49-F238E27FC236}">
                        <a16:creationId xmlns:a16="http://schemas.microsoft.com/office/drawing/2014/main" id="{274CD180-26A4-4FF0-9918-47FFB051337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73450" y="3376342"/>
                    <a:ext cx="909044" cy="36361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34" name="Rectangle 533">
                    <a:extLst>
                      <a:ext uri="{FF2B5EF4-FFF2-40B4-BE49-F238E27FC236}">
                        <a16:creationId xmlns:a16="http://schemas.microsoft.com/office/drawing/2014/main" id="{4A59D389-59D8-49E2-9031-CE95939C8E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2124" y="2567080"/>
                    <a:ext cx="6197304" cy="1234440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28575" cap="flat" cmpd="sng" algn="ctr">
                    <a:solidFill>
                      <a:srgbClr val="0066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234945" marR="0" lvl="0" indent="-234945" algn="ctr" defTabSz="914377" rtl="0" eaLnBrk="0" fontAlgn="base" latinLnBrk="0" hangingPunct="0">
                      <a:lnSpc>
                        <a:spcPct val="100000"/>
                      </a:lnSpc>
                      <a:spcBef>
                        <a:spcPct val="10000"/>
                      </a:spcBef>
                      <a:spcAft>
                        <a:spcPct val="0"/>
                      </a:spcAft>
                      <a:buClr>
                        <a:srgbClr val="0B1F65"/>
                      </a:buClr>
                      <a:buSzTx/>
                      <a:buFontTx/>
                      <a:buNone/>
                      <a:tabLst/>
                      <a:defRPr/>
                    </a:pPr>
                    <a:endPara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-111" charset="0"/>
                      <a:ea typeface="Times New Roman" pitchFamily="-111" charset="0"/>
                      <a:cs typeface="Times New Roman" pitchFamily="-111" charset="0"/>
                    </a:endParaRPr>
                  </a:p>
                </p:txBody>
              </p:sp>
              <p:pic>
                <p:nvPicPr>
                  <p:cNvPr id="535" name="Picture 40" descr="Microsoft's new logo, introduced in 2012.">
                    <a:extLst>
                      <a:ext uri="{FF2B5EF4-FFF2-40B4-BE49-F238E27FC236}">
                        <a16:creationId xmlns:a16="http://schemas.microsoft.com/office/drawing/2014/main" id="{8A8DBD7F-7181-492B-99E7-4F799FD44EA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7690" y="2625445"/>
                    <a:ext cx="1377253" cy="29423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6" name="Picture 42" descr="Apple Inc. logo.svg">
                    <a:extLst>
                      <a:ext uri="{FF2B5EF4-FFF2-40B4-BE49-F238E27FC236}">
                        <a16:creationId xmlns:a16="http://schemas.microsoft.com/office/drawing/2014/main" id="{7B859B5C-116F-4D86-9302-4626019DF7A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69433" y="2969639"/>
                    <a:ext cx="382236" cy="50716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7" name="Picture 2" descr="Facebook.svg">
                    <a:extLst>
                      <a:ext uri="{FF2B5EF4-FFF2-40B4-BE49-F238E27FC236}">
                        <a16:creationId xmlns:a16="http://schemas.microsoft.com/office/drawing/2014/main" id="{0718B7D0-C3B8-4107-BBBC-F3BF0AD3A06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98202" y="2646425"/>
                    <a:ext cx="960191" cy="36174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8" name="Picture 54" descr="The AT&amp;T logo.">
                    <a:extLst>
                      <a:ext uri="{FF2B5EF4-FFF2-40B4-BE49-F238E27FC236}">
                        <a16:creationId xmlns:a16="http://schemas.microsoft.com/office/drawing/2014/main" id="{C6F45A58-1A91-41A6-B4C1-6BF8AD79800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1823" y="2810046"/>
                    <a:ext cx="374277" cy="63311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39" name="Picture 62" descr="http://upload.wikimedia.org/wikipedia/en/thumb/e/e0/United_Airlines_Logo.svg/300px-United_Airlines_Logo.svg.png">
                    <a:extLst>
                      <a:ext uri="{FF2B5EF4-FFF2-40B4-BE49-F238E27FC236}">
                        <a16:creationId xmlns:a16="http://schemas.microsoft.com/office/drawing/2014/main" id="{D3691613-9F14-4ECE-B6BF-26FE83FD2E6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064620" y="2171972"/>
                    <a:ext cx="1350339" cy="2340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0" name="Picture 68" descr="Caesars Entertainment logo.svg">
                    <a:extLst>
                      <a:ext uri="{FF2B5EF4-FFF2-40B4-BE49-F238E27FC236}">
                        <a16:creationId xmlns:a16="http://schemas.microsoft.com/office/drawing/2014/main" id="{D39E352D-BB77-4433-8878-742DEB92DBE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28668" y="1334253"/>
                    <a:ext cx="691060" cy="48028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1" name="Picture 6" descr="Asda logo">
                    <a:extLst>
                      <a:ext uri="{FF2B5EF4-FFF2-40B4-BE49-F238E27FC236}">
                        <a16:creationId xmlns:a16="http://schemas.microsoft.com/office/drawing/2014/main" id="{A93B7701-43E4-403B-BB60-A69859F54B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5210" y="1598040"/>
                    <a:ext cx="788181" cy="2328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2" name="Picture 4" descr="Coles logo.svg">
                    <a:extLst>
                      <a:ext uri="{FF2B5EF4-FFF2-40B4-BE49-F238E27FC236}">
                        <a16:creationId xmlns:a16="http://schemas.microsoft.com/office/drawing/2014/main" id="{C9DC6EED-DBFB-4236-B90B-E43385A419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73668" y="1521560"/>
                    <a:ext cx="848084" cy="27535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3" name="Picture 7" descr="C:\Users\rohit.shah\Desktop\logo_xerox.png">
                    <a:extLst>
                      <a:ext uri="{FF2B5EF4-FFF2-40B4-BE49-F238E27FC236}">
                        <a16:creationId xmlns:a16="http://schemas.microsoft.com/office/drawing/2014/main" id="{DE130DE5-F93E-4F89-A7B5-C15C58A8273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60974" y="2920371"/>
                    <a:ext cx="1166488" cy="38932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4" name="Picture 2" descr="C:\Users\rohit.shah\Desktop\Associate it\CXO and Geeta decks\20130614_modified_newlogos\Q2 logos\LinkedIn_Logo.svg.png">
                    <a:extLst>
                      <a:ext uri="{FF2B5EF4-FFF2-40B4-BE49-F238E27FC236}">
                        <a16:creationId xmlns:a16="http://schemas.microsoft.com/office/drawing/2014/main" id="{A6B73BFE-C855-44B2-A326-D89C2B35A9A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29875" y="2704955"/>
                    <a:ext cx="873743" cy="23642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5" name="Picture 4" descr="C:\Users\rohit.shah\Desktop\Associate it\CXO and Geeta decks\20130614_modified_newlogos\Q2 logos\Cisco_logo.svg.png">
                    <a:extLst>
                      <a:ext uri="{FF2B5EF4-FFF2-40B4-BE49-F238E27FC236}">
                        <a16:creationId xmlns:a16="http://schemas.microsoft.com/office/drawing/2014/main" id="{F93CAF93-13D5-4335-B841-47C64FA226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48542" y="2567080"/>
                    <a:ext cx="909154" cy="55727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6" name="Picture 4" descr="Optus Logo">
                    <a:extLst>
                      <a:ext uri="{FF2B5EF4-FFF2-40B4-BE49-F238E27FC236}">
                        <a16:creationId xmlns:a16="http://schemas.microsoft.com/office/drawing/2014/main" id="{DAFA922E-0FB7-42D2-B44B-031B97888AC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45159" y="3397184"/>
                    <a:ext cx="997118" cy="3071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47" name="Picture 546">
                    <a:extLst>
                      <a:ext uri="{FF2B5EF4-FFF2-40B4-BE49-F238E27FC236}">
                        <a16:creationId xmlns:a16="http://schemas.microsoft.com/office/drawing/2014/main" id="{E282AF43-4183-41C6-962E-4711E4F599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73311" y="1303441"/>
                    <a:ext cx="621038" cy="261170"/>
                  </a:xfrm>
                  <a:prstGeom prst="rect">
                    <a:avLst/>
                  </a:prstGeom>
                </p:spPr>
              </p:pic>
              <p:pic>
                <p:nvPicPr>
                  <p:cNvPr id="548" name="Picture 547">
                    <a:extLst>
                      <a:ext uri="{FF2B5EF4-FFF2-40B4-BE49-F238E27FC236}">
                        <a16:creationId xmlns:a16="http://schemas.microsoft.com/office/drawing/2014/main" id="{357FFDC4-5B79-461B-87B0-42D3F1E4F1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9020" b="10550"/>
                  <a:stretch/>
                </p:blipFill>
                <p:spPr>
                  <a:xfrm>
                    <a:off x="2634187" y="1984089"/>
                    <a:ext cx="650096" cy="45786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21" name="Picture 520">
                  <a:extLst>
                    <a:ext uri="{FF2B5EF4-FFF2-40B4-BE49-F238E27FC236}">
                      <a16:creationId xmlns:a16="http://schemas.microsoft.com/office/drawing/2014/main" id="{5A8A89C0-F552-4719-9E09-A573CF4C1D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8769" y="3481883"/>
                  <a:ext cx="1108136" cy="271493"/>
                </a:xfrm>
                <a:prstGeom prst="rect">
                  <a:avLst/>
                </a:prstGeom>
              </p:spPr>
            </p:pic>
            <p:pic>
              <p:nvPicPr>
                <p:cNvPr id="522" name="Picture 521">
                  <a:extLst>
                    <a:ext uri="{FF2B5EF4-FFF2-40B4-BE49-F238E27FC236}">
                      <a16:creationId xmlns:a16="http://schemas.microsoft.com/office/drawing/2014/main" id="{3D55B910-7430-42A2-8E2C-16EA99B176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3766" y="2158136"/>
                  <a:ext cx="1233763" cy="180952"/>
                </a:xfrm>
                <a:prstGeom prst="rect">
                  <a:avLst/>
                </a:prstGeom>
              </p:spPr>
            </p:pic>
          </p:grpSp>
          <p:pic>
            <p:nvPicPr>
              <p:cNvPr id="519" name="Picture 10" descr="http://www.jal.com/en/press/0000415/img/phpnBI4qe1.png">
                <a:extLst>
                  <a:ext uri="{FF2B5EF4-FFF2-40B4-BE49-F238E27FC236}">
                    <a16:creationId xmlns:a16="http://schemas.microsoft.com/office/drawing/2014/main" id="{FB5D651D-D454-440B-B477-34F6F6B965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68" t="23333" r="7742" b="27436"/>
              <a:stretch/>
            </p:blipFill>
            <p:spPr bwMode="auto">
              <a:xfrm>
                <a:off x="3488541" y="1866872"/>
                <a:ext cx="1143000" cy="2230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3" name="Picture 512">
              <a:extLst>
                <a:ext uri="{FF2B5EF4-FFF2-40B4-BE49-F238E27FC236}">
                  <a16:creationId xmlns:a16="http://schemas.microsoft.com/office/drawing/2014/main" id="{686D3818-691B-49CD-BF4A-FEE995F6D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3388" y="1597718"/>
              <a:ext cx="1062807" cy="297586"/>
            </a:xfrm>
            <a:prstGeom prst="rect">
              <a:avLst/>
            </a:prstGeom>
          </p:spPr>
        </p:pic>
        <p:pic>
          <p:nvPicPr>
            <p:cNvPr id="514" name="Picture 513">
              <a:extLst>
                <a:ext uri="{FF2B5EF4-FFF2-40B4-BE49-F238E27FC236}">
                  <a16:creationId xmlns:a16="http://schemas.microsoft.com/office/drawing/2014/main" id="{66798741-D726-467B-9F93-4082877B1E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34" b="21254"/>
            <a:stretch/>
          </p:blipFill>
          <p:spPr>
            <a:xfrm>
              <a:off x="4382802" y="1285089"/>
              <a:ext cx="972786" cy="304801"/>
            </a:xfrm>
            <a:prstGeom prst="rect">
              <a:avLst/>
            </a:prstGeom>
          </p:spPr>
        </p:pic>
        <p:pic>
          <p:nvPicPr>
            <p:cNvPr id="515" name="Picture 514">
              <a:extLst>
                <a:ext uri="{FF2B5EF4-FFF2-40B4-BE49-F238E27FC236}">
                  <a16:creationId xmlns:a16="http://schemas.microsoft.com/office/drawing/2014/main" id="{C6935871-5877-4ABA-9995-4409D6738A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778" b="35778"/>
            <a:stretch/>
          </p:blipFill>
          <p:spPr>
            <a:xfrm>
              <a:off x="8292176" y="1913151"/>
              <a:ext cx="856893" cy="243739"/>
            </a:xfrm>
            <a:prstGeom prst="rect">
              <a:avLst/>
            </a:prstGeom>
          </p:spPr>
        </p:pic>
        <p:pic>
          <p:nvPicPr>
            <p:cNvPr id="516" name="Picture 515">
              <a:extLst>
                <a:ext uri="{FF2B5EF4-FFF2-40B4-BE49-F238E27FC236}">
                  <a16:creationId xmlns:a16="http://schemas.microsoft.com/office/drawing/2014/main" id="{FEE3EE78-5771-455D-BF6F-CA8D6DFF1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904" y="1922451"/>
              <a:ext cx="320607" cy="267173"/>
            </a:xfrm>
            <a:prstGeom prst="rect">
              <a:avLst/>
            </a:prstGeom>
          </p:spPr>
        </p:pic>
        <p:pic>
          <p:nvPicPr>
            <p:cNvPr id="517" name="Picture 516">
              <a:extLst>
                <a:ext uri="{FF2B5EF4-FFF2-40B4-BE49-F238E27FC236}">
                  <a16:creationId xmlns:a16="http://schemas.microsoft.com/office/drawing/2014/main" id="{6373FE4D-D435-4CB4-BF63-3DF270239C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93" t="15560" r="13895" b="13328"/>
            <a:stretch/>
          </p:blipFill>
          <p:spPr>
            <a:xfrm>
              <a:off x="5265987" y="1898724"/>
              <a:ext cx="507677" cy="507677"/>
            </a:xfrm>
            <a:prstGeom prst="rect">
              <a:avLst/>
            </a:prstGeom>
          </p:spPr>
        </p:pic>
      </p:grpSp>
      <p:pic>
        <p:nvPicPr>
          <p:cNvPr id="549" name="Picture 548" descr="Image result for bing">
            <a:extLst>
              <a:ext uri="{FF2B5EF4-FFF2-40B4-BE49-F238E27FC236}">
                <a16:creationId xmlns:a16="http://schemas.microsoft.com/office/drawing/2014/main" id="{743B8C20-9978-48AD-A29C-2F64BED69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488" y="3054047"/>
            <a:ext cx="698637" cy="29565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0" name="Picture 8" descr="https://upload.wikimedia.org/wikipedia/commons/thumb/4/46/Hewlett_Packard_Enterprise_logo.svg/1000px-Hewlett_Packard_Enterprise_logo.svg.png">
            <a:extLst>
              <a:ext uri="{FF2B5EF4-FFF2-40B4-BE49-F238E27FC236}">
                <a16:creationId xmlns:a16="http://schemas.microsoft.com/office/drawing/2014/main" id="{DA857CAB-EA01-448E-B0F5-B8829B3DC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66" y="3209608"/>
            <a:ext cx="717795" cy="29932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1" name="Picture 2" descr="https://upload.wikimedia.org/wikipedia/en/thumb/6/65/TIAA_logo_(2016).svg/220px-TIAA_logo_(2016).svg.png">
            <a:extLst>
              <a:ext uri="{FF2B5EF4-FFF2-40B4-BE49-F238E27FC236}">
                <a16:creationId xmlns:a16="http://schemas.microsoft.com/office/drawing/2014/main" id="{B67629A6-8EEC-4ABA-AEB0-D15D3DC33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766" y="5511676"/>
            <a:ext cx="546757" cy="18639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2" name="Picture 551">
            <a:extLst>
              <a:ext uri="{FF2B5EF4-FFF2-40B4-BE49-F238E27FC236}">
                <a16:creationId xmlns:a16="http://schemas.microsoft.com/office/drawing/2014/main" id="{0E7D5CE7-EF25-479F-ABC9-DD91D759B0B2}"/>
              </a:ext>
            </a:extLst>
          </p:cNvPr>
          <p:cNvPicPr>
            <a:picLocks noChangeAspect="1"/>
          </p:cNvPicPr>
          <p:nvPr/>
        </p:nvPicPr>
        <p:blipFill rotWithShape="1"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8" t="32539" r="10431" b="25297"/>
          <a:stretch/>
        </p:blipFill>
        <p:spPr>
          <a:xfrm>
            <a:off x="6539241" y="1298627"/>
            <a:ext cx="867736" cy="289247"/>
          </a:xfrm>
          <a:prstGeom prst="rect">
            <a:avLst/>
          </a:prstGeom>
          <a:effectLst/>
        </p:spPr>
      </p:pic>
      <p:pic>
        <p:nvPicPr>
          <p:cNvPr id="553" name="Picture 552">
            <a:extLst>
              <a:ext uri="{FF2B5EF4-FFF2-40B4-BE49-F238E27FC236}">
                <a16:creationId xmlns:a16="http://schemas.microsoft.com/office/drawing/2014/main" id="{4D86A5E0-16B1-48BC-A766-FB833568CC96}"/>
              </a:ext>
            </a:extLst>
          </p:cNvPr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589" y="2638566"/>
            <a:ext cx="694084" cy="185089"/>
          </a:xfrm>
          <a:prstGeom prst="rect">
            <a:avLst/>
          </a:prstGeom>
          <a:effectLst/>
        </p:spPr>
      </p:pic>
      <p:pic>
        <p:nvPicPr>
          <p:cNvPr id="554" name="Picture 553">
            <a:extLst>
              <a:ext uri="{FF2B5EF4-FFF2-40B4-BE49-F238E27FC236}">
                <a16:creationId xmlns:a16="http://schemas.microsoft.com/office/drawing/2014/main" id="{06374259-2634-44EC-90E5-79D559892B80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88" y="5472639"/>
            <a:ext cx="795907" cy="173940"/>
          </a:xfrm>
          <a:prstGeom prst="rect">
            <a:avLst/>
          </a:prstGeom>
          <a:effectLst/>
        </p:spPr>
      </p:pic>
      <p:pic>
        <p:nvPicPr>
          <p:cNvPr id="555" name="Picture 8" descr="Image result for adidas logo">
            <a:extLst>
              <a:ext uri="{FF2B5EF4-FFF2-40B4-BE49-F238E27FC236}">
                <a16:creationId xmlns:a16="http://schemas.microsoft.com/office/drawing/2014/main" id="{6000C2B6-8E4C-4BFC-AF6E-F38D235DF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39" y="5481449"/>
            <a:ext cx="417421" cy="28196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6" name="Picture 555">
            <a:extLst>
              <a:ext uri="{FF2B5EF4-FFF2-40B4-BE49-F238E27FC236}">
                <a16:creationId xmlns:a16="http://schemas.microsoft.com/office/drawing/2014/main" id="{9AE73A67-600A-4A18-907C-B1A0121A8911}"/>
              </a:ext>
            </a:extLst>
          </p:cNvPr>
          <p:cNvPicPr>
            <a:picLocks noChangeAspect="1"/>
          </p:cNvPicPr>
          <p:nvPr/>
        </p:nvPicPr>
        <p:blipFill rotWithShape="1"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6" b="19408"/>
          <a:stretch/>
        </p:blipFill>
        <p:spPr>
          <a:xfrm>
            <a:off x="4623015" y="2611834"/>
            <a:ext cx="929936" cy="542311"/>
          </a:xfrm>
          <a:prstGeom prst="rect">
            <a:avLst/>
          </a:prstGeom>
          <a:effectLst/>
        </p:spPr>
      </p:pic>
      <p:pic>
        <p:nvPicPr>
          <p:cNvPr id="557" name="Picture 16" descr="Image result for schnucks">
            <a:extLst>
              <a:ext uri="{FF2B5EF4-FFF2-40B4-BE49-F238E27FC236}">
                <a16:creationId xmlns:a16="http://schemas.microsoft.com/office/drawing/2014/main" id="{DC614EA5-0685-47D0-9F6D-29E8E0807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601" y="1427314"/>
            <a:ext cx="1224517" cy="3381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8" name="Picture 28" descr="Image result for nordstrom logo">
            <a:extLst>
              <a:ext uri="{FF2B5EF4-FFF2-40B4-BE49-F238E27FC236}">
                <a16:creationId xmlns:a16="http://schemas.microsoft.com/office/drawing/2014/main" id="{8C9A6BEF-E476-424C-B56E-32CD7B445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789" y="2149483"/>
            <a:ext cx="1496908" cy="2110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9" name="Picture 38" descr="Related image">
            <a:extLst>
              <a:ext uri="{FF2B5EF4-FFF2-40B4-BE49-F238E27FC236}">
                <a16:creationId xmlns:a16="http://schemas.microsoft.com/office/drawing/2014/main" id="{01C175FB-7502-4C7B-BD5C-D8CD71B91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220" y="3166932"/>
            <a:ext cx="472699" cy="5620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0" name="Picture 18" descr="Image result for ecolab">
            <a:extLst>
              <a:ext uri="{FF2B5EF4-FFF2-40B4-BE49-F238E27FC236}">
                <a16:creationId xmlns:a16="http://schemas.microsoft.com/office/drawing/2014/main" id="{6F87AEEF-1656-4C08-BEB4-1F8ABE494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651" y="5516513"/>
            <a:ext cx="729707" cy="20238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1" name="Picture 10" descr="Image result for MANULIFE logo no background">
            <a:extLst>
              <a:ext uri="{FF2B5EF4-FFF2-40B4-BE49-F238E27FC236}">
                <a16:creationId xmlns:a16="http://schemas.microsoft.com/office/drawing/2014/main" id="{BFAF53BE-8BA8-499A-89FA-43DB7AE12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9" r="-1517" b="31013"/>
          <a:stretch/>
        </p:blipFill>
        <p:spPr bwMode="auto">
          <a:xfrm>
            <a:off x="2535417" y="5145674"/>
            <a:ext cx="971251" cy="3286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2" name="Picture 26" descr="Image result for japan tobacco logo">
            <a:extLst>
              <a:ext uri="{FF2B5EF4-FFF2-40B4-BE49-F238E27FC236}">
                <a16:creationId xmlns:a16="http://schemas.microsoft.com/office/drawing/2014/main" id="{0BAE1541-AE72-4DD3-AE22-9D07B504F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485" y="6069311"/>
            <a:ext cx="390761" cy="3266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" name="Picture 36" descr="Image result for campbell soup logo">
            <a:extLst>
              <a:ext uri="{FF2B5EF4-FFF2-40B4-BE49-F238E27FC236}">
                <a16:creationId xmlns:a16="http://schemas.microsoft.com/office/drawing/2014/main" id="{F62FB237-20BB-4318-BA1E-D3BFC9471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40" b="24337"/>
          <a:stretch/>
        </p:blipFill>
        <p:spPr bwMode="auto">
          <a:xfrm>
            <a:off x="4557278" y="5586220"/>
            <a:ext cx="943329" cy="3780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4" name="Picture 44" descr="Image result for ab inbev logo new">
            <a:extLst>
              <a:ext uri="{FF2B5EF4-FFF2-40B4-BE49-F238E27FC236}">
                <a16:creationId xmlns:a16="http://schemas.microsoft.com/office/drawing/2014/main" id="{8685FB47-A284-4503-9364-CA4A6A40E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71" r="80229"/>
          <a:stretch/>
        </p:blipFill>
        <p:spPr bwMode="auto">
          <a:xfrm>
            <a:off x="5841308" y="5246065"/>
            <a:ext cx="925049" cy="23686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5" name="Picture 14" descr="Image result for direct energy">
            <a:extLst>
              <a:ext uri="{FF2B5EF4-FFF2-40B4-BE49-F238E27FC236}">
                <a16:creationId xmlns:a16="http://schemas.microsoft.com/office/drawing/2014/main" id="{7FD98C47-EDF6-435C-969F-E5F8C98843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6" b="26591"/>
          <a:stretch/>
        </p:blipFill>
        <p:spPr bwMode="auto">
          <a:xfrm>
            <a:off x="8929216" y="5614007"/>
            <a:ext cx="619601" cy="24847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6" name="Picture 18" descr="http://www.lloydsbankinggroup.com/globalassets/images/logos/brand-carousel/lloyds.png">
            <a:extLst>
              <a:ext uri="{FF2B5EF4-FFF2-40B4-BE49-F238E27FC236}">
                <a16:creationId xmlns:a16="http://schemas.microsoft.com/office/drawing/2014/main" id="{667B1971-B63D-41A2-947E-9AF14DF19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1" t="14413" r="21829" b="10533"/>
          <a:stretch/>
        </p:blipFill>
        <p:spPr bwMode="auto">
          <a:xfrm>
            <a:off x="1696028" y="5759777"/>
            <a:ext cx="762000" cy="45720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7" name="Picture 566">
            <a:extLst>
              <a:ext uri="{FF2B5EF4-FFF2-40B4-BE49-F238E27FC236}">
                <a16:creationId xmlns:a16="http://schemas.microsoft.com/office/drawing/2014/main" id="{3322AD44-B185-4663-B215-C3EF8DE2F46A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5703918" y="1583212"/>
            <a:ext cx="1773147" cy="242898"/>
          </a:xfrm>
          <a:prstGeom prst="rect">
            <a:avLst/>
          </a:prstGeom>
          <a:effectLst/>
        </p:spPr>
      </p:pic>
      <p:pic>
        <p:nvPicPr>
          <p:cNvPr id="568" name="Picture 567">
            <a:extLst>
              <a:ext uri="{FF2B5EF4-FFF2-40B4-BE49-F238E27FC236}">
                <a16:creationId xmlns:a16="http://schemas.microsoft.com/office/drawing/2014/main" id="{213194D9-546E-4943-91A4-C424A478A280}"/>
              </a:ext>
            </a:extLst>
          </p:cNvPr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8482390" y="1846042"/>
            <a:ext cx="1162139" cy="258253"/>
          </a:xfrm>
          <a:prstGeom prst="rect">
            <a:avLst/>
          </a:prstGeom>
          <a:effectLst/>
        </p:spPr>
      </p:pic>
      <p:pic>
        <p:nvPicPr>
          <p:cNvPr id="569" name="Picture 568">
            <a:extLst>
              <a:ext uri="{FF2B5EF4-FFF2-40B4-BE49-F238E27FC236}">
                <a16:creationId xmlns:a16="http://schemas.microsoft.com/office/drawing/2014/main" id="{FE30ED96-7AC8-4D06-AF87-E9F37243426E}"/>
              </a:ext>
            </a:extLst>
          </p:cNvPr>
          <p:cNvPicPr>
            <a:picLocks noChangeAspect="1"/>
          </p:cNvPicPr>
          <p:nvPr/>
        </p:nvPicPr>
        <p:blipFill rotWithShape="1"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1" r="6518" b="5044"/>
          <a:stretch/>
        </p:blipFill>
        <p:spPr>
          <a:xfrm>
            <a:off x="9438912" y="6135220"/>
            <a:ext cx="607769" cy="277087"/>
          </a:xfrm>
          <a:prstGeom prst="rect">
            <a:avLst/>
          </a:prstGeom>
          <a:effectLst/>
        </p:spPr>
      </p:pic>
      <p:pic>
        <p:nvPicPr>
          <p:cNvPr id="570" name="Picture 569">
            <a:extLst>
              <a:ext uri="{FF2B5EF4-FFF2-40B4-BE49-F238E27FC236}">
                <a16:creationId xmlns:a16="http://schemas.microsoft.com/office/drawing/2014/main" id="{6EC36CA9-0001-4316-AD91-51B70603475D}"/>
              </a:ext>
            </a:extLst>
          </p:cNvPr>
          <p:cNvPicPr>
            <a:picLocks noChangeAspect="1"/>
          </p:cNvPicPr>
          <p:nvPr/>
        </p:nvPicPr>
        <p:blipFill rotWithShape="1">
          <a:blip r:embed="rId8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94" r="1637" b="23526"/>
          <a:stretch/>
        </p:blipFill>
        <p:spPr>
          <a:xfrm>
            <a:off x="10632548" y="4255025"/>
            <a:ext cx="515682" cy="277754"/>
          </a:xfrm>
          <a:prstGeom prst="rect">
            <a:avLst/>
          </a:prstGeom>
          <a:effectLst/>
        </p:spPr>
      </p:pic>
      <p:pic>
        <p:nvPicPr>
          <p:cNvPr id="571" name="Picture 12" descr="https://upload.wikimedia.org/wikipedia/commons/thumb/9/9b/Dow_Chemical_Company_logo.svg/2000px-Dow_Chemical_Company_logo.svg.png">
            <a:extLst>
              <a:ext uri="{FF2B5EF4-FFF2-40B4-BE49-F238E27FC236}">
                <a16:creationId xmlns:a16="http://schemas.microsoft.com/office/drawing/2014/main" id="{6C5F49A4-1969-4101-9195-1B798FE52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297" y="5370289"/>
            <a:ext cx="600411" cy="22231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2" name="Picture 571">
            <a:extLst>
              <a:ext uri="{FF2B5EF4-FFF2-40B4-BE49-F238E27FC236}">
                <a16:creationId xmlns:a16="http://schemas.microsoft.com/office/drawing/2014/main" id="{B2AC47F6-E9DE-4B38-92C7-8061F97AE37B}"/>
              </a:ext>
            </a:extLst>
          </p:cNvPr>
          <p:cNvPicPr>
            <a:picLocks noChangeAspect="1"/>
          </p:cNvPicPr>
          <p:nvPr/>
        </p:nvPicPr>
        <p:blipFill>
          <a:blip r:embed="rId89"/>
          <a:stretch>
            <a:fillRect/>
          </a:stretch>
        </p:blipFill>
        <p:spPr>
          <a:xfrm>
            <a:off x="6482098" y="5526314"/>
            <a:ext cx="993735" cy="204655"/>
          </a:xfrm>
          <a:prstGeom prst="rect">
            <a:avLst/>
          </a:prstGeom>
          <a:effectLst/>
        </p:spPr>
      </p:pic>
      <p:pic>
        <p:nvPicPr>
          <p:cNvPr id="573" name="Picture 572">
            <a:extLst>
              <a:ext uri="{FF2B5EF4-FFF2-40B4-BE49-F238E27FC236}">
                <a16:creationId xmlns:a16="http://schemas.microsoft.com/office/drawing/2014/main" id="{778F801B-95FA-46A5-9329-2BB237B017E6}"/>
              </a:ext>
            </a:extLst>
          </p:cNvPr>
          <p:cNvPicPr>
            <a:picLocks noChangeAspect="1"/>
          </p:cNvPicPr>
          <p:nvPr/>
        </p:nvPicPr>
        <p:blipFill>
          <a:blip r:embed="rId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274" y="5663046"/>
            <a:ext cx="1000684" cy="304876"/>
          </a:xfrm>
          <a:prstGeom prst="rect">
            <a:avLst/>
          </a:prstGeom>
          <a:effectLst/>
        </p:spPr>
      </p:pic>
      <p:pic>
        <p:nvPicPr>
          <p:cNvPr id="574" name="Picture 573">
            <a:extLst>
              <a:ext uri="{FF2B5EF4-FFF2-40B4-BE49-F238E27FC236}">
                <a16:creationId xmlns:a16="http://schemas.microsoft.com/office/drawing/2014/main" id="{4090CD5E-E9E4-473B-8D03-E16EB8EB92DA}"/>
              </a:ext>
            </a:extLst>
          </p:cNvPr>
          <p:cNvPicPr>
            <a:picLocks noChangeAspect="1"/>
          </p:cNvPicPr>
          <p:nvPr/>
        </p:nvPicPr>
        <p:blipFill>
          <a:blip r:embed="rId9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42" y="5326802"/>
            <a:ext cx="1068905" cy="327799"/>
          </a:xfrm>
          <a:prstGeom prst="rect">
            <a:avLst/>
          </a:prstGeom>
          <a:effectLst/>
        </p:spPr>
      </p:pic>
      <p:pic>
        <p:nvPicPr>
          <p:cNvPr id="575" name="Picture 2" descr="Image result for intel logo">
            <a:extLst>
              <a:ext uri="{FF2B5EF4-FFF2-40B4-BE49-F238E27FC236}">
                <a16:creationId xmlns:a16="http://schemas.microsoft.com/office/drawing/2014/main" id="{2B210458-56CC-4EC1-869F-AE5D38E39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92" y="2954210"/>
            <a:ext cx="513057" cy="34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6" name="Picture 8" descr="Image result for mars logo">
            <a:extLst>
              <a:ext uri="{FF2B5EF4-FFF2-40B4-BE49-F238E27FC236}">
                <a16:creationId xmlns:a16="http://schemas.microsoft.com/office/drawing/2014/main" id="{15D56EE8-14A6-4A5F-A68E-BDA62016F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912" y="5993950"/>
            <a:ext cx="918990" cy="17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7" name="Picture 576" descr="Kellogg's Logo">
            <a:extLst>
              <a:ext uri="{FF2B5EF4-FFF2-40B4-BE49-F238E27FC236}">
                <a16:creationId xmlns:a16="http://schemas.microsoft.com/office/drawing/2014/main" id="{70A19540-24DC-4F69-A0BF-D3DDA1D39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977" y="5220219"/>
            <a:ext cx="701415" cy="252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8" name="Picture 3" descr="Foot Locker logo.svg">
            <a:extLst>
              <a:ext uri="{FF2B5EF4-FFF2-40B4-BE49-F238E27FC236}">
                <a16:creationId xmlns:a16="http://schemas.microsoft.com/office/drawing/2014/main" id="{760BB53A-740A-4EB2-BDB7-481B2C149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17" y="1223611"/>
            <a:ext cx="673853" cy="41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9" name="Picture 3" descr="image002">
            <a:extLst>
              <a:ext uri="{FF2B5EF4-FFF2-40B4-BE49-F238E27FC236}">
                <a16:creationId xmlns:a16="http://schemas.microsoft.com/office/drawing/2014/main" id="{41FB7B35-A59B-4C7C-975C-111346E43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117" y="1897824"/>
            <a:ext cx="492750" cy="49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0" name="Picture 4" descr="image003">
            <a:extLst>
              <a:ext uri="{FF2B5EF4-FFF2-40B4-BE49-F238E27FC236}">
                <a16:creationId xmlns:a16="http://schemas.microsoft.com/office/drawing/2014/main" id="{A536CC8D-9D91-4CDB-80EE-2BD5BDDD6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307" y="1289252"/>
            <a:ext cx="834204" cy="331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1" name="Picture 5" descr="Image result for united healthcare">
            <a:extLst>
              <a:ext uri="{FF2B5EF4-FFF2-40B4-BE49-F238E27FC236}">
                <a16:creationId xmlns:a16="http://schemas.microsoft.com/office/drawing/2014/main" id="{F76F86E0-A6A6-4660-ABA1-D6279EA0A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988" y="4509170"/>
            <a:ext cx="1099465" cy="571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2" name="Picture 6" descr="Image result for bristol myers squibb">
            <a:extLst>
              <a:ext uri="{FF2B5EF4-FFF2-40B4-BE49-F238E27FC236}">
                <a16:creationId xmlns:a16="http://schemas.microsoft.com/office/drawing/2014/main" id="{83A5654D-D013-4A2D-B28F-C8F6AE9D8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151" y="4513364"/>
            <a:ext cx="1027905" cy="537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" name="Picture 106" descr="Exxon Mobil Logo.svg">
            <a:extLst>
              <a:ext uri="{FF2B5EF4-FFF2-40B4-BE49-F238E27FC236}">
                <a16:creationId xmlns:a16="http://schemas.microsoft.com/office/drawing/2014/main" id="{7E15A3CA-6BFD-49E6-B90F-3CBF1DF65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895" y="5719822"/>
            <a:ext cx="1032529" cy="16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4" name="Picture 9" descr="image007">
            <a:extLst>
              <a:ext uri="{FF2B5EF4-FFF2-40B4-BE49-F238E27FC236}">
                <a16:creationId xmlns:a16="http://schemas.microsoft.com/office/drawing/2014/main" id="{7DBE1822-F79C-4A8A-A167-D359E4BC0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942" y="6107712"/>
            <a:ext cx="878313" cy="32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5" name="Picture 10" descr="Image result for all state">
            <a:extLst>
              <a:ext uri="{FF2B5EF4-FFF2-40B4-BE49-F238E27FC236}">
                <a16:creationId xmlns:a16="http://schemas.microsoft.com/office/drawing/2014/main" id="{F9843E1E-F3FB-48B9-9B37-E9667297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87" y="4931179"/>
            <a:ext cx="8191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6" name="Picture 11" descr="image009">
            <a:extLst>
              <a:ext uri="{FF2B5EF4-FFF2-40B4-BE49-F238E27FC236}">
                <a16:creationId xmlns:a16="http://schemas.microsoft.com/office/drawing/2014/main" id="{98DB30B8-C9F0-4BA4-A923-C6637C36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416" y="5260090"/>
            <a:ext cx="515957" cy="398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7" name="Picture 12" descr="image010">
            <a:extLst>
              <a:ext uri="{FF2B5EF4-FFF2-40B4-BE49-F238E27FC236}">
                <a16:creationId xmlns:a16="http://schemas.microsoft.com/office/drawing/2014/main" id="{4FF2253C-F06B-4274-BE62-9B0D8FED4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878" y="6188022"/>
            <a:ext cx="759404" cy="22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8" name="Picture 13" descr="image011">
            <a:extLst>
              <a:ext uri="{FF2B5EF4-FFF2-40B4-BE49-F238E27FC236}">
                <a16:creationId xmlns:a16="http://schemas.microsoft.com/office/drawing/2014/main" id="{D9B1FE50-26AE-4D0E-975C-DD102CB9E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268" y="5522939"/>
            <a:ext cx="542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9" name="Picture 14" descr="Image result for BMO">
            <a:extLst>
              <a:ext uri="{FF2B5EF4-FFF2-40B4-BE49-F238E27FC236}">
                <a16:creationId xmlns:a16="http://schemas.microsoft.com/office/drawing/2014/main" id="{E742B3C7-78D8-4B67-8383-3CB1E1EAB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928" y="5897420"/>
            <a:ext cx="1032800" cy="249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0" name="Picture 16" descr="Image result for sony">
            <a:extLst>
              <a:ext uri="{FF2B5EF4-FFF2-40B4-BE49-F238E27FC236}">
                <a16:creationId xmlns:a16="http://schemas.microsoft.com/office/drawing/2014/main" id="{CA3A6E96-69D7-4F9E-B380-5909CE608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287" y="3117686"/>
            <a:ext cx="572376" cy="341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1" name="Picture 17" descr="image015">
            <a:extLst>
              <a:ext uri="{FF2B5EF4-FFF2-40B4-BE49-F238E27FC236}">
                <a16:creationId xmlns:a16="http://schemas.microsoft.com/office/drawing/2014/main" id="{5CA9825D-919A-415C-8330-0A2B2B92B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525" y="2874974"/>
            <a:ext cx="11715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2" name="Picture 591">
            <a:extLst>
              <a:ext uri="{FF2B5EF4-FFF2-40B4-BE49-F238E27FC236}">
                <a16:creationId xmlns:a16="http://schemas.microsoft.com/office/drawing/2014/main" id="{60EDCC5F-E14B-44E9-B565-27BCF88D246A}"/>
              </a:ext>
            </a:extLst>
          </p:cNvPr>
          <p:cNvPicPr>
            <a:picLocks noChangeAspect="1"/>
          </p:cNvPicPr>
          <p:nvPr/>
        </p:nvPicPr>
        <p:blipFill rotWithShape="1">
          <a:blip r:embed="rId10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2" t="28361" r="13185" b="27684"/>
          <a:stretch/>
        </p:blipFill>
        <p:spPr>
          <a:xfrm>
            <a:off x="6901207" y="3342862"/>
            <a:ext cx="1196729" cy="381300"/>
          </a:xfrm>
          <a:prstGeom prst="rect">
            <a:avLst/>
          </a:prstGeom>
        </p:spPr>
      </p:pic>
      <p:pic>
        <p:nvPicPr>
          <p:cNvPr id="593" name="Picture 20" descr="Image result for charter logo">
            <a:extLst>
              <a:ext uri="{FF2B5EF4-FFF2-40B4-BE49-F238E27FC236}">
                <a16:creationId xmlns:a16="http://schemas.microsoft.com/office/drawing/2014/main" id="{8843A7BC-B2FF-41F3-97EA-DF54011C7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90" y="3417571"/>
            <a:ext cx="733960" cy="33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" name="Picture 19" descr="image017">
            <a:extLst>
              <a:ext uri="{FF2B5EF4-FFF2-40B4-BE49-F238E27FC236}">
                <a16:creationId xmlns:a16="http://schemas.microsoft.com/office/drawing/2014/main" id="{DC4BCD85-DD5A-45EC-B47B-A060CC5F0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157" y="3126623"/>
            <a:ext cx="434031" cy="43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5" name="Picture 20" descr="image018">
            <a:extLst>
              <a:ext uri="{FF2B5EF4-FFF2-40B4-BE49-F238E27FC236}">
                <a16:creationId xmlns:a16="http://schemas.microsoft.com/office/drawing/2014/main" id="{0274A0F7-CFC8-452A-B1DE-F4106B360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615" y="5497202"/>
            <a:ext cx="369673" cy="46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6" name="Picture 21" descr="Image result for solvay">
            <a:extLst>
              <a:ext uri="{FF2B5EF4-FFF2-40B4-BE49-F238E27FC236}">
                <a16:creationId xmlns:a16="http://schemas.microsoft.com/office/drawing/2014/main" id="{E2506AA6-6FCC-470C-99E5-6078125C4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451" y="5931910"/>
            <a:ext cx="524161" cy="25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7" name="Picture 15" descr="image013">
            <a:extLst>
              <a:ext uri="{FF2B5EF4-FFF2-40B4-BE49-F238E27FC236}">
                <a16:creationId xmlns:a16="http://schemas.microsoft.com/office/drawing/2014/main" id="{7ACF07B4-FC00-4373-AE30-E3FCB8B84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364" y="5897056"/>
            <a:ext cx="636864" cy="305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8" name="Picture 597">
            <a:extLst>
              <a:ext uri="{FF2B5EF4-FFF2-40B4-BE49-F238E27FC236}">
                <a16:creationId xmlns:a16="http://schemas.microsoft.com/office/drawing/2014/main" id="{E91FE2A5-C8A2-43BF-808D-12B0440FAA8F}"/>
              </a:ext>
            </a:extLst>
          </p:cNvPr>
          <p:cNvPicPr>
            <a:picLocks noChangeAspect="1"/>
          </p:cNvPicPr>
          <p:nvPr/>
        </p:nvPicPr>
        <p:blipFill rotWithShape="1"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0" t="8902" r="9064" b="9183"/>
          <a:stretch/>
        </p:blipFill>
        <p:spPr>
          <a:xfrm>
            <a:off x="9735865" y="5695517"/>
            <a:ext cx="570763" cy="405073"/>
          </a:xfrm>
          <a:prstGeom prst="rect">
            <a:avLst/>
          </a:prstGeom>
        </p:spPr>
      </p:pic>
      <p:pic>
        <p:nvPicPr>
          <p:cNvPr id="599" name="Picture 22" descr="image022">
            <a:extLst>
              <a:ext uri="{FF2B5EF4-FFF2-40B4-BE49-F238E27FC236}">
                <a16:creationId xmlns:a16="http://schemas.microsoft.com/office/drawing/2014/main" id="{4E5C758A-3B82-4120-A88A-EF509E294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073" y="1722007"/>
            <a:ext cx="827638" cy="25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0" name="Picture 26" descr="Image result for godfrey phillip logo transparent">
            <a:extLst>
              <a:ext uri="{FF2B5EF4-FFF2-40B4-BE49-F238E27FC236}">
                <a16:creationId xmlns:a16="http://schemas.microsoft.com/office/drawing/2014/main" id="{0A9978CD-C391-4F15-B3DB-6111470CB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328" y="5743942"/>
            <a:ext cx="583031" cy="45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1" name="Picture 28" descr="Image result for chewy logo transparent">
            <a:extLst>
              <a:ext uri="{FF2B5EF4-FFF2-40B4-BE49-F238E27FC236}">
                <a16:creationId xmlns:a16="http://schemas.microsoft.com/office/drawing/2014/main" id="{6FED6D03-BDEA-4A1F-B7E1-ED245359E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931" y="1249220"/>
            <a:ext cx="907897" cy="47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2" name="Picture 2" descr="New Walmart Logo.svg">
            <a:extLst>
              <a:ext uri="{FF2B5EF4-FFF2-40B4-BE49-F238E27FC236}">
                <a16:creationId xmlns:a16="http://schemas.microsoft.com/office/drawing/2014/main" id="{234DDB21-FD14-457D-9BB6-DB3EEF903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39" y="1224567"/>
            <a:ext cx="1693030" cy="36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3" name="Picture 2" descr="image001">
            <a:extLst>
              <a:ext uri="{FF2B5EF4-FFF2-40B4-BE49-F238E27FC236}">
                <a16:creationId xmlns:a16="http://schemas.microsoft.com/office/drawing/2014/main" id="{4196EB58-8C07-4CDF-8594-BA40B8BE2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528" y="1173020"/>
            <a:ext cx="923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" name="Picture 2" descr="Murphylogo3d2.jpg">
            <a:extLst>
              <a:ext uri="{FF2B5EF4-FFF2-40B4-BE49-F238E27FC236}">
                <a16:creationId xmlns:a16="http://schemas.microsoft.com/office/drawing/2014/main" id="{2EB5A9A7-FF7D-4769-A582-E87C6F21D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213" y="1691560"/>
            <a:ext cx="757990" cy="39277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5" name="Picture 24" descr="Image result for argos logo">
            <a:extLst>
              <a:ext uri="{FF2B5EF4-FFF2-40B4-BE49-F238E27FC236}">
                <a16:creationId xmlns:a16="http://schemas.microsoft.com/office/drawing/2014/main" id="{B51EA97F-2BE6-4C2C-92BE-5F25F8D6C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896" y="1800433"/>
            <a:ext cx="721565" cy="72156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6" name="Picture 30" descr="Image result for daikin logo transparent">
            <a:extLst>
              <a:ext uri="{FF2B5EF4-FFF2-40B4-BE49-F238E27FC236}">
                <a16:creationId xmlns:a16="http://schemas.microsoft.com/office/drawing/2014/main" id="{8A5763EC-305E-409A-8ABA-561E11EA3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172" y="5227030"/>
            <a:ext cx="724713" cy="15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7" name="Picture 606">
            <a:extLst>
              <a:ext uri="{FF2B5EF4-FFF2-40B4-BE49-F238E27FC236}">
                <a16:creationId xmlns:a16="http://schemas.microsoft.com/office/drawing/2014/main" id="{5A8FA247-DCA6-4871-9CAA-970F7AB82A3A}"/>
              </a:ext>
            </a:extLst>
          </p:cNvPr>
          <p:cNvPicPr>
            <a:picLocks noChangeAspect="1"/>
          </p:cNvPicPr>
          <p:nvPr/>
        </p:nvPicPr>
        <p:blipFill rotWithShape="1">
          <a:blip r:embed="rId1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t="7655" r="1667" b="5432"/>
          <a:stretch/>
        </p:blipFill>
        <p:spPr>
          <a:xfrm>
            <a:off x="6966513" y="2586283"/>
            <a:ext cx="1106255" cy="474401"/>
          </a:xfrm>
          <a:prstGeom prst="rect">
            <a:avLst/>
          </a:prstGeom>
        </p:spPr>
      </p:pic>
      <p:pic>
        <p:nvPicPr>
          <p:cNvPr id="608" name="Picture 18" descr="Motorola-logo-black-and-white.png">
            <a:extLst>
              <a:ext uri="{FF2B5EF4-FFF2-40B4-BE49-F238E27FC236}">
                <a16:creationId xmlns:a16="http://schemas.microsoft.com/office/drawing/2014/main" id="{238A96ED-0F78-4931-9366-F12A75790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984" y="2516721"/>
            <a:ext cx="1175529" cy="29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9" name="Picture 4" descr="Image result for verizon transparent logo">
            <a:extLst>
              <a:ext uri="{FF2B5EF4-FFF2-40B4-BE49-F238E27FC236}">
                <a16:creationId xmlns:a16="http://schemas.microsoft.com/office/drawing/2014/main" id="{42863174-164A-4F7A-9A72-338743FA0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388" y="2849544"/>
            <a:ext cx="731351" cy="26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0" name="Picture 609">
            <a:extLst>
              <a:ext uri="{FF2B5EF4-FFF2-40B4-BE49-F238E27FC236}">
                <a16:creationId xmlns:a16="http://schemas.microsoft.com/office/drawing/2014/main" id="{B48A3FCF-CF93-46D4-9FE6-1C7E508C820A}"/>
              </a:ext>
            </a:extLst>
          </p:cNvPr>
          <p:cNvPicPr>
            <a:picLocks noChangeAspect="1"/>
          </p:cNvPicPr>
          <p:nvPr/>
        </p:nvPicPr>
        <p:blipFill>
          <a:blip r:embed="rId1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433" y="6058438"/>
            <a:ext cx="984615" cy="231976"/>
          </a:xfrm>
          <a:prstGeom prst="rect">
            <a:avLst/>
          </a:prstGeom>
        </p:spPr>
      </p:pic>
      <p:pic>
        <p:nvPicPr>
          <p:cNvPr id="611" name="Picture 7" descr="Image result for georgia pacific logo transparent">
            <a:extLst>
              <a:ext uri="{FF2B5EF4-FFF2-40B4-BE49-F238E27FC236}">
                <a16:creationId xmlns:a16="http://schemas.microsoft.com/office/drawing/2014/main" id="{279E83EC-CD3F-40F7-A503-7BA0B4EC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998" y="6099746"/>
            <a:ext cx="625025" cy="26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2" name="Picture 8" descr="Image result for coats logo">
            <a:extLst>
              <a:ext uri="{FF2B5EF4-FFF2-40B4-BE49-F238E27FC236}">
                <a16:creationId xmlns:a16="http://schemas.microsoft.com/office/drawing/2014/main" id="{2A078DA7-3A23-4E35-9E56-E081B5100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119" y="5531029"/>
            <a:ext cx="328975" cy="3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3" name="Picture 11" descr="Image result for compass group logo transparent">
            <a:extLst>
              <a:ext uri="{FF2B5EF4-FFF2-40B4-BE49-F238E27FC236}">
                <a16:creationId xmlns:a16="http://schemas.microsoft.com/office/drawing/2014/main" id="{34B6E74E-1B24-4524-8CC3-C7F44CEAD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731" y="5646504"/>
            <a:ext cx="625578" cy="62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" name="Picture 13" descr="Image result for singapore airlines logo">
            <a:extLst>
              <a:ext uri="{FF2B5EF4-FFF2-40B4-BE49-F238E27FC236}">
                <a16:creationId xmlns:a16="http://schemas.microsoft.com/office/drawing/2014/main" id="{C4857573-886C-418B-82C4-23AF0E9C7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754" y="1304867"/>
            <a:ext cx="737507" cy="26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" name="Picture 2" descr="Image result for flybuys logo">
            <a:extLst>
              <a:ext uri="{FF2B5EF4-FFF2-40B4-BE49-F238E27FC236}">
                <a16:creationId xmlns:a16="http://schemas.microsoft.com/office/drawing/2014/main" id="{96130BCE-3C4A-48F1-AC32-1E73757CD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205" y="2126377"/>
            <a:ext cx="701393" cy="25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" name="Picture 2" descr="Image result for biocon logo">
            <a:extLst>
              <a:ext uri="{FF2B5EF4-FFF2-40B4-BE49-F238E27FC236}">
                <a16:creationId xmlns:a16="http://schemas.microsoft.com/office/drawing/2014/main" id="{FECA10C6-A97E-47AB-9115-6B96041D2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629" y="3869946"/>
            <a:ext cx="918343" cy="36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" name="Picture 91" descr="Sanofi.svg">
            <a:extLst>
              <a:ext uri="{FF2B5EF4-FFF2-40B4-BE49-F238E27FC236}">
                <a16:creationId xmlns:a16="http://schemas.microsoft.com/office/drawing/2014/main" id="{B280B216-3CC9-4734-994C-AEAF235DE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893" y="4193149"/>
            <a:ext cx="652548" cy="44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" name="Picture 14" descr="Shaw Floors SVG Logo.svg">
            <a:extLst>
              <a:ext uri="{FF2B5EF4-FFF2-40B4-BE49-F238E27FC236}">
                <a16:creationId xmlns:a16="http://schemas.microsoft.com/office/drawing/2014/main" id="{6B7B58AA-96B8-48E3-8E5F-641782E6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023" y="5526314"/>
            <a:ext cx="553124" cy="19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9" name="Picture 618">
            <a:extLst>
              <a:ext uri="{FF2B5EF4-FFF2-40B4-BE49-F238E27FC236}">
                <a16:creationId xmlns:a16="http://schemas.microsoft.com/office/drawing/2014/main" id="{F194D658-DBD8-4FDE-A7DD-23EBE0AFEED4}"/>
              </a:ext>
            </a:extLst>
          </p:cNvPr>
          <p:cNvPicPr>
            <a:picLocks noChangeAspect="1"/>
          </p:cNvPicPr>
          <p:nvPr/>
        </p:nvPicPr>
        <p:blipFill>
          <a:blip r:embed="rId13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1043" y="4269959"/>
            <a:ext cx="897055" cy="264173"/>
          </a:xfrm>
          <a:prstGeom prst="rect">
            <a:avLst/>
          </a:prstGeom>
        </p:spPr>
      </p:pic>
      <p:pic>
        <p:nvPicPr>
          <p:cNvPr id="620" name="Picture 619">
            <a:extLst>
              <a:ext uri="{FF2B5EF4-FFF2-40B4-BE49-F238E27FC236}">
                <a16:creationId xmlns:a16="http://schemas.microsoft.com/office/drawing/2014/main" id="{49F882B0-A953-4331-86C0-937DC1A83A81}"/>
              </a:ext>
            </a:extLst>
          </p:cNvPr>
          <p:cNvPicPr>
            <a:picLocks noChangeAspect="1"/>
          </p:cNvPicPr>
          <p:nvPr/>
        </p:nvPicPr>
        <p:blipFill>
          <a:blip r:embed="rId13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49488" y="5894531"/>
            <a:ext cx="347180" cy="141947"/>
          </a:xfrm>
          <a:prstGeom prst="rect">
            <a:avLst/>
          </a:prstGeom>
        </p:spPr>
      </p:pic>
      <p:pic>
        <p:nvPicPr>
          <p:cNvPr id="621" name="Picture 8" descr="Image result for invesco logo transparent">
            <a:extLst>
              <a:ext uri="{FF2B5EF4-FFF2-40B4-BE49-F238E27FC236}">
                <a16:creationId xmlns:a16="http://schemas.microsoft.com/office/drawing/2014/main" id="{9F9E7000-5BBE-4B1E-8C32-5B2266231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63" y="5637249"/>
            <a:ext cx="331173" cy="27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2" name="Picture 2" descr="Image result for dell technologies logo">
            <a:extLst>
              <a:ext uri="{FF2B5EF4-FFF2-40B4-BE49-F238E27FC236}">
                <a16:creationId xmlns:a16="http://schemas.microsoft.com/office/drawing/2014/main" id="{E82C23CA-C2F9-4760-9276-EA073CC8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59" y="3528382"/>
            <a:ext cx="1657693" cy="20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3096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07C78E-74BB-4E4D-B3A0-959C5DFCD505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Healthcare Industry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: Our experience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lawik" panose="020B0604020202020204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have worked across the value chain in the life sciences space for pharma, vaccines, medical devices, payors, and retail pharmacies</a:t>
            </a:r>
          </a:p>
        </p:txBody>
      </p:sp>
      <p:sp>
        <p:nvSpPr>
          <p:cNvPr id="3" name="Pentagon 5">
            <a:extLst>
              <a:ext uri="{FF2B5EF4-FFF2-40B4-BE49-F238E27FC236}">
                <a16:creationId xmlns:a16="http://schemas.microsoft.com/office/drawing/2014/main" id="{0754AE52-8E33-4BA1-A748-47CBBA1CFE19}"/>
              </a:ext>
            </a:extLst>
          </p:cNvPr>
          <p:cNvSpPr/>
          <p:nvPr/>
        </p:nvSpPr>
        <p:spPr bwMode="auto">
          <a:xfrm rot="16200000">
            <a:off x="5957618" y="4701897"/>
            <a:ext cx="277522" cy="2197508"/>
          </a:xfrm>
          <a:prstGeom prst="homePlate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vert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42676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INNOVATION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FDFA0-4CA7-4D38-BCE7-2C36CAED8B55}"/>
              </a:ext>
            </a:extLst>
          </p:cNvPr>
          <p:cNvSpPr/>
          <p:nvPr/>
        </p:nvSpPr>
        <p:spPr bwMode="auto">
          <a:xfrm>
            <a:off x="609601" y="5911487"/>
            <a:ext cx="10972800" cy="64633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37136" tIns="37136" rIns="37136" bIns="37136" numCol="2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42676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prstClr val="white">
                  <a:lumMod val="50000"/>
                </a:prstClr>
              </a:buClr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Launch Excellence &amp; Analytics Platform (Capability building)</a:t>
            </a:r>
          </a:p>
          <a:p>
            <a:pPr marL="0" marR="0" lvl="0" indent="0" algn="ctr" defTabSz="742676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prstClr val="white">
                  <a:lumMod val="50000"/>
                </a:prstClr>
              </a:buClr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Physician Influence Network</a:t>
            </a:r>
          </a:p>
          <a:p>
            <a:pPr marL="0" marR="0" lvl="0" indent="0" algn="ctr" defTabSz="742676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prstClr val="white">
                  <a:lumMod val="50000"/>
                </a:prstClr>
              </a:buClr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Physician Lifetime Value</a:t>
            </a:r>
          </a:p>
          <a:p>
            <a:pPr marL="0" marR="0" lvl="0" indent="0" algn="ctr" defTabSz="742676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prstClr val="white">
                  <a:lumMod val="50000"/>
                </a:prstClr>
              </a:buClr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Forecasting / Market Mix models using agent based simulation</a:t>
            </a:r>
          </a:p>
          <a:p>
            <a:pPr marL="0" marR="0" lvl="0" indent="0" algn="ctr" defTabSz="742676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prstClr val="white">
                  <a:lumMod val="50000"/>
                </a:prstClr>
              </a:buClr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Early Warning System / Anomaly detection</a:t>
            </a:r>
          </a:p>
          <a:p>
            <a:pPr marL="0" marR="0" lvl="0" indent="0" algn="ctr" defTabSz="742676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prstClr val="white">
                  <a:lumMod val="50000"/>
                </a:prstClr>
              </a:buClr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Next best action (promotion, message to physician / account)</a:t>
            </a:r>
          </a:p>
          <a:p>
            <a:pPr marL="0" marR="0" lvl="0" indent="0" algn="ctr" defTabSz="742676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prstClr val="white">
                  <a:lumMod val="50000"/>
                </a:prstClr>
              </a:buClr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Site selection optimization using simulation</a:t>
            </a:r>
          </a:p>
          <a:p>
            <a:pPr marL="0" marR="0" lvl="0" indent="0" algn="ctr" defTabSz="742676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prstClr val="white">
                  <a:lumMod val="50000"/>
                </a:prstClr>
              </a:buClr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Health Device / IOT analytics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A0F265-B633-4678-A7F2-195397EE6CAC}"/>
              </a:ext>
            </a:extLst>
          </p:cNvPr>
          <p:cNvSpPr/>
          <p:nvPr/>
        </p:nvSpPr>
        <p:spPr>
          <a:xfrm>
            <a:off x="62163" y="1106729"/>
            <a:ext cx="1965960" cy="360218"/>
          </a:xfrm>
          <a:prstGeom prst="rect">
            <a:avLst/>
          </a:prstGeom>
          <a:solidFill>
            <a:srgbClr val="4B63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R &amp; 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D0FD2C-F16D-4DA3-8712-5B81A1AF2524}"/>
              </a:ext>
            </a:extLst>
          </p:cNvPr>
          <p:cNvSpPr/>
          <p:nvPr/>
        </p:nvSpPr>
        <p:spPr>
          <a:xfrm>
            <a:off x="2083042" y="1106729"/>
            <a:ext cx="1965960" cy="360218"/>
          </a:xfrm>
          <a:prstGeom prst="rect">
            <a:avLst/>
          </a:prstGeom>
          <a:solidFill>
            <a:srgbClr val="4B63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Manufacturing &amp; Supply Chain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888BDF-D381-47BD-BE93-A0AF4ED7AE73}"/>
              </a:ext>
            </a:extLst>
          </p:cNvPr>
          <p:cNvSpPr/>
          <p:nvPr/>
        </p:nvSpPr>
        <p:spPr>
          <a:xfrm>
            <a:off x="10166559" y="1106729"/>
            <a:ext cx="1965960" cy="360218"/>
          </a:xfrm>
          <a:prstGeom prst="rect">
            <a:avLst/>
          </a:prstGeom>
          <a:solidFill>
            <a:srgbClr val="4B63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Human Resources &amp; Misc. Operations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FFFC14-659F-4CBF-A6BE-B43FACAA221E}"/>
              </a:ext>
            </a:extLst>
          </p:cNvPr>
          <p:cNvSpPr/>
          <p:nvPr/>
        </p:nvSpPr>
        <p:spPr>
          <a:xfrm>
            <a:off x="8145679" y="1106729"/>
            <a:ext cx="1965960" cy="360218"/>
          </a:xfrm>
          <a:prstGeom prst="rect">
            <a:avLst/>
          </a:prstGeom>
          <a:solidFill>
            <a:srgbClr val="4B63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Sales Operations &amp; Effectiveness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ED11D8-4D81-4123-812F-F64EB7907EC7}"/>
              </a:ext>
            </a:extLst>
          </p:cNvPr>
          <p:cNvSpPr/>
          <p:nvPr/>
        </p:nvSpPr>
        <p:spPr>
          <a:xfrm>
            <a:off x="4103921" y="1106729"/>
            <a:ext cx="1965960" cy="360218"/>
          </a:xfrm>
          <a:prstGeom prst="rect">
            <a:avLst/>
          </a:prstGeom>
          <a:solidFill>
            <a:srgbClr val="4B63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Managing Markets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CB1874-DD7D-44D9-9EA1-4D03198D0DDA}"/>
              </a:ext>
            </a:extLst>
          </p:cNvPr>
          <p:cNvSpPr/>
          <p:nvPr/>
        </p:nvSpPr>
        <p:spPr>
          <a:xfrm>
            <a:off x="6124800" y="1106729"/>
            <a:ext cx="1965960" cy="360218"/>
          </a:xfrm>
          <a:prstGeom prst="rect">
            <a:avLst/>
          </a:prstGeom>
          <a:solidFill>
            <a:srgbClr val="4B63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Marketing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023257-8A01-4BBB-BF52-DD73B60C3A88}"/>
              </a:ext>
            </a:extLst>
          </p:cNvPr>
          <p:cNvSpPr/>
          <p:nvPr/>
        </p:nvSpPr>
        <p:spPr>
          <a:xfrm>
            <a:off x="62163" y="1505533"/>
            <a:ext cx="1965959" cy="4131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B63AB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CLINICAL TRIAL OPERATIONS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Patient recruitment and planning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Site selection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Partnership/CRO assessment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Study completion forecasting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6277"/>
              </a:buClr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4B63AB"/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6277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B63AB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HEOR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Market share assessment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Signal detection for safety and AE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Healthcare cost and resource utilization 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Treatment pathways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Patient/provider characteristics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Disease progression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Quality of life assessment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6277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B63AB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MEDICAL AFFAIRS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MSL performance evaluation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Medical call enter analytics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Content efficacy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Online medical information optimization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CSAT analytics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4B63AB"/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3CDE9E-8352-4CEB-9024-32FC8AF8FE7C}"/>
              </a:ext>
            </a:extLst>
          </p:cNvPr>
          <p:cNvSpPr/>
          <p:nvPr/>
        </p:nvSpPr>
        <p:spPr>
          <a:xfrm>
            <a:off x="2083043" y="1505532"/>
            <a:ext cx="1965959" cy="4131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15C5CC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B63AB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CUSTOMER DRIVEN PLANNING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Cost to serve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Go to market strategy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Supply chain segmentation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Customer segmentation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975151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800" b="1" i="0" u="none" strike="noStrike" kern="1200" cap="all" spc="0" normalizeH="0" baseline="0" noProof="0" dirty="0">
              <a:ln>
                <a:noFill/>
              </a:ln>
              <a:solidFill>
                <a:srgbClr val="975151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15C5CC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B63AB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SUPPLIER MANAGEMENT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Supplier segmentation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Contract management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Supplier performance management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Procurement cost optimization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Supplier performance analysis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Supply scheduling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 w="0"/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15C5CC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B63AB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AGILE MANUFATURING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Sales and demand forecasting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Lead time optimization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Demand planning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Forecast accuracy analysis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97248F-3CF7-4E77-AFE1-328A7972408C}"/>
              </a:ext>
            </a:extLst>
          </p:cNvPr>
          <p:cNvSpPr/>
          <p:nvPr/>
        </p:nvSpPr>
        <p:spPr>
          <a:xfrm>
            <a:off x="4109462" y="1511639"/>
            <a:ext cx="1955339" cy="4131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15C5CC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B63AB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PAYER ANALYSIS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Payer segmentation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Cost-benefit analysis for contract optimization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Co-pay analysis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Formulary analysis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15C5CC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B63AB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PRICING &amp; CONTRACTING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Pricing and Rebates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Contracting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Pre/post contract assessment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Claims validation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Opportunity assessment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Chargeback analysis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Executive KPI reporting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15C5CC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B63AB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IDN STRATEGY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IDN hierarchy / affiliation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IDN control / influence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IDN targeting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E60AA8-BC0E-4A3C-BE8D-31882C4683D1}"/>
              </a:ext>
            </a:extLst>
          </p:cNvPr>
          <p:cNvSpPr/>
          <p:nvPr/>
        </p:nvSpPr>
        <p:spPr>
          <a:xfrm>
            <a:off x="6124800" y="1505631"/>
            <a:ext cx="1962783" cy="4131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15C5CC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B63AB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CUSTOMER TARGETING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Segmentation and Profiling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IDN networking and targeting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Customer lifetime value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Arial" pitchFamily="34" charset="0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15C5CC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B63AB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PATIENT ANALYSIS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Source of Business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Adoption rate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Brand adherence and Switching analysis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Epidemiology</a:t>
            </a: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endParaRPr kumimoji="0" lang="en-US" sz="700" b="1" i="0" u="none" strike="noStrike" kern="1200" cap="all" spc="0" normalizeH="0" baseline="0" noProof="0" dirty="0">
              <a:ln>
                <a:noFill/>
              </a:ln>
              <a:solidFill>
                <a:srgbClr val="006277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15C5CC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B63AB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CAMPAIGN ANALYSIS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Design and Performance of campaigns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ROI analysis</a:t>
            </a: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15C5CC"/>
              </a:buClr>
              <a:buSzTx/>
              <a:buFontTx/>
              <a:buNone/>
              <a:tabLst/>
              <a:defRPr/>
            </a:pPr>
            <a:endParaRPr kumimoji="0" lang="en-US" sz="700" b="1" i="0" u="none" strike="noStrike" kern="1200" cap="all" spc="0" normalizeH="0" baseline="0" noProof="0" dirty="0">
              <a:ln>
                <a:noFill/>
              </a:ln>
              <a:solidFill>
                <a:srgbClr val="15C5CC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15C5CC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B63AB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MARKETING EFFECTIVENESS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Multi-channel marketing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Promotions planning and tracking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Closed loop marketing 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Market Mix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0D3452-BEC4-49A8-AA64-02A398AC12F3}"/>
              </a:ext>
            </a:extLst>
          </p:cNvPr>
          <p:cNvSpPr/>
          <p:nvPr/>
        </p:nvSpPr>
        <p:spPr>
          <a:xfrm>
            <a:off x="8140599" y="1505631"/>
            <a:ext cx="1962782" cy="4131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357979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B63AB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SALES EFFECTIVENESS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Sales force sizing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Territory performance analysis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Detailing effectiveness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Territory vacancy analysis</a:t>
            </a: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endParaRPr kumimoji="0" lang="en-US" sz="700" b="1" i="0" u="none" strike="noStrike" kern="1200" cap="all" spc="0" normalizeH="0" baseline="0" noProof="0" dirty="0">
              <a:ln>
                <a:noFill/>
              </a:ln>
              <a:solidFill>
                <a:srgbClr val="434344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357979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B63AB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OPERATIONS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Call planning: design and maintenance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Alignment: design and maintenance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Sample optimization and planning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Arial" pitchFamily="34" charset="0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434344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B63AB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PLACEMENT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Sales force personnel placement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Resource optimization</a:t>
            </a:r>
          </a:p>
          <a:p>
            <a:pPr marL="171450" marR="0" lvl="2" indent="-17145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434344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700" b="1" i="0" u="none" strike="noStrike" kern="1200" cap="all" spc="0" normalizeH="0" baseline="0" noProof="0" dirty="0">
              <a:ln>
                <a:noFill/>
              </a:ln>
              <a:solidFill>
                <a:srgbClr val="434344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434344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B63AB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INCENTIVE COMPENSATION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Design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Administration and periodic rollout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Arial" pitchFamily="34" charset="0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434344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B63AB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REPORTING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Performance and execution reporting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Execution compliance reporting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DE45B3E-19E3-4234-B54D-CD0FFAC57037}"/>
              </a:ext>
            </a:extLst>
          </p:cNvPr>
          <p:cNvSpPr/>
          <p:nvPr/>
        </p:nvSpPr>
        <p:spPr>
          <a:xfrm>
            <a:off x="10163381" y="1511738"/>
            <a:ext cx="1969138" cy="4131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357979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B63AB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DIGITAL TRANSFORMATION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App based physician services 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IOT use: Health tracking systems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App based Clinical trials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357979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B63AB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COMPLIANCE</a:t>
            </a:r>
          </a:p>
          <a:p>
            <a:pPr marL="2286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−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Arial" pitchFamily="34" charset="0"/>
              </a:rPr>
              <a:t>Sunshine Act spend reporting</a:t>
            </a:r>
          </a:p>
        </p:txBody>
      </p:sp>
    </p:spTree>
    <p:extLst>
      <p:ext uri="{BB962C8B-B14F-4D97-AF65-F5344CB8AC3E}">
        <p14:creationId xmlns:p14="http://schemas.microsoft.com/office/powerpoint/2010/main" val="20746607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B549851-FD06-43C5-B32B-DE504AD6817D}"/>
              </a:ext>
            </a:extLst>
          </p:cNvPr>
          <p:cNvGrpSpPr/>
          <p:nvPr/>
        </p:nvGrpSpPr>
        <p:grpSpPr>
          <a:xfrm>
            <a:off x="8842584" y="1225113"/>
            <a:ext cx="1804419" cy="5086913"/>
            <a:chOff x="654725" y="2419228"/>
            <a:chExt cx="1785816" cy="177255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" name="Rectangle 65">
              <a:extLst>
                <a:ext uri="{FF2B5EF4-FFF2-40B4-BE49-F238E27FC236}">
                  <a16:creationId xmlns:a16="http://schemas.microsoft.com/office/drawing/2014/main" id="{24F1BAFF-5CAA-4944-A390-393BC01071B0}"/>
                </a:ext>
              </a:extLst>
            </p:cNvPr>
            <p:cNvSpPr/>
            <p:nvPr/>
          </p:nvSpPr>
          <p:spPr>
            <a:xfrm>
              <a:off x="654725" y="2881286"/>
              <a:ext cx="1785816" cy="131049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ffra"/>
                <a:ea typeface="+mn-ea"/>
                <a:cs typeface="+mn-cs"/>
              </a:endParaRPr>
            </a:p>
          </p:txBody>
        </p:sp>
        <p:sp>
          <p:nvSpPr>
            <p:cNvPr id="7" name="Round Same Side Corner Rectangle 1">
              <a:extLst>
                <a:ext uri="{FF2B5EF4-FFF2-40B4-BE49-F238E27FC236}">
                  <a16:creationId xmlns:a16="http://schemas.microsoft.com/office/drawing/2014/main" id="{DFF84574-78E2-449C-9172-EF1639EBED2D}"/>
                </a:ext>
              </a:extLst>
            </p:cNvPr>
            <p:cNvSpPr/>
            <p:nvPr/>
          </p:nvSpPr>
          <p:spPr>
            <a:xfrm>
              <a:off x="654725" y="2419228"/>
              <a:ext cx="1785816" cy="51156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ffra"/>
                <a:ea typeface="+mn-ea"/>
                <a:cs typeface="+mn-cs"/>
              </a:endParaRPr>
            </a:p>
          </p:txBody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B9768E97-8875-407F-A66A-14080F816DDB}"/>
              </a:ext>
            </a:extLst>
          </p:cNvPr>
          <p:cNvGrpSpPr/>
          <p:nvPr/>
        </p:nvGrpSpPr>
        <p:grpSpPr>
          <a:xfrm>
            <a:off x="5095229" y="1225113"/>
            <a:ext cx="1804419" cy="5086913"/>
            <a:chOff x="654725" y="2419228"/>
            <a:chExt cx="1785816" cy="177255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9" name="Rectangle 65">
              <a:extLst>
                <a:ext uri="{FF2B5EF4-FFF2-40B4-BE49-F238E27FC236}">
                  <a16:creationId xmlns:a16="http://schemas.microsoft.com/office/drawing/2014/main" id="{DDEBE0B0-33B5-4BC1-BA85-8591CE8F117F}"/>
                </a:ext>
              </a:extLst>
            </p:cNvPr>
            <p:cNvSpPr/>
            <p:nvPr/>
          </p:nvSpPr>
          <p:spPr>
            <a:xfrm>
              <a:off x="654725" y="2881286"/>
              <a:ext cx="1785816" cy="131049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ffra"/>
                <a:ea typeface="+mn-ea"/>
                <a:cs typeface="+mn-cs"/>
              </a:endParaRPr>
            </a:p>
          </p:txBody>
        </p:sp>
        <p:sp>
          <p:nvSpPr>
            <p:cNvPr id="10" name="Round Same Side Corner Rectangle 1">
              <a:extLst>
                <a:ext uri="{FF2B5EF4-FFF2-40B4-BE49-F238E27FC236}">
                  <a16:creationId xmlns:a16="http://schemas.microsoft.com/office/drawing/2014/main" id="{9D6ED68E-04C9-4893-9A23-3F37FE50AA6E}"/>
                </a:ext>
              </a:extLst>
            </p:cNvPr>
            <p:cNvSpPr/>
            <p:nvPr/>
          </p:nvSpPr>
          <p:spPr>
            <a:xfrm>
              <a:off x="654725" y="2419228"/>
              <a:ext cx="1785816" cy="51156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ffra"/>
                <a:ea typeface="+mn-ea"/>
                <a:cs typeface="+mn-cs"/>
              </a:endParaRPr>
            </a:p>
          </p:txBody>
        </p:sp>
      </p:grpSp>
      <p:grpSp>
        <p:nvGrpSpPr>
          <p:cNvPr id="11" name="Group 4">
            <a:extLst>
              <a:ext uri="{FF2B5EF4-FFF2-40B4-BE49-F238E27FC236}">
                <a16:creationId xmlns:a16="http://schemas.microsoft.com/office/drawing/2014/main" id="{E0F648FB-237A-4FFB-B39B-DC92338A1857}"/>
              </a:ext>
            </a:extLst>
          </p:cNvPr>
          <p:cNvGrpSpPr/>
          <p:nvPr/>
        </p:nvGrpSpPr>
        <p:grpSpPr>
          <a:xfrm>
            <a:off x="1561086" y="1225113"/>
            <a:ext cx="1804419" cy="5086913"/>
            <a:chOff x="654725" y="2419228"/>
            <a:chExt cx="1785816" cy="177255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2" name="Rectangle 65">
              <a:extLst>
                <a:ext uri="{FF2B5EF4-FFF2-40B4-BE49-F238E27FC236}">
                  <a16:creationId xmlns:a16="http://schemas.microsoft.com/office/drawing/2014/main" id="{0E56B833-A57D-41C0-B5DD-6AD8AE06288A}"/>
                </a:ext>
              </a:extLst>
            </p:cNvPr>
            <p:cNvSpPr/>
            <p:nvPr/>
          </p:nvSpPr>
          <p:spPr>
            <a:xfrm>
              <a:off x="654725" y="2881286"/>
              <a:ext cx="1785816" cy="131049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ffra"/>
                <a:ea typeface="+mn-ea"/>
                <a:cs typeface="+mn-cs"/>
              </a:endParaRPr>
            </a:p>
          </p:txBody>
        </p:sp>
        <p:sp>
          <p:nvSpPr>
            <p:cNvPr id="13" name="Round Same Side Corner Rectangle 1">
              <a:extLst>
                <a:ext uri="{FF2B5EF4-FFF2-40B4-BE49-F238E27FC236}">
                  <a16:creationId xmlns:a16="http://schemas.microsoft.com/office/drawing/2014/main" id="{2D73AA14-8F8B-446C-B748-016E2D21BB58}"/>
                </a:ext>
              </a:extLst>
            </p:cNvPr>
            <p:cNvSpPr/>
            <p:nvPr/>
          </p:nvSpPr>
          <p:spPr>
            <a:xfrm>
              <a:off x="654725" y="2419228"/>
              <a:ext cx="1785816" cy="51156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ffra"/>
                <a:ea typeface="+mn-ea"/>
                <a:cs typeface="+mn-cs"/>
              </a:endParaRPr>
            </a:p>
          </p:txBody>
        </p:sp>
      </p:grpSp>
      <p:pic>
        <p:nvPicPr>
          <p:cNvPr id="15" name="Picture 2" descr="Srini Srinivasan">
            <a:extLst>
              <a:ext uri="{FF2B5EF4-FFF2-40B4-BE49-F238E27FC236}">
                <a16:creationId xmlns:a16="http://schemas.microsoft.com/office/drawing/2014/main" id="{76E2C8AF-D825-4057-B8E8-3546B1CF8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062" y="1435720"/>
            <a:ext cx="1598869" cy="1593046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utpal parekh Mu sigma">
            <a:extLst>
              <a:ext uri="{FF2B5EF4-FFF2-40B4-BE49-F238E27FC236}">
                <a16:creationId xmlns:a16="http://schemas.microsoft.com/office/drawing/2014/main" id="{CCBA7019-40ED-46C9-9354-05D242A65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98" y="1730494"/>
            <a:ext cx="1315635" cy="1300894"/>
          </a:xfrm>
          <a:prstGeom prst="ellipse">
            <a:avLst/>
          </a:prstGeom>
          <a:ln w="3175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ahesh Iyer">
            <a:extLst>
              <a:ext uri="{FF2B5EF4-FFF2-40B4-BE49-F238E27FC236}">
                <a16:creationId xmlns:a16="http://schemas.microsoft.com/office/drawing/2014/main" id="{ED9CEB0B-95C9-412A-85F9-374A32225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595" y="1733846"/>
            <a:ext cx="1284574" cy="1300894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dibabu Kadithi">
            <a:extLst>
              <a:ext uri="{FF2B5EF4-FFF2-40B4-BE49-F238E27FC236}">
                <a16:creationId xmlns:a16="http://schemas.microsoft.com/office/drawing/2014/main" id="{683AE867-1E4C-459B-B027-41099B62E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743" y="1730494"/>
            <a:ext cx="1298105" cy="1298105"/>
          </a:xfrm>
          <a:prstGeom prst="ellipse">
            <a:avLst/>
          </a:prstGeom>
          <a:ln w="3175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EDF05D38-0F70-405E-950E-E2465FFBD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02" y="1730494"/>
            <a:ext cx="1300894" cy="1300894"/>
          </a:xfrm>
          <a:prstGeom prst="ellipse">
            <a:avLst/>
          </a:prstGeom>
          <a:ln w="3175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4E7FF37-F846-43D1-AAB2-2F8835D0D426}"/>
              </a:ext>
            </a:extLst>
          </p:cNvPr>
          <p:cNvSpPr/>
          <p:nvPr/>
        </p:nvSpPr>
        <p:spPr>
          <a:xfrm>
            <a:off x="4897959" y="3196989"/>
            <a:ext cx="21510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84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49532" algn="l"/>
                <a:tab pos="3308268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Srini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 Srinivasan</a:t>
            </a:r>
          </a:p>
          <a:p>
            <a:pPr marL="6984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49532" algn="l"/>
                <a:tab pos="3308268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Strategic Advisor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64B241-799B-4809-BF7F-B04D20C10E39}"/>
              </a:ext>
            </a:extLst>
          </p:cNvPr>
          <p:cNvSpPr/>
          <p:nvPr/>
        </p:nvSpPr>
        <p:spPr>
          <a:xfrm>
            <a:off x="10289484" y="3196989"/>
            <a:ext cx="21510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84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49532" algn="l"/>
                <a:tab pos="3308268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Amritanshu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 Kumar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Apprentice Leader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2278D0-EA37-4A5C-BE7E-86C17B74BDB6}"/>
              </a:ext>
            </a:extLst>
          </p:cNvPr>
          <p:cNvSpPr/>
          <p:nvPr/>
        </p:nvSpPr>
        <p:spPr>
          <a:xfrm>
            <a:off x="8669258" y="3196989"/>
            <a:ext cx="21510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84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49532" algn="l"/>
                <a:tab pos="3308268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Kadithi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Adibabu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 </a:t>
            </a:r>
          </a:p>
          <a:p>
            <a:pPr marL="6984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49532" algn="l"/>
                <a:tab pos="3308268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Delivery Manager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3612F-A8F3-45D2-9331-D2EA84FC8D93}"/>
              </a:ext>
            </a:extLst>
          </p:cNvPr>
          <p:cNvSpPr/>
          <p:nvPr/>
        </p:nvSpPr>
        <p:spPr>
          <a:xfrm>
            <a:off x="-346441" y="3197389"/>
            <a:ext cx="21510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84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49532" algn="l"/>
                <a:tab pos="3308268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Shilpa Bhat</a:t>
            </a:r>
          </a:p>
          <a:p>
            <a:pPr marL="6984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49532" algn="l"/>
                <a:tab pos="3308268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Apprentice Leader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A30D3C-E02A-480B-BACE-04AE612A191C}"/>
              </a:ext>
            </a:extLst>
          </p:cNvPr>
          <p:cNvSpPr/>
          <p:nvPr/>
        </p:nvSpPr>
        <p:spPr>
          <a:xfrm>
            <a:off x="1414629" y="3178946"/>
            <a:ext cx="20009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84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49532" algn="l"/>
                <a:tab pos="3308268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Mahesh Iyer</a:t>
            </a:r>
          </a:p>
          <a:p>
            <a:pPr marL="6984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49532" algn="l"/>
                <a:tab pos="3308268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Healthcare Consultant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F4BA6A-5DB4-45A9-87CB-1EE3D1706D5B}"/>
              </a:ext>
            </a:extLst>
          </p:cNvPr>
          <p:cNvSpPr/>
          <p:nvPr/>
        </p:nvSpPr>
        <p:spPr>
          <a:xfrm>
            <a:off x="3093539" y="3210971"/>
            <a:ext cx="21510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84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49532" algn="l"/>
                <a:tab pos="3308268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Utpal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 Parekh</a:t>
            </a:r>
          </a:p>
          <a:p>
            <a:pPr marL="6984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49532" algn="l"/>
                <a:tab pos="3308268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Account Manager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355DB2-D869-4CD5-AC6F-AA0495C3BE4B}"/>
              </a:ext>
            </a:extLst>
          </p:cNvPr>
          <p:cNvSpPr/>
          <p:nvPr/>
        </p:nvSpPr>
        <p:spPr>
          <a:xfrm>
            <a:off x="6717715" y="3206267"/>
            <a:ext cx="2282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849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49532" algn="l"/>
                <a:tab pos="3308268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Venkata Venkatakrishnan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Engagement Manager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7F2606A-EC31-45EC-B9EF-C78DFA046F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328" y="1721728"/>
            <a:ext cx="1315635" cy="1315635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3B85407-685A-4BC4-B83A-6F4D30AB90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249" y="1734382"/>
            <a:ext cx="1359541" cy="1294217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90507AE-DBDB-4944-8E73-1F2FC154A192}"/>
              </a:ext>
            </a:extLst>
          </p:cNvPr>
          <p:cNvSpPr/>
          <p:nvPr/>
        </p:nvSpPr>
        <p:spPr>
          <a:xfrm>
            <a:off x="1471137" y="3856102"/>
            <a:ext cx="190315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299" marR="0" lvl="0" indent="-171450" algn="l" defTabSz="914400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249532" algn="l"/>
                <a:tab pos="3308268" algn="l"/>
              </a:tabLst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20+ years of experience in Biostatistics and Biometrics </a:t>
            </a: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across leading healthcare firms like BMS, Novartis and Boehringer Ingelheim</a:t>
            </a:r>
          </a:p>
          <a:p>
            <a:pPr marL="241299" marR="0" lvl="0" indent="-171450" algn="l" defTabSz="914400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249532" algn="l"/>
                <a:tab pos="3308268" algn="l"/>
              </a:tabLst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Currently </a:t>
            </a: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manages a healthcare innovation consultancy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BA0C4C-2CFD-45FD-9FF6-604B10BBEE6F}"/>
              </a:ext>
            </a:extLst>
          </p:cNvPr>
          <p:cNvSpPr/>
          <p:nvPr/>
        </p:nvSpPr>
        <p:spPr>
          <a:xfrm>
            <a:off x="3242920" y="3858891"/>
            <a:ext cx="185230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299" marR="0" lvl="0" indent="-171450" algn="l" defTabSz="914400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249532" algn="l"/>
                <a:tab pos="3308268" algn="l"/>
              </a:tabLst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Management Consultant, Practice Leader in Commercial and R&amp;D domain, and Program Management</a:t>
            </a:r>
          </a:p>
          <a:p>
            <a:pPr marL="241299" marR="0" lvl="0" indent="-171450" algn="l" defTabSz="914400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249532" algn="l"/>
                <a:tab pos="3308268" algn="l"/>
              </a:tabLst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20+ years of experience in Life Sciences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91CDA82-1B25-4885-B2B4-EE28D388BB22}"/>
              </a:ext>
            </a:extLst>
          </p:cNvPr>
          <p:cNvSpPr/>
          <p:nvPr/>
        </p:nvSpPr>
        <p:spPr>
          <a:xfrm>
            <a:off x="5067163" y="3853415"/>
            <a:ext cx="181266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299" marR="0" lvl="0" indent="-171450" algn="l" defTabSz="914400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249532" algn="l"/>
                <a:tab pos="3308268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30+ years at Pfizer, Novartis, GSK and Astra in global leadership roles</a:t>
            </a:r>
          </a:p>
          <a:p>
            <a:pPr marL="241299" marR="0" lvl="0" indent="-171450" algn="l" defTabSz="914400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249532" algn="l"/>
                <a:tab pos="3308268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Managed innovative products, vaccines, generics in multiple therapy areas through all stages of development and commercialization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955CE2-227A-47EC-BADA-41BBB106CC5C}"/>
              </a:ext>
            </a:extLst>
          </p:cNvPr>
          <p:cNvSpPr/>
          <p:nvPr/>
        </p:nvSpPr>
        <p:spPr>
          <a:xfrm>
            <a:off x="8838461" y="3848289"/>
            <a:ext cx="181266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299" marR="0" lvl="0" indent="-171450" algn="l" defTabSz="914400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249532" algn="l"/>
                <a:tab pos="3308268" algn="l"/>
              </a:tabLst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13 years of experience in Epidemiology, Market Access &amp; RWE at companies like Novo Nordisk</a:t>
            </a:r>
          </a:p>
          <a:p>
            <a:pPr marL="241299" marR="0" lvl="0" indent="-171450" algn="l" defTabSz="914400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249532" algn="l"/>
                <a:tab pos="3308268" algn="l"/>
              </a:tabLst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Leverages RWE evidence to address key outcomes, builds pricing and Health Economics models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AB62404-6FB6-41D4-A89A-E1B1FD03624E}"/>
              </a:ext>
            </a:extLst>
          </p:cNvPr>
          <p:cNvSpPr/>
          <p:nvPr/>
        </p:nvSpPr>
        <p:spPr>
          <a:xfrm>
            <a:off x="10444825" y="3856102"/>
            <a:ext cx="181266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299" marR="0" lvl="0" indent="-171450" algn="l" defTabSz="914400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249532" algn="l"/>
                <a:tab pos="3308268" algn="l"/>
              </a:tabLst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10 years experience in Healthcare/Life science Analytics</a:t>
            </a:r>
          </a:p>
          <a:p>
            <a:pPr marL="241299" marR="0" lvl="0" indent="-171450" algn="l" defTabSz="914400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249532" algn="l"/>
                <a:tab pos="3308268" algn="l"/>
              </a:tabLst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Setup first India team for HEOR and led the team for HEOR/EPI, data science and data strategy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ECB288-2287-478C-8448-2B8B057748C3}"/>
              </a:ext>
            </a:extLst>
          </p:cNvPr>
          <p:cNvSpPr/>
          <p:nvPr/>
        </p:nvSpPr>
        <p:spPr>
          <a:xfrm>
            <a:off x="6879828" y="3826877"/>
            <a:ext cx="1958634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299" marR="0" lvl="0" indent="-171450" algn="l" defTabSz="914400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249532" algn="l"/>
                <a:tab pos="3308268" algn="l"/>
              </a:tabLst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Led teams launching Rx, OTC drugs and Medical Devices in Bayer, Merck</a:t>
            </a:r>
          </a:p>
          <a:p>
            <a:pPr marL="241299" marR="0" lvl="0" indent="-171450" algn="l" defTabSz="914400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249532" algn="l"/>
                <a:tab pos="3308268" algn="l"/>
              </a:tabLst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10+ years in Pharma/Med Device, SME - Regulatory Affairs, expertise in creating and executing digital transformation strategies, Software-as-a-Medical Device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A588B7-4E70-4C86-9F42-DDE1B56FCD67}"/>
              </a:ext>
            </a:extLst>
          </p:cNvPr>
          <p:cNvSpPr/>
          <p:nvPr/>
        </p:nvSpPr>
        <p:spPr>
          <a:xfrm>
            <a:off x="42434" y="3848289"/>
            <a:ext cx="156103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299" marR="0" lvl="0" indent="-171450" algn="l" defTabSz="914400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249532" algn="l"/>
                <a:tab pos="3308268" algn="l"/>
              </a:tabLst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9 years of experience </a:t>
            </a: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in</a:t>
            </a: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 </a:t>
            </a: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development of </a:t>
            </a: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biotherapeutics</a:t>
            </a: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, CMC &amp; development of </a:t>
            </a: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novel biologics</a:t>
            </a: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 and biosimilars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BB8584-6A6F-42FA-A677-1A791E15952A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Healthcare Industry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: Our team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lawik" panose="020B0604020202020204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Mu Sigma has brought together a team of senior industry specialists</a:t>
            </a:r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to spearhead its efforts in life sciences</a:t>
            </a:r>
          </a:p>
        </p:txBody>
      </p:sp>
    </p:spTree>
    <p:extLst>
      <p:ext uri="{BB962C8B-B14F-4D97-AF65-F5344CB8AC3E}">
        <p14:creationId xmlns:p14="http://schemas.microsoft.com/office/powerpoint/2010/main" val="27729794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A752AE-2FC2-44CD-96FE-864092D57A5E}"/>
              </a:ext>
            </a:extLst>
          </p:cNvPr>
          <p:cNvSpPr txBox="1"/>
          <p:nvPr/>
        </p:nvSpPr>
        <p:spPr>
          <a:xfrm>
            <a:off x="2612187" y="2896915"/>
            <a:ext cx="274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Selawik" panose="020B0502040204020203" pitchFamily="34" charset="0"/>
              </a:rPr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AE05CC-AA9E-4399-83E7-F41ED46A1C8D}"/>
              </a:ext>
            </a:extLst>
          </p:cNvPr>
          <p:cNvCxnSpPr/>
          <p:nvPr/>
        </p:nvCxnSpPr>
        <p:spPr>
          <a:xfrm>
            <a:off x="5551649" y="2691328"/>
            <a:ext cx="0" cy="10772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85F131-E0B7-460A-9DD8-DFCB5AA5527B}"/>
              </a:ext>
            </a:extLst>
          </p:cNvPr>
          <p:cNvSpPr txBox="1"/>
          <p:nvPr/>
        </p:nvSpPr>
        <p:spPr>
          <a:xfrm>
            <a:off x="5750787" y="2025502"/>
            <a:ext cx="4067914" cy="2631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Executive Summary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Solution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Who we are</a:t>
            </a:r>
            <a:endParaRPr lang="en-US" sz="1600" b="1" dirty="0">
              <a:solidFill>
                <a:schemeClr val="bg1"/>
              </a:solidFill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1"/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Engagement &amp; Governance Model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Timelines and Cost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Experience in Promotional Response Modeling and Sales Force Effectiveness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1072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c 19">
            <a:extLst>
              <a:ext uri="{FF2B5EF4-FFF2-40B4-BE49-F238E27FC236}">
                <a16:creationId xmlns:a16="http://schemas.microsoft.com/office/drawing/2014/main" id="{09B657F7-A1CF-49FC-9CBD-74663AF25E10}"/>
              </a:ext>
            </a:extLst>
          </p:cNvPr>
          <p:cNvSpPr/>
          <p:nvPr/>
        </p:nvSpPr>
        <p:spPr>
          <a:xfrm rot="21046974">
            <a:off x="636453" y="1222922"/>
            <a:ext cx="9012063" cy="3908047"/>
          </a:xfrm>
          <a:prstGeom prst="arc">
            <a:avLst>
              <a:gd name="adj1" fmla="val 12003400"/>
              <a:gd name="adj2" fmla="val 180016"/>
            </a:avLst>
          </a:prstGeom>
          <a:noFill/>
          <a:ln w="19050" cap="flat" cmpd="sng" algn="ctr">
            <a:solidFill>
              <a:srgbClr val="80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4B5D115-8D0A-4D54-BC37-90AF9B466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709" y="1883923"/>
            <a:ext cx="1372333" cy="14703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8D5394B-CD2C-4786-992F-A7F1929AA5DB}"/>
              </a:ext>
            </a:extLst>
          </p:cNvPr>
          <p:cNvSpPr txBox="1"/>
          <p:nvPr/>
        </p:nvSpPr>
        <p:spPr>
          <a:xfrm>
            <a:off x="9733419" y="2490720"/>
            <a:ext cx="898227" cy="430887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5757"/>
                </a:solidFill>
                <a:effectLst/>
                <a:uLnTx/>
                <a:uFillTx/>
                <a:latin typeface="Selawik Light" panose="020B0502040204020203" pitchFamily="34" charset="0"/>
              </a:rPr>
              <a:t>Bangalore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5757"/>
                </a:solidFill>
                <a:effectLst/>
                <a:uLnTx/>
                <a:uFillTx/>
                <a:latin typeface="Selawik Light" panose="020B0502040204020203" pitchFamily="34" charset="0"/>
              </a:rPr>
              <a:t>INDIA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6BF01EC-DB62-46C3-9A70-56E39C62C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390" y="2701163"/>
            <a:ext cx="288759" cy="2887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A5ECDB-14A4-4F5E-8971-DDF8E805B25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79" y="1681910"/>
            <a:ext cx="3903784" cy="23528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483F33-2033-49F5-B81C-3EDB4C81DE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78" y="2304819"/>
            <a:ext cx="288759" cy="288759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531DA6B-7866-4781-85EE-F7A9E3435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639790"/>
              </p:ext>
            </p:extLst>
          </p:nvPr>
        </p:nvGraphicFramePr>
        <p:xfrm>
          <a:off x="8095282" y="3831690"/>
          <a:ext cx="3646450" cy="1280160"/>
        </p:xfrm>
        <a:graphic>
          <a:graphicData uri="http://schemas.openxmlformats.org/drawingml/2006/table">
            <a:tbl>
              <a:tblPr/>
              <a:tblGrid>
                <a:gridCol w="823226">
                  <a:extLst>
                    <a:ext uri="{9D8B030D-6E8A-4147-A177-3AD203B41FA5}">
                      <a16:colId xmlns:a16="http://schemas.microsoft.com/office/drawing/2014/main" val="3292874808"/>
                    </a:ext>
                  </a:extLst>
                </a:gridCol>
                <a:gridCol w="2823224">
                  <a:extLst>
                    <a:ext uri="{9D8B030D-6E8A-4147-A177-3AD203B41FA5}">
                      <a16:colId xmlns:a16="http://schemas.microsoft.com/office/drawing/2014/main" val="381761924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100" b="1" dirty="0">
                          <a:solidFill>
                            <a:srgbClr val="932626"/>
                          </a:solidFill>
                          <a:latin typeface="Selawik Light" panose="020B0502040204020203" pitchFamily="34" charset="0"/>
                        </a:rPr>
                        <a:t>Fulfillment Leader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-111125" algn="l" defTabSz="457029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+mn-ea"/>
                          <a:cs typeface="+mn-cs"/>
                        </a:rPr>
                        <a:t>Manages cross industry accounts and facilitates cross vertical learning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23243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100" b="1" dirty="0">
                          <a:solidFill>
                            <a:srgbClr val="932626"/>
                          </a:solidFill>
                          <a:latin typeface="Selawik Light" panose="020B0502040204020203" pitchFamily="34" charset="0"/>
                        </a:rPr>
                        <a:t>Apprentice Leader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-111125" algn="l" defTabSz="457029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+mn-ea"/>
                          <a:cs typeface="+mn-cs"/>
                        </a:rPr>
                        <a:t>Manages project delivery, communication and adherence to timelines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1105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100" b="1" dirty="0">
                          <a:solidFill>
                            <a:srgbClr val="932626"/>
                          </a:solidFill>
                          <a:latin typeface="Selawik Light" panose="020B0502040204020203" pitchFamily="34" charset="0"/>
                        </a:rPr>
                        <a:t>Decision Scientists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-111125" algn="l" defTabSz="457029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+mn-ea"/>
                          <a:cs typeface="+mn-cs"/>
                        </a:rPr>
                        <a:t>Dedicated extension team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488715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339CA82-81F5-4BC5-93B6-053DAEB56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66054"/>
              </p:ext>
            </p:extLst>
          </p:nvPr>
        </p:nvGraphicFramePr>
        <p:xfrm>
          <a:off x="830867" y="3808284"/>
          <a:ext cx="4055255" cy="1432560"/>
        </p:xfrm>
        <a:graphic>
          <a:graphicData uri="http://schemas.openxmlformats.org/drawingml/2006/table">
            <a:tbl>
              <a:tblPr/>
              <a:tblGrid>
                <a:gridCol w="1151012">
                  <a:extLst>
                    <a:ext uri="{9D8B030D-6E8A-4147-A177-3AD203B41FA5}">
                      <a16:colId xmlns:a16="http://schemas.microsoft.com/office/drawing/2014/main" val="3292874808"/>
                    </a:ext>
                  </a:extLst>
                </a:gridCol>
                <a:gridCol w="2904243">
                  <a:extLst>
                    <a:ext uri="{9D8B030D-6E8A-4147-A177-3AD203B41FA5}">
                      <a16:colId xmlns:a16="http://schemas.microsoft.com/office/drawing/2014/main" val="381761924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050" b="1" dirty="0">
                          <a:solidFill>
                            <a:srgbClr val="932626"/>
                          </a:solidFill>
                          <a:latin typeface="Selawik Light" panose="020B0502040204020203" pitchFamily="34" charset="0"/>
                        </a:rPr>
                        <a:t>Engagement Manager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+mn-ea"/>
                          <a:cs typeface="+mn-cs"/>
                        </a:rPr>
                        <a:t>Primary point of contact at Mu Sigma 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23243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050" b="1" dirty="0">
                          <a:solidFill>
                            <a:srgbClr val="932626"/>
                          </a:solidFill>
                          <a:latin typeface="Selawik Light" panose="020B0502040204020203" pitchFamily="34" charset="0"/>
                        </a:rPr>
                        <a:t>Regional Head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+mn-ea"/>
                          <a:cs typeface="+mn-cs"/>
                        </a:rPr>
                        <a:t>Highest point of escalation at Mu Sigma and handles critical issues when required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1105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050" b="1" dirty="0">
                          <a:solidFill>
                            <a:srgbClr val="932626"/>
                          </a:solidFill>
                          <a:latin typeface="Selawik Light" panose="020B0502040204020203" pitchFamily="34" charset="0"/>
                        </a:rPr>
                        <a:t>Onsite Associate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+mn-ea"/>
                          <a:cs typeface="+mn-cs"/>
                        </a:rPr>
                        <a:t>Primary point of contact at Mu Sigma. Actively participates in discussions and knowledge transfer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686056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783051C8-B96B-4D03-B73A-71FAA1916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699179"/>
              </p:ext>
            </p:extLst>
          </p:nvPr>
        </p:nvGraphicFramePr>
        <p:xfrm>
          <a:off x="4721672" y="2145818"/>
          <a:ext cx="3646450" cy="1097280"/>
        </p:xfrm>
        <a:graphic>
          <a:graphicData uri="http://schemas.openxmlformats.org/drawingml/2006/table">
            <a:tbl>
              <a:tblPr/>
              <a:tblGrid>
                <a:gridCol w="928379">
                  <a:extLst>
                    <a:ext uri="{9D8B030D-6E8A-4147-A177-3AD203B41FA5}">
                      <a16:colId xmlns:a16="http://schemas.microsoft.com/office/drawing/2014/main" val="3292874808"/>
                    </a:ext>
                  </a:extLst>
                </a:gridCol>
                <a:gridCol w="2718071">
                  <a:extLst>
                    <a:ext uri="{9D8B030D-6E8A-4147-A177-3AD203B41FA5}">
                      <a16:colId xmlns:a16="http://schemas.microsoft.com/office/drawing/2014/main" val="381761924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100" b="1" dirty="0">
                          <a:solidFill>
                            <a:srgbClr val="932626"/>
                          </a:solidFill>
                          <a:latin typeface="Selawik Light" panose="020B0502040204020203" pitchFamily="34" charset="0"/>
                        </a:rPr>
                        <a:t>Steering Committee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-111125" algn="l" defTabSz="457029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+mn-ea"/>
                          <a:cs typeface="+mn-cs"/>
                        </a:rPr>
                        <a:t>The steering committees at both organizations consist of the highest decision makers responsible for setting goals, priorities and monitoring progress</a:t>
                      </a:r>
                    </a:p>
                    <a:p>
                      <a:pPr marL="0" indent="-111125" algn="l" defTabSz="457029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+mn-ea"/>
                          <a:cs typeface="+mn-cs"/>
                        </a:rPr>
                        <a:t>They are collectively responsible for the development of the relationship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232430"/>
                  </a:ext>
                </a:extLst>
              </a:tr>
            </a:tbl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id="{CD470CE6-89BF-41C5-97BE-65799579B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30" y="5473429"/>
            <a:ext cx="566088" cy="5660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C722EB9-237E-4E7A-8ADE-FCBC947184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77800" y="1447801"/>
            <a:ext cx="734193" cy="734193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5F56484F-016B-4961-8E92-ACC45B583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29738"/>
              </p:ext>
            </p:extLst>
          </p:nvPr>
        </p:nvGraphicFramePr>
        <p:xfrm>
          <a:off x="953599" y="5182181"/>
          <a:ext cx="5131454" cy="1343333"/>
        </p:xfrm>
        <a:graphic>
          <a:graphicData uri="http://schemas.openxmlformats.org/drawingml/2006/table">
            <a:tbl>
              <a:tblPr/>
              <a:tblGrid>
                <a:gridCol w="893993">
                  <a:extLst>
                    <a:ext uri="{9D8B030D-6E8A-4147-A177-3AD203B41FA5}">
                      <a16:colId xmlns:a16="http://schemas.microsoft.com/office/drawing/2014/main" val="3292874808"/>
                    </a:ext>
                  </a:extLst>
                </a:gridCol>
                <a:gridCol w="977119">
                  <a:extLst>
                    <a:ext uri="{9D8B030D-6E8A-4147-A177-3AD203B41FA5}">
                      <a16:colId xmlns:a16="http://schemas.microsoft.com/office/drawing/2014/main" val="3817619241"/>
                    </a:ext>
                  </a:extLst>
                </a:gridCol>
                <a:gridCol w="1880130">
                  <a:extLst>
                    <a:ext uri="{9D8B030D-6E8A-4147-A177-3AD203B41FA5}">
                      <a16:colId xmlns:a16="http://schemas.microsoft.com/office/drawing/2014/main" val="4291679367"/>
                    </a:ext>
                  </a:extLst>
                </a:gridCol>
                <a:gridCol w="1380212">
                  <a:extLst>
                    <a:ext uri="{9D8B030D-6E8A-4147-A177-3AD203B41FA5}">
                      <a16:colId xmlns:a16="http://schemas.microsoft.com/office/drawing/2014/main" val="730623938"/>
                    </a:ext>
                  </a:extLst>
                </a:gridCol>
              </a:tblGrid>
              <a:tr h="322253">
                <a:tc rowSpan="3"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100" b="1" dirty="0">
                          <a:solidFill>
                            <a:srgbClr val="932626"/>
                          </a:solidFill>
                          <a:latin typeface="Selawik Light" panose="020B0502040204020203" pitchFamily="34" charset="0"/>
                        </a:rPr>
                        <a:t>Our Governance Model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050" b="0" dirty="0">
                        <a:solidFill>
                          <a:srgbClr val="006666"/>
                        </a:solidFill>
                        <a:latin typeface="Selawik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50" b="1" dirty="0">
                          <a:solidFill>
                            <a:srgbClr val="006666"/>
                          </a:solidFill>
                          <a:latin typeface="Selawik Light" panose="020B0502040204020203" pitchFamily="34" charset="0"/>
                        </a:rPr>
                        <a:t>Governance between?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50" b="1" dirty="0">
                          <a:solidFill>
                            <a:srgbClr val="006666"/>
                          </a:solidFill>
                          <a:latin typeface="Selawik Light" panose="020B0502040204020203" pitchFamily="34" charset="0"/>
                        </a:rPr>
                        <a:t>Artifacts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860116"/>
                  </a:ext>
                </a:extLst>
              </a:tr>
              <a:tr h="357568">
                <a:tc vMerge="1">
                  <a:txBody>
                    <a:bodyPr/>
                    <a:lstStyle/>
                    <a:p>
                      <a:endParaRPr lang="en-US" sz="1050" b="1" dirty="0">
                        <a:solidFill>
                          <a:srgbClr val="932626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050" b="1" dirty="0">
                          <a:solidFill>
                            <a:srgbClr val="006666"/>
                          </a:solidFill>
                          <a:latin typeface="Selawik Light" panose="020B0502040204020203" pitchFamily="34" charset="0"/>
                        </a:rPr>
                        <a:t>Operational Governance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-111125" algn="l" defTabSz="457029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+mn-ea"/>
                          <a:cs typeface="+mn-cs"/>
                        </a:rPr>
                        <a:t>Apprentice Leader at Mu Sigma and the client’s internal team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-111125" algn="l" defTabSz="457029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+mn-ea"/>
                          <a:cs typeface="+mn-cs"/>
                        </a:rPr>
                        <a:t>WBR, muPDNA, Project Tracker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232430"/>
                  </a:ext>
                </a:extLst>
              </a:tr>
              <a:tr h="357568">
                <a:tc vMerge="1">
                  <a:txBody>
                    <a:bodyPr/>
                    <a:lstStyle/>
                    <a:p>
                      <a:endParaRPr lang="en-US" sz="1050" b="1" dirty="0">
                        <a:solidFill>
                          <a:srgbClr val="932626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050" b="1" dirty="0">
                          <a:solidFill>
                            <a:srgbClr val="006666"/>
                          </a:solidFill>
                          <a:latin typeface="Selawik Light" panose="020B0502040204020203" pitchFamily="34" charset="0"/>
                        </a:rPr>
                        <a:t>Engagement Governance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-111125" algn="l" defTabSz="457029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+mn-ea"/>
                          <a:cs typeface="+mn-cs"/>
                        </a:rPr>
                        <a:t>Engagement Manager and client PoC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-111125" algn="l" defTabSz="457029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+mn-ea"/>
                          <a:cs typeface="+mn-cs"/>
                        </a:rPr>
                        <a:t>MBR,mu3D, Quality Tracker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53218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9E6DC8FF-07F4-40AD-9A34-B20401F980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930" y="5479454"/>
            <a:ext cx="579802" cy="579802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8EF51D67-E0AB-49D1-A062-BDF00D927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796014"/>
              </p:ext>
            </p:extLst>
          </p:nvPr>
        </p:nvGraphicFramePr>
        <p:xfrm>
          <a:off x="6400824" y="5443079"/>
          <a:ext cx="4683488" cy="762000"/>
        </p:xfrm>
        <a:graphic>
          <a:graphicData uri="http://schemas.openxmlformats.org/drawingml/2006/table">
            <a:tbl>
              <a:tblPr/>
              <a:tblGrid>
                <a:gridCol w="3713883">
                  <a:extLst>
                    <a:ext uri="{9D8B030D-6E8A-4147-A177-3AD203B41FA5}">
                      <a16:colId xmlns:a16="http://schemas.microsoft.com/office/drawing/2014/main" val="3817619241"/>
                    </a:ext>
                  </a:extLst>
                </a:gridCol>
                <a:gridCol w="969605">
                  <a:extLst>
                    <a:ext uri="{9D8B030D-6E8A-4147-A177-3AD203B41FA5}">
                      <a16:colId xmlns:a16="http://schemas.microsoft.com/office/drawing/2014/main" val="730623938"/>
                    </a:ext>
                  </a:extLst>
                </a:gridCol>
              </a:tblGrid>
              <a:tr h="741680"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-111125" algn="l" defTabSz="457029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+mn-ea"/>
                          <a:cs typeface="+mn-cs"/>
                        </a:rPr>
                        <a:t>We highly respect the client’s data security concerns</a:t>
                      </a:r>
                    </a:p>
                    <a:p>
                      <a:pPr marL="0" indent="-111125" algn="l" defTabSz="457029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+mn-ea"/>
                          <a:cs typeface="+mn-cs"/>
                        </a:rPr>
                        <a:t>We connect to the data using VPNs, VMs and Remote Desktop as the data continues to reside in the client environment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029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05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088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11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147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2176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19920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6235" algn="l" defTabSz="457029" rtl="0" eaLnBrk="1" latinLnBrk="0" hangingPunct="1">
                        <a:defRPr sz="1833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55563" indent="0"/>
                      <a:r>
                        <a:rPr lang="en-US" sz="1100" b="1" dirty="0">
                          <a:solidFill>
                            <a:srgbClr val="800000"/>
                          </a:solidFill>
                          <a:latin typeface="Selawik Light" panose="020B0502040204020203" pitchFamily="34" charset="0"/>
                        </a:rPr>
                        <a:t>How we connect to Data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232430"/>
                  </a:ext>
                </a:extLst>
              </a:tr>
            </a:tbl>
          </a:graphicData>
        </a:graphic>
      </p:graphicFrame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36ECF61-F4F2-4E8F-B8DC-0E3E04547494}"/>
              </a:ext>
            </a:extLst>
          </p:cNvPr>
          <p:cNvSpPr/>
          <p:nvPr/>
        </p:nvSpPr>
        <p:spPr>
          <a:xfrm>
            <a:off x="438638" y="5225805"/>
            <a:ext cx="5703541" cy="1303836"/>
          </a:xfrm>
          <a:prstGeom prst="roundRect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EA181C6-9DC0-465E-8F6D-59028C3419B7}"/>
              </a:ext>
            </a:extLst>
          </p:cNvPr>
          <p:cNvSpPr/>
          <p:nvPr/>
        </p:nvSpPr>
        <p:spPr>
          <a:xfrm>
            <a:off x="6219797" y="5234682"/>
            <a:ext cx="5703541" cy="1280016"/>
          </a:xfrm>
          <a:prstGeom prst="roundRect">
            <a:avLst/>
          </a:prstGeom>
          <a:noFill/>
          <a:ln w="19050" cap="flat" cmpd="sng" algn="ctr">
            <a:solidFill>
              <a:sysClr val="window" lastClr="FFFFFF">
                <a:lumMod val="50000"/>
              </a:sysClr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F072C5-2526-44CD-B625-8B6DAD7EC402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Engagement Model (1/3)</a:t>
            </a:r>
            <a:endParaRPr lang="en-US" sz="2200" dirty="0">
              <a:solidFill>
                <a:prstClr val="black">
                  <a:lumMod val="65000"/>
                  <a:lumOff val="35000"/>
                </a:prstClr>
              </a:solidFill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 robust governance model will be put in place for streamlined and effective management of the global delivery team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917AFD-3B1E-406F-9375-8E5EE3A6DE3F}"/>
              </a:ext>
            </a:extLst>
          </p:cNvPr>
          <p:cNvSpPr txBox="1"/>
          <p:nvPr/>
        </p:nvSpPr>
        <p:spPr>
          <a:xfrm>
            <a:off x="1560354" y="2626918"/>
            <a:ext cx="1061494" cy="415498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5757"/>
                </a:solidFill>
                <a:effectLst/>
                <a:uLnTx/>
                <a:uFillTx/>
                <a:latin typeface="Selawik Light" panose="020B0502040204020203" pitchFamily="34" charset="0"/>
              </a:rPr>
              <a:t>Swiftwater, PA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5757"/>
                </a:solidFill>
                <a:effectLst/>
                <a:uLnTx/>
                <a:uFillTx/>
                <a:latin typeface="Selawik Light" panose="020B0502040204020203" pitchFamily="34" charset="0"/>
              </a:rPr>
              <a:t>USA</a:t>
            </a:r>
          </a:p>
        </p:txBody>
      </p:sp>
    </p:spTree>
    <p:extLst>
      <p:ext uri="{BB962C8B-B14F-4D97-AF65-F5344CB8AC3E}">
        <p14:creationId xmlns:p14="http://schemas.microsoft.com/office/powerpoint/2010/main" val="40133931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D4B81C34-C5FC-4239-B72A-D6D8894E331F}"/>
              </a:ext>
            </a:extLst>
          </p:cNvPr>
          <p:cNvSpPr/>
          <p:nvPr/>
        </p:nvSpPr>
        <p:spPr>
          <a:xfrm>
            <a:off x="497363" y="4275980"/>
            <a:ext cx="4099563" cy="211363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BE9154-0FBF-4393-9CA4-0BFF1938B9D3}"/>
              </a:ext>
            </a:extLst>
          </p:cNvPr>
          <p:cNvSpPr txBox="1"/>
          <p:nvPr/>
        </p:nvSpPr>
        <p:spPr>
          <a:xfrm>
            <a:off x="25879" y="1127834"/>
            <a:ext cx="4767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        Dedicated Resources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5C6B81D-8225-48B0-BD43-86722BCDBBBF}"/>
              </a:ext>
            </a:extLst>
          </p:cNvPr>
          <p:cNvSpPr/>
          <p:nvPr/>
        </p:nvSpPr>
        <p:spPr>
          <a:xfrm>
            <a:off x="497364" y="1441161"/>
            <a:ext cx="4099563" cy="270407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0F93900-0D02-44D9-8E51-000BEC1A6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91" y="2769778"/>
            <a:ext cx="324023" cy="33675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AF6BD79-80FC-4B69-95F3-505888650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52" y="2763800"/>
            <a:ext cx="338924" cy="35223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384D8B8-E5DF-4761-82B4-2812F593D4C5}"/>
              </a:ext>
            </a:extLst>
          </p:cNvPr>
          <p:cNvSpPr txBox="1"/>
          <p:nvPr/>
        </p:nvSpPr>
        <p:spPr>
          <a:xfrm>
            <a:off x="1562561" y="1948781"/>
            <a:ext cx="31241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Dedicated analysts who solve specific problems and deliver analytical solutions to the client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They work at the intersection of understanding the business problem, building statistical models and tests, and delivering visualization tools that can generate actionable insights</a:t>
            </a:r>
          </a:p>
          <a:p>
            <a:pPr>
              <a:defRPr/>
            </a:pPr>
            <a:endParaRPr lang="en-US" sz="1600" dirty="0">
              <a:solidFill>
                <a:prstClr val="black">
                  <a:lumMod val="65000"/>
                  <a:lumOff val="35000"/>
                </a:prstClr>
              </a:solidFill>
              <a:latin typeface="Selawik Light" panose="020B0502040204020203" pitchFamily="34" charset="0"/>
            </a:endParaRPr>
          </a:p>
          <a:p>
            <a:pPr>
              <a:defRPr/>
            </a:pPr>
            <a:endParaRPr lang="en-US" sz="1600" dirty="0">
              <a:solidFill>
                <a:prstClr val="black">
                  <a:lumMod val="65000"/>
                  <a:lumOff val="35000"/>
                </a:prstClr>
              </a:solidFill>
              <a:latin typeface="Selawik Light" panose="020B0502040204020203" pitchFamily="34" charset="0"/>
            </a:endParaRPr>
          </a:p>
          <a:p>
            <a:pPr>
              <a:defRPr/>
            </a:pPr>
            <a:endParaRPr lang="en-US" sz="1600" dirty="0">
              <a:solidFill>
                <a:prstClr val="black">
                  <a:lumMod val="65000"/>
                  <a:lumOff val="35000"/>
                </a:prstClr>
              </a:solidFill>
              <a:latin typeface="Selawik Light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6650A41-0CFD-42A9-B09D-9972A1139FE2}"/>
              </a:ext>
            </a:extLst>
          </p:cNvPr>
          <p:cNvSpPr txBox="1"/>
          <p:nvPr/>
        </p:nvSpPr>
        <p:spPr>
          <a:xfrm>
            <a:off x="1414524" y="1514982"/>
            <a:ext cx="199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006666"/>
                </a:solidFill>
                <a:latin typeface="Selawik Light" panose="020B0502040204020203" pitchFamily="34" charset="0"/>
              </a:rPr>
              <a:t>Decision Scientists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FF969BE-CD9B-4679-B51D-2738F51D933A}"/>
              </a:ext>
            </a:extLst>
          </p:cNvPr>
          <p:cNvCxnSpPr>
            <a:cxnSpLocks/>
          </p:cNvCxnSpPr>
          <p:nvPr/>
        </p:nvCxnSpPr>
        <p:spPr>
          <a:xfrm>
            <a:off x="4763802" y="1425714"/>
            <a:ext cx="0" cy="4963904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43A77A7-899E-4691-8D70-BB9D2E964783}"/>
              </a:ext>
            </a:extLst>
          </p:cNvPr>
          <p:cNvSpPr txBox="1"/>
          <p:nvPr/>
        </p:nvSpPr>
        <p:spPr>
          <a:xfrm>
            <a:off x="5345738" y="1138686"/>
            <a:ext cx="6433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        Shared Resources as part of Mu Sigma Ecosystem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691CDD5-5DD5-4B79-ADC6-531B4230C7D2}"/>
              </a:ext>
            </a:extLst>
          </p:cNvPr>
          <p:cNvSpPr/>
          <p:nvPr/>
        </p:nvSpPr>
        <p:spPr>
          <a:xfrm>
            <a:off x="5009981" y="1453919"/>
            <a:ext cx="7055494" cy="73130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4207FD03-DED9-4C22-B7EC-0F342650C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938" y="1494887"/>
            <a:ext cx="239235" cy="22621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EE481AB-C64F-4A57-B53F-627F8FC84145}"/>
              </a:ext>
            </a:extLst>
          </p:cNvPr>
          <p:cNvSpPr txBox="1"/>
          <p:nvPr/>
        </p:nvSpPr>
        <p:spPr>
          <a:xfrm>
            <a:off x="4997146" y="1717949"/>
            <a:ext cx="986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solidFill>
                  <a:srgbClr val="006666"/>
                </a:solidFill>
                <a:latin typeface="Selawik Light" panose="020B0502040204020203" pitchFamily="34" charset="0"/>
              </a:rPr>
              <a:t>Apprentice Leader (AL)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37856A-4803-4503-9D85-B935029D7B70}"/>
              </a:ext>
            </a:extLst>
          </p:cNvPr>
          <p:cNvSpPr txBox="1"/>
          <p:nvPr/>
        </p:nvSpPr>
        <p:spPr>
          <a:xfrm>
            <a:off x="6032229" y="1492289"/>
            <a:ext cx="57810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AL is responsible for managing project delivery, appropriate communication and adherence to timeline. 4+ years spent in functional analyst roles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100% dedicated to the team of Decision Scientists throughout the engagement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938B246-4D0E-43A8-9141-EED87DAC2B28}"/>
              </a:ext>
            </a:extLst>
          </p:cNvPr>
          <p:cNvSpPr/>
          <p:nvPr/>
        </p:nvSpPr>
        <p:spPr>
          <a:xfrm>
            <a:off x="5017265" y="2240229"/>
            <a:ext cx="7047791" cy="74983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97655D3-18F8-4FDE-A8F0-A98CFFBE886E}"/>
              </a:ext>
            </a:extLst>
          </p:cNvPr>
          <p:cNvSpPr txBox="1"/>
          <p:nvPr/>
        </p:nvSpPr>
        <p:spPr>
          <a:xfrm>
            <a:off x="4997146" y="2565126"/>
            <a:ext cx="1106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solidFill>
                  <a:srgbClr val="006666"/>
                </a:solidFill>
                <a:latin typeface="Selawik Light" panose="020B0502040204020203" pitchFamily="34" charset="0"/>
              </a:rPr>
              <a:t>Fulfilment Unit Leader (FU)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3823FE-7958-4543-A411-BBE20A24E1EA}"/>
              </a:ext>
            </a:extLst>
          </p:cNvPr>
          <p:cNvSpPr txBox="1"/>
          <p:nvPr/>
        </p:nvSpPr>
        <p:spPr>
          <a:xfrm>
            <a:off x="6032229" y="2312460"/>
            <a:ext cx="57810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10+ years spent in delivery. Handle multiple client teams as a part of a larger portfolio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Guides the teams in aspects of solution design, statistical techniques and overall problem solving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B21DB40-1F03-4418-9B25-1569C0D74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558" y="2369046"/>
            <a:ext cx="239235" cy="226214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A380DDD6-D53F-4E2F-AD31-4B0BAE8E32F3}"/>
              </a:ext>
            </a:extLst>
          </p:cNvPr>
          <p:cNvSpPr/>
          <p:nvPr/>
        </p:nvSpPr>
        <p:spPr>
          <a:xfrm>
            <a:off x="5028546" y="3048040"/>
            <a:ext cx="7035860" cy="69304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07EC8D0-6DC3-40C3-A616-D4A4972199CB}"/>
              </a:ext>
            </a:extLst>
          </p:cNvPr>
          <p:cNvSpPr txBox="1"/>
          <p:nvPr/>
        </p:nvSpPr>
        <p:spPr>
          <a:xfrm>
            <a:off x="4997146" y="3296559"/>
            <a:ext cx="1106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solidFill>
                  <a:srgbClr val="006666"/>
                </a:solidFill>
                <a:latin typeface="Selawik Light" panose="020B0502040204020203" pitchFamily="34" charset="0"/>
              </a:rPr>
              <a:t>Engagement Manager (EM)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8E96AB4-11DC-473A-8EA2-89660E28D07F}"/>
              </a:ext>
            </a:extLst>
          </p:cNvPr>
          <p:cNvSpPr txBox="1"/>
          <p:nvPr/>
        </p:nvSpPr>
        <p:spPr>
          <a:xfrm>
            <a:off x="6032229" y="3068092"/>
            <a:ext cx="57810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The EM works closely with the Onsite Associates allocated to a particular location to ensure alignment in deliverables and outcomes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He/she is responsible for the overall health of the engagement 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50BE7DD-6268-4710-94D6-55A9024E5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889" y="3075160"/>
            <a:ext cx="239235" cy="226214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228FC82-BCD4-427E-B8ED-959EFDF182F0}"/>
              </a:ext>
            </a:extLst>
          </p:cNvPr>
          <p:cNvSpPr/>
          <p:nvPr/>
        </p:nvSpPr>
        <p:spPr>
          <a:xfrm>
            <a:off x="5031491" y="3807134"/>
            <a:ext cx="7007499" cy="66872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C719301-F815-45B1-B4A8-9E616B24E8E4}"/>
              </a:ext>
            </a:extLst>
          </p:cNvPr>
          <p:cNvSpPr txBox="1"/>
          <p:nvPr/>
        </p:nvSpPr>
        <p:spPr>
          <a:xfrm>
            <a:off x="4997146" y="4035510"/>
            <a:ext cx="1106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dirty="0">
                <a:solidFill>
                  <a:srgbClr val="006666"/>
                </a:solidFill>
                <a:latin typeface="Selawik Light" panose="020B0502040204020203" pitchFamily="34" charset="0"/>
              </a:rPr>
              <a:t>Regional Head (RH)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017A2E6-231D-44B2-82CE-C1767DFCFC06}"/>
              </a:ext>
            </a:extLst>
          </p:cNvPr>
          <p:cNvSpPr txBox="1"/>
          <p:nvPr/>
        </p:nvSpPr>
        <p:spPr>
          <a:xfrm>
            <a:off x="6032229" y="3787516"/>
            <a:ext cx="5781018" cy="664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The Regional Head (RH) is the sponsor on Mu Sigma side – overall responsibility towards maintaining engagement governance. The RH handles critical issues when required and is the highest point of escalation at Mu Sigma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18A9FFBA-2229-4D18-9C08-B6273B5EE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707" y="3835502"/>
            <a:ext cx="239235" cy="22621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ADF50A61-0E66-45DD-8A21-3ACA80030CD0}"/>
              </a:ext>
            </a:extLst>
          </p:cNvPr>
          <p:cNvSpPr/>
          <p:nvPr/>
        </p:nvSpPr>
        <p:spPr>
          <a:xfrm>
            <a:off x="5039048" y="4536961"/>
            <a:ext cx="7007499" cy="67078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DA10405-8E1F-43F7-BDC1-336E28DA771D}"/>
              </a:ext>
            </a:extLst>
          </p:cNvPr>
          <p:cNvSpPr txBox="1"/>
          <p:nvPr/>
        </p:nvSpPr>
        <p:spPr>
          <a:xfrm>
            <a:off x="4997146" y="4805942"/>
            <a:ext cx="14125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rgbClr val="006666"/>
                </a:solidFill>
                <a:latin typeface="Selawik Light" panose="020B0502040204020203" pitchFamily="34" charset="0"/>
              </a:rPr>
              <a:t>Delivery Innovation Engine (DIE) (Tech)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1EE0BCB-DCA1-42F4-AE53-D0BE1684F5F6}"/>
              </a:ext>
            </a:extLst>
          </p:cNvPr>
          <p:cNvSpPr txBox="1"/>
          <p:nvPr/>
        </p:nvSpPr>
        <p:spPr>
          <a:xfrm>
            <a:off x="6032229" y="4542662"/>
            <a:ext cx="5781018" cy="470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DIE is our dedicated innovation and research group with over 100 members. Engaged in prototyping of new technology, products and platforms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72F9B7AF-C08D-4B43-8319-0BF9E2D17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939" y="4552866"/>
            <a:ext cx="263158" cy="24883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DE54DD44-6484-44A2-82CF-DE3F16E037D5}"/>
              </a:ext>
            </a:extLst>
          </p:cNvPr>
          <p:cNvSpPr txBox="1"/>
          <p:nvPr/>
        </p:nvSpPr>
        <p:spPr>
          <a:xfrm>
            <a:off x="1488088" y="4801054"/>
            <a:ext cx="3076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Located at onsite premises 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Responsible for daily project management, business and scope understanding, collecting client feedback, guiding the offshore teams on deliverables etc.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9B62756-EED7-4346-AE71-D4464A10B8CF}"/>
              </a:ext>
            </a:extLst>
          </p:cNvPr>
          <p:cNvSpPr txBox="1"/>
          <p:nvPr/>
        </p:nvSpPr>
        <p:spPr>
          <a:xfrm>
            <a:off x="765634" y="4389498"/>
            <a:ext cx="369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006666"/>
                </a:solidFill>
                <a:latin typeface="Selawik Light" panose="020B0502040204020203" pitchFamily="34" charset="0"/>
              </a:rPr>
              <a:t>Onsite Engagement Lead/Associate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9CA653B-34FF-4DC2-AA57-6A43F3D6CC3D}"/>
              </a:ext>
            </a:extLst>
          </p:cNvPr>
          <p:cNvSpPr/>
          <p:nvPr/>
        </p:nvSpPr>
        <p:spPr>
          <a:xfrm>
            <a:off x="5041320" y="5412343"/>
            <a:ext cx="7007499" cy="67078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93515A8-8B64-4869-A2E1-A92D938FA305}"/>
              </a:ext>
            </a:extLst>
          </p:cNvPr>
          <p:cNvSpPr/>
          <p:nvPr/>
        </p:nvSpPr>
        <p:spPr>
          <a:xfrm>
            <a:off x="5031119" y="5258221"/>
            <a:ext cx="7007499" cy="67078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C7FC4B8-E3D4-4AD0-BCBC-E4993AFF48DF}"/>
              </a:ext>
            </a:extLst>
          </p:cNvPr>
          <p:cNvSpPr txBox="1"/>
          <p:nvPr/>
        </p:nvSpPr>
        <p:spPr>
          <a:xfrm>
            <a:off x="6032229" y="5215434"/>
            <a:ext cx="5781018" cy="664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 </a:t>
            </a:r>
            <a:r>
              <a:rPr 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The Operational Leadership is responsible for ensuring continuous delivery of quality work at an organization level. They equip each team with all the necessary resources, frameworks and processes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0CAED305-E90F-40F6-8B8D-CF3DC86AB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79" y="5308631"/>
            <a:ext cx="263158" cy="248835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08A3FCB5-A8D2-414F-A4A5-79A1CE59B93D}"/>
              </a:ext>
            </a:extLst>
          </p:cNvPr>
          <p:cNvSpPr txBox="1"/>
          <p:nvPr/>
        </p:nvSpPr>
        <p:spPr>
          <a:xfrm>
            <a:off x="4997146" y="5545880"/>
            <a:ext cx="13432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rgbClr val="006666"/>
                </a:solidFill>
                <a:latin typeface="Selawik Light" panose="020B0502040204020203" pitchFamily="34" charset="0"/>
              </a:rPr>
              <a:t>Operational </a:t>
            </a:r>
          </a:p>
          <a:p>
            <a:pPr>
              <a:defRPr/>
            </a:pPr>
            <a:r>
              <a:rPr lang="en-US" sz="1050" dirty="0">
                <a:solidFill>
                  <a:srgbClr val="006666"/>
                </a:solidFill>
                <a:latin typeface="Selawik Light" panose="020B0502040204020203" pitchFamily="34" charset="0"/>
              </a:rPr>
              <a:t>Leadership 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211235A-37F2-41B9-900E-C65A637AB477}"/>
              </a:ext>
            </a:extLst>
          </p:cNvPr>
          <p:cNvSpPr/>
          <p:nvPr/>
        </p:nvSpPr>
        <p:spPr>
          <a:xfrm>
            <a:off x="5023808" y="5975065"/>
            <a:ext cx="7007499" cy="62595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21781EF6-6943-4886-854C-B3849F51B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351" y="5998159"/>
            <a:ext cx="263158" cy="248835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5A41EE8F-41B3-42D6-88B8-210D86E62397}"/>
              </a:ext>
            </a:extLst>
          </p:cNvPr>
          <p:cNvSpPr txBox="1"/>
          <p:nvPr/>
        </p:nvSpPr>
        <p:spPr>
          <a:xfrm>
            <a:off x="5023809" y="6210577"/>
            <a:ext cx="1151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rgbClr val="006666"/>
                </a:solidFill>
                <a:latin typeface="Selawik Light" panose="020B0502040204020203" pitchFamily="34" charset="0"/>
              </a:rPr>
              <a:t>Client Services India (CSI)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EE66F9E-7DDE-442A-9983-B1E622A72603}"/>
              </a:ext>
            </a:extLst>
          </p:cNvPr>
          <p:cNvSpPr txBox="1"/>
          <p:nvPr/>
        </p:nvSpPr>
        <p:spPr>
          <a:xfrm>
            <a:off x="6032229" y="5951737"/>
            <a:ext cx="5781018" cy="470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 </a:t>
            </a:r>
            <a:r>
              <a:rPr 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The  Client Services India (CSI) acts as a bridge between onsite Client Services and the offshore Fulfillment team. Focused on operational planning and engagement governance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DB152F7-46BC-4ED2-B89C-2D078E700B52}"/>
              </a:ext>
            </a:extLst>
          </p:cNvPr>
          <p:cNvSpPr/>
          <p:nvPr/>
        </p:nvSpPr>
        <p:spPr>
          <a:xfrm>
            <a:off x="865933" y="5308631"/>
            <a:ext cx="428940" cy="248835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A9A56EED-F999-4F27-BC22-8BFE3CBF9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72" y="2759214"/>
            <a:ext cx="338924" cy="352239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5B1E295-3733-41A4-A3BF-714D6373A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05" y="2333476"/>
            <a:ext cx="324023" cy="33675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1D02032E-885E-4DFF-B981-35900F9D5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66" y="2327498"/>
            <a:ext cx="338924" cy="35223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F5C6B60F-F6D1-4B68-A1C3-88974EF0E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86" y="2322912"/>
            <a:ext cx="338924" cy="35223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FE91FB61-1A7F-45A5-91D4-0CCE755FE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96" y="5192625"/>
            <a:ext cx="338924" cy="352239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3CFD1DA-866D-4B18-B0CA-1E60BB799252}"/>
              </a:ext>
            </a:extLst>
          </p:cNvPr>
          <p:cNvSpPr txBox="1"/>
          <p:nvPr/>
        </p:nvSpPr>
        <p:spPr>
          <a:xfrm>
            <a:off x="246888" y="184329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Engagement Model (2/3)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There is a clear articulation of roles and responsibilities that span a mix of dedicated and shared resources operating in a global delivery model</a:t>
            </a:r>
          </a:p>
        </p:txBody>
      </p:sp>
    </p:spTree>
    <p:extLst>
      <p:ext uri="{BB962C8B-B14F-4D97-AF65-F5344CB8AC3E}">
        <p14:creationId xmlns:p14="http://schemas.microsoft.com/office/powerpoint/2010/main" val="36201468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F7AEC9F-4FDB-4E3F-959D-4F5813F27C8F}"/>
              </a:ext>
            </a:extLst>
          </p:cNvPr>
          <p:cNvSpPr/>
          <p:nvPr/>
        </p:nvSpPr>
        <p:spPr>
          <a:xfrm>
            <a:off x="522547" y="1732720"/>
            <a:ext cx="11230906" cy="1555068"/>
          </a:xfrm>
          <a:prstGeom prst="rect">
            <a:avLst/>
          </a:prstGeom>
          <a:solidFill>
            <a:srgbClr val="E2E1C0"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ED97B8E-5598-49E0-A2D7-80DDB7BE3D16}"/>
              </a:ext>
            </a:extLst>
          </p:cNvPr>
          <p:cNvSpPr/>
          <p:nvPr/>
        </p:nvSpPr>
        <p:spPr>
          <a:xfrm>
            <a:off x="522547" y="3332920"/>
            <a:ext cx="11230906" cy="1555068"/>
          </a:xfrm>
          <a:prstGeom prst="rect">
            <a:avLst/>
          </a:prstGeom>
          <a:solidFill>
            <a:srgbClr val="E2E1C0"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0E2FD4-2222-4079-AD54-1F2081E67D42}"/>
              </a:ext>
            </a:extLst>
          </p:cNvPr>
          <p:cNvSpPr/>
          <p:nvPr/>
        </p:nvSpPr>
        <p:spPr>
          <a:xfrm>
            <a:off x="522547" y="4933120"/>
            <a:ext cx="11230906" cy="1555068"/>
          </a:xfrm>
          <a:prstGeom prst="rect">
            <a:avLst/>
          </a:prstGeom>
          <a:solidFill>
            <a:srgbClr val="E2E1C0"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35" name="Rounded Rectangle 9">
            <a:extLst>
              <a:ext uri="{FF2B5EF4-FFF2-40B4-BE49-F238E27FC236}">
                <a16:creationId xmlns:a16="http://schemas.microsoft.com/office/drawing/2014/main" id="{DC1EA1A0-F0BE-40A7-998D-F188C3961420}"/>
              </a:ext>
            </a:extLst>
          </p:cNvPr>
          <p:cNvSpPr/>
          <p:nvPr/>
        </p:nvSpPr>
        <p:spPr bwMode="auto">
          <a:xfrm>
            <a:off x="1815952" y="1199329"/>
            <a:ext cx="1545336" cy="457857"/>
          </a:xfrm>
          <a:prstGeom prst="rect">
            <a:avLst/>
          </a:prstGeom>
          <a:solidFill>
            <a:srgbClr val="00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none" lIns="37136" tIns="37136" rIns="37136" bIns="3713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755" eaLnBrk="1" hangingPunct="1">
              <a:spcBef>
                <a:spcPts val="0"/>
              </a:spcBef>
              <a:buClrTx/>
              <a:defRPr/>
            </a:pPr>
            <a:r>
              <a:rPr lang="en-US" sz="900" b="1" dirty="0">
                <a:solidFill>
                  <a:prstClr val="white"/>
                </a:solidFill>
                <a:latin typeface="Selawik Light" panose="020B0502040204020203" pitchFamily="34" charset="0"/>
              </a:rPr>
              <a:t>DECISION SCIENTIST</a:t>
            </a:r>
          </a:p>
          <a:p>
            <a:pPr defTabSz="742755" eaLnBrk="1" hangingPunct="1">
              <a:spcBef>
                <a:spcPts val="0"/>
              </a:spcBef>
              <a:buClrTx/>
              <a:defRPr/>
            </a:pPr>
            <a:r>
              <a:rPr lang="en-US" sz="900" dirty="0">
                <a:solidFill>
                  <a:prstClr val="white"/>
                </a:solidFill>
                <a:latin typeface="Selawik Light" panose="020B0502040204020203" pitchFamily="34" charset="0"/>
              </a:rPr>
              <a:t>(OFFSHORE)</a:t>
            </a:r>
          </a:p>
        </p:txBody>
      </p:sp>
      <p:sp>
        <p:nvSpPr>
          <p:cNvPr id="36" name="Rounded Rectangle 22">
            <a:extLst>
              <a:ext uri="{FF2B5EF4-FFF2-40B4-BE49-F238E27FC236}">
                <a16:creationId xmlns:a16="http://schemas.microsoft.com/office/drawing/2014/main" id="{B44AFBE3-94E0-4CBE-BD72-E67A88816DF2}"/>
              </a:ext>
            </a:extLst>
          </p:cNvPr>
          <p:cNvSpPr/>
          <p:nvPr/>
        </p:nvSpPr>
        <p:spPr bwMode="auto">
          <a:xfrm>
            <a:off x="7902859" y="1199322"/>
            <a:ext cx="1545336" cy="457858"/>
          </a:xfrm>
          <a:prstGeom prst="rect">
            <a:avLst/>
          </a:prstGeom>
          <a:solidFill>
            <a:srgbClr val="00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none" lIns="37136" tIns="37136" rIns="37136" bIns="3713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755" eaLnBrk="1" hangingPunct="1">
              <a:spcBef>
                <a:spcPts val="0"/>
              </a:spcBef>
              <a:buClrTx/>
              <a:defRPr/>
            </a:pPr>
            <a:r>
              <a:rPr lang="en-US" sz="900" b="1" dirty="0">
                <a:solidFill>
                  <a:prstClr val="white"/>
                </a:solidFill>
                <a:latin typeface="Selawik Light" panose="020B0502040204020203" pitchFamily="34" charset="0"/>
              </a:rPr>
              <a:t>ENGAGEMENT MANAGER</a:t>
            </a:r>
          </a:p>
          <a:p>
            <a:pPr defTabSz="742755" eaLnBrk="1" hangingPunct="1">
              <a:spcBef>
                <a:spcPts val="0"/>
              </a:spcBef>
              <a:buClrTx/>
              <a:defRPr/>
            </a:pPr>
            <a:r>
              <a:rPr lang="en-US" sz="900" dirty="0">
                <a:solidFill>
                  <a:prstClr val="white"/>
                </a:solidFill>
                <a:latin typeface="Selawik Light" panose="020B0502040204020203" pitchFamily="34" charset="0"/>
              </a:rPr>
              <a:t>(ONSITE)</a:t>
            </a:r>
          </a:p>
        </p:txBody>
      </p:sp>
      <p:sp>
        <p:nvSpPr>
          <p:cNvPr id="37" name="Rounded Rectangle 23">
            <a:extLst>
              <a:ext uri="{FF2B5EF4-FFF2-40B4-BE49-F238E27FC236}">
                <a16:creationId xmlns:a16="http://schemas.microsoft.com/office/drawing/2014/main" id="{E665F4B4-F5A4-406E-AE8E-C7BE394083D8}"/>
              </a:ext>
            </a:extLst>
          </p:cNvPr>
          <p:cNvSpPr/>
          <p:nvPr/>
        </p:nvSpPr>
        <p:spPr bwMode="auto">
          <a:xfrm>
            <a:off x="3852670" y="1199320"/>
            <a:ext cx="1545336" cy="457858"/>
          </a:xfrm>
          <a:prstGeom prst="rect">
            <a:avLst/>
          </a:prstGeom>
          <a:solidFill>
            <a:srgbClr val="00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none" lIns="37136" tIns="37136" rIns="37136" bIns="3713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755" eaLnBrk="1" hangingPunct="1">
              <a:spcBef>
                <a:spcPts val="0"/>
              </a:spcBef>
              <a:buClrTx/>
              <a:defRPr/>
            </a:pPr>
            <a:r>
              <a:rPr lang="en-US" sz="900" b="1" dirty="0">
                <a:solidFill>
                  <a:prstClr val="white"/>
                </a:solidFill>
                <a:latin typeface="Selawik Light" panose="020B0502040204020203" pitchFamily="34" charset="0"/>
              </a:rPr>
              <a:t>APPRENTICE LEADER</a:t>
            </a:r>
          </a:p>
          <a:p>
            <a:pPr defTabSz="742755" eaLnBrk="1" hangingPunct="1">
              <a:spcBef>
                <a:spcPts val="0"/>
              </a:spcBef>
              <a:buClrTx/>
              <a:defRPr/>
            </a:pPr>
            <a:r>
              <a:rPr lang="en-US" sz="900" dirty="0">
                <a:solidFill>
                  <a:prstClr val="white"/>
                </a:solidFill>
                <a:latin typeface="Selawik Light" panose="020B0502040204020203" pitchFamily="34" charset="0"/>
              </a:rPr>
              <a:t>(OFFSHORE)</a:t>
            </a:r>
          </a:p>
        </p:txBody>
      </p:sp>
      <p:sp>
        <p:nvSpPr>
          <p:cNvPr id="38" name="Rounded Rectangle 24">
            <a:extLst>
              <a:ext uri="{FF2B5EF4-FFF2-40B4-BE49-F238E27FC236}">
                <a16:creationId xmlns:a16="http://schemas.microsoft.com/office/drawing/2014/main" id="{5AD2189E-3E0D-4064-846F-9C51D5372B5B}"/>
              </a:ext>
            </a:extLst>
          </p:cNvPr>
          <p:cNvSpPr/>
          <p:nvPr/>
        </p:nvSpPr>
        <p:spPr bwMode="auto">
          <a:xfrm>
            <a:off x="9953017" y="1199321"/>
            <a:ext cx="1545336" cy="451070"/>
          </a:xfrm>
          <a:prstGeom prst="rect">
            <a:avLst/>
          </a:prstGeom>
          <a:solidFill>
            <a:srgbClr val="00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none" lIns="37136" tIns="37136" rIns="37136" bIns="3713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755" eaLnBrk="1" hangingPunct="1">
              <a:spcBef>
                <a:spcPts val="0"/>
              </a:spcBef>
              <a:buClrTx/>
              <a:defRPr/>
            </a:pPr>
            <a:r>
              <a:rPr lang="en-US" sz="900" b="1" dirty="0">
                <a:solidFill>
                  <a:prstClr val="white"/>
                </a:solidFill>
                <a:latin typeface="Selawik Light" panose="020B0502040204020203" pitchFamily="34" charset="0"/>
              </a:rPr>
              <a:t>REGIONAL HEAD</a:t>
            </a:r>
          </a:p>
          <a:p>
            <a:pPr defTabSz="742755" eaLnBrk="1" hangingPunct="1">
              <a:spcBef>
                <a:spcPts val="0"/>
              </a:spcBef>
              <a:buClrTx/>
              <a:defRPr/>
            </a:pPr>
            <a:r>
              <a:rPr lang="en-US" sz="900" dirty="0">
                <a:solidFill>
                  <a:prstClr val="white"/>
                </a:solidFill>
                <a:latin typeface="Selawik Light" panose="020B0502040204020203" pitchFamily="34" charset="0"/>
              </a:rPr>
              <a:t>(ONSITE)</a:t>
            </a:r>
          </a:p>
        </p:txBody>
      </p:sp>
      <p:sp>
        <p:nvSpPr>
          <p:cNvPr id="39" name="Rounded Rectangle 25">
            <a:extLst>
              <a:ext uri="{FF2B5EF4-FFF2-40B4-BE49-F238E27FC236}">
                <a16:creationId xmlns:a16="http://schemas.microsoft.com/office/drawing/2014/main" id="{434B38D7-5F2C-49C9-82F3-F0A55EADB3BB}"/>
              </a:ext>
            </a:extLst>
          </p:cNvPr>
          <p:cNvSpPr/>
          <p:nvPr/>
        </p:nvSpPr>
        <p:spPr bwMode="auto">
          <a:xfrm>
            <a:off x="5861530" y="1199329"/>
            <a:ext cx="1541234" cy="445899"/>
          </a:xfrm>
          <a:prstGeom prst="rect">
            <a:avLst/>
          </a:prstGeom>
          <a:solidFill>
            <a:srgbClr val="00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none" lIns="37136" tIns="37136" rIns="37136" bIns="3713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42755" eaLnBrk="1" hangingPunct="1">
              <a:spcBef>
                <a:spcPts val="0"/>
              </a:spcBef>
              <a:buClrTx/>
              <a:defRPr/>
            </a:pPr>
            <a:r>
              <a:rPr lang="en-US" sz="900" b="1" dirty="0">
                <a:solidFill>
                  <a:prstClr val="white"/>
                </a:solidFill>
                <a:latin typeface="Selawik Light" panose="020B0502040204020203" pitchFamily="34" charset="0"/>
              </a:rPr>
              <a:t>FULFILLMENT UNIT LEADER</a:t>
            </a:r>
          </a:p>
          <a:p>
            <a:pPr defTabSz="742755" eaLnBrk="1" hangingPunct="1">
              <a:spcBef>
                <a:spcPts val="0"/>
              </a:spcBef>
              <a:buClrTx/>
              <a:defRPr/>
            </a:pPr>
            <a:r>
              <a:rPr lang="en-US" sz="900" dirty="0">
                <a:solidFill>
                  <a:prstClr val="white"/>
                </a:solidFill>
                <a:latin typeface="Selawik Light" panose="020B0502040204020203" pitchFamily="34" charset="0"/>
              </a:rPr>
              <a:t>(OFFSHORE)</a:t>
            </a:r>
          </a:p>
        </p:txBody>
      </p:sp>
      <p:pic>
        <p:nvPicPr>
          <p:cNvPr id="40" name="Picture 39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843768E8-ACD5-47E7-B362-97C6E07BD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65" y="2190225"/>
            <a:ext cx="456895" cy="456895"/>
          </a:xfrm>
          <a:prstGeom prst="rect">
            <a:avLst/>
          </a:prstGeom>
        </p:spPr>
      </p:pic>
      <p:pic>
        <p:nvPicPr>
          <p:cNvPr id="41" name="Picture 4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0F38BAF-B4F3-4A29-BA07-12883FA13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64" y="5227926"/>
            <a:ext cx="456895" cy="456895"/>
          </a:xfrm>
          <a:prstGeom prst="rect">
            <a:avLst/>
          </a:prstGeom>
        </p:spPr>
      </p:pic>
      <p:pic>
        <p:nvPicPr>
          <p:cNvPr id="42" name="Picture 41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BBE4F577-450B-428D-9204-956A85329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65" y="3799328"/>
            <a:ext cx="456895" cy="45689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2C18AE1-1B2B-44DA-A382-9D37B525B99A}"/>
              </a:ext>
            </a:extLst>
          </p:cNvPr>
          <p:cNvSpPr txBox="1"/>
          <p:nvPr/>
        </p:nvSpPr>
        <p:spPr>
          <a:xfrm>
            <a:off x="855661" y="2698422"/>
            <a:ext cx="647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ROLE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2D84A5-35FB-47A5-81A8-308A247EC4EF}"/>
              </a:ext>
            </a:extLst>
          </p:cNvPr>
          <p:cNvSpPr txBox="1"/>
          <p:nvPr/>
        </p:nvSpPr>
        <p:spPr>
          <a:xfrm>
            <a:off x="855661" y="4275426"/>
            <a:ext cx="647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SKILLS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934F6C-E158-4A5B-8286-DB9DDEB4F2F2}"/>
              </a:ext>
            </a:extLst>
          </p:cNvPr>
          <p:cNvSpPr txBox="1"/>
          <p:nvPr/>
        </p:nvSpPr>
        <p:spPr>
          <a:xfrm>
            <a:off x="655559" y="5684821"/>
            <a:ext cx="1047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KNOWLEDGE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D5F78C3-A522-4C63-ACC5-35D0369204C9}"/>
              </a:ext>
            </a:extLst>
          </p:cNvPr>
          <p:cNvSpPr/>
          <p:nvPr/>
        </p:nvSpPr>
        <p:spPr bwMode="auto">
          <a:xfrm>
            <a:off x="1736038" y="1740650"/>
            <a:ext cx="1856464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9pPr>
          </a:lstStyle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Convert business problem to analytical problem and test hypotheses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Execute Descriptive, Inquisitive and Predictive type of analysis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Build statistical and ML models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Develop tools for automation and data visualization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C96F33-DAEF-4E46-B48C-A62CC8783BCE}"/>
              </a:ext>
            </a:extLst>
          </p:cNvPr>
          <p:cNvSpPr/>
          <p:nvPr/>
        </p:nvSpPr>
        <p:spPr>
          <a:xfrm>
            <a:off x="7839620" y="1694620"/>
            <a:ext cx="1684829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9pPr>
          </a:lstStyle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Account management &amp; ensuring customer satisfaction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Developing engagement roadmaps 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Project management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Solution design for muddy/fuzzy problems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Presentations to senior clients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0B3C1CB-BC02-4363-A240-443F91FABDB3}"/>
              </a:ext>
            </a:extLst>
          </p:cNvPr>
          <p:cNvSpPr/>
          <p:nvPr/>
        </p:nvSpPr>
        <p:spPr>
          <a:xfrm>
            <a:off x="3787988" y="1737379"/>
            <a:ext cx="1926461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9pPr>
          </a:lstStyle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Project management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Coaching and mentoring teams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Solution design for muddy/fuzzy problems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Ensures that analytics is actionable and enables consumption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Leverages existing 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Mu Sigma expertise &amp; ecosystem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DD6BA6A-15AF-48AE-81A8-FCBFC406BEF7}"/>
              </a:ext>
            </a:extLst>
          </p:cNvPr>
          <p:cNvSpPr/>
          <p:nvPr/>
        </p:nvSpPr>
        <p:spPr>
          <a:xfrm>
            <a:off x="5790649" y="1730021"/>
            <a:ext cx="1684828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9pPr>
          </a:lstStyle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Leading multiple accounts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Acts as the guiding hand that provides valuable learning across industries and functions to the off-shore team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Achieves set goals and ensures quality of the deliverable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8F78F3B-B413-442D-801E-1FC555187B89}"/>
              </a:ext>
            </a:extLst>
          </p:cNvPr>
          <p:cNvSpPr/>
          <p:nvPr/>
        </p:nvSpPr>
        <p:spPr>
          <a:xfrm>
            <a:off x="9897020" y="1738316"/>
            <a:ext cx="1684829" cy="13388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9pPr>
          </a:lstStyle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Responsible for strategic conversations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-Highest point of contact for escalations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-Align multiple stakeholders to a common goal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</a:t>
            </a: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cs typeface="Times New Roman" charset="0"/>
              </a:rPr>
              <a:t>Ensure the analytics is actionable and enable consumption of solutions</a:t>
            </a:r>
            <a:endParaRPr lang="en-US" sz="900" dirty="0">
              <a:solidFill>
                <a:prstClr val="black">
                  <a:lumMod val="65000"/>
                  <a:lumOff val="35000"/>
                </a:prstClr>
              </a:solidFill>
              <a:latin typeface="Selawik Light" panose="020B05020402040202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352C66-90C5-460A-9884-D97677787786}"/>
              </a:ext>
            </a:extLst>
          </p:cNvPr>
          <p:cNvSpPr/>
          <p:nvPr/>
        </p:nvSpPr>
        <p:spPr bwMode="auto">
          <a:xfrm>
            <a:off x="1819742" y="3341119"/>
            <a:ext cx="1819517" cy="1323439"/>
          </a:xfrm>
          <a:prstGeom prst="rect">
            <a:avLst/>
          </a:prstGeom>
          <a:noFill/>
          <a:ln w="3175" cap="flat" cmpd="sng" algn="ctr">
            <a:noFill/>
            <a:prstDash val="dash"/>
          </a:ln>
          <a:effectLst/>
        </p:spPr>
        <p:txBody>
          <a:bodyPr rtlCol="0" anchor="t"/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Advanced database tools &amp; techniques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Advanced Business Intelligence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Advanced knowledge of 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Statistical/ML tools such as SAS, R or Python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251025-13A9-4530-AEDA-09054277F7B8}"/>
              </a:ext>
            </a:extLst>
          </p:cNvPr>
          <p:cNvSpPr/>
          <p:nvPr/>
        </p:nvSpPr>
        <p:spPr>
          <a:xfrm>
            <a:off x="7785285" y="3307160"/>
            <a:ext cx="1926460" cy="1338828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9pPr>
          </a:lstStyle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Interpersonal and project management skills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Experienced in analyzing business problems with a keen eye for detail 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Ability to create structured approaches to problem solving and analytics roadmap for clients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Ability to nurture client relationships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64868F-071B-49EA-A592-0D6A119F43D8}"/>
              </a:ext>
            </a:extLst>
          </p:cNvPr>
          <p:cNvSpPr/>
          <p:nvPr/>
        </p:nvSpPr>
        <p:spPr>
          <a:xfrm>
            <a:off x="7785284" y="4941548"/>
            <a:ext cx="1673352" cy="1200329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9pPr>
          </a:lstStyle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Well versed with statistical techniques, database tools &amp; techniques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In-depth knowledge of 1-2 industry verticals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Experiences with assisting clients consume various analytical outputs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5CAE436-6AFD-4437-9111-7BDA89AF3525}"/>
              </a:ext>
            </a:extLst>
          </p:cNvPr>
          <p:cNvSpPr/>
          <p:nvPr/>
        </p:nvSpPr>
        <p:spPr>
          <a:xfrm>
            <a:off x="3734662" y="3345088"/>
            <a:ext cx="1926461" cy="1200329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9pPr>
          </a:lstStyle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Advanced knowledge of Statistical tools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Advanced Business Intelligence tools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Presentation skills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Team management and inter-personal skills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Ability to create analytics roadmap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4892894-B56F-49EB-8E50-9A7679298A5F}"/>
              </a:ext>
            </a:extLst>
          </p:cNvPr>
          <p:cNvSpPr/>
          <p:nvPr/>
        </p:nvSpPr>
        <p:spPr>
          <a:xfrm>
            <a:off x="3728148" y="4940024"/>
            <a:ext cx="1673352" cy="1200329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9pPr>
          </a:lstStyle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In-depth knowledge of applications of analytics for multiple industries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Structured Problem Solving frameworks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Deep knowledge of statistical techniques, AI and OR methods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6DF6851-5335-40FE-B0A4-DE7088E0BF59}"/>
              </a:ext>
            </a:extLst>
          </p:cNvPr>
          <p:cNvSpPr/>
          <p:nvPr/>
        </p:nvSpPr>
        <p:spPr>
          <a:xfrm>
            <a:off x="5724344" y="3342827"/>
            <a:ext cx="1821724" cy="1200329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9pPr>
          </a:lstStyle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Synthesis and Presentation skills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Team &amp; project management skills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Ability to apply first principles and create structured approaches to problem solving 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Ability to create analytical roadmap for clients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8C7BC09-6AD4-48F2-83C0-FE397D7A9C58}"/>
              </a:ext>
            </a:extLst>
          </p:cNvPr>
          <p:cNvSpPr/>
          <p:nvPr/>
        </p:nvSpPr>
        <p:spPr>
          <a:xfrm>
            <a:off x="5742477" y="4895020"/>
            <a:ext cx="1673352" cy="1477328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9pPr>
          </a:lstStyle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In-depth knowledge of business functions and applications of analytics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Structured Problem Solving frameworks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Deep knowledge of statistical techniques, AI and ML methods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In-depth knowledge of multiple industries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AC143AB-E7B5-4C3F-95CB-4000947A1439}"/>
              </a:ext>
            </a:extLst>
          </p:cNvPr>
          <p:cNvSpPr/>
          <p:nvPr/>
        </p:nvSpPr>
        <p:spPr>
          <a:xfrm>
            <a:off x="9846775" y="3346577"/>
            <a:ext cx="1906678" cy="1200329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9pPr>
          </a:lstStyle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-Relationship and project management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Crisis management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-Ability to nurture client relationships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-Financial negotiations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endParaRPr lang="en-US" sz="900" dirty="0">
              <a:solidFill>
                <a:prstClr val="black">
                  <a:lumMod val="65000"/>
                  <a:lumOff val="35000"/>
                </a:prstClr>
              </a:solidFill>
              <a:latin typeface="Selawik Light" panose="020B0502040204020203" pitchFamily="34" charset="0"/>
            </a:endParaRP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endParaRPr lang="en-US" sz="900" dirty="0">
              <a:solidFill>
                <a:prstClr val="black">
                  <a:lumMod val="65000"/>
                  <a:lumOff val="35000"/>
                </a:prstClr>
              </a:solidFill>
              <a:latin typeface="Selawik Light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249CDC5-05D3-4CE0-B8FA-85938DBF9826}"/>
              </a:ext>
            </a:extLst>
          </p:cNvPr>
          <p:cNvSpPr/>
          <p:nvPr/>
        </p:nvSpPr>
        <p:spPr>
          <a:xfrm>
            <a:off x="9862079" y="4941544"/>
            <a:ext cx="1673352" cy="784830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1pPr>
            <a:lvl2pPr marL="4572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2pPr>
            <a:lvl3pPr marL="9144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3pPr>
            <a:lvl4pPr marL="13716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4pPr>
            <a:lvl5pPr marL="1828800" algn="ctr" rtl="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5pPr>
            <a:lvl6pPr marL="22860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6pPr>
            <a:lvl7pPr marL="27432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7pPr>
            <a:lvl8pPr marL="32004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8pPr>
            <a:lvl9pPr marL="3657600" algn="l" defTabSz="914400" rtl="0" eaLnBrk="1" latinLnBrk="0" hangingPunct="1"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Times New Roman" pitchFamily="18" charset="0"/>
              </a:defRPr>
            </a:lvl9pPr>
          </a:lstStyle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Experience with handling accounts across industry verticals</a:t>
            </a:r>
          </a:p>
          <a:p>
            <a:pPr algn="l" defTabSz="742755" eaLnBrk="1" fontAlgn="auto" hangingPunct="1"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</a:rPr>
              <a:t>- In depth knowledge of various business domains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31C24A-0F42-4CDA-AA9A-45020EC64FE0}"/>
              </a:ext>
            </a:extLst>
          </p:cNvPr>
          <p:cNvSpPr/>
          <p:nvPr/>
        </p:nvSpPr>
        <p:spPr bwMode="auto">
          <a:xfrm>
            <a:off x="1819743" y="4933120"/>
            <a:ext cx="1673352" cy="1219200"/>
          </a:xfrm>
          <a:prstGeom prst="rect">
            <a:avLst/>
          </a:prstGeom>
          <a:noFill/>
          <a:ln w="3175" cap="flat" cmpd="sng" algn="ctr">
            <a:noFill/>
            <a:prstDash val="dash"/>
            <a:miter lim="800000"/>
          </a:ln>
          <a:effectLst/>
        </p:spPr>
        <p:txBody>
          <a:bodyPr rtlCol="0" anchor="t"/>
          <a:lstStyle/>
          <a:p>
            <a:pPr marL="0" marR="0" lvl="0" indent="0" defTabSz="7427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</a:rPr>
              <a:t>- Structured problem solving frameworks </a:t>
            </a:r>
          </a:p>
          <a:p>
            <a:pPr marL="0" marR="0" lvl="0" indent="0" defTabSz="7427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</a:rPr>
              <a:t>- Deep knowledge of statistical techniques, and ML/AI methods</a:t>
            </a:r>
          </a:p>
          <a:p>
            <a:pPr marL="0" marR="0" lvl="0" indent="0" defTabSz="7427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</a:rPr>
              <a:t>- Cross-industry experience across a few functions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41A0D29-9F00-40CF-BD7A-C6B46248BA89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Engagement Model (3/3)</a:t>
            </a:r>
            <a:endParaRPr lang="en-US" sz="2200" dirty="0">
              <a:solidFill>
                <a:prstClr val="black">
                  <a:lumMod val="65000"/>
                  <a:lumOff val="35000"/>
                </a:prstClr>
              </a:solidFill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Skills &amp; Knowledge: The resources for this engagement bring experience across different roles along with varied skillsets and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8669209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56F024-772E-4052-A663-49B208418C07}"/>
              </a:ext>
            </a:extLst>
          </p:cNvPr>
          <p:cNvSpPr txBox="1"/>
          <p:nvPr/>
        </p:nvSpPr>
        <p:spPr>
          <a:xfrm>
            <a:off x="228049" y="16248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Governance Model</a:t>
            </a:r>
            <a:endParaRPr lang="en-US" sz="2200" b="1" dirty="0">
              <a:solidFill>
                <a:prstClr val="black">
                  <a:lumMod val="65000"/>
                  <a:lumOff val="35000"/>
                </a:prstClr>
              </a:solidFill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>
              <a:defRPr/>
            </a:pPr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Governance model is designed to create a well knit mechanism for measuring key success factors for the partnership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8E3A301-A0D1-42E2-96A5-8818A251A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934637"/>
              </p:ext>
            </p:extLst>
          </p:nvPr>
        </p:nvGraphicFramePr>
        <p:xfrm>
          <a:off x="457201" y="1219200"/>
          <a:ext cx="11125201" cy="50661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7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9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31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41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925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5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Theme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Selawik Light" panose="020B0502040204020203" pitchFamily="34" charset="0"/>
                        <a:cs typeface="Lao UI" panose="020B0502040204020203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Mu Sigma Stakeholder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Client Stakeholder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Selawik Light" panose="020B0502040204020203" pitchFamily="34" charset="0"/>
                        <a:cs typeface="Lao UI" panose="020B0502040204020203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Forum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Selawik Light" panose="020B0502040204020203" pitchFamily="34" charset="0"/>
                        <a:cs typeface="Lao UI" panose="020B0502040204020203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Discussion on Success Factors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Selawik Light" panose="020B0502040204020203" pitchFamily="34" charset="0"/>
                        <a:cs typeface="Lao UI" panose="020B0502040204020203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Artefacts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Selawik Light" panose="020B0502040204020203" pitchFamily="34" charset="0"/>
                        <a:cs typeface="Lao UI" panose="020B0502040204020203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3064">
                <a:tc>
                  <a:txBody>
                    <a:bodyPr/>
                    <a:lstStyle/>
                    <a:p>
                      <a:pPr lvl="0" algn="ctr" fontAlgn="t"/>
                      <a:r>
                        <a:rPr lang="en-US" sz="900" b="1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Delivery </a:t>
                      </a:r>
                    </a:p>
                    <a:p>
                      <a:pPr lvl="0" algn="ctr" fontAlgn="t"/>
                      <a:r>
                        <a:rPr lang="en-US" sz="900" b="1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Quality &amp; Planning</a:t>
                      </a:r>
                    </a:p>
                    <a:p>
                      <a:pPr lvl="0" algn="ctr" fontAlgn="t"/>
                      <a:r>
                        <a:rPr lang="en-US" sz="900" b="1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(Weekly)</a:t>
                      </a:r>
                      <a:endParaRPr lang="en-US" sz="900" b="1" i="0" u="none" strike="noStrike" dirty="0">
                        <a:solidFill>
                          <a:srgbClr val="4D4D4D"/>
                        </a:solidFill>
                        <a:effectLst/>
                        <a:latin typeface="Selawik Light" panose="020B0502040204020203" pitchFamily="34" charset="0"/>
                        <a:cs typeface="Lao UI" panose="020B0502040204020203" pitchFamily="34" charset="0"/>
                      </a:endParaRPr>
                    </a:p>
                  </a:txBody>
                  <a:tcPr marL="30163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1125809" rtl="0" eaLnBrk="1" fontAlgn="t" latinLnBrk="0" hangingPunct="1">
                        <a:lnSpc>
                          <a:spcPts val="12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900" b="0" i="0" u="none" strike="noStrike" baseline="0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Delivery Team &amp; Onsite Associate</a:t>
                      </a:r>
                      <a:endParaRPr lang="en-US" sz="900" b="0" i="0" u="none" strike="noStrike" dirty="0">
                        <a:solidFill>
                          <a:srgbClr val="4D4D4D"/>
                        </a:solidFill>
                        <a:effectLst/>
                        <a:latin typeface="Selawik Light" panose="020B0502040204020203" pitchFamily="34" charset="0"/>
                        <a:cs typeface="Lao UI" panose="020B0502040204020203" pitchFamily="34" charset="0"/>
                      </a:endParaRPr>
                    </a:p>
                  </a:txBody>
                  <a:tcPr marL="30163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algn="l" fontAlgn="t">
                        <a:lnSpc>
                          <a:spcPts val="1200"/>
                        </a:lnSpc>
                      </a:pPr>
                      <a:r>
                        <a:rPr lang="en-US" sz="900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Project Leads</a:t>
                      </a:r>
                    </a:p>
                    <a:p>
                      <a:pPr marL="91440" algn="l" fontAlgn="t">
                        <a:lnSpc>
                          <a:spcPts val="1200"/>
                        </a:lnSpc>
                      </a:pPr>
                      <a:endParaRPr lang="en-US" sz="900" b="0" i="0" u="none" strike="noStrike" dirty="0">
                        <a:solidFill>
                          <a:srgbClr val="4D4D4D"/>
                        </a:solidFill>
                        <a:effectLst/>
                        <a:latin typeface="Selawik Light" panose="020B0502040204020203" pitchFamily="34" charset="0"/>
                        <a:cs typeface="Lao UI" panose="020B0502040204020203" pitchFamily="34" charset="0"/>
                      </a:endParaRPr>
                    </a:p>
                  </a:txBody>
                  <a:tcPr marL="30163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Weekly Business Review (WBR)</a:t>
                      </a:r>
                      <a:endParaRPr lang="en-US" sz="900" b="1" i="0" u="none" strike="noStrike" dirty="0">
                        <a:solidFill>
                          <a:srgbClr val="4D4D4D"/>
                        </a:solidFill>
                        <a:effectLst/>
                        <a:latin typeface="Selawik Light" panose="020B0502040204020203" pitchFamily="34" charset="0"/>
                        <a:cs typeface="Lao UI" panose="020B0502040204020203" pitchFamily="34" charset="0"/>
                      </a:endParaRPr>
                    </a:p>
                  </a:txBody>
                  <a:tcPr marL="30163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7160" indent="-137160" algn="l" defTabSz="914400" rtl="0" eaLnBrk="1" fontAlgn="t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buFont typeface="+mj-lt"/>
                        <a:buAutoNum type="arabicPeriod"/>
                      </a:pPr>
                      <a:r>
                        <a:rPr lang="en-US" sz="900" b="0" i="0" u="none" strike="noStrike" kern="1200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ea typeface="+mn-ea"/>
                          <a:cs typeface="Lao UI" panose="020B0502040204020203" pitchFamily="34" charset="0"/>
                        </a:rPr>
                        <a:t>Address the week’s delivery, share feedback and decide corrective actions, if any</a:t>
                      </a:r>
                    </a:p>
                    <a:p>
                      <a:pPr marL="137160" indent="-137160" algn="l" defTabSz="914400" rtl="0" eaLnBrk="1" fontAlgn="t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buFont typeface="+mj-lt"/>
                        <a:buAutoNum type="arabicPeriod"/>
                      </a:pPr>
                      <a:r>
                        <a:rPr lang="en-US" sz="900" b="0" i="0" u="none" strike="noStrike" kern="1200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ea typeface="+mn-ea"/>
                          <a:cs typeface="Lao UI" panose="020B0502040204020203" pitchFamily="34" charset="0"/>
                        </a:rPr>
                        <a:t>Align on project priorities for the upcoming week</a:t>
                      </a:r>
                    </a:p>
                    <a:p>
                      <a:pPr marL="0" indent="0" algn="l" defTabSz="914400" rtl="0" eaLnBrk="1" fontAlgn="t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buFont typeface="+mj-lt"/>
                        <a:buNone/>
                      </a:pPr>
                      <a:endParaRPr lang="en-US" sz="900" b="0" i="0" u="none" strike="noStrike" kern="1200" dirty="0">
                        <a:solidFill>
                          <a:srgbClr val="4D4D4D"/>
                        </a:solidFill>
                        <a:effectLst/>
                        <a:latin typeface="Selawik Light" panose="020B0502040204020203" pitchFamily="34" charset="0"/>
                        <a:ea typeface="+mn-ea"/>
                        <a:cs typeface="Lao UI" panose="020B0502040204020203" pitchFamily="34" charset="0"/>
                      </a:endParaRPr>
                    </a:p>
                  </a:txBody>
                  <a:tcPr marL="30163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7160" indent="-137160" algn="l" fontAlgn="t">
                        <a:lnSpc>
                          <a:spcPts val="1200"/>
                        </a:lnSpc>
                        <a:spcBef>
                          <a:spcPts val="600"/>
                        </a:spcBef>
                        <a:buFont typeface="+mj-lt"/>
                        <a:buAutoNum type="arabicPeriod"/>
                      </a:pPr>
                      <a:r>
                        <a:rPr lang="en-US" sz="900" b="0" i="0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Weekly project tracker and prioritization tracker</a:t>
                      </a:r>
                    </a:p>
                  </a:txBody>
                  <a:tcPr marL="30163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6741">
                <a:tc>
                  <a:txBody>
                    <a:bodyPr/>
                    <a:lstStyle/>
                    <a:p>
                      <a:pPr lvl="0" algn="ctr" fontAlgn="t"/>
                      <a:r>
                        <a:rPr lang="en-US" sz="900" b="1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Engagement Health</a:t>
                      </a:r>
                    </a:p>
                    <a:p>
                      <a:pPr lvl="0" algn="ctr" fontAlgn="t"/>
                      <a:r>
                        <a:rPr lang="en-US" sz="900" b="1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(Monthly)</a:t>
                      </a:r>
                      <a:endParaRPr lang="en-US" sz="900" b="1" i="0" u="none" strike="noStrike" dirty="0">
                        <a:solidFill>
                          <a:srgbClr val="4D4D4D"/>
                        </a:solidFill>
                        <a:effectLst/>
                        <a:latin typeface="Selawik Light" panose="020B0502040204020203" pitchFamily="34" charset="0"/>
                        <a:cs typeface="Lao UI" panose="020B0502040204020203" pitchFamily="34" charset="0"/>
                      </a:endParaRPr>
                    </a:p>
                  </a:txBody>
                  <a:tcPr marL="30163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1125809" rtl="0" eaLnBrk="1" fontAlgn="t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Account Management Team</a:t>
                      </a:r>
                    </a:p>
                    <a:p>
                      <a:pPr marL="320040" marR="0" lvl="0" indent="-228600" algn="l" defTabSz="1125809" rtl="0" eaLnBrk="1" fontAlgn="t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sz="900" b="0" i="0" u="none" strike="noStrike" dirty="0">
                        <a:solidFill>
                          <a:srgbClr val="4D4D4D"/>
                        </a:solidFill>
                        <a:effectLst/>
                        <a:latin typeface="Selawik Light" panose="020B0502040204020203" pitchFamily="34" charset="0"/>
                        <a:cs typeface="Lao UI" panose="020B0502040204020203" pitchFamily="34" charset="0"/>
                      </a:endParaRPr>
                    </a:p>
                  </a:txBody>
                  <a:tcPr marL="30163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7160" indent="-137160" algn="l" fontAlgn="t">
                        <a:lnSpc>
                          <a:spcPts val="1200"/>
                        </a:lnSpc>
                        <a:buFont typeface="+mj-lt"/>
                        <a:buAutoNum type="arabicPeriod"/>
                      </a:pPr>
                      <a:r>
                        <a:rPr lang="en-US" sz="900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Project Leads</a:t>
                      </a:r>
                    </a:p>
                    <a:p>
                      <a:pPr marL="137160" indent="-137160" algn="l" fontAlgn="t">
                        <a:lnSpc>
                          <a:spcPts val="1200"/>
                        </a:lnSpc>
                        <a:buFont typeface="+mj-lt"/>
                        <a:buAutoNum type="arabicPeriod"/>
                      </a:pPr>
                      <a:r>
                        <a:rPr lang="en-US" sz="900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Program Manager</a:t>
                      </a:r>
                    </a:p>
                    <a:p>
                      <a:pPr marL="137160" indent="-137160" algn="l" fontAlgn="t">
                        <a:lnSpc>
                          <a:spcPts val="1200"/>
                        </a:lnSpc>
                      </a:pPr>
                      <a:endParaRPr lang="en-US" sz="900" u="none" strike="noStrike" dirty="0">
                        <a:solidFill>
                          <a:srgbClr val="4D4D4D"/>
                        </a:solidFill>
                        <a:effectLst/>
                        <a:latin typeface="Selawik Light" panose="020B0502040204020203" pitchFamily="34" charset="0"/>
                        <a:cs typeface="Lao UI" panose="020B0502040204020203" pitchFamily="34" charset="0"/>
                      </a:endParaRPr>
                    </a:p>
                  </a:txBody>
                  <a:tcPr marL="30163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Monthly Business Review (MBR)</a:t>
                      </a:r>
                      <a:endParaRPr lang="en-US" sz="900" b="1" i="0" u="none" strike="noStrike" dirty="0">
                        <a:solidFill>
                          <a:srgbClr val="4D4D4D"/>
                        </a:solidFill>
                        <a:effectLst/>
                        <a:latin typeface="Selawik Light" panose="020B0502040204020203" pitchFamily="34" charset="0"/>
                        <a:cs typeface="Lao UI" panose="020B0502040204020203" pitchFamily="34" charset="0"/>
                      </a:endParaRPr>
                    </a:p>
                  </a:txBody>
                  <a:tcPr marL="30163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7160" indent="-137160" algn="l" fontAlgn="t">
                        <a:lnSpc>
                          <a:spcPts val="1200"/>
                        </a:lnSpc>
                        <a:spcBef>
                          <a:spcPts val="600"/>
                        </a:spcBef>
                        <a:buFont typeface="+mj-lt"/>
                        <a:buAutoNum type="arabicPeriod"/>
                      </a:pPr>
                      <a:r>
                        <a:rPr lang="en-US" sz="900" b="0" i="0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Measure alignment to business priorities and chalk</a:t>
                      </a:r>
                      <a:r>
                        <a:rPr lang="en-US" sz="900" b="0" i="0" u="none" strike="noStrike" baseline="0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 out plans for the next month</a:t>
                      </a:r>
                    </a:p>
                    <a:p>
                      <a:pPr marL="137160" indent="-137160" algn="l" fontAlgn="t">
                        <a:lnSpc>
                          <a:spcPts val="1200"/>
                        </a:lnSpc>
                        <a:spcBef>
                          <a:spcPts val="600"/>
                        </a:spcBef>
                        <a:buFont typeface="+mj-lt"/>
                        <a:buAutoNum type="arabicPeriod"/>
                      </a:pPr>
                      <a:r>
                        <a:rPr lang="en-US" sz="900" b="0" i="0" u="none" strike="noStrike" baseline="0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Ensure documentation during transition and after rationalization/consolidation</a:t>
                      </a:r>
                      <a:endParaRPr lang="en-US" sz="900" b="0" i="0" u="none" strike="noStrike" dirty="0">
                        <a:solidFill>
                          <a:srgbClr val="4D4D4D"/>
                        </a:solidFill>
                        <a:effectLst/>
                        <a:latin typeface="Selawik Light" panose="020B0502040204020203" pitchFamily="34" charset="0"/>
                        <a:cs typeface="Lao UI" panose="020B0502040204020203" pitchFamily="34" charset="0"/>
                      </a:endParaRPr>
                    </a:p>
                    <a:p>
                      <a:pPr marL="137160" indent="-137160" algn="l" fontAlgn="t">
                        <a:lnSpc>
                          <a:spcPts val="1200"/>
                        </a:lnSpc>
                        <a:spcBef>
                          <a:spcPts val="600"/>
                        </a:spcBef>
                        <a:buFont typeface="+mj-lt"/>
                        <a:buAutoNum type="arabicPeriod"/>
                      </a:pPr>
                      <a:r>
                        <a:rPr lang="en-US" sz="900" b="0" i="0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Capture feedback through a formal process to measure value added</a:t>
                      </a:r>
                      <a:r>
                        <a:rPr lang="en-US" sz="900" b="0" i="0" u="none" strike="noStrike" baseline="0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 </a:t>
                      </a:r>
                      <a:r>
                        <a:rPr lang="en-US" sz="900" b="0" i="0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and ensure implementation of feedback provided</a:t>
                      </a:r>
                    </a:p>
                    <a:p>
                      <a:pPr marL="137160" indent="-137160" algn="l" fontAlgn="t">
                        <a:lnSpc>
                          <a:spcPts val="1200"/>
                        </a:lnSpc>
                        <a:spcBef>
                          <a:spcPts val="600"/>
                        </a:spcBef>
                        <a:buFont typeface="+mj-lt"/>
                        <a:buAutoNum type="arabicPeriod"/>
                      </a:pPr>
                      <a:r>
                        <a:rPr lang="en-US" sz="900" b="0" i="0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Assess value-add from engagement model</a:t>
                      </a:r>
                    </a:p>
                    <a:p>
                      <a:pPr marL="0" indent="0" algn="l" fontAlgn="t">
                        <a:lnSpc>
                          <a:spcPts val="1200"/>
                        </a:lnSpc>
                        <a:spcBef>
                          <a:spcPts val="600"/>
                        </a:spcBef>
                        <a:buFont typeface="+mj-lt"/>
                        <a:buNone/>
                      </a:pPr>
                      <a:endParaRPr lang="en-US" sz="900" b="0" i="0" u="none" strike="noStrike" dirty="0">
                        <a:solidFill>
                          <a:srgbClr val="4D4D4D"/>
                        </a:solidFill>
                        <a:effectLst/>
                        <a:latin typeface="Selawik Light" panose="020B0502040204020203" pitchFamily="34" charset="0"/>
                        <a:cs typeface="Lao UI" panose="020B0502040204020203" pitchFamily="34" charset="0"/>
                      </a:endParaRPr>
                    </a:p>
                  </a:txBody>
                  <a:tcPr marL="30163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2713" indent="-112713" algn="l" fontAlgn="t">
                        <a:lnSpc>
                          <a:spcPts val="1200"/>
                        </a:lnSpc>
                        <a:buAutoNum type="arabicPeriod"/>
                      </a:pPr>
                      <a:r>
                        <a:rPr lang="en-US" sz="900" b="0" i="0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Mu3D document – Mu Sigma’s standard template used</a:t>
                      </a:r>
                      <a:r>
                        <a:rPr lang="en-US" sz="900" b="0" i="0" u="none" strike="noStrike" baseline="0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 across our Fortune 500 customer base to evaluate the engagement and partnership health, and ensure alignment of delivery to customer’s vision</a:t>
                      </a:r>
                    </a:p>
                    <a:p>
                      <a:pPr marL="112713" indent="-112713" algn="l" fontAlgn="t">
                        <a:lnSpc>
                          <a:spcPts val="1200"/>
                        </a:lnSpc>
                        <a:buAutoNum type="arabicPeriod"/>
                      </a:pPr>
                      <a:r>
                        <a:rPr lang="en-US" sz="900" b="0" i="0" u="none" strike="noStrike" baseline="0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EoC artefacts – updated documentation of dashboard specs</a:t>
                      </a:r>
                      <a:endParaRPr lang="en-US" sz="900" b="0" i="0" u="none" strike="noStrike" dirty="0">
                        <a:solidFill>
                          <a:srgbClr val="4D4D4D"/>
                        </a:solidFill>
                        <a:effectLst/>
                        <a:latin typeface="Selawik Light" panose="020B0502040204020203" pitchFamily="34" charset="0"/>
                        <a:cs typeface="Lao UI" panose="020B0502040204020203" pitchFamily="34" charset="0"/>
                      </a:endParaRPr>
                    </a:p>
                  </a:txBody>
                  <a:tcPr marL="30163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1281">
                <a:tc>
                  <a:txBody>
                    <a:bodyPr/>
                    <a:lstStyle/>
                    <a:p>
                      <a:pPr lvl="0" algn="ctr" fontAlgn="t"/>
                      <a:r>
                        <a:rPr lang="en-US" sz="900" b="1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Alignment to business goal</a:t>
                      </a:r>
                    </a:p>
                    <a:p>
                      <a:pPr lvl="0" algn="ctr" fontAlgn="t"/>
                      <a:r>
                        <a:rPr lang="en-US" sz="900" b="1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(Quarterly)</a:t>
                      </a:r>
                      <a:endParaRPr lang="en-US" sz="900" b="1" i="0" u="none" strike="noStrike" dirty="0">
                        <a:solidFill>
                          <a:srgbClr val="4D4D4D"/>
                        </a:solidFill>
                        <a:effectLst/>
                        <a:latin typeface="Selawik Light" panose="020B0502040204020203" pitchFamily="34" charset="0"/>
                        <a:cs typeface="Lao UI" panose="020B0502040204020203" pitchFamily="34" charset="0"/>
                      </a:endParaRPr>
                    </a:p>
                  </a:txBody>
                  <a:tcPr marL="30163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20040" marR="0" lvl="0" indent="-228600" algn="l" defTabSz="1125809" rtl="0" eaLnBrk="1" fontAlgn="t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900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Account Management Team</a:t>
                      </a:r>
                    </a:p>
                    <a:p>
                      <a:pPr marL="320040" marR="0" lvl="0" indent="-228600" algn="l" defTabSz="1125809" rtl="0" eaLnBrk="1" fontAlgn="t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900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Steering Committee</a:t>
                      </a:r>
                    </a:p>
                  </a:txBody>
                  <a:tcPr marL="30163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7160" indent="-137160" algn="l" fontAlgn="t">
                        <a:lnSpc>
                          <a:spcPts val="1200"/>
                        </a:lnSpc>
                        <a:buFont typeface="+mj-lt"/>
                        <a:buAutoNum type="arabicPeriod"/>
                      </a:pPr>
                      <a:endParaRPr lang="en-US" sz="900" u="none" strike="noStrike" dirty="0">
                        <a:solidFill>
                          <a:srgbClr val="4D4D4D"/>
                        </a:solidFill>
                        <a:effectLst/>
                        <a:latin typeface="Selawik Light" panose="020B0502040204020203" pitchFamily="34" charset="0"/>
                        <a:cs typeface="Lao UI" panose="020B0502040204020203" pitchFamily="34" charset="0"/>
                      </a:endParaRPr>
                    </a:p>
                    <a:p>
                      <a:pPr marL="137160" indent="-137160" algn="l" fontAlgn="t">
                        <a:lnSpc>
                          <a:spcPts val="1200"/>
                        </a:lnSpc>
                        <a:buFont typeface="+mj-lt"/>
                        <a:buAutoNum type="arabicPeriod"/>
                      </a:pPr>
                      <a:r>
                        <a:rPr lang="en-US" sz="900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Project</a:t>
                      </a:r>
                      <a:r>
                        <a:rPr lang="en-US" sz="900" u="none" strike="noStrike" baseline="0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 Leads</a:t>
                      </a:r>
                    </a:p>
                    <a:p>
                      <a:pPr marL="137160" indent="-137160" algn="l" fontAlgn="t">
                        <a:lnSpc>
                          <a:spcPts val="1200"/>
                        </a:lnSpc>
                        <a:buFont typeface="+mj-lt"/>
                        <a:buAutoNum type="arabicPeriod"/>
                      </a:pPr>
                      <a:r>
                        <a:rPr lang="en-US" sz="900" u="none" strike="noStrike" baseline="0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Program Manager</a:t>
                      </a:r>
                    </a:p>
                    <a:p>
                      <a:pPr marL="137160" indent="-137160" algn="l" fontAlgn="t">
                        <a:lnSpc>
                          <a:spcPts val="1200"/>
                        </a:lnSpc>
                        <a:buFont typeface="+mj-lt"/>
                        <a:buAutoNum type="arabicPeriod"/>
                      </a:pPr>
                      <a:r>
                        <a:rPr lang="en-US" sz="900" u="none" strike="noStrike" baseline="0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Steering Committee</a:t>
                      </a:r>
                      <a:endParaRPr lang="en-US" sz="900" u="none" strike="noStrike" dirty="0">
                        <a:solidFill>
                          <a:srgbClr val="4D4D4D"/>
                        </a:solidFill>
                        <a:effectLst/>
                        <a:latin typeface="Selawik Light" panose="020B0502040204020203" pitchFamily="34" charset="0"/>
                        <a:cs typeface="Lao UI" panose="020B0502040204020203" pitchFamily="34" charset="0"/>
                      </a:endParaRPr>
                    </a:p>
                    <a:p>
                      <a:pPr marL="137160" indent="-137160" algn="l" fontAlgn="t">
                        <a:lnSpc>
                          <a:spcPts val="1200"/>
                        </a:lnSpc>
                      </a:pPr>
                      <a:endParaRPr lang="en-US" sz="900" b="0" i="0" u="none" strike="noStrike" dirty="0">
                        <a:solidFill>
                          <a:srgbClr val="4D4D4D"/>
                        </a:solidFill>
                        <a:effectLst/>
                        <a:latin typeface="Selawik Light" panose="020B0502040204020203" pitchFamily="34" charset="0"/>
                        <a:cs typeface="Lao UI" panose="020B0502040204020203" pitchFamily="34" charset="0"/>
                      </a:endParaRPr>
                    </a:p>
                  </a:txBody>
                  <a:tcPr marL="30163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Quarterly Business Review (QBR)</a:t>
                      </a:r>
                      <a:endParaRPr lang="en-US" sz="900" b="1" i="0" u="none" strike="noStrike" dirty="0">
                        <a:solidFill>
                          <a:srgbClr val="4D4D4D"/>
                        </a:solidFill>
                        <a:effectLst/>
                        <a:latin typeface="Selawik Light" panose="020B0502040204020203" pitchFamily="34" charset="0"/>
                        <a:cs typeface="Lao UI" panose="020B0502040204020203" pitchFamily="34" charset="0"/>
                      </a:endParaRPr>
                    </a:p>
                  </a:txBody>
                  <a:tcPr marL="30163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t">
                        <a:lnSpc>
                          <a:spcPts val="1200"/>
                        </a:lnSpc>
                        <a:spcBef>
                          <a:spcPts val="0"/>
                        </a:spcBef>
                        <a:buFont typeface="+mj-lt"/>
                        <a:buNone/>
                      </a:pPr>
                      <a:r>
                        <a:rPr lang="en-US" sz="900" b="0" i="0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Measurement of partnership objectives -</a:t>
                      </a:r>
                    </a:p>
                    <a:p>
                      <a:pPr marL="137160" indent="-137160" algn="l" fontAlgn="t">
                        <a:lnSpc>
                          <a:spcPts val="1200"/>
                        </a:lnSpc>
                        <a:spcBef>
                          <a:spcPts val="300"/>
                        </a:spcBef>
                        <a:buFont typeface="+mj-lt"/>
                        <a:buAutoNum type="arabicPeriod"/>
                      </a:pPr>
                      <a:r>
                        <a:rPr lang="en-US" sz="900" b="0" i="0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Alignment to business goals and requirements</a:t>
                      </a:r>
                    </a:p>
                    <a:p>
                      <a:pPr marL="137160" indent="-137160" algn="l" fontAlgn="t">
                        <a:lnSpc>
                          <a:spcPts val="1200"/>
                        </a:lnSpc>
                        <a:spcBef>
                          <a:spcPts val="300"/>
                        </a:spcBef>
                        <a:buFont typeface="+mj-lt"/>
                        <a:buAutoNum type="arabicPeriod"/>
                      </a:pPr>
                      <a:r>
                        <a:rPr lang="en-US" sz="900" b="0" i="0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Evangelizing insights and impact of work</a:t>
                      </a:r>
                    </a:p>
                    <a:p>
                      <a:pPr marL="137160" indent="-137160" algn="l" fontAlgn="t">
                        <a:lnSpc>
                          <a:spcPts val="1200"/>
                        </a:lnSpc>
                        <a:spcBef>
                          <a:spcPts val="300"/>
                        </a:spcBef>
                        <a:buFont typeface="+mj-lt"/>
                        <a:buAutoNum type="arabicPeriod"/>
                      </a:pPr>
                      <a:r>
                        <a:rPr lang="en-US" sz="900" b="0" i="0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Access to Mu Sigma learning ecosystem for internal capability building</a:t>
                      </a:r>
                    </a:p>
                  </a:txBody>
                  <a:tcPr marL="30163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7160" indent="-137160" algn="l" fontAlgn="t">
                        <a:lnSpc>
                          <a:spcPts val="1200"/>
                        </a:lnSpc>
                        <a:spcBef>
                          <a:spcPts val="600"/>
                        </a:spcBef>
                        <a:buFont typeface="+mj-lt"/>
                        <a:buAutoNum type="arabicPeriod"/>
                      </a:pPr>
                      <a:r>
                        <a:rPr lang="en-US" sz="900" b="0" i="0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Decision Supply Chain (DSC) - capture consumption cycle across all projects</a:t>
                      </a:r>
                    </a:p>
                    <a:p>
                      <a:pPr marL="137160" indent="-137160" algn="l" fontAlgn="t">
                        <a:lnSpc>
                          <a:spcPts val="1200"/>
                        </a:lnSpc>
                        <a:spcBef>
                          <a:spcPts val="600"/>
                        </a:spcBef>
                        <a:buFont typeface="+mj-lt"/>
                        <a:buAutoNum type="arabicPeriod"/>
                      </a:pPr>
                      <a:r>
                        <a:rPr lang="en-US" sz="900" b="0" i="0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  <a:t>Success stories (videos, presentation) to socialize insights and impact of work </a:t>
                      </a:r>
                      <a:br>
                        <a:rPr lang="en-US" sz="900" b="0" i="0" u="none" strike="noStrike" dirty="0">
                          <a:solidFill>
                            <a:srgbClr val="4D4D4D"/>
                          </a:solidFill>
                          <a:effectLst/>
                          <a:latin typeface="Selawik Light" panose="020B0502040204020203" pitchFamily="34" charset="0"/>
                          <a:cs typeface="Lao UI" panose="020B0502040204020203" pitchFamily="34" charset="0"/>
                        </a:rPr>
                      </a:br>
                      <a:endParaRPr lang="en-US" sz="900" b="0" i="0" u="none" strike="noStrike" dirty="0">
                        <a:solidFill>
                          <a:srgbClr val="4D4D4D"/>
                        </a:solidFill>
                        <a:effectLst/>
                        <a:latin typeface="Selawik Light" panose="020B0502040204020203" pitchFamily="34" charset="0"/>
                        <a:cs typeface="Lao UI" panose="020B0502040204020203" pitchFamily="34" charset="0"/>
                      </a:endParaRPr>
                    </a:p>
                  </a:txBody>
                  <a:tcPr marL="30163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906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Hexagon 55">
            <a:extLst>
              <a:ext uri="{FF2B5EF4-FFF2-40B4-BE49-F238E27FC236}">
                <a16:creationId xmlns:a16="http://schemas.microsoft.com/office/drawing/2014/main" id="{12E3B613-94E6-4818-AAB1-3A512C186106}"/>
              </a:ext>
            </a:extLst>
          </p:cNvPr>
          <p:cNvSpPr/>
          <p:nvPr/>
        </p:nvSpPr>
        <p:spPr>
          <a:xfrm rot="5400000">
            <a:off x="1120394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D0081FCE-3128-46BD-B42D-BCB4B4CC2BE8}"/>
              </a:ext>
            </a:extLst>
          </p:cNvPr>
          <p:cNvSpPr/>
          <p:nvPr/>
        </p:nvSpPr>
        <p:spPr>
          <a:xfrm rot="5400000">
            <a:off x="3188555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58" name="Hexagon 57">
            <a:extLst>
              <a:ext uri="{FF2B5EF4-FFF2-40B4-BE49-F238E27FC236}">
                <a16:creationId xmlns:a16="http://schemas.microsoft.com/office/drawing/2014/main" id="{6494D762-415D-4F47-8349-E3038C6AB379}"/>
              </a:ext>
            </a:extLst>
          </p:cNvPr>
          <p:cNvSpPr/>
          <p:nvPr/>
        </p:nvSpPr>
        <p:spPr>
          <a:xfrm rot="5400000">
            <a:off x="5242057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59" name="Hexagon 58">
            <a:extLst>
              <a:ext uri="{FF2B5EF4-FFF2-40B4-BE49-F238E27FC236}">
                <a16:creationId xmlns:a16="http://schemas.microsoft.com/office/drawing/2014/main" id="{C8AA67EA-6C0B-49AF-9591-7E1F67DE8A5C}"/>
              </a:ext>
            </a:extLst>
          </p:cNvPr>
          <p:cNvSpPr/>
          <p:nvPr/>
        </p:nvSpPr>
        <p:spPr>
          <a:xfrm rot="5400000">
            <a:off x="7324562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60" name="Hexagon 59">
            <a:extLst>
              <a:ext uri="{FF2B5EF4-FFF2-40B4-BE49-F238E27FC236}">
                <a16:creationId xmlns:a16="http://schemas.microsoft.com/office/drawing/2014/main" id="{D123EEEE-167A-4AF7-BC69-44D5763D3991}"/>
              </a:ext>
            </a:extLst>
          </p:cNvPr>
          <p:cNvSpPr/>
          <p:nvPr/>
        </p:nvSpPr>
        <p:spPr>
          <a:xfrm rot="5400000">
            <a:off x="9378064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A0FF376-D67F-4CE6-B7F0-31E92AE069C1}"/>
              </a:ext>
            </a:extLst>
          </p:cNvPr>
          <p:cNvGrpSpPr/>
          <p:nvPr/>
        </p:nvGrpSpPr>
        <p:grpSpPr>
          <a:xfrm>
            <a:off x="883715" y="2433382"/>
            <a:ext cx="10284482" cy="2311399"/>
            <a:chOff x="764773" y="2273300"/>
            <a:chExt cx="10284482" cy="2311399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3A40ECC-D647-4EA1-A36F-FD05F67A0D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4773" y="2821940"/>
              <a:ext cx="1" cy="1357623"/>
            </a:xfrm>
            <a:prstGeom prst="line">
              <a:avLst/>
            </a:prstGeom>
            <a:noFill/>
            <a:ln w="101600" cap="rnd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E6C56F2-FCD8-4AC3-9E88-C11AC139CC9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64773" y="2273300"/>
              <a:ext cx="1023052" cy="548640"/>
            </a:xfrm>
            <a:prstGeom prst="line">
              <a:avLst/>
            </a:prstGeom>
            <a:noFill/>
            <a:ln w="101600" cap="rnd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C2CB1FD-6E8C-459A-ADE9-62CDFC8BB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87825" y="2273300"/>
              <a:ext cx="1023052" cy="548640"/>
            </a:xfrm>
            <a:prstGeom prst="line">
              <a:avLst/>
            </a:prstGeom>
            <a:noFill/>
            <a:ln w="101600" cap="rnd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AC1DCCF-266E-4A12-9CD5-23A2B3287D14}"/>
                </a:ext>
              </a:extLst>
            </p:cNvPr>
            <p:cNvGrpSpPr/>
            <p:nvPr userDrawn="1"/>
          </p:nvGrpSpPr>
          <p:grpSpPr>
            <a:xfrm rot="10800000">
              <a:off x="2809142" y="2821940"/>
              <a:ext cx="2068161" cy="1762759"/>
              <a:chOff x="548642" y="2133600"/>
              <a:chExt cx="2068161" cy="1762759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D014864B-3654-4D0F-8C70-43619AF072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548642" y="2133600"/>
                <a:ext cx="1023052" cy="548640"/>
              </a:xfrm>
              <a:prstGeom prst="line">
                <a:avLst/>
              </a:prstGeom>
              <a:noFill/>
              <a:ln w="101600" cap="rnd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FD227E3-8B36-4D82-9363-24697F3F542A}"/>
                  </a:ext>
                </a:extLst>
              </p:cNvPr>
              <p:cNvGrpSpPr/>
              <p:nvPr userDrawn="1"/>
            </p:nvGrpSpPr>
            <p:grpSpPr>
              <a:xfrm flipH="1">
                <a:off x="1571694" y="2133600"/>
                <a:ext cx="1045109" cy="1762759"/>
                <a:chOff x="394504" y="2235200"/>
                <a:chExt cx="1045109" cy="1762759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12C4A0C9-7F4B-42E9-B443-E72735A4F26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rot="10800000" flipV="1">
                  <a:off x="394504" y="2823211"/>
                  <a:ext cx="22057" cy="1174748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6C9DA4A-0E65-4E5C-A1B5-FED720417B5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1" y="22352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4799B9C-9EB8-471E-B727-22ADDD2AA845}"/>
                </a:ext>
              </a:extLst>
            </p:cNvPr>
            <p:cNvGrpSpPr/>
            <p:nvPr userDrawn="1"/>
          </p:nvGrpSpPr>
          <p:grpSpPr>
            <a:xfrm>
              <a:off x="4877303" y="2273300"/>
              <a:ext cx="4114800" cy="2311399"/>
              <a:chOff x="546372" y="2133600"/>
              <a:chExt cx="4114800" cy="231139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4D7C9BF4-8CA3-462C-B8FF-4A7226E08001}"/>
                  </a:ext>
                </a:extLst>
              </p:cNvPr>
              <p:cNvGrpSpPr/>
              <p:nvPr userDrawn="1"/>
            </p:nvGrpSpPr>
            <p:grpSpPr>
              <a:xfrm>
                <a:off x="546372" y="2133600"/>
                <a:ext cx="2048374" cy="1755137"/>
                <a:chOff x="546372" y="2133600"/>
                <a:chExt cx="2048374" cy="1755137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2EB78D75-DD9E-4C83-945D-7B95532727BE}"/>
                    </a:ext>
                  </a:extLst>
                </p:cNvPr>
                <p:cNvGrpSpPr/>
                <p:nvPr userDrawn="1"/>
              </p:nvGrpSpPr>
              <p:grpSpPr>
                <a:xfrm>
                  <a:off x="546372" y="2133600"/>
                  <a:ext cx="1025322" cy="1755137"/>
                  <a:chOff x="414292" y="2235200"/>
                  <a:chExt cx="1025322" cy="1755137"/>
                </a:xfrm>
              </p:grpSpPr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896C2580-155A-4F7A-95DC-43EACC1AFD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414292" y="2783840"/>
                    <a:ext cx="2268" cy="1206497"/>
                  </a:xfrm>
                  <a:prstGeom prst="line">
                    <a:avLst/>
                  </a:prstGeom>
                  <a:noFill/>
                  <a:ln w="101600" cap="rnd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400A1EFD-8F63-4DB7-8A85-EC44CE73AD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416562" y="2235200"/>
                    <a:ext cx="1023052" cy="548640"/>
                  </a:xfrm>
                  <a:prstGeom prst="line">
                    <a:avLst/>
                  </a:prstGeom>
                  <a:noFill/>
                  <a:ln w="101600" cap="rnd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315B1BDD-5826-4A77-A9DF-C3310458E1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571694" y="21336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AD930F0-1D51-442C-B358-07450CFD22C1}"/>
                  </a:ext>
                </a:extLst>
              </p:cNvPr>
              <p:cNvGrpSpPr/>
              <p:nvPr userDrawn="1"/>
            </p:nvGrpSpPr>
            <p:grpSpPr>
              <a:xfrm rot="10800000">
                <a:off x="2590206" y="2722878"/>
                <a:ext cx="2070966" cy="1722121"/>
                <a:chOff x="548642" y="2133600"/>
                <a:chExt cx="2070966" cy="1722121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AEED7671-D69B-4F43-9F60-9735C501C1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548642" y="21336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63D6383E-D840-4979-A6B2-5350F568AFF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1571694" y="2133600"/>
                  <a:ext cx="1047914" cy="1722121"/>
                  <a:chOff x="391699" y="2235200"/>
                  <a:chExt cx="1047914" cy="1722121"/>
                </a:xfrm>
              </p:grpSpPr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77641C07-288B-42BB-83ED-0A8F2EA8FF1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V="1">
                    <a:off x="391699" y="2791460"/>
                    <a:ext cx="29076" cy="1165861"/>
                  </a:xfrm>
                  <a:prstGeom prst="line">
                    <a:avLst/>
                  </a:prstGeom>
                  <a:noFill/>
                  <a:ln w="101600" cap="rnd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D83D44F8-0FCD-418A-BB54-EDC4F275FFB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416561" y="2235200"/>
                    <a:ext cx="1023052" cy="548640"/>
                  </a:xfrm>
                  <a:prstGeom prst="line">
                    <a:avLst/>
                  </a:prstGeom>
                  <a:noFill/>
                  <a:ln w="101600" cap="rnd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E1FCDBF-58F2-4D34-983F-09BCAA3B45AD}"/>
                </a:ext>
              </a:extLst>
            </p:cNvPr>
            <p:cNvGrpSpPr/>
            <p:nvPr userDrawn="1"/>
          </p:nvGrpSpPr>
          <p:grpSpPr>
            <a:xfrm>
              <a:off x="8992103" y="2273300"/>
              <a:ext cx="2057152" cy="1851337"/>
              <a:chOff x="547757" y="2133600"/>
              <a:chExt cx="2057152" cy="1851337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F824C81-EA94-46FF-8A54-ABBD70FF8B3C}"/>
                  </a:ext>
                </a:extLst>
              </p:cNvPr>
              <p:cNvGrpSpPr/>
              <p:nvPr userDrawn="1"/>
            </p:nvGrpSpPr>
            <p:grpSpPr>
              <a:xfrm>
                <a:off x="547757" y="2133600"/>
                <a:ext cx="1023937" cy="1762759"/>
                <a:chOff x="415677" y="2235200"/>
                <a:chExt cx="1023937" cy="1762759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2C2F658-1FB0-430F-8E6E-76F36DEF196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15677" y="2783840"/>
                  <a:ext cx="1" cy="1214119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FDC8F6B-AD38-4415-9A83-F9B9C1C64C6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2" y="22352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CE3CDCB8-D1F4-459B-8895-C78EB389260C}"/>
                  </a:ext>
                </a:extLst>
              </p:cNvPr>
              <p:cNvGrpSpPr/>
              <p:nvPr userDrawn="1"/>
            </p:nvGrpSpPr>
            <p:grpSpPr>
              <a:xfrm flipH="1">
                <a:off x="1571694" y="2133600"/>
                <a:ext cx="1033215" cy="1851337"/>
                <a:chOff x="406398" y="2235200"/>
                <a:chExt cx="1033215" cy="1851337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ED721B1D-A27A-4F6D-9F26-27D2267939F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06398" y="2783840"/>
                  <a:ext cx="10163" cy="1302697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598D335-E67C-4400-B32A-689E3E51BA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1" y="22352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</p:grp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EDB91FFD-769A-45F9-BC48-0E9344472599}"/>
              </a:ext>
            </a:extLst>
          </p:cNvPr>
          <p:cNvSpPr/>
          <p:nvPr/>
        </p:nvSpPr>
        <p:spPr>
          <a:xfrm>
            <a:off x="659872" y="4111045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F07F0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81B4D70-60DE-4EE1-9355-9192FE8BBA83}"/>
              </a:ext>
            </a:extLst>
          </p:cNvPr>
          <p:cNvSpPr/>
          <p:nvPr/>
        </p:nvSpPr>
        <p:spPr>
          <a:xfrm>
            <a:off x="1677924" y="2268282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9F29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EB3E183-B95C-41EC-83B8-189F1AB1B5F6}"/>
              </a:ext>
            </a:extLst>
          </p:cNvPr>
          <p:cNvSpPr/>
          <p:nvPr/>
        </p:nvSpPr>
        <p:spPr>
          <a:xfrm>
            <a:off x="3746085" y="4525070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1B587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807920A-24B7-48BF-98DD-EFE95818B743}"/>
              </a:ext>
            </a:extLst>
          </p:cNvPr>
          <p:cNvSpPr/>
          <p:nvPr/>
        </p:nvSpPr>
        <p:spPr>
          <a:xfrm>
            <a:off x="5799587" y="2268282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4E854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00ABAD1-23DC-4138-B6A7-8AE9E22FB50A}"/>
              </a:ext>
            </a:extLst>
          </p:cNvPr>
          <p:cNvSpPr/>
          <p:nvPr/>
        </p:nvSpPr>
        <p:spPr>
          <a:xfrm>
            <a:off x="7882093" y="4499666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6048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2669EE3-DED2-4516-B55E-77E008C8D382}"/>
              </a:ext>
            </a:extLst>
          </p:cNvPr>
          <p:cNvSpPr/>
          <p:nvPr/>
        </p:nvSpPr>
        <p:spPr>
          <a:xfrm>
            <a:off x="9935595" y="2246690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C1985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7C1FA5A6-92F5-43D6-872C-60F0105AEA09}"/>
              </a:ext>
            </a:extLst>
          </p:cNvPr>
          <p:cNvSpPr/>
          <p:nvPr/>
        </p:nvSpPr>
        <p:spPr>
          <a:xfrm>
            <a:off x="10938323" y="4100876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F07F0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53B81D6-7DB9-47EA-94FE-547689895C04}"/>
              </a:ext>
            </a:extLst>
          </p:cNvPr>
          <p:cNvSpPr txBox="1"/>
          <p:nvPr/>
        </p:nvSpPr>
        <p:spPr>
          <a:xfrm>
            <a:off x="1383191" y="1586906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9F2936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9F2936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D54D70D-7718-4C37-B1D9-5F9205C9DBC3}"/>
              </a:ext>
            </a:extLst>
          </p:cNvPr>
          <p:cNvSpPr txBox="1"/>
          <p:nvPr/>
        </p:nvSpPr>
        <p:spPr>
          <a:xfrm>
            <a:off x="3516779" y="5001792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B587C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B587C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76597D-7D82-44DD-9CD3-E4D7BE5D315B}"/>
              </a:ext>
            </a:extLst>
          </p:cNvPr>
          <p:cNvSpPr txBox="1"/>
          <p:nvPr/>
        </p:nvSpPr>
        <p:spPr>
          <a:xfrm>
            <a:off x="5574557" y="1593858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E8542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4E8542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100A30C-B894-4D7A-8D8E-4157E914B42A}"/>
              </a:ext>
            </a:extLst>
          </p:cNvPr>
          <p:cNvSpPr txBox="1"/>
          <p:nvPr/>
        </p:nvSpPr>
        <p:spPr>
          <a:xfrm>
            <a:off x="7657062" y="4982270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604878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604878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1BBB1AA-BCCD-4764-B19C-DCEA787E8DAA}"/>
              </a:ext>
            </a:extLst>
          </p:cNvPr>
          <p:cNvSpPr txBox="1"/>
          <p:nvPr/>
        </p:nvSpPr>
        <p:spPr>
          <a:xfrm>
            <a:off x="9696220" y="1554587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19859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19859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100" name="Text Placeholder 34">
            <a:extLst>
              <a:ext uri="{FF2B5EF4-FFF2-40B4-BE49-F238E27FC236}">
                <a16:creationId xmlns:a16="http://schemas.microsoft.com/office/drawing/2014/main" id="{E26A5316-5313-4A77-9188-54554DE9F298}"/>
              </a:ext>
            </a:extLst>
          </p:cNvPr>
          <p:cNvSpPr txBox="1">
            <a:spLocks/>
          </p:cNvSpPr>
          <p:nvPr/>
        </p:nvSpPr>
        <p:spPr>
          <a:xfrm>
            <a:off x="881445" y="461015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2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rgbClr val="9F2936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SEGMENTATION</a:t>
            </a:r>
          </a:p>
        </p:txBody>
      </p:sp>
      <p:sp>
        <p:nvSpPr>
          <p:cNvPr id="101" name="Text Placeholder 34">
            <a:extLst>
              <a:ext uri="{FF2B5EF4-FFF2-40B4-BE49-F238E27FC236}">
                <a16:creationId xmlns:a16="http://schemas.microsoft.com/office/drawing/2014/main" id="{5DDB18D4-C3A4-457D-83F3-D059104A405E}"/>
              </a:ext>
            </a:extLst>
          </p:cNvPr>
          <p:cNvSpPr txBox="1">
            <a:spLocks/>
          </p:cNvSpPr>
          <p:nvPr/>
        </p:nvSpPr>
        <p:spPr>
          <a:xfrm>
            <a:off x="872177" y="5036815"/>
            <a:ext cx="2068694" cy="115956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Brand level account segmentation</a:t>
            </a: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262626">
                  <a:lumMod val="75000"/>
                  <a:lumOff val="25000"/>
                </a:srgb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u="sng" cap="none" dirty="0">
                <a:solidFill>
                  <a:srgbClr val="262626">
                    <a:lumMod val="75000"/>
                    <a:lumOff val="25000"/>
                  </a:srgbClr>
                </a:solidFill>
                <a:latin typeface="Selawik Light" panose="020B0502040204020203" pitchFamily="34" charset="0"/>
              </a:rPr>
              <a:t>Approach</a:t>
            </a:r>
            <a:r>
              <a:rPr lang="en-US" sz="1800" b="0" cap="none" dirty="0">
                <a:solidFill>
                  <a:srgbClr val="262626">
                    <a:lumMod val="75000"/>
                    <a:lumOff val="25000"/>
                  </a:srgbClr>
                </a:solidFill>
                <a:latin typeface="Selawik Light" panose="020B0502040204020203" pitchFamily="34" charset="0"/>
              </a:rPr>
              <a:t> – Thorough Exploratory analysis followed by experimentation with multiple segmentation models</a:t>
            </a:r>
            <a:endParaRPr kumimoji="0" lang="en-US" sz="1800" b="1" i="0" u="none" strike="noStrike" kern="1200" cap="all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102" name="Text Placeholder 34">
            <a:extLst>
              <a:ext uri="{FF2B5EF4-FFF2-40B4-BE49-F238E27FC236}">
                <a16:creationId xmlns:a16="http://schemas.microsoft.com/office/drawing/2014/main" id="{284B4A0C-4DDE-46D1-A6EE-F22290216897}"/>
              </a:ext>
            </a:extLst>
          </p:cNvPr>
          <p:cNvSpPr txBox="1">
            <a:spLocks/>
          </p:cNvSpPr>
          <p:nvPr/>
        </p:nvSpPr>
        <p:spPr>
          <a:xfrm>
            <a:off x="4998513" y="461015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4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rgbClr val="4E8542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Sizing simulation</a:t>
            </a:r>
          </a:p>
        </p:txBody>
      </p:sp>
      <p:sp>
        <p:nvSpPr>
          <p:cNvPr id="103" name="Text Placeholder 34">
            <a:extLst>
              <a:ext uri="{FF2B5EF4-FFF2-40B4-BE49-F238E27FC236}">
                <a16:creationId xmlns:a16="http://schemas.microsoft.com/office/drawing/2014/main" id="{D880C3E5-A381-431A-857A-7C7FB173E691}"/>
              </a:ext>
            </a:extLst>
          </p:cNvPr>
          <p:cNvSpPr txBox="1">
            <a:spLocks/>
          </p:cNvSpPr>
          <p:nvPr/>
        </p:nvSpPr>
        <p:spPr>
          <a:xfrm>
            <a:off x="4963793" y="5036815"/>
            <a:ext cx="2135734" cy="11595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Sizing scenarios based on brand-segment level response curves and brand team inputs for KAM, VS teams</a:t>
            </a: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cap="none" dirty="0">
              <a:solidFill>
                <a:srgbClr val="262626">
                  <a:lumMod val="75000"/>
                  <a:lumOff val="25000"/>
                </a:srgbClr>
              </a:solidFill>
              <a:latin typeface="Selawik Light" panose="020B0502040204020203" pitchFamily="34" charset="0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Approach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 – IROI based optimization by iterating through multiple business scenarios</a:t>
            </a:r>
          </a:p>
        </p:txBody>
      </p:sp>
      <p:sp>
        <p:nvSpPr>
          <p:cNvPr id="104" name="Text Placeholder 34">
            <a:extLst>
              <a:ext uri="{FF2B5EF4-FFF2-40B4-BE49-F238E27FC236}">
                <a16:creationId xmlns:a16="http://schemas.microsoft.com/office/drawing/2014/main" id="{4237217A-3B78-41A1-A0D8-1F3218F6E312}"/>
              </a:ext>
            </a:extLst>
          </p:cNvPr>
          <p:cNvSpPr txBox="1">
            <a:spLocks/>
          </p:cNvSpPr>
          <p:nvPr/>
        </p:nvSpPr>
        <p:spPr>
          <a:xfrm>
            <a:off x="9089340" y="461347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6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rgbClr val="C19859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PEOPLE PLACEMENT</a:t>
            </a:r>
          </a:p>
        </p:txBody>
      </p:sp>
      <p:sp>
        <p:nvSpPr>
          <p:cNvPr id="106" name="Text Placeholder 34">
            <a:extLst>
              <a:ext uri="{FF2B5EF4-FFF2-40B4-BE49-F238E27FC236}">
                <a16:creationId xmlns:a16="http://schemas.microsoft.com/office/drawing/2014/main" id="{A6BD0D99-C638-480F-9F19-D766E96DE16A}"/>
              </a:ext>
            </a:extLst>
          </p:cNvPr>
          <p:cNvSpPr txBox="1">
            <a:spLocks/>
          </p:cNvSpPr>
          <p:nvPr/>
        </p:nvSpPr>
        <p:spPr>
          <a:xfrm>
            <a:off x="2834238" y="1042499"/>
            <a:ext cx="2367843" cy="3916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3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rgbClr val="1B587C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PROMOTIONAL RESPONSE MODELING</a:t>
            </a:r>
          </a:p>
        </p:txBody>
      </p:sp>
      <p:sp>
        <p:nvSpPr>
          <p:cNvPr id="107" name="Text Placeholder 34">
            <a:extLst>
              <a:ext uri="{FF2B5EF4-FFF2-40B4-BE49-F238E27FC236}">
                <a16:creationId xmlns:a16="http://schemas.microsoft.com/office/drawing/2014/main" id="{B5F460A0-7D12-46BB-BF54-F559780F908B}"/>
              </a:ext>
            </a:extLst>
          </p:cNvPr>
          <p:cNvSpPr txBox="1">
            <a:spLocks/>
          </p:cNvSpPr>
          <p:nvPr/>
        </p:nvSpPr>
        <p:spPr>
          <a:xfrm>
            <a:off x="2974935" y="1626239"/>
            <a:ext cx="2068694" cy="115956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sng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Brand-segment level response curves</a:t>
            </a:r>
          </a:p>
          <a:p>
            <a:pPr marL="0" marR="0" lvl="0" indent="0" algn="ctr" defTabSz="45702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75000"/>
                  <a:lumOff val="25000"/>
                </a:srgb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  <a:p>
            <a:pPr marL="0" marR="0" lvl="0" indent="0" algn="ctr" defTabSz="45702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0" u="sng" cap="none" dirty="0">
                <a:solidFill>
                  <a:srgbClr val="262626">
                    <a:lumMod val="75000"/>
                    <a:lumOff val="25000"/>
                  </a:srgbClr>
                </a:solidFill>
                <a:latin typeface="Selawik Light" panose="020B0502040204020203" pitchFamily="34" charset="0"/>
              </a:rPr>
              <a:t>Approach</a:t>
            </a:r>
            <a:r>
              <a:rPr lang="en-US" sz="1500" b="0" cap="none" dirty="0">
                <a:solidFill>
                  <a:srgbClr val="262626">
                    <a:lumMod val="75000"/>
                    <a:lumOff val="25000"/>
                  </a:srgbClr>
                </a:solidFill>
                <a:latin typeface="Selawik Light" panose="020B0502040204020203" pitchFamily="34" charset="0"/>
              </a:rPr>
              <a:t> – Rapid simulations enabled by using pre-built reusable Mu Sigma accelerators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75000"/>
                  <a:lumOff val="25000"/>
                </a:srgb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108" name="Text Placeholder 34">
            <a:extLst>
              <a:ext uri="{FF2B5EF4-FFF2-40B4-BE49-F238E27FC236}">
                <a16:creationId xmlns:a16="http://schemas.microsoft.com/office/drawing/2014/main" id="{E86B06E0-F745-469B-AC56-EB8E58FD0E6B}"/>
              </a:ext>
            </a:extLst>
          </p:cNvPr>
          <p:cNvSpPr txBox="1">
            <a:spLocks/>
          </p:cNvSpPr>
          <p:nvPr/>
        </p:nvSpPr>
        <p:spPr>
          <a:xfrm>
            <a:off x="7129515" y="1066973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5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rgbClr val="604878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ALIGNMENT DESIGN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EA11730-129A-44B2-814D-7773624B2AA2}"/>
              </a:ext>
            </a:extLst>
          </p:cNvPr>
          <p:cNvSpPr txBox="1"/>
          <p:nvPr/>
        </p:nvSpPr>
        <p:spPr>
          <a:xfrm>
            <a:off x="246888" y="91996"/>
            <a:ext cx="11125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Solution Approach – 5 step 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While delivering immediate value, Mu Sigma will help you build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long-term capability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through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advanced analytics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in areas of promotional response modeling and 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sales force effectiveness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45F73-D560-4F4A-B533-570D40E2F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840" y="3191055"/>
            <a:ext cx="775831" cy="775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059248-0326-492E-8870-2AABA1AD5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89" y="3105000"/>
            <a:ext cx="1046405" cy="784804"/>
          </a:xfrm>
          <a:prstGeom prst="rect">
            <a:avLst/>
          </a:prstGeom>
          <a:effectLst/>
        </p:spPr>
      </p:pic>
      <p:sp>
        <p:nvSpPr>
          <p:cNvPr id="105" name="Text Placeholder 34">
            <a:extLst>
              <a:ext uri="{FF2B5EF4-FFF2-40B4-BE49-F238E27FC236}">
                <a16:creationId xmlns:a16="http://schemas.microsoft.com/office/drawing/2014/main" id="{29FB7215-9A2B-4974-8260-0DB1204EEF26}"/>
              </a:ext>
            </a:extLst>
          </p:cNvPr>
          <p:cNvSpPr txBox="1">
            <a:spLocks/>
          </p:cNvSpPr>
          <p:nvPr/>
        </p:nvSpPr>
        <p:spPr>
          <a:xfrm>
            <a:off x="6939239" y="1514009"/>
            <a:ext cx="2336436" cy="11595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Optimal territory alignment for KAM &amp; VS sales teams</a:t>
            </a: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cap="none" dirty="0">
              <a:solidFill>
                <a:srgbClr val="262626">
                  <a:lumMod val="75000"/>
                  <a:lumOff val="25000"/>
                </a:srgbClr>
              </a:solidFill>
              <a:latin typeface="Selawik Light" panose="020B0502040204020203" pitchFamily="34" charset="0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Approach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 – Evaluation across four dimensions of workload, travel efficiency, sales potential and disruption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38B0A2-764D-4D8D-8FB7-B4AA85AB7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30" y="3274055"/>
            <a:ext cx="665418" cy="665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E12B85-4328-4B98-808B-66743C56AF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417" y="3088310"/>
            <a:ext cx="876769" cy="876769"/>
          </a:xfrm>
          <a:prstGeom prst="rect">
            <a:avLst/>
          </a:prstGeom>
        </p:spPr>
      </p:pic>
      <p:sp>
        <p:nvSpPr>
          <p:cNvPr id="109" name="Text Placeholder 34">
            <a:extLst>
              <a:ext uri="{FF2B5EF4-FFF2-40B4-BE49-F238E27FC236}">
                <a16:creationId xmlns:a16="http://schemas.microsoft.com/office/drawing/2014/main" id="{2C953227-7E5D-4875-A1AD-BA8B4209C10A}"/>
              </a:ext>
            </a:extLst>
          </p:cNvPr>
          <p:cNvSpPr txBox="1">
            <a:spLocks/>
          </p:cNvSpPr>
          <p:nvPr/>
        </p:nvSpPr>
        <p:spPr>
          <a:xfrm>
            <a:off x="8966764" y="5001933"/>
            <a:ext cx="2336436" cy="11595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u="sng" cap="none" dirty="0">
                <a:solidFill>
                  <a:srgbClr val="262626">
                    <a:lumMod val="75000"/>
                    <a:lumOff val="25000"/>
                  </a:srgbClr>
                </a:solidFill>
                <a:latin typeface="Selawik Light" panose="020B0502040204020203" pitchFamily="34" charset="0"/>
              </a:rPr>
              <a:t>Best People Placement Recommendation</a:t>
            </a:r>
            <a:endParaRPr kumimoji="0" lang="en-US" sz="1000" b="0" i="0" u="sng" strike="noStrike" kern="1200" cap="none" spc="0" normalizeH="0" baseline="0" noProof="0" dirty="0">
              <a:ln>
                <a:noFill/>
              </a:ln>
              <a:solidFill>
                <a:srgbClr val="262626">
                  <a:lumMod val="75000"/>
                  <a:lumOff val="25000"/>
                </a:srgb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cap="none" dirty="0">
              <a:solidFill>
                <a:srgbClr val="262626">
                  <a:lumMod val="75000"/>
                  <a:lumOff val="25000"/>
                </a:srgbClr>
              </a:solidFill>
              <a:latin typeface="Selawik Light" panose="020B0502040204020203" pitchFamily="34" charset="0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Approach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 – Evaluate between placement optimization and best-fit approach based on business requirements and exploratory analysis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F8AF42-7C27-4DDB-BC0F-375A9C3317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48" y="3243378"/>
            <a:ext cx="699694" cy="69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489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A752AE-2FC2-44CD-96FE-864092D57A5E}"/>
              </a:ext>
            </a:extLst>
          </p:cNvPr>
          <p:cNvSpPr txBox="1"/>
          <p:nvPr/>
        </p:nvSpPr>
        <p:spPr>
          <a:xfrm>
            <a:off x="2612187" y="2896915"/>
            <a:ext cx="274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Selawik" panose="020B0502040204020203" pitchFamily="34" charset="0"/>
              </a:rPr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AE05CC-AA9E-4399-83E7-F41ED46A1C8D}"/>
              </a:ext>
            </a:extLst>
          </p:cNvPr>
          <p:cNvCxnSpPr/>
          <p:nvPr/>
        </p:nvCxnSpPr>
        <p:spPr>
          <a:xfrm>
            <a:off x="5551649" y="2691328"/>
            <a:ext cx="0" cy="10772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85F131-E0B7-460A-9DD8-DFCB5AA5527B}"/>
              </a:ext>
            </a:extLst>
          </p:cNvPr>
          <p:cNvSpPr txBox="1"/>
          <p:nvPr/>
        </p:nvSpPr>
        <p:spPr>
          <a:xfrm>
            <a:off x="5750787" y="2025502"/>
            <a:ext cx="4067914" cy="2631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Executive Summary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Solution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Who we are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Engagement &amp; Governance Model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1"/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Timelines and Cost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Experience in Promotional Response Modeling and Sales Force Effectiveness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2511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 descr="Placeholder Timeline&#10;">
            <a:extLst>
              <a:ext uri="{FF2B5EF4-FFF2-40B4-BE49-F238E27FC236}">
                <a16:creationId xmlns:a16="http://schemas.microsoft.com/office/drawing/2014/main" id="{F75565FE-920F-4D5C-B761-CDF6618806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5744564"/>
              </p:ext>
            </p:extLst>
          </p:nvPr>
        </p:nvGraphicFramePr>
        <p:xfrm>
          <a:off x="626197" y="1079099"/>
          <a:ext cx="10939605" cy="5381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5EA93B5-F280-4CFA-A414-2B811803BADE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Our </a:t>
            </a: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milestones</a:t>
            </a:r>
            <a:endParaRPr lang="en-US" sz="2200" dirty="0">
              <a:solidFill>
                <a:prstClr val="black">
                  <a:lumMod val="65000"/>
                  <a:lumOff val="35000"/>
                </a:prstClr>
              </a:solidFill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will deliver the project by end of July with a team of 1 on-site Associate and 6 off-shore Decision Scientists</a:t>
            </a:r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C0ABE9A4-6948-4E8B-98F9-A0B7E68089CF}"/>
              </a:ext>
            </a:extLst>
          </p:cNvPr>
          <p:cNvSpPr/>
          <p:nvPr/>
        </p:nvSpPr>
        <p:spPr>
          <a:xfrm rot="8100000">
            <a:off x="5078768" y="1710764"/>
            <a:ext cx="364799" cy="364799"/>
          </a:xfrm>
          <a:prstGeom prst="teardrop">
            <a:avLst>
              <a:gd name="adj" fmla="val 115000"/>
            </a:avLst>
          </a:prstGeom>
          <a:solidFill>
            <a:srgbClr val="72D5E3">
              <a:hueOff val="0"/>
              <a:satOff val="0"/>
              <a:lumOff val="0"/>
              <a:alpha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066C7F6A-70FE-4C53-B5E8-CCDE23B43B7A}"/>
              </a:ext>
            </a:extLst>
          </p:cNvPr>
          <p:cNvSpPr/>
          <p:nvPr/>
        </p:nvSpPr>
        <p:spPr>
          <a:xfrm>
            <a:off x="5119293" y="1751289"/>
            <a:ext cx="283747" cy="283747"/>
          </a:xfrm>
          <a:prstGeom prst="donut">
            <a:avLst/>
          </a:prstGeom>
          <a:solidFill>
            <a:sysClr val="window" lastClr="FFFFFF">
              <a:hueOff val="0"/>
              <a:satOff val="0"/>
              <a:lumOff val="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30A26649-A3D3-4626-A95E-D189874F325F}"/>
              </a:ext>
            </a:extLst>
          </p:cNvPr>
          <p:cNvSpPr/>
          <p:nvPr/>
        </p:nvSpPr>
        <p:spPr>
          <a:xfrm rot="18710058">
            <a:off x="8390571" y="5481260"/>
            <a:ext cx="364799" cy="364799"/>
          </a:xfrm>
          <a:prstGeom prst="teardrop">
            <a:avLst>
              <a:gd name="adj" fmla="val 115000"/>
            </a:avLst>
          </a:prstGeom>
          <a:solidFill>
            <a:srgbClr val="72D5E3">
              <a:hueOff val="0"/>
              <a:satOff val="0"/>
              <a:lumOff val="0"/>
              <a:alpha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6BEDE168-519A-4C1F-A986-AE6823747774}"/>
              </a:ext>
            </a:extLst>
          </p:cNvPr>
          <p:cNvSpPr/>
          <p:nvPr/>
        </p:nvSpPr>
        <p:spPr>
          <a:xfrm rot="18948083">
            <a:off x="6170045" y="5490974"/>
            <a:ext cx="364799" cy="364799"/>
          </a:xfrm>
          <a:prstGeom prst="teardrop">
            <a:avLst>
              <a:gd name="adj" fmla="val 115000"/>
            </a:avLst>
          </a:prstGeom>
          <a:solidFill>
            <a:srgbClr val="72D5E3">
              <a:hueOff val="0"/>
              <a:satOff val="0"/>
              <a:lumOff val="0"/>
              <a:alpha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5AC3F069-A7FF-42F5-82F5-3B5D5CBFFDE9}"/>
              </a:ext>
            </a:extLst>
          </p:cNvPr>
          <p:cNvSpPr/>
          <p:nvPr/>
        </p:nvSpPr>
        <p:spPr>
          <a:xfrm rot="8100000">
            <a:off x="9444456" y="1710763"/>
            <a:ext cx="364799" cy="364799"/>
          </a:xfrm>
          <a:prstGeom prst="teardrop">
            <a:avLst>
              <a:gd name="adj" fmla="val 115000"/>
            </a:avLst>
          </a:prstGeom>
          <a:solidFill>
            <a:srgbClr val="72D5E3">
              <a:hueOff val="0"/>
              <a:satOff val="0"/>
              <a:lumOff val="0"/>
              <a:alpha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3" name="Teardrop 12">
            <a:extLst>
              <a:ext uri="{FF2B5EF4-FFF2-40B4-BE49-F238E27FC236}">
                <a16:creationId xmlns:a16="http://schemas.microsoft.com/office/drawing/2014/main" id="{F3335CC0-53A1-49D4-896A-7A4BA4A32AEC}"/>
              </a:ext>
            </a:extLst>
          </p:cNvPr>
          <p:cNvSpPr/>
          <p:nvPr/>
        </p:nvSpPr>
        <p:spPr>
          <a:xfrm rot="8100000">
            <a:off x="7247557" y="1710762"/>
            <a:ext cx="364799" cy="364799"/>
          </a:xfrm>
          <a:prstGeom prst="teardrop">
            <a:avLst>
              <a:gd name="adj" fmla="val 115000"/>
            </a:avLst>
          </a:prstGeom>
          <a:solidFill>
            <a:srgbClr val="72D5E3">
              <a:hueOff val="0"/>
              <a:satOff val="0"/>
              <a:lumOff val="0"/>
              <a:alphaOff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5ADA64E6-7D38-4993-A182-5DE91C096188}"/>
              </a:ext>
            </a:extLst>
          </p:cNvPr>
          <p:cNvSpPr/>
          <p:nvPr/>
        </p:nvSpPr>
        <p:spPr>
          <a:xfrm>
            <a:off x="8431096" y="5521785"/>
            <a:ext cx="283747" cy="283747"/>
          </a:xfrm>
          <a:prstGeom prst="donut">
            <a:avLst/>
          </a:prstGeom>
          <a:solidFill>
            <a:sysClr val="window" lastClr="FFFFFF">
              <a:hueOff val="0"/>
              <a:satOff val="0"/>
              <a:lumOff val="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BD46AA22-7853-4CDD-AEC0-7DDD9D128177}"/>
              </a:ext>
            </a:extLst>
          </p:cNvPr>
          <p:cNvSpPr/>
          <p:nvPr/>
        </p:nvSpPr>
        <p:spPr>
          <a:xfrm>
            <a:off x="6210570" y="5521787"/>
            <a:ext cx="283747" cy="283747"/>
          </a:xfrm>
          <a:prstGeom prst="donut">
            <a:avLst/>
          </a:prstGeom>
          <a:solidFill>
            <a:sysClr val="window" lastClr="FFFFFF">
              <a:hueOff val="0"/>
              <a:satOff val="0"/>
              <a:lumOff val="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12AF55EA-1BB3-4AB8-982F-E6786BE6C93D}"/>
              </a:ext>
            </a:extLst>
          </p:cNvPr>
          <p:cNvSpPr/>
          <p:nvPr/>
        </p:nvSpPr>
        <p:spPr>
          <a:xfrm>
            <a:off x="9484982" y="1751289"/>
            <a:ext cx="283747" cy="283747"/>
          </a:xfrm>
          <a:prstGeom prst="donut">
            <a:avLst/>
          </a:prstGeom>
          <a:solidFill>
            <a:sysClr val="window" lastClr="FFFFFF">
              <a:hueOff val="0"/>
              <a:satOff val="0"/>
              <a:lumOff val="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3B593C5F-D44B-4B14-83E9-42324589DA46}"/>
              </a:ext>
            </a:extLst>
          </p:cNvPr>
          <p:cNvSpPr/>
          <p:nvPr/>
        </p:nvSpPr>
        <p:spPr>
          <a:xfrm>
            <a:off x="7288082" y="1751289"/>
            <a:ext cx="283747" cy="283747"/>
          </a:xfrm>
          <a:prstGeom prst="donut">
            <a:avLst/>
          </a:prstGeom>
          <a:solidFill>
            <a:sysClr val="window" lastClr="FFFFFF">
              <a:hueOff val="0"/>
              <a:satOff val="0"/>
              <a:lumOff val="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0238352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22EC83B9-BA5B-4B81-91CE-107E40C4B647}"/>
              </a:ext>
            </a:extLst>
          </p:cNvPr>
          <p:cNvSpPr/>
          <p:nvPr/>
        </p:nvSpPr>
        <p:spPr>
          <a:xfrm>
            <a:off x="1739823" y="2001125"/>
            <a:ext cx="3459193" cy="3459193"/>
          </a:xfrm>
          <a:prstGeom prst="ellipse">
            <a:avLst/>
          </a:pr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5FFE97-40D6-467F-B25D-1351BBEB71D0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What will it </a:t>
            </a: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cost? </a:t>
            </a:r>
            <a:r>
              <a:rPr 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(1/2)</a:t>
            </a:r>
          </a:p>
          <a:p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 will deliver the project by end of July with a team of 1 on-site Associate and 6 off-shore Decision Scientists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6242961-4427-42AA-A199-FCF8BAC06592}"/>
              </a:ext>
            </a:extLst>
          </p:cNvPr>
          <p:cNvGrpSpPr/>
          <p:nvPr/>
        </p:nvGrpSpPr>
        <p:grpSpPr>
          <a:xfrm>
            <a:off x="7002863" y="1934430"/>
            <a:ext cx="3330198" cy="738664"/>
            <a:chOff x="7063689" y="1828876"/>
            <a:chExt cx="3330198" cy="73866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F9AE2F2-9D75-45DB-BCFB-FE588BF6905E}"/>
                </a:ext>
              </a:extLst>
            </p:cNvPr>
            <p:cNvSpPr/>
            <p:nvPr/>
          </p:nvSpPr>
          <p:spPr>
            <a:xfrm>
              <a:off x="7837453" y="1828876"/>
              <a:ext cx="255643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 Light" panose="020B0502040204020203" pitchFamily="34" charset="0"/>
                </a:rPr>
                <a:t>Quick turn-around time enabled by existing reproducible components, platforms and experience from working with Fortune 500s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49B482D-64C6-466A-BC47-50D5046CC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3689" y="1885913"/>
              <a:ext cx="624591" cy="624591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27BF731-F580-45C3-9014-82B8D2AC6833}"/>
              </a:ext>
            </a:extLst>
          </p:cNvPr>
          <p:cNvSpPr/>
          <p:nvPr/>
        </p:nvSpPr>
        <p:spPr>
          <a:xfrm>
            <a:off x="6597585" y="1353139"/>
            <a:ext cx="3857728" cy="473889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No reinventing the wheel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75F6431-DB9F-4610-8976-C304F93BC32C}"/>
              </a:ext>
            </a:extLst>
          </p:cNvPr>
          <p:cNvSpPr/>
          <p:nvPr/>
        </p:nvSpPr>
        <p:spPr>
          <a:xfrm>
            <a:off x="6594449" y="1827969"/>
            <a:ext cx="3857728" cy="951586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9B9998-F686-4DEC-BFFE-E0A1667DD59E}"/>
              </a:ext>
            </a:extLst>
          </p:cNvPr>
          <p:cNvGrpSpPr/>
          <p:nvPr/>
        </p:nvGrpSpPr>
        <p:grpSpPr>
          <a:xfrm>
            <a:off x="7409078" y="3169661"/>
            <a:ext cx="3857728" cy="1418159"/>
            <a:chOff x="7150741" y="3113402"/>
            <a:chExt cx="3857728" cy="141815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DE85E5B-1703-4416-8875-D9D95EBAFFB6}"/>
                </a:ext>
              </a:extLst>
            </p:cNvPr>
            <p:cNvGrpSpPr/>
            <p:nvPr/>
          </p:nvGrpSpPr>
          <p:grpSpPr>
            <a:xfrm>
              <a:off x="7518290" y="3686436"/>
              <a:ext cx="3204693" cy="738664"/>
              <a:chOff x="8132906" y="3506259"/>
              <a:chExt cx="3204693" cy="73866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9414511-41B1-4744-9A24-BEFA5C4F743C}"/>
                  </a:ext>
                </a:extLst>
              </p:cNvPr>
              <p:cNvSpPr/>
              <p:nvPr/>
            </p:nvSpPr>
            <p:spPr>
              <a:xfrm>
                <a:off x="9041810" y="3506259"/>
                <a:ext cx="2295789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lawik Light" panose="020B0502040204020203" pitchFamily="34" charset="0"/>
                  </a:rPr>
                  <a:t>KT and Handover at the end of project along with training sessions for the team on using the platforms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lawik Light" panose="020B0502040204020203" pitchFamily="34" charset="0"/>
                  </a:rPr>
                  <a:t>Roadshows and Workshops</a:t>
                </a:r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6924281C-32E2-410B-8128-9EB369751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2906" y="3563296"/>
                <a:ext cx="624591" cy="624591"/>
              </a:xfrm>
              <a:prstGeom prst="rect">
                <a:avLst/>
              </a:prstGeom>
            </p:spPr>
          </p:pic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B9B2FE-7988-4E85-9237-366031C8B95A}"/>
                </a:ext>
              </a:extLst>
            </p:cNvPr>
            <p:cNvSpPr/>
            <p:nvPr/>
          </p:nvSpPr>
          <p:spPr>
            <a:xfrm>
              <a:off x="7150741" y="3113402"/>
              <a:ext cx="3857728" cy="473889"/>
            </a:xfrm>
            <a:prstGeom prst="rect">
              <a:avLst/>
            </a:prstGeom>
            <a:solidFill>
              <a:srgbClr val="D9D9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lawik" panose="020B0502040204020203" pitchFamily="34" charset="0"/>
                  <a:ea typeface="+mn-ea"/>
                  <a:cs typeface="+mn-cs"/>
                </a:rPr>
                <a:t>Training and Evangelization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9FD3D5B-22E5-4733-A781-D7C75FF1A617}"/>
                </a:ext>
              </a:extLst>
            </p:cNvPr>
            <p:cNvSpPr/>
            <p:nvPr/>
          </p:nvSpPr>
          <p:spPr>
            <a:xfrm>
              <a:off x="7150741" y="3579975"/>
              <a:ext cx="3857728" cy="951586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8F00ED2-F3F5-478C-ABD5-1F0DBC6A374B}"/>
              </a:ext>
            </a:extLst>
          </p:cNvPr>
          <p:cNvGrpSpPr/>
          <p:nvPr/>
        </p:nvGrpSpPr>
        <p:grpSpPr>
          <a:xfrm>
            <a:off x="6591313" y="4947694"/>
            <a:ext cx="3860864" cy="1417790"/>
            <a:chOff x="6591313" y="4947694"/>
            <a:chExt cx="3860864" cy="1417790"/>
          </a:xfrm>
        </p:grpSpPr>
        <p:pic>
          <p:nvPicPr>
            <p:cNvPr id="44" name="Picture 43" descr="A close up of a box&#10;&#10;Description generated with high confidence">
              <a:extLst>
                <a:ext uri="{FF2B5EF4-FFF2-40B4-BE49-F238E27FC236}">
                  <a16:creationId xmlns:a16="http://schemas.microsoft.com/office/drawing/2014/main" id="{2F2CFE08-3CD8-435D-8F8A-574EAA6C9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232" y="5524081"/>
              <a:ext cx="731221" cy="731221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C2DA856-490D-42BC-8BEE-7D813837379B}"/>
                </a:ext>
              </a:extLst>
            </p:cNvPr>
            <p:cNvSpPr/>
            <p:nvPr/>
          </p:nvSpPr>
          <p:spPr>
            <a:xfrm>
              <a:off x="7776628" y="5520359"/>
              <a:ext cx="231627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 Light" panose="020B0502040204020203" pitchFamily="34" charset="0"/>
                </a:rPr>
                <a:t>Full accessibility of code &amp; deliverables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 Light" panose="020B0502040204020203" pitchFamily="34" charset="0"/>
                </a:rPr>
                <a:t>Flexibility in scaling to similar business needs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37B186B-02A6-4212-AC7E-82CBCE59EDFA}"/>
                </a:ext>
              </a:extLst>
            </p:cNvPr>
            <p:cNvSpPr/>
            <p:nvPr/>
          </p:nvSpPr>
          <p:spPr>
            <a:xfrm>
              <a:off x="6594449" y="4947694"/>
              <a:ext cx="3857728" cy="473889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lawik" panose="020B0502040204020203" pitchFamily="34" charset="0"/>
                  <a:ea typeface="+mn-ea"/>
                  <a:cs typeface="+mn-cs"/>
                </a:rPr>
                <a:t>White-box solution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BC94E2B-613B-4D2B-B156-7BB931945302}"/>
                </a:ext>
              </a:extLst>
            </p:cNvPr>
            <p:cNvSpPr/>
            <p:nvPr/>
          </p:nvSpPr>
          <p:spPr>
            <a:xfrm>
              <a:off x="6591313" y="5413898"/>
              <a:ext cx="3857728" cy="951586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CBF5274-F263-46B3-B4A1-E1E7FA587AFE}"/>
              </a:ext>
            </a:extLst>
          </p:cNvPr>
          <p:cNvGrpSpPr/>
          <p:nvPr/>
        </p:nvGrpSpPr>
        <p:grpSpPr>
          <a:xfrm>
            <a:off x="1865385" y="2526374"/>
            <a:ext cx="3208068" cy="2408694"/>
            <a:chOff x="1786627" y="2762592"/>
            <a:chExt cx="3208068" cy="240869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FF1E0BD-9841-4C1A-B5BF-02ADCF28EF17}"/>
                </a:ext>
              </a:extLst>
            </p:cNvPr>
            <p:cNvGrpSpPr/>
            <p:nvPr/>
          </p:nvGrpSpPr>
          <p:grpSpPr>
            <a:xfrm>
              <a:off x="1786627" y="2762592"/>
              <a:ext cx="3208068" cy="2408694"/>
              <a:chOff x="1789371" y="2047511"/>
              <a:chExt cx="3208068" cy="2408694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FE63077-FEAF-42E5-80F1-543249B4CE4A}"/>
                  </a:ext>
                </a:extLst>
              </p:cNvPr>
              <p:cNvSpPr txBox="1"/>
              <p:nvPr/>
            </p:nvSpPr>
            <p:spPr>
              <a:xfrm>
                <a:off x="1789371" y="2540296"/>
                <a:ext cx="3208068" cy="1915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Selawik" panose="020B0502040204020203" pitchFamily="34" charset="0"/>
                  </a:rPr>
                  <a:t>USD </a:t>
                </a:r>
                <a:r>
                  <a:rPr lang="en-US" sz="4800" b="1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lawik" panose="020B0502040204020203" pitchFamily="34" charset="0"/>
                  </a:rPr>
                  <a:t>497,147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lawik" panose="020B0502040204020203" pitchFamily="34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lawik Light" panose="020B0502040204020203" pitchFamily="34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lawik Light" panose="020B0502040204020203" pitchFamily="34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lawik Light" panose="020B0502040204020203" pitchFamily="34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Selawik" panose="020B0502040204020203" pitchFamily="34" charset="0"/>
                  </a:rPr>
                  <a:t>DURATION</a:t>
                </a: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lawik" panose="020B0502040204020203" pitchFamily="34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lawik Light" panose="020B0502040204020203" pitchFamily="34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Selawik Light" panose="020B0502040204020203" pitchFamily="34" charset="0"/>
                  </a:rPr>
                  <a:t>8 months</a:t>
                </a:r>
              </a:p>
            </p:txBody>
          </p:sp>
          <p:pic>
            <p:nvPicPr>
              <p:cNvPr id="52" name="Picture 51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52A6F43E-29F2-4F1B-AB51-A4EFDEE43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4308" y="2047511"/>
                <a:ext cx="438671" cy="438671"/>
              </a:xfrm>
              <a:prstGeom prst="rect">
                <a:avLst/>
              </a:prstGeom>
            </p:spPr>
          </p:pic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53BC3EE-FCAD-4536-9301-5CF19EFB921F}"/>
                </a:ext>
              </a:extLst>
            </p:cNvPr>
            <p:cNvCxnSpPr/>
            <p:nvPr/>
          </p:nvCxnSpPr>
          <p:spPr>
            <a:xfrm>
              <a:off x="2070340" y="4235570"/>
              <a:ext cx="2631056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1817CA3-4E5D-4001-8293-4778CC78B485}"/>
              </a:ext>
            </a:extLst>
          </p:cNvPr>
          <p:cNvSpPr/>
          <p:nvPr/>
        </p:nvSpPr>
        <p:spPr>
          <a:xfrm>
            <a:off x="5063706" y="1561381"/>
            <a:ext cx="1544128" cy="1483744"/>
          </a:xfrm>
          <a:custGeom>
            <a:avLst/>
            <a:gdLst>
              <a:gd name="connsiteX0" fmla="*/ 0 w 1544128"/>
              <a:gd name="connsiteY0" fmla="*/ 1483744 h 1483744"/>
              <a:gd name="connsiteX1" fmla="*/ 690113 w 1544128"/>
              <a:gd name="connsiteY1" fmla="*/ 1086928 h 1483744"/>
              <a:gd name="connsiteX2" fmla="*/ 1104181 w 1544128"/>
              <a:gd name="connsiteY2" fmla="*/ 215661 h 1483744"/>
              <a:gd name="connsiteX3" fmla="*/ 1544128 w 1544128"/>
              <a:gd name="connsiteY3" fmla="*/ 0 h 148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4128" h="1483744">
                <a:moveTo>
                  <a:pt x="0" y="1483744"/>
                </a:moveTo>
                <a:cubicBezTo>
                  <a:pt x="253041" y="1391009"/>
                  <a:pt x="506083" y="1298275"/>
                  <a:pt x="690113" y="1086928"/>
                </a:cubicBezTo>
                <a:cubicBezTo>
                  <a:pt x="874143" y="875581"/>
                  <a:pt x="961845" y="396816"/>
                  <a:pt x="1104181" y="215661"/>
                </a:cubicBezTo>
                <a:cubicBezTo>
                  <a:pt x="1246517" y="34506"/>
                  <a:pt x="1395322" y="17253"/>
                  <a:pt x="1544128" y="0"/>
                </a:cubicBezTo>
              </a:path>
            </a:pathLst>
          </a:cu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03EE76D-525D-4FD6-860E-6DC3AFC65F79}"/>
              </a:ext>
            </a:extLst>
          </p:cNvPr>
          <p:cNvSpPr/>
          <p:nvPr/>
        </p:nvSpPr>
        <p:spPr>
          <a:xfrm flipV="1">
            <a:off x="5063926" y="4424320"/>
            <a:ext cx="1543908" cy="801021"/>
          </a:xfrm>
          <a:custGeom>
            <a:avLst/>
            <a:gdLst>
              <a:gd name="connsiteX0" fmla="*/ 0 w 1544128"/>
              <a:gd name="connsiteY0" fmla="*/ 1483744 h 1483744"/>
              <a:gd name="connsiteX1" fmla="*/ 690113 w 1544128"/>
              <a:gd name="connsiteY1" fmla="*/ 1086928 h 1483744"/>
              <a:gd name="connsiteX2" fmla="*/ 1104181 w 1544128"/>
              <a:gd name="connsiteY2" fmla="*/ 215661 h 1483744"/>
              <a:gd name="connsiteX3" fmla="*/ 1544128 w 1544128"/>
              <a:gd name="connsiteY3" fmla="*/ 0 h 148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4128" h="1483744">
                <a:moveTo>
                  <a:pt x="0" y="1483744"/>
                </a:moveTo>
                <a:cubicBezTo>
                  <a:pt x="253041" y="1391009"/>
                  <a:pt x="506083" y="1298275"/>
                  <a:pt x="690113" y="1086928"/>
                </a:cubicBezTo>
                <a:cubicBezTo>
                  <a:pt x="874143" y="875581"/>
                  <a:pt x="961845" y="396816"/>
                  <a:pt x="1104181" y="215661"/>
                </a:cubicBezTo>
                <a:cubicBezTo>
                  <a:pt x="1246517" y="34506"/>
                  <a:pt x="1395322" y="17253"/>
                  <a:pt x="1544128" y="0"/>
                </a:cubicBezTo>
              </a:path>
            </a:pathLst>
          </a:cu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A3C4A084-2F3D-4EFD-888C-A31A2F7B2F96}"/>
              </a:ext>
            </a:extLst>
          </p:cNvPr>
          <p:cNvSpPr/>
          <p:nvPr/>
        </p:nvSpPr>
        <p:spPr>
          <a:xfrm>
            <a:off x="5189220" y="3413760"/>
            <a:ext cx="2225040" cy="313551"/>
          </a:xfrm>
          <a:custGeom>
            <a:avLst/>
            <a:gdLst>
              <a:gd name="connsiteX0" fmla="*/ 0 w 2225040"/>
              <a:gd name="connsiteY0" fmla="*/ 274320 h 313551"/>
              <a:gd name="connsiteX1" fmla="*/ 876300 w 2225040"/>
              <a:gd name="connsiteY1" fmla="*/ 297180 h 313551"/>
              <a:gd name="connsiteX2" fmla="*/ 1455420 w 2225040"/>
              <a:gd name="connsiteY2" fmla="*/ 60960 h 313551"/>
              <a:gd name="connsiteX3" fmla="*/ 2225040 w 2225040"/>
              <a:gd name="connsiteY3" fmla="*/ 0 h 313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5040" h="313551">
                <a:moveTo>
                  <a:pt x="0" y="274320"/>
                </a:moveTo>
                <a:cubicBezTo>
                  <a:pt x="316865" y="303530"/>
                  <a:pt x="633730" y="332740"/>
                  <a:pt x="876300" y="297180"/>
                </a:cubicBezTo>
                <a:cubicBezTo>
                  <a:pt x="1118870" y="261620"/>
                  <a:pt x="1230630" y="110490"/>
                  <a:pt x="1455420" y="60960"/>
                </a:cubicBezTo>
                <a:cubicBezTo>
                  <a:pt x="1680210" y="11430"/>
                  <a:pt x="1952625" y="5715"/>
                  <a:pt x="2225040" y="0"/>
                </a:cubicBezTo>
              </a:path>
            </a:pathLst>
          </a:cu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6078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0F76D85-08AB-4B2E-9C8F-D7D480063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428900"/>
              </p:ext>
            </p:extLst>
          </p:nvPr>
        </p:nvGraphicFramePr>
        <p:xfrm>
          <a:off x="2320908" y="1810116"/>
          <a:ext cx="8860425" cy="1005840"/>
        </p:xfrm>
        <a:graphic>
          <a:graphicData uri="http://schemas.openxmlformats.org/drawingml/2006/table">
            <a:tbl>
              <a:tblPr/>
              <a:tblGrid>
                <a:gridCol w="4797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3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rtl="0" fontAlgn="ctr"/>
                      <a:r>
                        <a:rPr kumimoji="0" lang="en-US" sz="11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Selawik" panose="020B0502040204020203" pitchFamily="34" charset="0"/>
                          <a:ea typeface="+mn-ea"/>
                          <a:cs typeface="+mn-cs"/>
                        </a:rPr>
                        <a:t>Resource location </a:t>
                      </a:r>
                    </a:p>
                  </a:txBody>
                  <a:tcPr marL="8566" marR="8566" marT="85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kumimoji="0" lang="en-US" sz="11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Selawik" panose="020B0502040204020203" pitchFamily="34" charset="0"/>
                          <a:ea typeface="+mn-ea"/>
                          <a:cs typeface="+mn-cs"/>
                        </a:rPr>
                        <a:t>Monthly Fees (USD)</a:t>
                      </a:r>
                    </a:p>
                  </a:txBody>
                  <a:tcPr marL="8566" marR="8566" marT="8559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Decision Scientist - Bangalore, India</a:t>
                      </a:r>
                    </a:p>
                  </a:txBody>
                  <a:tcPr marL="8566" marR="8566" marT="85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$8,602</a:t>
                      </a:r>
                    </a:p>
                  </a:txBody>
                  <a:tcPr marL="8566" marT="8559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Associate - Swiftwater, PA</a:t>
                      </a:r>
                    </a:p>
                  </a:txBody>
                  <a:tcPr marL="8566" marR="8566" marT="85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$19,409</a:t>
                      </a:r>
                    </a:p>
                  </a:txBody>
                  <a:tcPr marL="8566" marT="8559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CF029D4-0B0C-4EF8-A44F-82900AB24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514639"/>
              </p:ext>
            </p:extLst>
          </p:nvPr>
        </p:nvGraphicFramePr>
        <p:xfrm>
          <a:off x="2320908" y="3793772"/>
          <a:ext cx="8860425" cy="1472558"/>
        </p:xfrm>
        <a:graphic>
          <a:graphicData uri="http://schemas.openxmlformats.org/drawingml/2006/table">
            <a:tbl>
              <a:tblPr/>
              <a:tblGrid>
                <a:gridCol w="1807209">
                  <a:extLst>
                    <a:ext uri="{9D8B030D-6E8A-4147-A177-3AD203B41FA5}">
                      <a16:colId xmlns:a16="http://schemas.microsoft.com/office/drawing/2014/main" val="1080486040"/>
                    </a:ext>
                  </a:extLst>
                </a:gridCol>
                <a:gridCol w="1139693">
                  <a:extLst>
                    <a:ext uri="{9D8B030D-6E8A-4147-A177-3AD203B41FA5}">
                      <a16:colId xmlns:a16="http://schemas.microsoft.com/office/drawing/2014/main" val="1854593439"/>
                    </a:ext>
                  </a:extLst>
                </a:gridCol>
                <a:gridCol w="1189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9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9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4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4320"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0" lang="en-US" sz="11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Selawik" panose="020B0502040204020203" pitchFamily="34" charset="0"/>
                          <a:ea typeface="+mn-ea"/>
                          <a:cs typeface="+mn-cs"/>
                        </a:rPr>
                        <a:t>Cost Type</a:t>
                      </a:r>
                    </a:p>
                  </a:txBody>
                  <a:tcPr marL="9525" marR="9525" marT="951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0" lang="en-US" sz="11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Selawik" panose="020B0502040204020203" pitchFamily="34" charset="0"/>
                          <a:ea typeface="+mn-ea"/>
                          <a:cs typeface="+mn-cs"/>
                        </a:rPr>
                        <a:t>Timeline</a:t>
                      </a:r>
                    </a:p>
                  </a:txBody>
                  <a:tcPr marL="9525" marR="9525" marT="9518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kumimoji="0" lang="en-US" sz="11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Selawik" panose="020B0502040204020203" pitchFamily="34" charset="0"/>
                          <a:ea typeface="+mn-ea"/>
                          <a:cs typeface="+mn-cs"/>
                        </a:rPr>
                        <a:t>Staff Count</a:t>
                      </a:r>
                    </a:p>
                  </a:txBody>
                  <a:tcPr marL="9525" marR="9525" marT="9518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kumimoji="0" lang="en-US" sz="11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Selawik" panose="020B0502040204020203" pitchFamily="34" charset="0"/>
                          <a:ea typeface="+mn-ea"/>
                          <a:cs typeface="+mn-cs"/>
                        </a:rPr>
                        <a:t>Monthly Cost </a:t>
                      </a:r>
                    </a:p>
                  </a:txBody>
                  <a:tcPr marL="9525" marR="9525" marT="9518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kumimoji="0" lang="en-US" sz="11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Selawik" panose="020B0502040204020203" pitchFamily="34" charset="0"/>
                          <a:ea typeface="+mn-ea"/>
                          <a:cs typeface="+mn-cs"/>
                        </a:rPr>
                        <a:t>Total Cost (2020)</a:t>
                      </a:r>
                    </a:p>
                  </a:txBody>
                  <a:tcPr marL="9525" marR="9525" marT="9518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525" marR="9525" marT="951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1C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1" i="0" u="none" strike="noStrik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525" marR="9525" marT="9518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1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kumimoji="0" lang="en-US" sz="11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Selawik" panose="020B0502040204020203" pitchFamily="34" charset="0"/>
                          <a:ea typeface="+mn-ea"/>
                          <a:cs typeface="+mn-cs"/>
                        </a:rPr>
                        <a:t>Onsite</a:t>
                      </a:r>
                    </a:p>
                  </a:txBody>
                  <a:tcPr marL="9525" marR="9525" marT="9518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kumimoji="0" lang="en-US" sz="11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Selawik" panose="020B0502040204020203" pitchFamily="34" charset="0"/>
                          <a:ea typeface="+mn-ea"/>
                          <a:cs typeface="+mn-cs"/>
                        </a:rPr>
                        <a:t>Offshore</a:t>
                      </a:r>
                    </a:p>
                  </a:txBody>
                  <a:tcPr marL="9525" marR="9525" marT="9518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Total Engagement Cost ($)</a:t>
                      </a:r>
                    </a:p>
                  </a:txBody>
                  <a:tcPr marL="9525" marR="9525" marT="951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Dec 01, 2019 – </a:t>
                      </a:r>
                    </a:p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Jul 31, 2020</a:t>
                      </a:r>
                    </a:p>
                  </a:txBody>
                  <a:tcPr marL="9525" marR="9525" marT="9518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1</a:t>
                      </a:r>
                    </a:p>
                  </a:txBody>
                  <a:tcPr marL="9525" marR="9525" marT="9518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6</a:t>
                      </a:r>
                    </a:p>
                  </a:txBody>
                  <a:tcPr marL="9525" marR="9525" marT="9518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$71,021</a:t>
                      </a:r>
                    </a:p>
                  </a:txBody>
                  <a:tcPr marL="9525" marT="9518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$568,168</a:t>
                      </a:r>
                    </a:p>
                  </a:txBody>
                  <a:tcPr marL="9525" marT="9518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 gridSpan="5"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Discount ($)</a:t>
                      </a:r>
                    </a:p>
                  </a:txBody>
                  <a:tcPr marL="9525" marR="9525" marT="951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elawik Light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9525" marR="9525" marT="9518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elawik Light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9525" marR="9525" marT="9518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elawik Light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9525" marR="9525" marT="9518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elawik Light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9525" marT="9518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$71,021</a:t>
                      </a:r>
                    </a:p>
                  </a:txBody>
                  <a:tcPr marL="9525" marT="9518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137469"/>
                  </a:ext>
                </a:extLst>
              </a:tr>
              <a:tr h="274320">
                <a:tc gridSpan="5"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Final Engagement Cost ($)</a:t>
                      </a:r>
                    </a:p>
                  </a:txBody>
                  <a:tcPr marL="9525" marR="9525" marT="951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elawik Light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9525" marR="9525" marT="9518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elawik Light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9525" marR="9525" marT="9518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elawik Light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9525" marR="9525" marT="9518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elawik Light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9525" marT="9518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$497,147</a:t>
                      </a:r>
                    </a:p>
                  </a:txBody>
                  <a:tcPr marL="9525" marT="9518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435035"/>
                  </a:ext>
                </a:extLst>
              </a:tr>
            </a:tbl>
          </a:graphicData>
        </a:graphic>
      </p:graphicFrame>
      <p:sp>
        <p:nvSpPr>
          <p:cNvPr id="4" name="Right Arrow 19">
            <a:extLst>
              <a:ext uri="{FF2B5EF4-FFF2-40B4-BE49-F238E27FC236}">
                <a16:creationId xmlns:a16="http://schemas.microsoft.com/office/drawing/2014/main" id="{C1BC6200-CD1D-4D52-8B68-3405F9310C58}"/>
              </a:ext>
            </a:extLst>
          </p:cNvPr>
          <p:cNvSpPr/>
          <p:nvPr/>
        </p:nvSpPr>
        <p:spPr bwMode="auto">
          <a:xfrm>
            <a:off x="571779" y="3889971"/>
            <a:ext cx="1393825" cy="914400"/>
          </a:xfrm>
          <a:prstGeom prst="rightArrow">
            <a:avLst>
              <a:gd name="adj1" fmla="val 77778"/>
              <a:gd name="adj2" fmla="val 25000"/>
            </a:avLst>
          </a:prstGeom>
          <a:noFill/>
          <a:ln w="25400" cap="flat" cmpd="sng" algn="ctr">
            <a:solidFill>
              <a:srgbClr val="D9D9D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square" lIns="91440" rIns="45720" anchor="ctr"/>
          <a:lstStyle/>
          <a:p>
            <a:pPr algn="ctr"/>
            <a:r>
              <a:rPr lang="en-US" sz="11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502040204020203" pitchFamily="34" charset="0"/>
              </a:rPr>
              <a:t>Engagement Cost</a:t>
            </a:r>
          </a:p>
        </p:txBody>
      </p:sp>
      <p:sp>
        <p:nvSpPr>
          <p:cNvPr id="5" name="Right Arrow 20">
            <a:extLst>
              <a:ext uri="{FF2B5EF4-FFF2-40B4-BE49-F238E27FC236}">
                <a16:creationId xmlns:a16="http://schemas.microsoft.com/office/drawing/2014/main" id="{984AA002-9368-42CD-812A-885A7720362E}"/>
              </a:ext>
            </a:extLst>
          </p:cNvPr>
          <p:cNvSpPr/>
          <p:nvPr/>
        </p:nvSpPr>
        <p:spPr bwMode="auto">
          <a:xfrm>
            <a:off x="571779" y="1855836"/>
            <a:ext cx="1393825" cy="914400"/>
          </a:xfrm>
          <a:prstGeom prst="rightArrow">
            <a:avLst>
              <a:gd name="adj1" fmla="val 77778"/>
              <a:gd name="adj2" fmla="val 25000"/>
            </a:avLst>
          </a:prstGeom>
          <a:noFill/>
          <a:ln w="25400" cap="flat" cmpd="sng" algn="ctr">
            <a:solidFill>
              <a:srgbClr val="D9D9D9"/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square" lIns="91440" rIns="45720" anchor="ctr"/>
          <a:lstStyle/>
          <a:p>
            <a:pPr algn="ctr"/>
            <a:r>
              <a:rPr lang="en-US" sz="11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502040204020203" pitchFamily="34" charset="0"/>
              </a:rPr>
              <a:t>Mu Sigma Monthly Fees </a:t>
            </a:r>
          </a:p>
          <a:p>
            <a:pPr algn="ctr"/>
            <a:r>
              <a:rPr lang="en-US" sz="11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502040204020203" pitchFamily="34" charset="0"/>
              </a:rPr>
              <a:t>(per resource)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BB5057-AB3D-49D3-8B74-24A9F8B0D856}"/>
              </a:ext>
            </a:extLst>
          </p:cNvPr>
          <p:cNvSpPr/>
          <p:nvPr/>
        </p:nvSpPr>
        <p:spPr bwMode="auto">
          <a:xfrm>
            <a:off x="770671" y="5494909"/>
            <a:ext cx="11649739" cy="429197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wrap="square" lIns="182880" rIns="4572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Note:</a:t>
            </a:r>
          </a:p>
          <a:p>
            <a:pPr marL="185669" marR="0" lvl="0" indent="-185669" algn="l" defTabSz="742676" rtl="0" eaLnBrk="1" fontAlgn="auto" latinLnBrk="0" hangingPunct="1">
              <a:lnSpc>
                <a:spcPct val="100000"/>
              </a:lnSpc>
              <a:spcBef>
                <a:spcPts val="244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00" b="0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Mu Sigma will discount the professional fees for the first  month of our engagement (pre-kickoff stage)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80E95-18FA-478B-841B-2BB599925763}"/>
              </a:ext>
            </a:extLst>
          </p:cNvPr>
          <p:cNvSpPr txBox="1"/>
          <p:nvPr/>
        </p:nvSpPr>
        <p:spPr>
          <a:xfrm>
            <a:off x="246888" y="184327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What will it </a:t>
            </a: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cost? </a:t>
            </a:r>
            <a:r>
              <a:rPr 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(2/2)</a:t>
            </a:r>
          </a:p>
          <a:p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Detailed break-up of the engagement cost is provided below</a:t>
            </a:r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B552B2B5-06AD-4E88-9CEE-2394D699F829}"/>
              </a:ext>
            </a:extLst>
          </p:cNvPr>
          <p:cNvSpPr txBox="1"/>
          <p:nvPr/>
        </p:nvSpPr>
        <p:spPr>
          <a:xfrm>
            <a:off x="10062747" y="6318600"/>
            <a:ext cx="2037517" cy="2331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ts val="1900"/>
              </a:lnSpc>
            </a:pPr>
            <a:r>
              <a:rPr 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Link to 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23156424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A752AE-2FC2-44CD-96FE-864092D57A5E}"/>
              </a:ext>
            </a:extLst>
          </p:cNvPr>
          <p:cNvSpPr txBox="1"/>
          <p:nvPr/>
        </p:nvSpPr>
        <p:spPr>
          <a:xfrm>
            <a:off x="2612187" y="2896915"/>
            <a:ext cx="274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AE05CC-AA9E-4399-83E7-F41ED46A1C8D}"/>
              </a:ext>
            </a:extLst>
          </p:cNvPr>
          <p:cNvCxnSpPr/>
          <p:nvPr/>
        </p:nvCxnSpPr>
        <p:spPr>
          <a:xfrm>
            <a:off x="5551649" y="2691328"/>
            <a:ext cx="0" cy="10772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85F131-E0B7-460A-9DD8-DFCB5AA5527B}"/>
              </a:ext>
            </a:extLst>
          </p:cNvPr>
          <p:cNvSpPr txBox="1"/>
          <p:nvPr/>
        </p:nvSpPr>
        <p:spPr>
          <a:xfrm>
            <a:off x="5750787" y="2025502"/>
            <a:ext cx="4067914" cy="2631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Executive Summary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Solution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E7E6E6">
                    <a:lumMod val="25000"/>
                  </a:srgb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Who we are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E7E6E6">
                    <a:lumMod val="25000"/>
                  </a:srgb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Engagement &amp; Governance Model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Timelines and Cost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Experience in Promotional Response Modeling and Sales Force Effectiveness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9217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3ACEE78-45E2-436E-8917-0D19B385FCB7}"/>
              </a:ext>
            </a:extLst>
          </p:cNvPr>
          <p:cNvSpPr/>
          <p:nvPr/>
        </p:nvSpPr>
        <p:spPr>
          <a:xfrm>
            <a:off x="601223" y="1408862"/>
            <a:ext cx="2662564" cy="360218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R="0" lvl="0" indent="0" algn="ctr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lawik" panose="020B0502040204020203" pitchFamily="34" charset="0"/>
              </a:rPr>
              <a:t>PROBLEM SPACE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8094FF8-B496-41E4-A110-EBA1E971C5E0}"/>
              </a:ext>
            </a:extLst>
          </p:cNvPr>
          <p:cNvSpPr/>
          <p:nvPr/>
        </p:nvSpPr>
        <p:spPr>
          <a:xfrm>
            <a:off x="3411569" y="1408862"/>
            <a:ext cx="3759199" cy="360218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OBJECTIVE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E9989C7-9F0C-49F5-9453-AFD7770CDD62}"/>
              </a:ext>
            </a:extLst>
          </p:cNvPr>
          <p:cNvSpPr/>
          <p:nvPr/>
        </p:nvSpPr>
        <p:spPr>
          <a:xfrm>
            <a:off x="7318551" y="1408862"/>
            <a:ext cx="3870036" cy="360218"/>
          </a:xfrm>
          <a:prstGeom prst="rect">
            <a:avLst/>
          </a:prstGeom>
          <a:solidFill>
            <a:srgbClr val="D9D9D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OUTCOME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0700092-8DDC-4B58-BCA6-9E8A4CF91F6D}"/>
              </a:ext>
            </a:extLst>
          </p:cNvPr>
          <p:cNvCxnSpPr/>
          <p:nvPr/>
        </p:nvCxnSpPr>
        <p:spPr>
          <a:xfrm>
            <a:off x="601223" y="2680008"/>
            <a:ext cx="10587364" cy="0"/>
          </a:xfrm>
          <a:prstGeom prst="line">
            <a:avLst/>
          </a:prstGeom>
          <a:noFill/>
          <a:ln w="12700" cap="sq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F7EACE4-06D0-4745-8D77-CFECA255C83F}"/>
              </a:ext>
            </a:extLst>
          </p:cNvPr>
          <p:cNvCxnSpPr/>
          <p:nvPr/>
        </p:nvCxnSpPr>
        <p:spPr>
          <a:xfrm>
            <a:off x="601223" y="3700701"/>
            <a:ext cx="10587364" cy="0"/>
          </a:xfrm>
          <a:prstGeom prst="line">
            <a:avLst/>
          </a:prstGeom>
          <a:noFill/>
          <a:ln w="12700" cap="sq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E8DC15C3-F013-476E-ADE9-AE4C387543EA}"/>
              </a:ext>
            </a:extLst>
          </p:cNvPr>
          <p:cNvSpPr/>
          <p:nvPr/>
        </p:nvSpPr>
        <p:spPr>
          <a:xfrm>
            <a:off x="3388582" y="1823052"/>
            <a:ext cx="3870036" cy="90218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888B8D">
                  <a:lumMod val="75000"/>
                </a:srgbClr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E198EB0-E0EF-4006-8955-2872C2F28C60}"/>
              </a:ext>
            </a:extLst>
          </p:cNvPr>
          <p:cNvSpPr/>
          <p:nvPr/>
        </p:nvSpPr>
        <p:spPr>
          <a:xfrm>
            <a:off x="7295564" y="1755876"/>
            <a:ext cx="3870036" cy="90218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 anchorCtr="0">
            <a:noAutofit/>
          </a:bodyPr>
          <a:lstStyle/>
          <a:p>
            <a:pPr lvl="0">
              <a:defRPr/>
            </a:pPr>
            <a:r>
              <a:rPr lang="en-US" sz="1200" b="1" dirty="0">
                <a:solidFill>
                  <a:srgbClr val="D7523C"/>
                </a:solidFill>
                <a:latin typeface="Selawik" panose="020B0502040204020203" pitchFamily="34" charset="0"/>
                <a:cs typeface="Segoe UI" panose="020B0502040204020203" pitchFamily="34" charset="0"/>
              </a:rPr>
              <a:t>Enabled customized targeting and messaging</a:t>
            </a:r>
            <a:r>
              <a:rPr lang="en-US" sz="1200" b="1" dirty="0">
                <a:solidFill>
                  <a:srgbClr val="EE843C"/>
                </a:solidFill>
                <a:latin typeface="Selawik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>
                <a:solidFill>
                  <a:srgbClr val="6A6A6A"/>
                </a:solidFill>
                <a:latin typeface="Selawik" panose="020B0502040204020203" pitchFamily="34" charset="0"/>
                <a:cs typeface="Segoe UI" panose="020B0502040204020203" pitchFamily="34" charset="0"/>
              </a:rPr>
              <a:t>for 100,000+ physicians</a:t>
            </a:r>
            <a:endParaRPr lang="en-US" sz="1200" dirty="0">
              <a:solidFill>
                <a:srgbClr val="6A6A6A"/>
              </a:solidFill>
              <a:latin typeface="Selawik" panose="020B0502040204020203" pitchFamily="34" charset="0"/>
              <a:cs typeface="Times New Roman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94A408E-147C-4CA3-A55E-B45628554030}"/>
              </a:ext>
            </a:extLst>
          </p:cNvPr>
          <p:cNvSpPr/>
          <p:nvPr/>
        </p:nvSpPr>
        <p:spPr>
          <a:xfrm>
            <a:off x="3381345" y="2575319"/>
            <a:ext cx="4032948" cy="90218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Segoe UI" panose="020B0502040204020203" pitchFamily="34" charset="0"/>
              </a:rPr>
              <a:t>Enhance marketing effort by identifying best allocation across products, markets, and marketing </a:t>
            </a: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Segoe UI" panose="020B0502040204020203" pitchFamily="34" charset="0"/>
              </a:rPr>
              <a:t>programmes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across multiple geographies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B5E0C34-E380-43F0-BF25-9E0ADC4D86D0}"/>
              </a:ext>
            </a:extLst>
          </p:cNvPr>
          <p:cNvSpPr/>
          <p:nvPr/>
        </p:nvSpPr>
        <p:spPr>
          <a:xfrm>
            <a:off x="7309746" y="2626718"/>
            <a:ext cx="4032947" cy="90218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 anchorCtr="0">
            <a:noAutofit/>
          </a:bodyPr>
          <a:lstStyle/>
          <a:p>
            <a:pPr lvl="0" defTabSz="742657">
              <a:defRPr/>
            </a:pPr>
            <a:r>
              <a:rPr 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Selawik" panose="020B0502040204020203" pitchFamily="34" charset="0"/>
                <a:cs typeface="Times New Roman" pitchFamily="18" charset="0"/>
              </a:rPr>
              <a:t>Recommendations from our marketing mix solution for helped obtain </a:t>
            </a:r>
            <a:r>
              <a:rPr lang="en-US" sz="1200" b="1" dirty="0">
                <a:solidFill>
                  <a:srgbClr val="D7523C"/>
                </a:solidFill>
                <a:latin typeface="Selawik" panose="020B0502040204020203" pitchFamily="34" charset="0"/>
                <a:cs typeface="Times New Roman" pitchFamily="18" charset="0"/>
              </a:rPr>
              <a:t>incremental profits </a:t>
            </a:r>
            <a:r>
              <a:rPr lang="en-US" sz="1200" dirty="0">
                <a:solidFill>
                  <a:srgbClr val="D7523C"/>
                </a:solidFill>
                <a:latin typeface="Selawik" panose="020B0502040204020203" pitchFamily="34" charset="0"/>
                <a:cs typeface="Times New Roman" pitchFamily="18" charset="0"/>
              </a:rPr>
              <a:t>of</a:t>
            </a:r>
            <a:r>
              <a:rPr lang="en-US" sz="1200" b="1" dirty="0">
                <a:solidFill>
                  <a:srgbClr val="D7523C"/>
                </a:solidFill>
                <a:latin typeface="Selawik" panose="020B0502040204020203" pitchFamily="34" charset="0"/>
                <a:cs typeface="Times New Roman" pitchFamily="18" charset="0"/>
              </a:rPr>
              <a:t> </a:t>
            </a:r>
            <a:r>
              <a:rPr lang="en-US" sz="1200" b="1" dirty="0">
                <a:solidFill>
                  <a:srgbClr val="D7523C"/>
                </a:solidFill>
                <a:latin typeface="Selawik" panose="020B0502040204020203" pitchFamily="34" charset="0"/>
                <a:cs typeface="Segoe UI" panose="020B0502040204020203" pitchFamily="34" charset="0"/>
              </a:rPr>
              <a:t>€6M+ </a:t>
            </a:r>
            <a:r>
              <a:rPr lang="en-US" sz="1200" b="1" dirty="0">
                <a:solidFill>
                  <a:srgbClr val="D7523C"/>
                </a:solidFill>
                <a:latin typeface="Selawik" panose="020B0502040204020203" pitchFamily="34" charset="0"/>
                <a:cs typeface="Times New Roman" pitchFamily="18" charset="0"/>
              </a:rPr>
              <a:t>for Brand-1 and </a:t>
            </a:r>
            <a:r>
              <a:rPr lang="en-US" sz="1200" b="1" dirty="0">
                <a:solidFill>
                  <a:srgbClr val="D7523C"/>
                </a:solidFill>
                <a:latin typeface="Selawik" panose="020B0502040204020203" pitchFamily="34" charset="0"/>
                <a:cs typeface="Segoe UI" panose="020B0502040204020203" pitchFamily="34" charset="0"/>
              </a:rPr>
              <a:t>€5M+ </a:t>
            </a:r>
            <a:r>
              <a:rPr lang="en-US" sz="1200" b="1" dirty="0">
                <a:solidFill>
                  <a:srgbClr val="D7523C"/>
                </a:solidFill>
                <a:latin typeface="Selawik" panose="020B0502040204020203" pitchFamily="34" charset="0"/>
                <a:cs typeface="Times New Roman" pitchFamily="18" charset="0"/>
              </a:rPr>
              <a:t>for Brand-2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1E3239-C2EC-4429-923C-F780B8E107B3}"/>
              </a:ext>
            </a:extLst>
          </p:cNvPr>
          <p:cNvSpPr/>
          <p:nvPr/>
        </p:nvSpPr>
        <p:spPr>
          <a:xfrm>
            <a:off x="3381814" y="3783979"/>
            <a:ext cx="3929969" cy="90218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Segoe UI" panose="020B0502040204020203" pitchFamily="34" charset="0"/>
              </a:rPr>
              <a:t>Estimate Salesforce for a product to be launched in the market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Segoe UI" panose="020B0502040204020203" pitchFamily="34" charset="0"/>
              </a:rPr>
              <a:t>Developed an Agent based modelling solution which was capable of testing multiple scenarios by changing the salesforce sizing and obtain the optimum result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771AFD-0412-475E-BA2A-84E69D9DA220}"/>
              </a:ext>
            </a:extLst>
          </p:cNvPr>
          <p:cNvSpPr/>
          <p:nvPr/>
        </p:nvSpPr>
        <p:spPr>
          <a:xfrm>
            <a:off x="7318551" y="3748266"/>
            <a:ext cx="4032946" cy="90218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 anchorCtr="0">
            <a:noAutofit/>
          </a:bodyPr>
          <a:lstStyle/>
          <a:p>
            <a:pPr lvl="0">
              <a:defRPr/>
            </a:pPr>
            <a:r>
              <a:rPr lang="en-US" sz="1200" b="1" dirty="0">
                <a:solidFill>
                  <a:srgbClr val="D7523C"/>
                </a:solidFill>
                <a:latin typeface="Selawik" panose="020B0502040204020203" pitchFamily="34" charset="0"/>
                <a:cs typeface="Segoe UI" panose="020B0502040204020203" pitchFamily="34" charset="0"/>
              </a:rPr>
              <a:t>Forecasted sales performance </a:t>
            </a:r>
            <a:r>
              <a:rPr 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Selawik" panose="020B0502040204020203" pitchFamily="34" charset="0"/>
                <a:cs typeface="Times New Roman" pitchFamily="18" charset="0"/>
              </a:rPr>
              <a:t>of the drug for a subsequent </a:t>
            </a:r>
          </a:p>
          <a:p>
            <a:pPr lvl="0">
              <a:defRPr/>
            </a:pPr>
            <a:r>
              <a:rPr lang="en-US" sz="1200" dirty="0">
                <a:solidFill>
                  <a:srgbClr val="000000">
                    <a:lumMod val="65000"/>
                    <a:lumOff val="35000"/>
                  </a:srgbClr>
                </a:solidFill>
                <a:latin typeface="Selawik" panose="020B0502040204020203" pitchFamily="34" charset="0"/>
                <a:cs typeface="Times New Roman" pitchFamily="18" charset="0"/>
              </a:rPr>
              <a:t>3 year period for different scenarios of salesforce sizes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4C6AFDB-B632-4C46-950A-CAFDD8C60200}"/>
              </a:ext>
            </a:extLst>
          </p:cNvPr>
          <p:cNvCxnSpPr/>
          <p:nvPr/>
        </p:nvCxnSpPr>
        <p:spPr>
          <a:xfrm>
            <a:off x="764133" y="4778129"/>
            <a:ext cx="10587364" cy="0"/>
          </a:xfrm>
          <a:prstGeom prst="line">
            <a:avLst/>
          </a:prstGeom>
          <a:noFill/>
          <a:ln w="12700" cap="sq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3187AF0-FD75-4728-A5EC-AC30D0AD949C}"/>
              </a:ext>
            </a:extLst>
          </p:cNvPr>
          <p:cNvCxnSpPr/>
          <p:nvPr/>
        </p:nvCxnSpPr>
        <p:spPr>
          <a:xfrm>
            <a:off x="764133" y="5703191"/>
            <a:ext cx="10587364" cy="0"/>
          </a:xfrm>
          <a:prstGeom prst="line">
            <a:avLst/>
          </a:prstGeom>
          <a:noFill/>
          <a:ln w="12700" cap="sq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82C935D5-897A-42F2-A91C-C838D6EB1C07}"/>
              </a:ext>
            </a:extLst>
          </p:cNvPr>
          <p:cNvSpPr/>
          <p:nvPr/>
        </p:nvSpPr>
        <p:spPr>
          <a:xfrm>
            <a:off x="156398" y="5751978"/>
            <a:ext cx="2445848" cy="328310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6286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People Placement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485025-99AB-461C-87A9-7D36AADB8B6F}"/>
              </a:ext>
            </a:extLst>
          </p:cNvPr>
          <p:cNvSpPr/>
          <p:nvPr/>
        </p:nvSpPr>
        <p:spPr>
          <a:xfrm>
            <a:off x="3390303" y="5703191"/>
            <a:ext cx="3929969" cy="90218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Optimal assignment of Sales personnel to maximize performance rating &amp; ensuring business continuity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Multiple scenarios was created and modelled to arrive at the final solution</a:t>
            </a:r>
          </a:p>
        </p:txBody>
      </p:sp>
      <p:pic>
        <p:nvPicPr>
          <p:cNvPr id="54" name="Picture 2" descr="Image result for powerpoint">
            <a:hlinkClick r:id="rId2" action="ppaction://hlinksldjump"/>
            <a:extLst>
              <a:ext uri="{FF2B5EF4-FFF2-40B4-BE49-F238E27FC236}">
                <a16:creationId xmlns:a16="http://schemas.microsoft.com/office/drawing/2014/main" id="{EB56D379-F4EC-4EA5-AD55-4CA6F4B17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179" y="5960621"/>
            <a:ext cx="546608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Image result for powerpoint">
            <a:hlinkClick r:id="rId5" action="ppaction://hlinksldjump"/>
            <a:extLst>
              <a:ext uri="{FF2B5EF4-FFF2-40B4-BE49-F238E27FC236}">
                <a16:creationId xmlns:a16="http://schemas.microsoft.com/office/drawing/2014/main" id="{D1194DE6-E4F9-4371-ABAB-65D2E6363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179" y="1930566"/>
            <a:ext cx="546608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B3591FE-774F-4782-A38D-954B6F67AE1E}"/>
              </a:ext>
            </a:extLst>
          </p:cNvPr>
          <p:cNvSpPr/>
          <p:nvPr/>
        </p:nvSpPr>
        <p:spPr>
          <a:xfrm>
            <a:off x="156398" y="3908197"/>
            <a:ext cx="2445848" cy="308044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6286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Sales Force Sizing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55B0056-F820-4111-BCA0-72AD4F8C873B}"/>
              </a:ext>
            </a:extLst>
          </p:cNvPr>
          <p:cNvSpPr/>
          <p:nvPr/>
        </p:nvSpPr>
        <p:spPr>
          <a:xfrm>
            <a:off x="167031" y="4833391"/>
            <a:ext cx="2445848" cy="34960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6286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Territory Alignment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DBD1FE-9274-477C-8A84-C3F5A1416F1E}"/>
              </a:ext>
            </a:extLst>
          </p:cNvPr>
          <p:cNvSpPr txBox="1"/>
          <p:nvPr/>
        </p:nvSpPr>
        <p:spPr>
          <a:xfrm>
            <a:off x="156298" y="1877884"/>
            <a:ext cx="266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defRPr/>
            </a:pPr>
            <a:r>
              <a:rPr lang="en-US" sz="1200" b="1" u="sng" dirty="0">
                <a:solidFill>
                  <a:srgbClr val="888B8D">
                    <a:lumMod val="75000"/>
                  </a:srgbClr>
                </a:solidFill>
                <a:latin typeface="Selawik" panose="020B0502040204020203" pitchFamily="34" charset="0"/>
              </a:rPr>
              <a:t>Segmentation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29EF66-F44C-4C72-86E3-D68756643AC5}"/>
              </a:ext>
            </a:extLst>
          </p:cNvPr>
          <p:cNvSpPr txBox="1"/>
          <p:nvPr/>
        </p:nvSpPr>
        <p:spPr>
          <a:xfrm>
            <a:off x="143192" y="2214950"/>
            <a:ext cx="2886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defRPr/>
            </a:pPr>
            <a:r>
              <a:rPr lang="en-US" sz="1200" dirty="0">
                <a:solidFill>
                  <a:srgbClr val="888B8D">
                    <a:lumMod val="75000"/>
                  </a:srgbClr>
                </a:solidFill>
                <a:latin typeface="Selawik" panose="020B0502040204020203" pitchFamily="34" charset="0"/>
              </a:rPr>
              <a:t>Leading Pharma Company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5C277DE-01B8-4852-83EE-8046BDB2A6DA}"/>
              </a:ext>
            </a:extLst>
          </p:cNvPr>
          <p:cNvSpPr txBox="1"/>
          <p:nvPr/>
        </p:nvSpPr>
        <p:spPr>
          <a:xfrm>
            <a:off x="118911" y="2763562"/>
            <a:ext cx="3198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 algn="ctr">
              <a:defRPr/>
            </a:pPr>
            <a:r>
              <a:rPr lang="en-US" sz="1200" b="1" u="sng" dirty="0">
                <a:solidFill>
                  <a:srgbClr val="888B8D">
                    <a:lumMod val="75000"/>
                  </a:srgbClr>
                </a:solidFill>
                <a:latin typeface="Selawik" panose="020B0502040204020203" pitchFamily="34" charset="0"/>
              </a:rPr>
              <a:t>Promotional Response Modeling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B27DB6F-E6D2-4D87-BF36-F46B4A95CAA2}"/>
              </a:ext>
            </a:extLst>
          </p:cNvPr>
          <p:cNvSpPr txBox="1"/>
          <p:nvPr/>
        </p:nvSpPr>
        <p:spPr>
          <a:xfrm>
            <a:off x="148898" y="3312251"/>
            <a:ext cx="2886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defRPr/>
            </a:pPr>
            <a:r>
              <a:rPr lang="en-US" sz="1200" dirty="0">
                <a:solidFill>
                  <a:srgbClr val="888B8D">
                    <a:lumMod val="75000"/>
                  </a:srgbClr>
                </a:solidFill>
                <a:latin typeface="Selawik" panose="020B0502040204020203" pitchFamily="34" charset="0"/>
              </a:rPr>
              <a:t>Leading Pharma Company</a:t>
            </a:r>
          </a:p>
        </p:txBody>
      </p:sp>
      <p:pic>
        <p:nvPicPr>
          <p:cNvPr id="63" name="Picture 2" descr="Image result for powerpoint">
            <a:hlinkClick r:id="rId6" action="ppaction://hlinksldjump"/>
            <a:extLst>
              <a:ext uri="{FF2B5EF4-FFF2-40B4-BE49-F238E27FC236}">
                <a16:creationId xmlns:a16="http://schemas.microsoft.com/office/drawing/2014/main" id="{3125465E-67DE-4438-B8B7-4F7D7D49B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179" y="5008194"/>
            <a:ext cx="546608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Image result for powerpoint">
            <a:hlinkClick r:id="rId7" action="ppaction://hlinksldjump"/>
            <a:extLst>
              <a:ext uri="{FF2B5EF4-FFF2-40B4-BE49-F238E27FC236}">
                <a16:creationId xmlns:a16="http://schemas.microsoft.com/office/drawing/2014/main" id="{D60E0080-D0E3-4805-B314-C81408250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179" y="4076092"/>
            <a:ext cx="546608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EDA31FC1-5EFA-401F-8DFF-D0C0C4342734}"/>
              </a:ext>
            </a:extLst>
          </p:cNvPr>
          <p:cNvSpPr/>
          <p:nvPr/>
        </p:nvSpPr>
        <p:spPr>
          <a:xfrm>
            <a:off x="3381345" y="1834869"/>
            <a:ext cx="4032948" cy="778125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Optimize physician targeting by identifying the right set of physicians through segmentation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4 step approach was developed to segment physicians based on their responsiveness and behavioural pattern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888B8D">
                  <a:lumMod val="75000"/>
                </a:srgbClr>
              </a:solidFill>
              <a:effectLst/>
              <a:uLnTx/>
              <a:uFillTx/>
              <a:latin typeface="Selawik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F679DA3-584D-4815-BBD5-EE74254B94DC}"/>
              </a:ext>
            </a:extLst>
          </p:cNvPr>
          <p:cNvSpPr/>
          <p:nvPr/>
        </p:nvSpPr>
        <p:spPr>
          <a:xfrm>
            <a:off x="3373215" y="4755130"/>
            <a:ext cx="3929969" cy="902181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Analyze balance, fairness and effectiveness of territory alignment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888B8D">
                    <a:lumMod val="75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Led to clubbing of territories, removal of vacant or whitespace territories, reduction of territory imbalance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635BCAE-0540-4D49-A8EF-619148E03985}"/>
              </a:ext>
            </a:extLst>
          </p:cNvPr>
          <p:cNvSpPr txBox="1"/>
          <p:nvPr/>
        </p:nvSpPr>
        <p:spPr>
          <a:xfrm>
            <a:off x="153826" y="4260433"/>
            <a:ext cx="2886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defRPr/>
            </a:pPr>
            <a:r>
              <a:rPr lang="en-US" sz="1200" dirty="0">
                <a:solidFill>
                  <a:srgbClr val="888B8D">
                    <a:lumMod val="75000"/>
                  </a:srgbClr>
                </a:solidFill>
                <a:latin typeface="Selawik" panose="020B0502040204020203" pitchFamily="34" charset="0"/>
              </a:rPr>
              <a:t>Top Pharma Company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E5280BE-4F65-4BE6-893F-9918B2A07874}"/>
              </a:ext>
            </a:extLst>
          </p:cNvPr>
          <p:cNvSpPr txBox="1"/>
          <p:nvPr/>
        </p:nvSpPr>
        <p:spPr>
          <a:xfrm>
            <a:off x="167611" y="5242254"/>
            <a:ext cx="2886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defRPr/>
            </a:pPr>
            <a:r>
              <a:rPr lang="en-US" sz="1200" dirty="0">
                <a:solidFill>
                  <a:srgbClr val="888B8D">
                    <a:lumMod val="75000"/>
                  </a:srgbClr>
                </a:solidFill>
                <a:latin typeface="Selawik" panose="020B0502040204020203" pitchFamily="34" charset="0"/>
              </a:rPr>
              <a:t>Top Pharma Company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F377AF3-655D-487C-A149-22298CC04F34}"/>
              </a:ext>
            </a:extLst>
          </p:cNvPr>
          <p:cNvSpPr txBox="1"/>
          <p:nvPr/>
        </p:nvSpPr>
        <p:spPr>
          <a:xfrm>
            <a:off x="156298" y="6198487"/>
            <a:ext cx="2886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8650">
              <a:defRPr/>
            </a:pPr>
            <a:r>
              <a:rPr lang="en-US" sz="1200" dirty="0">
                <a:solidFill>
                  <a:srgbClr val="888B8D">
                    <a:lumMod val="75000"/>
                  </a:srgbClr>
                </a:solidFill>
                <a:latin typeface="Selawik" panose="020B0502040204020203" pitchFamily="34" charset="0"/>
              </a:rPr>
              <a:t>Top Pharma Company</a:t>
            </a:r>
          </a:p>
        </p:txBody>
      </p:sp>
      <p:pic>
        <p:nvPicPr>
          <p:cNvPr id="70" name="Picture 2" descr="Image result for powerpoint">
            <a:hlinkClick r:id="rId8" action="ppaction://hlinksldjump"/>
            <a:extLst>
              <a:ext uri="{FF2B5EF4-FFF2-40B4-BE49-F238E27FC236}">
                <a16:creationId xmlns:a16="http://schemas.microsoft.com/office/drawing/2014/main" id="{60BCAFE0-D6EA-476B-A9C6-FA81F6BD6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179" y="3048193"/>
            <a:ext cx="546608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3E57DE9-780B-4DC7-B486-924180C9F6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08" y="1970606"/>
            <a:ext cx="435630" cy="43563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D0C4633B-E156-4EA7-9709-3392A5B5D0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98" y="3008507"/>
            <a:ext cx="418635" cy="41863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1F7FFE9-3033-4D6F-B84E-915BB9F307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56" y="4060892"/>
            <a:ext cx="399082" cy="39908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5702065-DF36-494D-8834-D57C8730A5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34" y="5053749"/>
            <a:ext cx="465504" cy="46550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19BAF5CF-099B-4E89-B334-5CBF0ADC8A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78" y="5931370"/>
            <a:ext cx="353377" cy="35337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008C4AAC-124A-4DFE-BF5D-1D84DD795A2A}"/>
              </a:ext>
            </a:extLst>
          </p:cNvPr>
          <p:cNvSpPr txBox="1"/>
          <p:nvPr/>
        </p:nvSpPr>
        <p:spPr>
          <a:xfrm>
            <a:off x="246888" y="153551"/>
            <a:ext cx="111252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en-US" sz="2000" b="1" dirty="0">
                <a:solidFill>
                  <a:srgbClr val="595959"/>
                </a:solidFill>
                <a:latin typeface="Selawik Light" panose="020B0502040204020203" pitchFamily="34" charset="0"/>
              </a:rPr>
              <a:t>We have built capabilities within multiple customer organizations in the promotional response modeling and sales force effectiveness space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4536AC-D1CB-42B1-B4ED-FF5746920F6C}"/>
              </a:ext>
            </a:extLst>
          </p:cNvPr>
          <p:cNvSpPr/>
          <p:nvPr/>
        </p:nvSpPr>
        <p:spPr>
          <a:xfrm>
            <a:off x="7295563" y="4895891"/>
            <a:ext cx="4270475" cy="90218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en-US" sz="1200" dirty="0">
                <a:solidFill>
                  <a:srgbClr val="888B8D">
                    <a:lumMod val="75000"/>
                  </a:srgbClr>
                </a:solidFill>
                <a:latin typeface="Selawik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Led to clubbing of territories, reduction of vacant/whitespace territories, and </a:t>
            </a:r>
            <a:r>
              <a:rPr lang="en-US" sz="1200" b="1" dirty="0">
                <a:solidFill>
                  <a:srgbClr val="D7523C"/>
                </a:solidFill>
                <a:latin typeface="Selawik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reduction of territory imbalance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8E2E45F-FBB8-4105-B33F-535ECA1C21A3}"/>
              </a:ext>
            </a:extLst>
          </p:cNvPr>
          <p:cNvSpPr/>
          <p:nvPr/>
        </p:nvSpPr>
        <p:spPr>
          <a:xfrm>
            <a:off x="7318550" y="5676132"/>
            <a:ext cx="4032946" cy="90218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Segoe UI" panose="020B0502040204020203" pitchFamily="34" charset="0"/>
              </a:rPr>
              <a:t>Annual operational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D7523C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Segoe UI" panose="020B0502040204020203" pitchFamily="34" charset="0"/>
              </a:rPr>
              <a:t>cost saving of $4.5Mn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D7523C"/>
              </a:solidFill>
              <a:effectLst/>
              <a:uLnTx/>
              <a:uFillTx/>
              <a:latin typeface="Selawik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0487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A752AE-2FC2-44CD-96FE-864092D57A5E}"/>
              </a:ext>
            </a:extLst>
          </p:cNvPr>
          <p:cNvSpPr txBox="1"/>
          <p:nvPr/>
        </p:nvSpPr>
        <p:spPr>
          <a:xfrm>
            <a:off x="2612187" y="2896915"/>
            <a:ext cx="274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APENDIX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AE05CC-AA9E-4399-83E7-F41ED46A1C8D}"/>
              </a:ext>
            </a:extLst>
          </p:cNvPr>
          <p:cNvCxnSpPr/>
          <p:nvPr/>
        </p:nvCxnSpPr>
        <p:spPr>
          <a:xfrm>
            <a:off x="5551649" y="2691328"/>
            <a:ext cx="0" cy="10772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517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70A4879-539C-42B8-9323-733A92948322}"/>
              </a:ext>
            </a:extLst>
          </p:cNvPr>
          <p:cNvGrpSpPr/>
          <p:nvPr/>
        </p:nvGrpSpPr>
        <p:grpSpPr>
          <a:xfrm>
            <a:off x="8093298" y="5613770"/>
            <a:ext cx="1536192" cy="789056"/>
            <a:chOff x="6250930" y="3238599"/>
            <a:chExt cx="1536192" cy="789056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67CF9A4-B1F4-4F7C-92BE-F7C5A4D70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5494" y="3238599"/>
              <a:ext cx="467063" cy="467063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F1E8673-B2AE-416F-980D-F88ACB9DB261}"/>
                </a:ext>
              </a:extLst>
            </p:cNvPr>
            <p:cNvSpPr txBox="1"/>
            <p:nvPr/>
          </p:nvSpPr>
          <p:spPr>
            <a:xfrm>
              <a:off x="6250930" y="3766045"/>
              <a:ext cx="1536192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lawik" panose="020B0502040204020203" pitchFamily="34" charset="0"/>
                  <a:ea typeface="+mn-ea"/>
                  <a:cs typeface="+mn-cs"/>
                </a:rPr>
                <a:t>Consumers</a:t>
              </a: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A26FAE51-1E5B-4AC0-8E03-494303643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74" y="5798935"/>
            <a:ext cx="493013" cy="458316"/>
          </a:xfrm>
          <a:prstGeom prst="rect">
            <a:avLst/>
          </a:prstGeom>
        </p:spPr>
      </p:pic>
      <p:sp>
        <p:nvSpPr>
          <p:cNvPr id="54" name="Rectangle 245">
            <a:extLst>
              <a:ext uri="{FF2B5EF4-FFF2-40B4-BE49-F238E27FC236}">
                <a16:creationId xmlns:a16="http://schemas.microsoft.com/office/drawing/2014/main" id="{4ABF1816-8818-4483-957C-A2BF0D5F4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924" y="6251637"/>
            <a:ext cx="491047" cy="13412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42858" tIns="22223" rIns="42858" bIns="22223">
            <a:spAutoFit/>
          </a:bodyPr>
          <a:lstStyle/>
          <a:p>
            <a:pPr marL="0" marR="0" lvl="0" indent="0" algn="l" defTabSz="42068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antGarde" pitchFamily="34" charset="0"/>
                <a:ea typeface="+mn-ea"/>
                <a:cs typeface="+mn-cs"/>
              </a:rPr>
              <a:t>Physician</a:t>
            </a:r>
          </a:p>
        </p:txBody>
      </p:sp>
      <p:sp>
        <p:nvSpPr>
          <p:cNvPr id="55" name="AutoShape 247">
            <a:extLst>
              <a:ext uri="{FF2B5EF4-FFF2-40B4-BE49-F238E27FC236}">
                <a16:creationId xmlns:a16="http://schemas.microsoft.com/office/drawing/2014/main" id="{F0E152F5-F587-4EB6-825A-0141AA3B3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904" y="5711079"/>
            <a:ext cx="1474908" cy="700984"/>
          </a:xfrm>
          <a:prstGeom prst="roundRect">
            <a:avLst>
              <a:gd name="adj" fmla="val 16667"/>
            </a:avLst>
          </a:prstGeom>
          <a:noFill/>
          <a:ln w="3175" cap="rnd" algn="ctr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865FF4D-7A66-48A5-926A-22858A587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02" y="4908324"/>
            <a:ext cx="390953" cy="356635"/>
          </a:xfrm>
          <a:prstGeom prst="rect">
            <a:avLst/>
          </a:prstGeom>
        </p:spPr>
      </p:pic>
      <p:pic>
        <p:nvPicPr>
          <p:cNvPr id="57" name="Picture 56" descr="Related image">
            <a:extLst>
              <a:ext uri="{FF2B5EF4-FFF2-40B4-BE49-F238E27FC236}">
                <a16:creationId xmlns:a16="http://schemas.microsoft.com/office/drawing/2014/main" id="{BB9BCAAE-8DBC-4B65-85B9-8978964A1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58"/>
          <a:stretch/>
        </p:blipFill>
        <p:spPr bwMode="auto">
          <a:xfrm>
            <a:off x="5546774" y="1127008"/>
            <a:ext cx="866290" cy="63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AutoShape 247">
            <a:extLst>
              <a:ext uri="{FF2B5EF4-FFF2-40B4-BE49-F238E27FC236}">
                <a16:creationId xmlns:a16="http://schemas.microsoft.com/office/drawing/2014/main" id="{F1796555-702B-4762-A9BB-980C890EE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6905" y="2504013"/>
            <a:ext cx="2225904" cy="416700"/>
          </a:xfrm>
          <a:prstGeom prst="roundRect">
            <a:avLst>
              <a:gd name="adj" fmla="val 16667"/>
            </a:avLst>
          </a:prstGeom>
          <a:noFill/>
          <a:ln w="3175" cap="rnd" algn="ctr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Medical Societies</a:t>
            </a:r>
          </a:p>
        </p:txBody>
      </p:sp>
      <p:sp>
        <p:nvSpPr>
          <p:cNvPr id="59" name="AutoShape 247">
            <a:extLst>
              <a:ext uri="{FF2B5EF4-FFF2-40B4-BE49-F238E27FC236}">
                <a16:creationId xmlns:a16="http://schemas.microsoft.com/office/drawing/2014/main" id="{5211D2E3-25A8-4AF3-A247-839C9ABE7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7971" y="2498159"/>
            <a:ext cx="2438101" cy="416700"/>
          </a:xfrm>
          <a:prstGeom prst="roundRect">
            <a:avLst>
              <a:gd name="adj" fmla="val 16667"/>
            </a:avLst>
          </a:prstGeom>
          <a:noFill/>
          <a:ln w="3175" cap="rnd" algn="ctr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Technical Advisory Groups</a:t>
            </a:r>
          </a:p>
        </p:txBody>
      </p:sp>
      <p:sp>
        <p:nvSpPr>
          <p:cNvPr id="60" name="AutoShape 247">
            <a:extLst>
              <a:ext uri="{FF2B5EF4-FFF2-40B4-BE49-F238E27FC236}">
                <a16:creationId xmlns:a16="http://schemas.microsoft.com/office/drawing/2014/main" id="{FD1AA9A6-98B8-4A20-83E4-14F73D245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9477" y="2498027"/>
            <a:ext cx="2221992" cy="416700"/>
          </a:xfrm>
          <a:prstGeom prst="roundRect">
            <a:avLst>
              <a:gd name="adj" fmla="val 16667"/>
            </a:avLst>
          </a:prstGeom>
          <a:noFill/>
          <a:ln w="3175" cap="rnd" algn="ctr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Donors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(e.g. GAVI)</a:t>
            </a:r>
          </a:p>
        </p:txBody>
      </p:sp>
      <p:sp>
        <p:nvSpPr>
          <p:cNvPr id="61" name="AutoShape 247">
            <a:extLst>
              <a:ext uri="{FF2B5EF4-FFF2-40B4-BE49-F238E27FC236}">
                <a16:creationId xmlns:a16="http://schemas.microsoft.com/office/drawing/2014/main" id="{E8B07BB3-707C-4076-AD3F-AAA397DE1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9179" y="3403968"/>
            <a:ext cx="3361245" cy="1297918"/>
          </a:xfrm>
          <a:prstGeom prst="roundRect">
            <a:avLst>
              <a:gd name="adj" fmla="val 16667"/>
            </a:avLst>
          </a:prstGeom>
          <a:noFill/>
          <a:ln w="3175" cap="rnd" algn="ctr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 Box 209">
            <a:extLst>
              <a:ext uri="{FF2B5EF4-FFF2-40B4-BE49-F238E27FC236}">
                <a16:creationId xmlns:a16="http://schemas.microsoft.com/office/drawing/2014/main" id="{7C4854E5-EFC7-4A50-B688-7A9C87106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7544" y="3409261"/>
            <a:ext cx="1600200" cy="425893"/>
          </a:xfrm>
          <a:prstGeom prst="rect">
            <a:avLst/>
          </a:prstGeom>
          <a:noFill/>
          <a:ln w="12700">
            <a:noFill/>
            <a:prstDash val="sysDot"/>
            <a:miter lim="800000"/>
            <a:headEnd/>
            <a:tailEnd/>
          </a:ln>
        </p:spPr>
        <p:txBody>
          <a:bodyPr lIns="86493" tIns="43247" rIns="86493" bIns="43247">
            <a:spAutoFit/>
          </a:bodyPr>
          <a:lstStyle/>
          <a:p>
            <a:pPr marL="0" marR="0" lvl="0" indent="0" algn="ctr" defTabSz="8651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Authority: Purchase and Funding</a:t>
            </a:r>
          </a:p>
        </p:txBody>
      </p:sp>
      <p:sp>
        <p:nvSpPr>
          <p:cNvPr id="63" name="Text Box 209">
            <a:extLst>
              <a:ext uri="{FF2B5EF4-FFF2-40B4-BE49-F238E27FC236}">
                <a16:creationId xmlns:a16="http://schemas.microsoft.com/office/drawing/2014/main" id="{D206ACEB-21D4-4977-9584-5EB5772620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179" y="4091536"/>
            <a:ext cx="1600200" cy="595170"/>
          </a:xfrm>
          <a:prstGeom prst="rect">
            <a:avLst/>
          </a:prstGeom>
          <a:noFill/>
          <a:ln w="12700">
            <a:noFill/>
            <a:prstDash val="sysDot"/>
            <a:miter lim="800000"/>
            <a:headEnd/>
            <a:tailEnd/>
          </a:ln>
        </p:spPr>
        <p:txBody>
          <a:bodyPr lIns="86493" tIns="43247" rIns="86493" bIns="43247">
            <a:spAutoFit/>
          </a:bodyPr>
          <a:lstStyle/>
          <a:p>
            <a:pPr marL="0" marR="0" lvl="0" indent="0" algn="ctr" defTabSz="8651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procurement agencies</a:t>
            </a:r>
          </a:p>
          <a:p>
            <a:pPr marL="0" marR="0" lvl="0" indent="0" algn="ctr" defTabSz="8651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(e.g. CDC)</a:t>
            </a:r>
          </a:p>
        </p:txBody>
      </p:sp>
      <p:sp>
        <p:nvSpPr>
          <p:cNvPr id="64" name="Text Box 209">
            <a:extLst>
              <a:ext uri="{FF2B5EF4-FFF2-40B4-BE49-F238E27FC236}">
                <a16:creationId xmlns:a16="http://schemas.microsoft.com/office/drawing/2014/main" id="{13E20C19-7904-4CB9-B2CE-3D85EAD964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6514" y="4105052"/>
            <a:ext cx="1600200" cy="595170"/>
          </a:xfrm>
          <a:prstGeom prst="rect">
            <a:avLst/>
          </a:prstGeom>
          <a:noFill/>
          <a:ln w="12700">
            <a:noFill/>
            <a:prstDash val="sysDot"/>
            <a:miter lim="800000"/>
            <a:headEnd/>
            <a:tailEnd/>
          </a:ln>
        </p:spPr>
        <p:txBody>
          <a:bodyPr lIns="86493" tIns="43247" rIns="86493" bIns="43247">
            <a:spAutoFit/>
          </a:bodyPr>
          <a:lstStyle/>
          <a:p>
            <a:pPr marL="0" marR="0" lvl="0" indent="0" algn="ctr" defTabSz="8651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International procurement agencies</a:t>
            </a:r>
          </a:p>
          <a:p>
            <a:pPr marL="0" marR="0" lvl="0" indent="0" algn="ctr" defTabSz="8651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(UNICEF, PAHO)</a:t>
            </a:r>
          </a:p>
        </p:txBody>
      </p:sp>
      <p:sp>
        <p:nvSpPr>
          <p:cNvPr id="65" name="AutoShape 247">
            <a:extLst>
              <a:ext uri="{FF2B5EF4-FFF2-40B4-BE49-F238E27FC236}">
                <a16:creationId xmlns:a16="http://schemas.microsoft.com/office/drawing/2014/main" id="{521CF0B1-7790-4D32-AC37-069E8B599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2331" y="4877029"/>
            <a:ext cx="1630477" cy="416700"/>
          </a:xfrm>
          <a:prstGeom prst="roundRect">
            <a:avLst>
              <a:gd name="adj" fmla="val 16667"/>
            </a:avLst>
          </a:prstGeom>
          <a:noFill/>
          <a:ln w="3175" cap="rnd" algn="ctr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Insurance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96A8CE-8E4D-4846-AA05-BDEEDC70E436}"/>
              </a:ext>
            </a:extLst>
          </p:cNvPr>
          <p:cNvSpPr txBox="1"/>
          <p:nvPr/>
        </p:nvSpPr>
        <p:spPr>
          <a:xfrm>
            <a:off x="4830560" y="1754109"/>
            <a:ext cx="231763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World Health Organization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85AE94B-0D9B-4EB2-A171-E3C82FFD9105}"/>
              </a:ext>
            </a:extLst>
          </p:cNvPr>
          <p:cNvCxnSpPr>
            <a:cxnSpLocks/>
            <a:stCxn id="66" idx="2"/>
          </p:cNvCxnSpPr>
          <p:nvPr/>
        </p:nvCxnSpPr>
        <p:spPr>
          <a:xfrm flipH="1">
            <a:off x="5849409" y="2031108"/>
            <a:ext cx="139970" cy="44584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5DC0C345-F186-4F02-BBCA-5520D9824DB1}"/>
              </a:ext>
            </a:extLst>
          </p:cNvPr>
          <p:cNvCxnSpPr>
            <a:cxnSpLocks/>
            <a:stCxn id="66" idx="2"/>
            <a:endCxn id="58" idx="0"/>
          </p:cNvCxnSpPr>
          <p:nvPr/>
        </p:nvCxnSpPr>
        <p:spPr>
          <a:xfrm rot="5400000">
            <a:off x="4213166" y="727799"/>
            <a:ext cx="472905" cy="3079522"/>
          </a:xfrm>
          <a:prstGeom prst="curvedConnector3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7E4369A0-FB65-44DC-B0D8-06B972219FCA}"/>
              </a:ext>
            </a:extLst>
          </p:cNvPr>
          <p:cNvCxnSpPr>
            <a:cxnSpLocks/>
            <a:stCxn id="66" idx="2"/>
            <a:endCxn id="60" idx="0"/>
          </p:cNvCxnSpPr>
          <p:nvPr/>
        </p:nvCxnSpPr>
        <p:spPr>
          <a:xfrm rot="16200000" flipH="1">
            <a:off x="7676467" y="344020"/>
            <a:ext cx="466919" cy="3841094"/>
          </a:xfrm>
          <a:prstGeom prst="curvedConnector3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DA16F93-D164-4AFE-A3B4-462B34625F05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 flipH="1">
            <a:off x="5189279" y="3835154"/>
            <a:ext cx="928365" cy="25638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503EED7-6B94-4CB1-B43E-40FCDE31AED3}"/>
              </a:ext>
            </a:extLst>
          </p:cNvPr>
          <p:cNvCxnSpPr>
            <a:stCxn id="62" idx="2"/>
            <a:endCxn id="64" idx="0"/>
          </p:cNvCxnSpPr>
          <p:nvPr/>
        </p:nvCxnSpPr>
        <p:spPr>
          <a:xfrm>
            <a:off x="6117644" y="3835154"/>
            <a:ext cx="848970" cy="26989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36072D09-5D25-4A9B-98F4-40703A3B3B4A}"/>
              </a:ext>
            </a:extLst>
          </p:cNvPr>
          <p:cNvCxnSpPr>
            <a:cxnSpLocks/>
            <a:stCxn id="58" idx="2"/>
            <a:endCxn id="55" idx="0"/>
          </p:cNvCxnSpPr>
          <p:nvPr/>
        </p:nvCxnSpPr>
        <p:spPr>
          <a:xfrm rot="5400000">
            <a:off x="1080425" y="3881647"/>
            <a:ext cx="2790366" cy="868499"/>
          </a:xfrm>
          <a:prstGeom prst="curvedConnector3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4BF3A767-1227-4BFE-8879-007FB4EFB46B}"/>
              </a:ext>
            </a:extLst>
          </p:cNvPr>
          <p:cNvCxnSpPr>
            <a:cxnSpLocks/>
            <a:stCxn id="58" idx="2"/>
            <a:endCxn id="65" idx="0"/>
          </p:cNvCxnSpPr>
          <p:nvPr/>
        </p:nvCxnSpPr>
        <p:spPr>
          <a:xfrm rot="16200000" flipH="1">
            <a:off x="2080555" y="3750014"/>
            <a:ext cx="1956316" cy="297713"/>
          </a:xfrm>
          <a:prstGeom prst="curvedConnector3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3E0A1-061F-4398-A6B9-91006A7F2036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 flipV="1">
            <a:off x="4022809" y="2706509"/>
            <a:ext cx="1205162" cy="585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36A9625-3C4B-4AB4-ABB7-0DDB3266ABEC}"/>
              </a:ext>
            </a:extLst>
          </p:cNvPr>
          <p:cNvCxnSpPr/>
          <p:nvPr/>
        </p:nvCxnSpPr>
        <p:spPr>
          <a:xfrm flipH="1">
            <a:off x="4022808" y="2914859"/>
            <a:ext cx="1205165" cy="332900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D64930B-C341-4A56-B870-11EC81C15427}"/>
              </a:ext>
            </a:extLst>
          </p:cNvPr>
          <p:cNvCxnSpPr/>
          <p:nvPr/>
        </p:nvCxnSpPr>
        <p:spPr>
          <a:xfrm>
            <a:off x="4022807" y="3243197"/>
            <a:ext cx="0" cy="162797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4EAE201D-8205-4392-9E03-A313948EEB15}"/>
              </a:ext>
            </a:extLst>
          </p:cNvPr>
          <p:cNvCxnSpPr>
            <a:cxnSpLocks/>
            <a:stCxn id="61" idx="2"/>
          </p:cNvCxnSpPr>
          <p:nvPr/>
        </p:nvCxnSpPr>
        <p:spPr>
          <a:xfrm rot="5400000">
            <a:off x="3851601" y="3629099"/>
            <a:ext cx="1145414" cy="3290989"/>
          </a:xfrm>
          <a:prstGeom prst="curvedConnector2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5162A767-897F-480A-9183-F318A98E05B0}"/>
              </a:ext>
            </a:extLst>
          </p:cNvPr>
          <p:cNvCxnSpPr>
            <a:cxnSpLocks/>
            <a:stCxn id="61" idx="2"/>
          </p:cNvCxnSpPr>
          <p:nvPr/>
        </p:nvCxnSpPr>
        <p:spPr>
          <a:xfrm rot="16200000" flipH="1">
            <a:off x="6717065" y="4054622"/>
            <a:ext cx="804866" cy="2099393"/>
          </a:xfrm>
          <a:prstGeom prst="curvedConnector2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D813743-B960-46F1-A925-CCA263C63E8E}"/>
              </a:ext>
            </a:extLst>
          </p:cNvPr>
          <p:cNvCxnSpPr/>
          <p:nvPr/>
        </p:nvCxnSpPr>
        <p:spPr>
          <a:xfrm>
            <a:off x="2806086" y="6028654"/>
            <a:ext cx="5210863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14430F5-3CFF-4A25-9DB1-3E36C0309ABD}"/>
              </a:ext>
            </a:extLst>
          </p:cNvPr>
          <p:cNvCxnSpPr>
            <a:cxnSpLocks/>
          </p:cNvCxnSpPr>
          <p:nvPr/>
        </p:nvCxnSpPr>
        <p:spPr>
          <a:xfrm flipH="1" flipV="1">
            <a:off x="2822045" y="6203798"/>
            <a:ext cx="5271253" cy="442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A37031D-A2DD-4CF7-9C89-B159029A445A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2822046" y="5293729"/>
            <a:ext cx="385524" cy="494861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C868DC3-96EF-4197-9E83-6D31353D1867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3207570" y="5293729"/>
            <a:ext cx="4885728" cy="47993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83" name="AutoShape 247">
            <a:extLst>
              <a:ext uri="{FF2B5EF4-FFF2-40B4-BE49-F238E27FC236}">
                <a16:creationId xmlns:a16="http://schemas.microsoft.com/office/drawing/2014/main" id="{86CB5E57-6397-414E-9831-2B95CAA5C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642" y="5473493"/>
            <a:ext cx="1215373" cy="700984"/>
          </a:xfrm>
          <a:prstGeom prst="roundRect">
            <a:avLst>
              <a:gd name="adj" fmla="val 16667"/>
            </a:avLst>
          </a:prstGeom>
          <a:noFill/>
          <a:ln w="3175" cap="rnd" algn="ctr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20CC6FD-5C36-424F-9804-C13B074EA5B2}"/>
              </a:ext>
            </a:extLst>
          </p:cNvPr>
          <p:cNvCxnSpPr>
            <a:stCxn id="60" idx="1"/>
          </p:cNvCxnSpPr>
          <p:nvPr/>
        </p:nvCxnSpPr>
        <p:spPr>
          <a:xfrm flipH="1">
            <a:off x="7248796" y="2706377"/>
            <a:ext cx="1470681" cy="81354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76221EE-F777-4BD5-A5C0-E50D25C0F9B6}"/>
              </a:ext>
            </a:extLst>
          </p:cNvPr>
          <p:cNvCxnSpPr>
            <a:cxnSpLocks/>
            <a:stCxn id="59" idx="2"/>
            <a:endCxn id="61" idx="0"/>
          </p:cNvCxnSpPr>
          <p:nvPr/>
        </p:nvCxnSpPr>
        <p:spPr>
          <a:xfrm flipH="1">
            <a:off x="6069802" y="2914859"/>
            <a:ext cx="377220" cy="48910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03ED7FAA-F77C-4423-9B66-5E878F7E2C5A}"/>
              </a:ext>
            </a:extLst>
          </p:cNvPr>
          <p:cNvSpPr txBox="1"/>
          <p:nvPr/>
        </p:nvSpPr>
        <p:spPr>
          <a:xfrm>
            <a:off x="5449581" y="5785537"/>
            <a:ext cx="21135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Prescription, delivery, administration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0CB21EE-591A-48CF-8287-A1E59B9FCD93}"/>
              </a:ext>
            </a:extLst>
          </p:cNvPr>
          <p:cNvSpPr txBox="1"/>
          <p:nvPr/>
        </p:nvSpPr>
        <p:spPr>
          <a:xfrm>
            <a:off x="2818662" y="6212607"/>
            <a:ext cx="21135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Out of pocket payment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4D7D567-122D-414E-B69C-BA5031E365B3}"/>
              </a:ext>
            </a:extLst>
          </p:cNvPr>
          <p:cNvSpPr txBox="1"/>
          <p:nvPr/>
        </p:nvSpPr>
        <p:spPr>
          <a:xfrm>
            <a:off x="3568638" y="2484643"/>
            <a:ext cx="21135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Recommendations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1D8E6BA-B9A7-4B5A-9CA4-B167CFEE3725}"/>
              </a:ext>
            </a:extLst>
          </p:cNvPr>
          <p:cNvSpPr txBox="1"/>
          <p:nvPr/>
        </p:nvSpPr>
        <p:spPr>
          <a:xfrm>
            <a:off x="2958728" y="4149662"/>
            <a:ext cx="1283006" cy="246221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Recommendations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F6D6437-123E-475D-8F5B-5C9E0ACB56E1}"/>
              </a:ext>
            </a:extLst>
          </p:cNvPr>
          <p:cNvSpPr txBox="1"/>
          <p:nvPr/>
        </p:nvSpPr>
        <p:spPr>
          <a:xfrm>
            <a:off x="2688036" y="5385686"/>
            <a:ext cx="1283006" cy="246221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Reimbursement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FE2E147-7A7D-4431-8490-58AB0BF5B0E8}"/>
              </a:ext>
            </a:extLst>
          </p:cNvPr>
          <p:cNvSpPr txBox="1"/>
          <p:nvPr/>
        </p:nvSpPr>
        <p:spPr>
          <a:xfrm>
            <a:off x="5995703" y="5039918"/>
            <a:ext cx="1283006" cy="246221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Reimbursement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D58F61E-7C3F-4EEE-B55F-C5165A4248D7}"/>
              </a:ext>
            </a:extLst>
          </p:cNvPr>
          <p:cNvSpPr txBox="1"/>
          <p:nvPr/>
        </p:nvSpPr>
        <p:spPr>
          <a:xfrm>
            <a:off x="1082187" y="6412063"/>
            <a:ext cx="191834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+mn-ea"/>
                <a:cs typeface="+mn-cs"/>
              </a:rPr>
              <a:t>Prescribers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332B48C-199E-48D4-BEF9-3053536C6DF6}"/>
              </a:ext>
            </a:extLst>
          </p:cNvPr>
          <p:cNvCxnSpPr>
            <a:cxnSpLocks/>
          </p:cNvCxnSpPr>
          <p:nvPr/>
        </p:nvCxnSpPr>
        <p:spPr>
          <a:xfrm>
            <a:off x="7666072" y="4697501"/>
            <a:ext cx="961790" cy="70197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73A23A7B-7B01-4E9D-BADE-D6F0D14069CA}"/>
              </a:ext>
            </a:extLst>
          </p:cNvPr>
          <p:cNvSpPr txBox="1"/>
          <p:nvPr/>
        </p:nvSpPr>
        <p:spPr>
          <a:xfrm>
            <a:off x="7542611" y="4837397"/>
            <a:ext cx="1283006" cy="40011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Vaccination Mandates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88BBA56-F26E-450D-95A9-348EDD31D2A3}"/>
              </a:ext>
            </a:extLst>
          </p:cNvPr>
          <p:cNvSpPr txBox="1"/>
          <p:nvPr/>
        </p:nvSpPr>
        <p:spPr>
          <a:xfrm>
            <a:off x="4923165" y="2149343"/>
            <a:ext cx="21135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Recommendations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A504DF18-4CAD-4921-AFA9-B113B1C3F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82" y="5827744"/>
            <a:ext cx="423893" cy="423893"/>
          </a:xfrm>
          <a:prstGeom prst="rect">
            <a:avLst/>
          </a:prstGeom>
        </p:spPr>
      </p:pic>
      <p:sp>
        <p:nvSpPr>
          <p:cNvPr id="97" name="Rectangle 245">
            <a:extLst>
              <a:ext uri="{FF2B5EF4-FFF2-40B4-BE49-F238E27FC236}">
                <a16:creationId xmlns:a16="http://schemas.microsoft.com/office/drawing/2014/main" id="{39FC844D-17B6-4FE2-B167-DFFBFB5B5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6807" y="6264366"/>
            <a:ext cx="532188" cy="18337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42858" tIns="22223" rIns="42858" bIns="22223">
            <a:spAutoFit/>
          </a:bodyPr>
          <a:lstStyle/>
          <a:p>
            <a:pPr marL="0" marR="0" lvl="0" indent="0" algn="l" defTabSz="42068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vantGarde" pitchFamily="34" charset="0"/>
                <a:ea typeface="+mn-ea"/>
                <a:cs typeface="+mn-cs"/>
              </a:rPr>
              <a:t>Hospitals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A8D4CA5-5113-4923-9685-A8FB639F5768}"/>
              </a:ext>
            </a:extLst>
          </p:cNvPr>
          <p:cNvSpPr txBox="1"/>
          <p:nvPr/>
        </p:nvSpPr>
        <p:spPr>
          <a:xfrm>
            <a:off x="246888" y="184328"/>
            <a:ext cx="11125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604020202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Vaccine Industry is a complex network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Creating an effective solution for a business problem requires an effective understanding of the various interactions between the entities</a:t>
            </a:r>
          </a:p>
        </p:txBody>
      </p:sp>
    </p:spTree>
    <p:extLst>
      <p:ext uri="{BB962C8B-B14F-4D97-AF65-F5344CB8AC3E}">
        <p14:creationId xmlns:p14="http://schemas.microsoft.com/office/powerpoint/2010/main" val="35103988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ylinder 48">
            <a:extLst>
              <a:ext uri="{FF2B5EF4-FFF2-40B4-BE49-F238E27FC236}">
                <a16:creationId xmlns:a16="http://schemas.microsoft.com/office/drawing/2014/main" id="{E7CBCAED-2708-4CC8-97AC-7125B1E572F9}"/>
              </a:ext>
            </a:extLst>
          </p:cNvPr>
          <p:cNvSpPr/>
          <p:nvPr/>
        </p:nvSpPr>
        <p:spPr>
          <a:xfrm>
            <a:off x="1300626" y="1460326"/>
            <a:ext cx="758294" cy="980967"/>
          </a:xfrm>
          <a:prstGeom prst="can">
            <a:avLst/>
          </a:prstGeom>
          <a:solidFill>
            <a:sysClr val="window" lastClr="FFFFFF">
              <a:lumMod val="65000"/>
            </a:sysClr>
          </a:solidFill>
          <a:ln w="63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426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B0502040204020203" pitchFamily="34" charset="0"/>
              </a:rPr>
              <a:t>Multiple Sources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7ADF17B-01B5-4DFD-A8DD-A412F9EABBAC}"/>
              </a:ext>
            </a:extLst>
          </p:cNvPr>
          <p:cNvSpPr/>
          <p:nvPr/>
        </p:nvSpPr>
        <p:spPr>
          <a:xfrm>
            <a:off x="5146937" y="1447800"/>
            <a:ext cx="3776824" cy="4953000"/>
          </a:xfrm>
          <a:prstGeom prst="roundRect">
            <a:avLst>
              <a:gd name="adj" fmla="val 2788"/>
            </a:avLst>
          </a:prstGeom>
          <a:noFill/>
          <a:ln w="19050" cap="flat" cmpd="sng" algn="ctr">
            <a:solidFill>
              <a:srgbClr val="3F3FDD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7426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E43AB06-B7E0-4162-9117-0DAF2F0329D7}"/>
              </a:ext>
            </a:extLst>
          </p:cNvPr>
          <p:cNvSpPr/>
          <p:nvPr/>
        </p:nvSpPr>
        <p:spPr>
          <a:xfrm>
            <a:off x="5643361" y="1590741"/>
            <a:ext cx="2730895" cy="525612"/>
          </a:xfrm>
          <a:prstGeom prst="rect">
            <a:avLst/>
          </a:prstGeom>
          <a:solidFill>
            <a:srgbClr val="E2E1C0"/>
          </a:solidFill>
          <a:ln w="63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426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B0502040204020203" pitchFamily="34" charset="0"/>
              </a:rPr>
              <a:t>Automated Data Quality Process</a:t>
            </a:r>
          </a:p>
        </p:txBody>
      </p:sp>
      <p:sp>
        <p:nvSpPr>
          <p:cNvPr id="52" name="Rounded Rectangle 8">
            <a:extLst>
              <a:ext uri="{FF2B5EF4-FFF2-40B4-BE49-F238E27FC236}">
                <a16:creationId xmlns:a16="http://schemas.microsoft.com/office/drawing/2014/main" id="{94B10373-65BB-406D-823E-9CF0B4C6D2BC}"/>
              </a:ext>
            </a:extLst>
          </p:cNvPr>
          <p:cNvSpPr/>
          <p:nvPr/>
        </p:nvSpPr>
        <p:spPr>
          <a:xfrm>
            <a:off x="5313953" y="2510421"/>
            <a:ext cx="2103120" cy="822960"/>
          </a:xfrm>
          <a:prstGeom prst="roundRect">
            <a:avLst>
              <a:gd name="adj" fmla="val 7005"/>
            </a:avLst>
          </a:prstGeom>
          <a:solidFill>
            <a:srgbClr val="E2E1C0"/>
          </a:solidFill>
          <a:ln w="63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426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B0502040204020203" pitchFamily="34" charset="0"/>
              </a:rPr>
              <a:t>Completeness Check</a:t>
            </a:r>
          </a:p>
          <a:p>
            <a:pPr marL="171450" marR="0" lvl="0" indent="-171450" defTabSz="7426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B0502040204020203" pitchFamily="34" charset="0"/>
              </a:rPr>
              <a:t>Expected volume of entries</a:t>
            </a:r>
          </a:p>
        </p:txBody>
      </p:sp>
      <p:sp>
        <p:nvSpPr>
          <p:cNvPr id="53" name="Rounded Rectangle 9">
            <a:extLst>
              <a:ext uri="{FF2B5EF4-FFF2-40B4-BE49-F238E27FC236}">
                <a16:creationId xmlns:a16="http://schemas.microsoft.com/office/drawing/2014/main" id="{04851B49-4991-4BBE-A7D7-F493EA111B7B}"/>
              </a:ext>
            </a:extLst>
          </p:cNvPr>
          <p:cNvSpPr/>
          <p:nvPr/>
        </p:nvSpPr>
        <p:spPr>
          <a:xfrm>
            <a:off x="5313953" y="3478224"/>
            <a:ext cx="2103120" cy="822960"/>
          </a:xfrm>
          <a:prstGeom prst="roundRect">
            <a:avLst>
              <a:gd name="adj" fmla="val 8615"/>
            </a:avLst>
          </a:prstGeom>
          <a:solidFill>
            <a:srgbClr val="E2E1C0"/>
          </a:solidFill>
          <a:ln w="63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426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B0502040204020203" pitchFamily="34" charset="0"/>
              </a:rPr>
              <a:t>Uniqueness Check</a:t>
            </a:r>
          </a:p>
          <a:p>
            <a:pPr marL="171450" marR="0" lvl="0" indent="-171450" defTabSz="7426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B0502040204020203" pitchFamily="34" charset="0"/>
              </a:rPr>
              <a:t>Data duplication</a:t>
            </a:r>
          </a:p>
          <a:p>
            <a:pPr marL="171450" marR="0" lvl="0" indent="-171450" defTabSz="7426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B0502040204020203" pitchFamily="34" charset="0"/>
              </a:rPr>
              <a:t>Primary key evaluation</a:t>
            </a:r>
          </a:p>
        </p:txBody>
      </p:sp>
      <p:sp>
        <p:nvSpPr>
          <p:cNvPr id="54" name="Rounded Rectangle 10">
            <a:extLst>
              <a:ext uri="{FF2B5EF4-FFF2-40B4-BE49-F238E27FC236}">
                <a16:creationId xmlns:a16="http://schemas.microsoft.com/office/drawing/2014/main" id="{219E9F7B-B936-4E81-9C49-F5DDC637D112}"/>
              </a:ext>
            </a:extLst>
          </p:cNvPr>
          <p:cNvSpPr/>
          <p:nvPr/>
        </p:nvSpPr>
        <p:spPr>
          <a:xfrm>
            <a:off x="5313953" y="4448079"/>
            <a:ext cx="2103120" cy="822960"/>
          </a:xfrm>
          <a:prstGeom prst="roundRect">
            <a:avLst>
              <a:gd name="adj" fmla="val 8615"/>
            </a:avLst>
          </a:prstGeom>
          <a:solidFill>
            <a:srgbClr val="E2E1C0"/>
          </a:solidFill>
          <a:ln w="63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426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B0502040204020203" pitchFamily="34" charset="0"/>
              </a:rPr>
              <a:t>Data Type Consistency</a:t>
            </a:r>
          </a:p>
          <a:p>
            <a:pPr marL="171450" marR="0" lvl="0" indent="-171450" defTabSz="7426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B0502040204020203" pitchFamily="34" charset="0"/>
              </a:rPr>
              <a:t>Data Type</a:t>
            </a:r>
          </a:p>
          <a:p>
            <a:pPr marL="171450" marR="0" lvl="0" indent="-171450" defTabSz="7426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B0502040204020203" pitchFamily="34" charset="0"/>
              </a:rPr>
              <a:t>Length of data field</a:t>
            </a:r>
          </a:p>
        </p:txBody>
      </p:sp>
      <p:sp>
        <p:nvSpPr>
          <p:cNvPr id="55" name="Rounded Rectangle 11">
            <a:extLst>
              <a:ext uri="{FF2B5EF4-FFF2-40B4-BE49-F238E27FC236}">
                <a16:creationId xmlns:a16="http://schemas.microsoft.com/office/drawing/2014/main" id="{095E80C4-B0DA-42ED-AF23-AC35459F7485}"/>
              </a:ext>
            </a:extLst>
          </p:cNvPr>
          <p:cNvSpPr/>
          <p:nvPr/>
        </p:nvSpPr>
        <p:spPr>
          <a:xfrm>
            <a:off x="5313953" y="5421558"/>
            <a:ext cx="2103120" cy="822960"/>
          </a:xfrm>
          <a:prstGeom prst="roundRect">
            <a:avLst>
              <a:gd name="adj" fmla="val 7005"/>
            </a:avLst>
          </a:prstGeom>
          <a:solidFill>
            <a:srgbClr val="E2E1C0"/>
          </a:solidFill>
          <a:ln w="63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426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B0502040204020203" pitchFamily="34" charset="0"/>
              </a:rPr>
              <a:t>Accuracy Check</a:t>
            </a:r>
          </a:p>
          <a:p>
            <a:pPr marL="171450" marR="0" lvl="0" indent="-171450" defTabSz="7426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B0502040204020203" pitchFamily="34" charset="0"/>
              </a:rPr>
              <a:t>Business Rules</a:t>
            </a:r>
          </a:p>
          <a:p>
            <a:pPr marL="0" marR="0" lvl="0" indent="0" algn="ctr" defTabSz="7426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56" name="Scroll: Vertical 55">
            <a:extLst>
              <a:ext uri="{FF2B5EF4-FFF2-40B4-BE49-F238E27FC236}">
                <a16:creationId xmlns:a16="http://schemas.microsoft.com/office/drawing/2014/main" id="{DEA4E5E6-36FD-457F-9DBB-489B1EEC3BDF}"/>
              </a:ext>
            </a:extLst>
          </p:cNvPr>
          <p:cNvSpPr/>
          <p:nvPr/>
        </p:nvSpPr>
        <p:spPr>
          <a:xfrm>
            <a:off x="8035539" y="2502802"/>
            <a:ext cx="812662" cy="838201"/>
          </a:xfrm>
          <a:prstGeom prst="verticalScroll">
            <a:avLst/>
          </a:prstGeom>
          <a:noFill/>
          <a:ln w="6350" cap="flat" cmpd="sng" algn="ctr">
            <a:solidFill>
              <a:srgbClr val="016666"/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7426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B0502040204020203" pitchFamily="34" charset="0"/>
              </a:rPr>
              <a:t>Failure </a:t>
            </a:r>
          </a:p>
          <a:p>
            <a:pPr marL="0" marR="0" lvl="0" indent="0" algn="ctr" defTabSz="7426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B0502040204020203" pitchFamily="34" charset="0"/>
              </a:rPr>
              <a:t>Log</a:t>
            </a:r>
          </a:p>
        </p:txBody>
      </p:sp>
      <p:sp>
        <p:nvSpPr>
          <p:cNvPr id="57" name="Scroll: Vertical 56">
            <a:extLst>
              <a:ext uri="{FF2B5EF4-FFF2-40B4-BE49-F238E27FC236}">
                <a16:creationId xmlns:a16="http://schemas.microsoft.com/office/drawing/2014/main" id="{2B507E9E-B0B8-42FA-BFFB-9C5D0F6B2748}"/>
              </a:ext>
            </a:extLst>
          </p:cNvPr>
          <p:cNvSpPr/>
          <p:nvPr/>
        </p:nvSpPr>
        <p:spPr>
          <a:xfrm>
            <a:off x="8034385" y="3469080"/>
            <a:ext cx="813816" cy="841248"/>
          </a:xfrm>
          <a:prstGeom prst="verticalScroll">
            <a:avLst/>
          </a:prstGeom>
          <a:noFill/>
          <a:ln w="6350" cap="flat" cmpd="sng" algn="ctr">
            <a:solidFill>
              <a:srgbClr val="016666"/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7426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B0502040204020203" pitchFamily="34" charset="0"/>
              </a:rPr>
              <a:t>Failure </a:t>
            </a:r>
          </a:p>
          <a:p>
            <a:pPr marL="0" marR="0" lvl="0" indent="0" algn="ctr" defTabSz="7426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B0502040204020203" pitchFamily="34" charset="0"/>
              </a:rPr>
              <a:t>Log</a:t>
            </a:r>
          </a:p>
        </p:txBody>
      </p:sp>
      <p:sp>
        <p:nvSpPr>
          <p:cNvPr id="58" name="Scroll: Vertical 57">
            <a:extLst>
              <a:ext uri="{FF2B5EF4-FFF2-40B4-BE49-F238E27FC236}">
                <a16:creationId xmlns:a16="http://schemas.microsoft.com/office/drawing/2014/main" id="{C13DC980-199A-48E1-8091-4A29FEF313A9}"/>
              </a:ext>
            </a:extLst>
          </p:cNvPr>
          <p:cNvSpPr/>
          <p:nvPr/>
        </p:nvSpPr>
        <p:spPr>
          <a:xfrm>
            <a:off x="8034385" y="4440087"/>
            <a:ext cx="813816" cy="841248"/>
          </a:xfrm>
          <a:prstGeom prst="verticalScroll">
            <a:avLst/>
          </a:prstGeom>
          <a:noFill/>
          <a:ln w="6350" cap="flat" cmpd="sng" algn="ctr">
            <a:solidFill>
              <a:srgbClr val="016666"/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7426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B0502040204020203" pitchFamily="34" charset="0"/>
              </a:rPr>
              <a:t>Failure </a:t>
            </a:r>
          </a:p>
          <a:p>
            <a:pPr marL="0" marR="0" lvl="0" indent="0" algn="ctr" defTabSz="7426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B0502040204020203" pitchFamily="34" charset="0"/>
              </a:rPr>
              <a:t>Log</a:t>
            </a:r>
          </a:p>
        </p:txBody>
      </p:sp>
      <p:sp>
        <p:nvSpPr>
          <p:cNvPr id="59" name="Scroll: Vertical 58">
            <a:extLst>
              <a:ext uri="{FF2B5EF4-FFF2-40B4-BE49-F238E27FC236}">
                <a16:creationId xmlns:a16="http://schemas.microsoft.com/office/drawing/2014/main" id="{6B5225F2-8D26-4BD3-92CB-E8DB24F19AF9}"/>
              </a:ext>
            </a:extLst>
          </p:cNvPr>
          <p:cNvSpPr/>
          <p:nvPr/>
        </p:nvSpPr>
        <p:spPr>
          <a:xfrm>
            <a:off x="8034385" y="5412414"/>
            <a:ext cx="813816" cy="841248"/>
          </a:xfrm>
          <a:prstGeom prst="verticalScroll">
            <a:avLst/>
          </a:prstGeom>
          <a:noFill/>
          <a:ln w="6350" cap="flat" cmpd="sng" algn="ctr">
            <a:solidFill>
              <a:srgbClr val="016666"/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7426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B0502040204020203" pitchFamily="34" charset="0"/>
              </a:rPr>
              <a:t>Failure</a:t>
            </a:r>
          </a:p>
          <a:p>
            <a:pPr marL="0" marR="0" lvl="0" indent="0" algn="ctr" defTabSz="7426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B0502040204020203" pitchFamily="34" charset="0"/>
              </a:rPr>
              <a:t>Log</a:t>
            </a:r>
          </a:p>
        </p:txBody>
      </p:sp>
      <p:sp>
        <p:nvSpPr>
          <p:cNvPr id="60" name="Cylinder 59">
            <a:extLst>
              <a:ext uri="{FF2B5EF4-FFF2-40B4-BE49-F238E27FC236}">
                <a16:creationId xmlns:a16="http://schemas.microsoft.com/office/drawing/2014/main" id="{AE31FD9D-63DC-45AD-9F7A-6566038B77B6}"/>
              </a:ext>
            </a:extLst>
          </p:cNvPr>
          <p:cNvSpPr/>
          <p:nvPr/>
        </p:nvSpPr>
        <p:spPr>
          <a:xfrm>
            <a:off x="9786944" y="2772346"/>
            <a:ext cx="834123" cy="982665"/>
          </a:xfrm>
          <a:prstGeom prst="can">
            <a:avLst/>
          </a:prstGeom>
          <a:solidFill>
            <a:sysClr val="window" lastClr="FFFFFF">
              <a:lumMod val="65000"/>
            </a:sysClr>
          </a:solidFill>
          <a:ln w="63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426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B0502040204020203" pitchFamily="34" charset="0"/>
              </a:rPr>
              <a:t>Master Data</a:t>
            </a:r>
          </a:p>
        </p:txBody>
      </p:sp>
      <p:sp>
        <p:nvSpPr>
          <p:cNvPr id="61" name="Scroll: Vertical 60">
            <a:extLst>
              <a:ext uri="{FF2B5EF4-FFF2-40B4-BE49-F238E27FC236}">
                <a16:creationId xmlns:a16="http://schemas.microsoft.com/office/drawing/2014/main" id="{0ADD91DE-7210-4656-ABF9-CCB091275736}"/>
              </a:ext>
            </a:extLst>
          </p:cNvPr>
          <p:cNvSpPr/>
          <p:nvPr/>
        </p:nvSpPr>
        <p:spPr>
          <a:xfrm>
            <a:off x="3017025" y="2533962"/>
            <a:ext cx="934648" cy="971238"/>
          </a:xfrm>
          <a:prstGeom prst="verticalScroll">
            <a:avLst/>
          </a:prstGeom>
          <a:noFill/>
          <a:ln w="19050" cap="flat" cmpd="sng" algn="ctr">
            <a:solidFill>
              <a:srgbClr val="01666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426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B0502040204020203" pitchFamily="34" charset="0"/>
              </a:rPr>
              <a:t>Failure Log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957900A-68F7-4827-8FC6-905F77C67596}"/>
              </a:ext>
            </a:extLst>
          </p:cNvPr>
          <p:cNvSpPr/>
          <p:nvPr/>
        </p:nvSpPr>
        <p:spPr>
          <a:xfrm>
            <a:off x="1289480" y="2717291"/>
            <a:ext cx="1289807" cy="616090"/>
          </a:xfrm>
          <a:prstGeom prst="rect">
            <a:avLst/>
          </a:prstGeom>
          <a:solidFill>
            <a:srgbClr val="800000"/>
          </a:solidFill>
          <a:ln w="63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426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 Light" panose="020B0502040204020203" pitchFamily="34" charset="0"/>
              </a:rPr>
              <a:t>Alert Source Owner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D4FAD9D-94C8-40F5-A7DF-AB0B947BCD7C}"/>
              </a:ext>
            </a:extLst>
          </p:cNvPr>
          <p:cNvCxnSpPr>
            <a:cxnSpLocks/>
            <a:stCxn id="61" idx="1"/>
            <a:endCxn id="62" idx="3"/>
          </p:cNvCxnSpPr>
          <p:nvPr/>
        </p:nvCxnSpPr>
        <p:spPr>
          <a:xfrm flipH="1">
            <a:off x="2579286" y="3019582"/>
            <a:ext cx="554570" cy="575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dash"/>
            <a:tailEnd type="triangle"/>
          </a:ln>
          <a:effectLst/>
        </p:spPr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BEEDB3B5-28D1-4D45-B63C-990B72CB4656}"/>
              </a:ext>
            </a:extLst>
          </p:cNvPr>
          <p:cNvCxnSpPr>
            <a:cxnSpLocks/>
            <a:stCxn id="62" idx="0"/>
            <a:endCxn id="49" idx="3"/>
          </p:cNvCxnSpPr>
          <p:nvPr/>
        </p:nvCxnSpPr>
        <p:spPr>
          <a:xfrm rot="16200000" flipV="1">
            <a:off x="1669080" y="2451987"/>
            <a:ext cx="275999" cy="254610"/>
          </a:xfrm>
          <a:prstGeom prst="bentConnector3">
            <a:avLst/>
          </a:prstGeom>
          <a:noFill/>
          <a:ln w="9525" cap="flat" cmpd="sng" algn="ctr">
            <a:solidFill>
              <a:srgbClr val="000000"/>
            </a:solidFill>
            <a:prstDash val="dash"/>
            <a:tailEnd type="triangle"/>
          </a:ln>
          <a:effectLst/>
        </p:spPr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F84E3F9-A526-41F9-8599-6A8551092826}"/>
              </a:ext>
            </a:extLst>
          </p:cNvPr>
          <p:cNvCxnSpPr>
            <a:cxnSpLocks/>
            <a:stCxn id="52" idx="3"/>
            <a:endCxn id="56" idx="1"/>
          </p:cNvCxnSpPr>
          <p:nvPr/>
        </p:nvCxnSpPr>
        <p:spPr>
          <a:xfrm>
            <a:off x="7417074" y="2921902"/>
            <a:ext cx="720049" cy="1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EBD697B-97A3-43E2-B17C-6D5AEDECBC8C}"/>
              </a:ext>
            </a:extLst>
          </p:cNvPr>
          <p:cNvCxnSpPr>
            <a:stCxn id="53" idx="3"/>
            <a:endCxn id="57" idx="1"/>
          </p:cNvCxnSpPr>
          <p:nvPr/>
        </p:nvCxnSpPr>
        <p:spPr>
          <a:xfrm>
            <a:off x="7417074" y="3889704"/>
            <a:ext cx="719039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9B21C78-B553-42A7-AF49-01D523D13966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>
            <a:off x="7417074" y="4859559"/>
            <a:ext cx="719039" cy="1152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AFD0E7F-51E4-4142-A92A-D619933B93AC}"/>
              </a:ext>
            </a:extLst>
          </p:cNvPr>
          <p:cNvCxnSpPr>
            <a:stCxn id="55" idx="3"/>
            <a:endCxn id="59" idx="1"/>
          </p:cNvCxnSpPr>
          <p:nvPr/>
        </p:nvCxnSpPr>
        <p:spPr>
          <a:xfrm>
            <a:off x="7417074" y="5833038"/>
            <a:ext cx="719039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F8BA8BB-19FF-4121-9CE7-221B4104B123}"/>
              </a:ext>
            </a:extLst>
          </p:cNvPr>
          <p:cNvCxnSpPr>
            <a:cxnSpLocks/>
            <a:stCxn id="52" idx="2"/>
            <a:endCxn id="53" idx="0"/>
          </p:cNvCxnSpPr>
          <p:nvPr/>
        </p:nvCxnSpPr>
        <p:spPr>
          <a:xfrm>
            <a:off x="6365513" y="3333382"/>
            <a:ext cx="0" cy="144843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059732F-0ED9-4C70-ABA9-25CE7D58F47C}"/>
              </a:ext>
            </a:extLst>
          </p:cNvPr>
          <p:cNvCxnSpPr>
            <a:stCxn id="53" idx="2"/>
            <a:endCxn id="54" idx="0"/>
          </p:cNvCxnSpPr>
          <p:nvPr/>
        </p:nvCxnSpPr>
        <p:spPr>
          <a:xfrm>
            <a:off x="6365513" y="4301185"/>
            <a:ext cx="0" cy="14689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922E893-5BC0-41F3-BCBB-E85256907D5E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>
            <a:off x="6365513" y="5271040"/>
            <a:ext cx="0" cy="150519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CF020E9-7D40-4F39-9782-32C8324C74CF}"/>
              </a:ext>
            </a:extLst>
          </p:cNvPr>
          <p:cNvSpPr/>
          <p:nvPr/>
        </p:nvSpPr>
        <p:spPr>
          <a:xfrm>
            <a:off x="772357" y="1295400"/>
            <a:ext cx="10706470" cy="51816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426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654DF9C-DC61-4E6D-A7CA-4A9AF0EA3CBB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6365513" y="2116353"/>
            <a:ext cx="0" cy="394068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16205E6-6517-4EFB-83FA-51664C66CB76}"/>
              </a:ext>
            </a:extLst>
          </p:cNvPr>
          <p:cNvSpPr/>
          <p:nvPr/>
        </p:nvSpPr>
        <p:spPr>
          <a:xfrm>
            <a:off x="2678790" y="1667913"/>
            <a:ext cx="1326822" cy="63599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63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426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B0502040204020203" pitchFamily="34" charset="0"/>
              </a:rPr>
              <a:t>Transformation &amp; Data Collation</a:t>
            </a:r>
          </a:p>
        </p:txBody>
      </p:sp>
      <p:sp>
        <p:nvSpPr>
          <p:cNvPr id="75" name="Right Arrow 1">
            <a:extLst>
              <a:ext uri="{FF2B5EF4-FFF2-40B4-BE49-F238E27FC236}">
                <a16:creationId xmlns:a16="http://schemas.microsoft.com/office/drawing/2014/main" id="{A4D1D8EC-F205-447B-A373-DF3B641F6E81}"/>
              </a:ext>
            </a:extLst>
          </p:cNvPr>
          <p:cNvSpPr/>
          <p:nvPr/>
        </p:nvSpPr>
        <p:spPr>
          <a:xfrm flipH="1">
            <a:off x="4018399" y="2962473"/>
            <a:ext cx="668176" cy="176509"/>
          </a:xfrm>
          <a:prstGeom prst="rightArrow">
            <a:avLst/>
          </a:prstGeom>
          <a:solidFill>
            <a:srgbClr val="016666"/>
          </a:solidFill>
          <a:ln w="25400" cap="flat" cmpd="sng" algn="ctr">
            <a:solidFill>
              <a:srgbClr val="01666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24C709C-259C-4574-B490-57D22B3B0368}"/>
              </a:ext>
            </a:extLst>
          </p:cNvPr>
          <p:cNvGrpSpPr/>
          <p:nvPr/>
        </p:nvGrpSpPr>
        <p:grpSpPr>
          <a:xfrm>
            <a:off x="1331505" y="4848248"/>
            <a:ext cx="3054064" cy="1558564"/>
            <a:chOff x="373348" y="4848248"/>
            <a:chExt cx="3054064" cy="155856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422F0E0-3D25-4E33-9702-B97A5B5A2375}"/>
                </a:ext>
              </a:extLst>
            </p:cNvPr>
            <p:cNvSpPr/>
            <p:nvPr/>
          </p:nvSpPr>
          <p:spPr>
            <a:xfrm>
              <a:off x="389752" y="5214467"/>
              <a:ext cx="3037660" cy="119234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800000">
                  <a:shade val="50000"/>
                </a:srgbClr>
              </a:solidFill>
              <a:prstDash val="solid"/>
            </a:ln>
            <a:effectLst/>
          </p:spPr>
          <p:txBody>
            <a:bodyPr numCol="1" rtlCol="0" anchor="t"/>
            <a:lstStyle/>
            <a:p>
              <a:pPr marL="171450" marR="0" lvl="0" indent="-171450" defTabSz="91440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 Light" panose="020B0502040204020203" pitchFamily="34" charset="0"/>
                </a:rPr>
                <a:t>Sales greater than 0</a:t>
              </a:r>
            </a:p>
            <a:p>
              <a:pPr marL="171450" marR="0" lvl="0" indent="-171450" defTabSz="91440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 Light" panose="020B0502040204020203" pitchFamily="34" charset="0"/>
                </a:rPr>
                <a:t>Value share between 0% and 100%</a:t>
              </a:r>
            </a:p>
            <a:p>
              <a:pPr marL="171450" marR="0" lvl="0" indent="-171450" defTabSz="91440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 Light" panose="020B0502040204020203" pitchFamily="34" charset="0"/>
                </a:rPr>
                <a:t>% Volume on promotion between 0% and 100%</a:t>
              </a:r>
            </a:p>
            <a:p>
              <a:pPr marL="171450" marR="0" lvl="0" indent="-171450" defTabSz="91440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lawik Light" panose="020B0502040204020203" pitchFamily="34" charset="0"/>
                </a:rPr>
                <a:t>Market Spend greater than $0</a:t>
              </a:r>
            </a:p>
            <a:p>
              <a:pPr marL="171450" marR="0" lvl="0" indent="-171450" defTabSz="91440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B0502040204020203" pitchFamily="34" charset="0"/>
              </a:endParaRPr>
            </a:p>
            <a:p>
              <a:pPr marL="171450" marR="0" lvl="0" indent="-171450" defTabSz="91440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 Light" panose="020B0502040204020203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704B373-DF18-49AF-A2CA-06B70E9980F4}"/>
                </a:ext>
              </a:extLst>
            </p:cNvPr>
            <p:cNvSpPr/>
            <p:nvPr/>
          </p:nvSpPr>
          <p:spPr>
            <a:xfrm>
              <a:off x="373348" y="4848248"/>
              <a:ext cx="3054064" cy="300546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74267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lawik Light" panose="020B0502040204020203" pitchFamily="34" charset="0"/>
                </a:rPr>
                <a:t>Sample Business Rules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0F95FFC8-9C21-47D9-9DB4-73EE37BB9892}"/>
              </a:ext>
            </a:extLst>
          </p:cNvPr>
          <p:cNvSpPr txBox="1"/>
          <p:nvPr/>
        </p:nvSpPr>
        <p:spPr>
          <a:xfrm>
            <a:off x="7306332" y="2725491"/>
            <a:ext cx="935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000" dirty="0">
                <a:solidFill>
                  <a:prstClr val="black"/>
                </a:solidFill>
                <a:latin typeface="Selawik Light" panose="020B0502040204020203" pitchFamily="34" charset="0"/>
                <a:cs typeface="Times New Roman" pitchFamily="18" charset="0"/>
              </a:rPr>
              <a:t>Data Discrepancy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5688D8A-EEA4-43AF-BC0C-0398BDFA6294}"/>
              </a:ext>
            </a:extLst>
          </p:cNvPr>
          <p:cNvGrpSpPr/>
          <p:nvPr/>
        </p:nvGrpSpPr>
        <p:grpSpPr>
          <a:xfrm>
            <a:off x="4437213" y="3891119"/>
            <a:ext cx="306643" cy="380161"/>
            <a:chOff x="6397369" y="4988244"/>
            <a:chExt cx="306643" cy="380161"/>
          </a:xfrm>
        </p:grpSpPr>
        <p:sp>
          <p:nvSpPr>
            <p:cNvPr id="81" name="Up Arrow 41">
              <a:extLst>
                <a:ext uri="{FF2B5EF4-FFF2-40B4-BE49-F238E27FC236}">
                  <a16:creationId xmlns:a16="http://schemas.microsoft.com/office/drawing/2014/main" id="{276BF1DA-DB14-4299-98AA-B5F0D018A924}"/>
                </a:ext>
              </a:extLst>
            </p:cNvPr>
            <p:cNvSpPr/>
            <p:nvPr/>
          </p:nvSpPr>
          <p:spPr bwMode="auto">
            <a:xfrm rot="5400000">
              <a:off x="6475412" y="4942524"/>
              <a:ext cx="182880" cy="274320"/>
            </a:xfrm>
            <a:prstGeom prst="upArrow">
              <a:avLst/>
            </a:prstGeom>
            <a:solidFill>
              <a:srgbClr val="006666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indent="-234950">
                <a:spcBef>
                  <a:spcPct val="100000"/>
                </a:spcBef>
                <a:buFont typeface="Webdings" pitchFamily="18" charset="2"/>
                <a:buChar char="4"/>
              </a:pPr>
              <a:endParaRPr lang="en-US" sz="1200" kern="0" dirty="0">
                <a:solidFill>
                  <a:srgbClr val="000000"/>
                </a:solidFill>
                <a:latin typeface="Selawik Light" panose="020B0502040204020203" pitchFamily="34" charset="0"/>
                <a:cs typeface="Times New Roman" pitchFamily="18" charset="0"/>
              </a:endParaRPr>
            </a:p>
          </p:txBody>
        </p:sp>
        <p:sp>
          <p:nvSpPr>
            <p:cNvPr id="82" name="Up Arrow 42">
              <a:extLst>
                <a:ext uri="{FF2B5EF4-FFF2-40B4-BE49-F238E27FC236}">
                  <a16:creationId xmlns:a16="http://schemas.microsoft.com/office/drawing/2014/main" id="{D61F4291-21DE-4D9A-93CD-91FF053F09A8}"/>
                </a:ext>
              </a:extLst>
            </p:cNvPr>
            <p:cNvSpPr/>
            <p:nvPr/>
          </p:nvSpPr>
          <p:spPr bwMode="auto">
            <a:xfrm rot="16200000">
              <a:off x="6443089" y="5139805"/>
              <a:ext cx="182880" cy="274320"/>
            </a:xfrm>
            <a:prstGeom prst="upArrow">
              <a:avLst/>
            </a:prstGeom>
            <a:solidFill>
              <a:srgbClr val="006666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indent="-234950">
                <a:spcBef>
                  <a:spcPct val="100000"/>
                </a:spcBef>
                <a:buFont typeface="Webdings" pitchFamily="18" charset="2"/>
                <a:buChar char="4"/>
              </a:pPr>
              <a:endParaRPr lang="en-US" sz="1200" kern="0" dirty="0">
                <a:solidFill>
                  <a:srgbClr val="000000"/>
                </a:solidFill>
                <a:latin typeface="Selawik Light" panose="020B0502040204020203" pitchFamily="34" charset="0"/>
                <a:cs typeface="Times New Roman" pitchFamily="18" charset="0"/>
              </a:endParaRPr>
            </a:p>
          </p:txBody>
        </p:sp>
      </p:grpSp>
      <p:sp>
        <p:nvSpPr>
          <p:cNvPr id="83" name="Up Arrow 41">
            <a:extLst>
              <a:ext uri="{FF2B5EF4-FFF2-40B4-BE49-F238E27FC236}">
                <a16:creationId xmlns:a16="http://schemas.microsoft.com/office/drawing/2014/main" id="{CA9B44B0-4BE5-4251-92B6-5F79DE7975DD}"/>
              </a:ext>
            </a:extLst>
          </p:cNvPr>
          <p:cNvSpPr/>
          <p:nvPr/>
        </p:nvSpPr>
        <p:spPr bwMode="auto">
          <a:xfrm rot="5400000">
            <a:off x="2233217" y="1848749"/>
            <a:ext cx="182880" cy="274320"/>
          </a:xfrm>
          <a:prstGeom prst="upArrow">
            <a:avLst/>
          </a:prstGeom>
          <a:solidFill>
            <a:srgbClr val="00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84" name="Up Arrow 41">
            <a:extLst>
              <a:ext uri="{FF2B5EF4-FFF2-40B4-BE49-F238E27FC236}">
                <a16:creationId xmlns:a16="http://schemas.microsoft.com/office/drawing/2014/main" id="{1889DC4F-E3D0-4143-8BAF-67EF3A3C5F6B}"/>
              </a:ext>
            </a:extLst>
          </p:cNvPr>
          <p:cNvSpPr/>
          <p:nvPr/>
        </p:nvSpPr>
        <p:spPr bwMode="auto">
          <a:xfrm rot="5400000">
            <a:off x="4339016" y="1739381"/>
            <a:ext cx="219786" cy="534159"/>
          </a:xfrm>
          <a:prstGeom prst="upArrow">
            <a:avLst/>
          </a:prstGeom>
          <a:solidFill>
            <a:srgbClr val="00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79AE409-2E48-48EB-B3BA-C2CBDA8B56DC}"/>
              </a:ext>
            </a:extLst>
          </p:cNvPr>
          <p:cNvSpPr txBox="1"/>
          <p:nvPr/>
        </p:nvSpPr>
        <p:spPr>
          <a:xfrm>
            <a:off x="7306332" y="3692330"/>
            <a:ext cx="935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000" dirty="0">
                <a:solidFill>
                  <a:prstClr val="black"/>
                </a:solidFill>
                <a:latin typeface="Selawik Light" panose="020B0502040204020203" pitchFamily="34" charset="0"/>
                <a:cs typeface="Times New Roman" pitchFamily="18" charset="0"/>
              </a:rPr>
              <a:t>Data Discrepancy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A8FFA70-4574-4948-AC51-3D0010EBEFDB}"/>
              </a:ext>
            </a:extLst>
          </p:cNvPr>
          <p:cNvSpPr txBox="1"/>
          <p:nvPr/>
        </p:nvSpPr>
        <p:spPr>
          <a:xfrm>
            <a:off x="7306332" y="4659169"/>
            <a:ext cx="935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000" dirty="0">
                <a:solidFill>
                  <a:prstClr val="black"/>
                </a:solidFill>
                <a:latin typeface="Selawik Light" panose="020B0502040204020203" pitchFamily="34" charset="0"/>
                <a:cs typeface="Times New Roman" pitchFamily="18" charset="0"/>
              </a:rPr>
              <a:t>Data Discrepancy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C830DC5-18A6-4EFB-82E2-23511976AB83}"/>
              </a:ext>
            </a:extLst>
          </p:cNvPr>
          <p:cNvSpPr txBox="1"/>
          <p:nvPr/>
        </p:nvSpPr>
        <p:spPr>
          <a:xfrm>
            <a:off x="7306332" y="5626008"/>
            <a:ext cx="935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000" dirty="0">
                <a:solidFill>
                  <a:prstClr val="black"/>
                </a:solidFill>
                <a:latin typeface="Selawik Light" panose="020B0502040204020203" pitchFamily="34" charset="0"/>
                <a:cs typeface="Times New Roman" pitchFamily="18" charset="0"/>
              </a:rPr>
              <a:t>Data Discrepancy</a:t>
            </a:r>
          </a:p>
        </p:txBody>
      </p:sp>
      <p:sp>
        <p:nvSpPr>
          <p:cNvPr id="88" name="Up Arrow 41">
            <a:extLst>
              <a:ext uri="{FF2B5EF4-FFF2-40B4-BE49-F238E27FC236}">
                <a16:creationId xmlns:a16="http://schemas.microsoft.com/office/drawing/2014/main" id="{3337113A-C1AB-423A-955A-696DCED446CA}"/>
              </a:ext>
            </a:extLst>
          </p:cNvPr>
          <p:cNvSpPr/>
          <p:nvPr/>
        </p:nvSpPr>
        <p:spPr bwMode="auto">
          <a:xfrm rot="5400000">
            <a:off x="9356041" y="5424432"/>
            <a:ext cx="182880" cy="274320"/>
          </a:xfrm>
          <a:prstGeom prst="upArrow">
            <a:avLst/>
          </a:prstGeom>
          <a:solidFill>
            <a:srgbClr val="00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89" name="Up Arrow 41">
            <a:extLst>
              <a:ext uri="{FF2B5EF4-FFF2-40B4-BE49-F238E27FC236}">
                <a16:creationId xmlns:a16="http://schemas.microsoft.com/office/drawing/2014/main" id="{49410680-98A1-42C8-9AED-5E7CB586E882}"/>
              </a:ext>
            </a:extLst>
          </p:cNvPr>
          <p:cNvSpPr/>
          <p:nvPr/>
        </p:nvSpPr>
        <p:spPr bwMode="auto">
          <a:xfrm>
            <a:off x="10174583" y="4896718"/>
            <a:ext cx="182880" cy="274320"/>
          </a:xfrm>
          <a:prstGeom prst="upArrow">
            <a:avLst/>
          </a:prstGeom>
          <a:solidFill>
            <a:srgbClr val="00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58120F2-6B2C-44B9-815A-04F7E7EF3284}"/>
              </a:ext>
            </a:extLst>
          </p:cNvPr>
          <p:cNvSpPr/>
          <p:nvPr/>
        </p:nvSpPr>
        <p:spPr>
          <a:xfrm>
            <a:off x="9678677" y="4211682"/>
            <a:ext cx="1174695" cy="464342"/>
          </a:xfrm>
          <a:prstGeom prst="rect">
            <a:avLst/>
          </a:prstGeom>
          <a:solidFill>
            <a:srgbClr val="01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wrap="none" lIns="45720" rIns="45720" anchor="ctr"/>
          <a:lstStyle/>
          <a:p>
            <a:pPr marL="234950" marR="0" lvl="0" indent="-234950" algn="ctr" defTabSz="444500" eaLnBrk="0" fontAlgn="base" latinLnBrk="0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 Light" panose="020B0502040204020203" pitchFamily="34" charset="0"/>
              </a:rPr>
              <a:t>Data Collation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58F153C-7767-4F5D-90BA-367BBD77431D}"/>
              </a:ext>
            </a:extLst>
          </p:cNvPr>
          <p:cNvSpPr/>
          <p:nvPr/>
        </p:nvSpPr>
        <p:spPr>
          <a:xfrm>
            <a:off x="9652361" y="5346298"/>
            <a:ext cx="1201010" cy="464342"/>
          </a:xfrm>
          <a:prstGeom prst="rect">
            <a:avLst/>
          </a:prstGeom>
          <a:solidFill>
            <a:srgbClr val="01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wrap="none" lIns="45720" rIns="45720" anchor="ctr"/>
          <a:lstStyle/>
          <a:p>
            <a:pPr marL="234950" marR="0" lvl="0" indent="-234950" algn="ctr" defTabSz="444500" eaLnBrk="0" fontAlgn="base" latinLnBrk="0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lawik Light" panose="020B0502040204020203" pitchFamily="34" charset="0"/>
              </a:rPr>
              <a:t>Structured Data</a:t>
            </a:r>
          </a:p>
        </p:txBody>
      </p:sp>
      <p:sp>
        <p:nvSpPr>
          <p:cNvPr id="92" name="Up Arrow 41">
            <a:extLst>
              <a:ext uri="{FF2B5EF4-FFF2-40B4-BE49-F238E27FC236}">
                <a16:creationId xmlns:a16="http://schemas.microsoft.com/office/drawing/2014/main" id="{718F88A3-A106-49CF-AC23-7D42FCE267A2}"/>
              </a:ext>
            </a:extLst>
          </p:cNvPr>
          <p:cNvSpPr/>
          <p:nvPr/>
        </p:nvSpPr>
        <p:spPr bwMode="auto">
          <a:xfrm>
            <a:off x="10156878" y="3846186"/>
            <a:ext cx="182880" cy="274320"/>
          </a:xfrm>
          <a:prstGeom prst="upArrow">
            <a:avLst/>
          </a:prstGeom>
          <a:solidFill>
            <a:srgbClr val="00666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defTabSz="91440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3F1AEAC-00AF-49D2-8C86-10952B6EB5B0}"/>
              </a:ext>
            </a:extLst>
          </p:cNvPr>
          <p:cNvSpPr/>
          <p:nvPr/>
        </p:nvSpPr>
        <p:spPr bwMode="auto">
          <a:xfrm>
            <a:off x="3606227" y="3798264"/>
            <a:ext cx="746260" cy="512064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6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</a:rPr>
              <a:t>Business Rules</a:t>
            </a:r>
          </a:p>
        </p:txBody>
      </p:sp>
      <p:pic>
        <p:nvPicPr>
          <p:cNvPr id="94" name="Picture 2" descr="Image result for email icons">
            <a:extLst>
              <a:ext uri="{FF2B5EF4-FFF2-40B4-BE49-F238E27FC236}">
                <a16:creationId xmlns:a16="http://schemas.microsoft.com/office/drawing/2014/main" id="{B8CEBC29-2A89-44CC-8121-270ED0A52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523" y="2547010"/>
            <a:ext cx="370126" cy="37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3160586F-FD50-451A-897E-3436C4F00F3A}"/>
              </a:ext>
            </a:extLst>
          </p:cNvPr>
          <p:cNvSpPr txBox="1"/>
          <p:nvPr/>
        </p:nvSpPr>
        <p:spPr>
          <a:xfrm rot="2121580">
            <a:off x="10976438" y="1291673"/>
            <a:ext cx="930062" cy="307777"/>
          </a:xfrm>
          <a:prstGeom prst="rect">
            <a:avLst/>
          </a:prstGeom>
          <a:solidFill>
            <a:srgbClr val="FFFF00">
              <a:lumMod val="40000"/>
              <a:lumOff val="60000"/>
            </a:srgb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lawik Light" panose="020B0502040204020203" pitchFamily="34" charset="0"/>
                <a:cs typeface="Times New Roman" pitchFamily="18" charset="0"/>
              </a:rPr>
              <a:t>Illustrative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0006055-5B17-4BB9-9A2D-09D763446F42}"/>
              </a:ext>
            </a:extLst>
          </p:cNvPr>
          <p:cNvSpPr txBox="1"/>
          <p:nvPr/>
        </p:nvSpPr>
        <p:spPr>
          <a:xfrm>
            <a:off x="246888" y="122772"/>
            <a:ext cx="111252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Designed intelligent DQM utility will lead to quality data, improved business confidence and decision making</a:t>
            </a:r>
            <a:endParaRPr lang="en-US" sz="1400" dirty="0">
              <a:solidFill>
                <a:prstClr val="black">
                  <a:lumMod val="65000"/>
                  <a:lumOff val="35000"/>
                </a:prstClr>
              </a:solidFill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265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4"/>
          <p:cNvSpPr>
            <a:spLocks noChangeArrowheads="1"/>
          </p:cNvSpPr>
          <p:nvPr/>
        </p:nvSpPr>
        <p:spPr bwMode="auto">
          <a:xfrm>
            <a:off x="6238877" y="1273631"/>
            <a:ext cx="4349643" cy="365125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wrap="none" anchor="ctr"/>
          <a:lstStyle>
            <a:lvl1pPr marL="234950" indent="-2349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34950" marR="0" lvl="0" indent="-234950" algn="ctr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Analytical approach</a:t>
            </a:r>
          </a:p>
        </p:txBody>
      </p:sp>
      <p:sp>
        <p:nvSpPr>
          <p:cNvPr id="5" name="Rectangle 61"/>
          <p:cNvSpPr>
            <a:spLocks noChangeArrowheads="1"/>
          </p:cNvSpPr>
          <p:nvPr/>
        </p:nvSpPr>
        <p:spPr bwMode="auto">
          <a:xfrm>
            <a:off x="6238877" y="1633994"/>
            <a:ext cx="4348162" cy="4897437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45720" rIns="45720"/>
          <a:lstStyle>
            <a:lvl1pPr marL="266700" indent="-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003399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 4 step approach was developed to identify the potential prescribers</a:t>
            </a:r>
          </a:p>
        </p:txBody>
      </p:sp>
      <p:sp>
        <p:nvSpPr>
          <p:cNvPr id="6" name="Rectangle 33"/>
          <p:cNvSpPr>
            <a:spLocks noChangeArrowheads="1"/>
          </p:cNvSpPr>
          <p:nvPr/>
        </p:nvSpPr>
        <p:spPr bwMode="auto">
          <a:xfrm>
            <a:off x="1601788" y="1273631"/>
            <a:ext cx="4491038" cy="365125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Background </a:t>
            </a:r>
          </a:p>
        </p:txBody>
      </p:sp>
      <p:sp>
        <p:nvSpPr>
          <p:cNvPr id="9" name="Rectangle 33"/>
          <p:cNvSpPr>
            <a:spLocks noChangeArrowheads="1"/>
          </p:cNvSpPr>
          <p:nvPr/>
        </p:nvSpPr>
        <p:spPr bwMode="auto">
          <a:xfrm>
            <a:off x="1584325" y="3826330"/>
            <a:ext cx="4491038" cy="317500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Objectives</a:t>
            </a: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Rectangle 32"/>
          <p:cNvSpPr>
            <a:spLocks noChangeArrowheads="1"/>
          </p:cNvSpPr>
          <p:nvPr/>
        </p:nvSpPr>
        <p:spPr bwMode="auto">
          <a:xfrm>
            <a:off x="1584325" y="4143830"/>
            <a:ext cx="4491038" cy="23876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53882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20" rIns="45720"/>
          <a:lstStyle>
            <a:lvl1pPr marL="288925" indent="-288925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8925" marR="0" lvl="0" indent="-288925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>
                <a:tab pos="0" algn="l"/>
              </a:tabLst>
              <a:defRPr/>
            </a:pPr>
            <a:endParaRPr kumimoji="0" lang="en-US" altLang="en-US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  <a:p>
            <a:pPr marL="288925" marR="0" lvl="0" indent="-288925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>
                <a:tab pos="0" algn="l"/>
              </a:tabLst>
              <a:defRPr/>
            </a:pPr>
            <a:endParaRPr kumimoji="0" lang="en-US" altLang="en-US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Rectangle 61"/>
          <p:cNvSpPr>
            <a:spLocks noChangeArrowheads="1"/>
          </p:cNvSpPr>
          <p:nvPr/>
        </p:nvSpPr>
        <p:spPr bwMode="auto">
          <a:xfrm>
            <a:off x="1601788" y="1638756"/>
            <a:ext cx="4491038" cy="206057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lIns="45720" rIns="45720"/>
          <a:lstStyle>
            <a:lvl1pPr marL="1714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34950" marR="0" lvl="0" indent="-2349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Client is one of the largest pharmaceutical firms in US and has recently launched a drug in the diabetic market</a:t>
            </a:r>
          </a:p>
          <a:p>
            <a:pPr marL="234950" marR="0" lvl="0" indent="-2349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charset="0"/>
              </a:rPr>
              <a:t>Client has set-up various marketing activities such as drug detailing, sampling, speaker programs etc., to promote the drug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34950" marR="0" lvl="0" indent="-2349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charset="0"/>
              </a:rPr>
              <a:t>Client wants to identify the right set of physicians to be targeted through these marketing activities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1585209" y="4167414"/>
            <a:ext cx="4513968" cy="2353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236538" indent="-2365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36538" marR="0" lvl="0" indent="-23653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003399"/>
              </a:buClr>
              <a:buSzTx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key objectives of the exercise were</a:t>
            </a:r>
          </a:p>
          <a:p>
            <a:pPr marL="457200" marR="0" lvl="1" indent="-22066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003399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Develop a model that can identify the profitable physicians for various marketing campaigns</a:t>
            </a:r>
          </a:p>
          <a:p>
            <a:pPr marL="457200" marR="0" lvl="1" indent="-220663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003399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Achieve higher ROI by targeting the identified physicians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614103" y="2382591"/>
            <a:ext cx="3762039" cy="3609749"/>
            <a:chOff x="2507199" y="753720"/>
            <a:chExt cx="5577844" cy="3038813"/>
          </a:xfrm>
        </p:grpSpPr>
        <p:sp>
          <p:nvSpPr>
            <p:cNvPr id="36" name="Rounded Rectangle 35"/>
            <p:cNvSpPr/>
            <p:nvPr/>
          </p:nvSpPr>
          <p:spPr>
            <a:xfrm>
              <a:off x="2507199" y="753720"/>
              <a:ext cx="5558571" cy="461864"/>
            </a:xfrm>
            <a:prstGeom prst="roundRect">
              <a:avLst/>
            </a:prstGeom>
            <a:solidFill>
              <a:srgbClr val="4F81BD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Times New Roman" pitchFamily="18" charset="0"/>
                </a:rPr>
                <a:t>Identification of the physician universe for the drug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526472" y="1589756"/>
              <a:ext cx="5558571" cy="461864"/>
            </a:xfrm>
            <a:prstGeom prst="roundRect">
              <a:avLst/>
            </a:prstGeom>
            <a:solidFill>
              <a:srgbClr val="4F81BD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Times New Roman" pitchFamily="18" charset="0"/>
                </a:rPr>
                <a:t>Hypothesis generation and variable creation using analog drug information</a:t>
              </a: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526472" y="2482570"/>
              <a:ext cx="5558571" cy="461864"/>
            </a:xfrm>
            <a:prstGeom prst="roundRect">
              <a:avLst/>
            </a:prstGeom>
            <a:solidFill>
              <a:srgbClr val="4F81BD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Times New Roman" pitchFamily="18" charset="0"/>
                </a:rPr>
                <a:t>Segmentation of the physicians based on their responsiveness to promotions and behavioral pattern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526472" y="3330669"/>
              <a:ext cx="5558571" cy="461864"/>
            </a:xfrm>
            <a:prstGeom prst="roundRect">
              <a:avLst/>
            </a:prstGeom>
            <a:solidFill>
              <a:srgbClr val="4F81BD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Times New Roman" pitchFamily="18" charset="0"/>
                </a:rPr>
                <a:t>Customization of the target list based on the certain business rules, call plan, territory alignment, etc., </a:t>
              </a:r>
            </a:p>
          </p:txBody>
        </p:sp>
        <p:sp>
          <p:nvSpPr>
            <p:cNvPr id="40" name="Down Arrow 39"/>
            <p:cNvSpPr/>
            <p:nvPr/>
          </p:nvSpPr>
          <p:spPr>
            <a:xfrm>
              <a:off x="5181600" y="1263043"/>
              <a:ext cx="381000" cy="289657"/>
            </a:xfrm>
            <a:prstGeom prst="downArrow">
              <a:avLst/>
            </a:pr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endParaRPr>
            </a:p>
          </p:txBody>
        </p:sp>
        <p:sp>
          <p:nvSpPr>
            <p:cNvPr id="41" name="Down Arrow 40"/>
            <p:cNvSpPr/>
            <p:nvPr/>
          </p:nvSpPr>
          <p:spPr>
            <a:xfrm>
              <a:off x="5181600" y="2136868"/>
              <a:ext cx="381000" cy="289657"/>
            </a:xfrm>
            <a:prstGeom prst="downArrow">
              <a:avLst/>
            </a:pr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endParaRPr>
            </a:p>
          </p:txBody>
        </p:sp>
        <p:sp>
          <p:nvSpPr>
            <p:cNvPr id="42" name="Down Arrow 41"/>
            <p:cNvSpPr/>
            <p:nvPr/>
          </p:nvSpPr>
          <p:spPr>
            <a:xfrm>
              <a:off x="5181600" y="2991893"/>
              <a:ext cx="381000" cy="289657"/>
            </a:xfrm>
            <a:prstGeom prst="downArrow">
              <a:avLst/>
            </a:pr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20" name="Title 3">
            <a:extLst>
              <a:ext uri="{FF2B5EF4-FFF2-40B4-BE49-F238E27FC236}">
                <a16:creationId xmlns:a16="http://schemas.microsoft.com/office/drawing/2014/main" id="{D2D3E392-C546-4475-A0BA-83B03F7F1247}"/>
              </a:ext>
            </a:extLst>
          </p:cNvPr>
          <p:cNvSpPr txBox="1">
            <a:spLocks/>
          </p:cNvSpPr>
          <p:nvPr/>
        </p:nvSpPr>
        <p:spPr>
          <a:xfrm>
            <a:off x="271668" y="219132"/>
            <a:ext cx="116790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+mj-ea"/>
                <a:cs typeface="+mj-cs"/>
              </a:rPr>
              <a:t>Mu Sigma helped a leading pharma company to identify right set of physicians to be targeted for its newly launched drug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lawik" panose="020B0502040204020203" pitchFamily="34" charset="0"/>
              <a:ea typeface="+mj-ea"/>
              <a:cs typeface="+mj-cs"/>
            </a:endParaRPr>
          </a:p>
        </p:txBody>
      </p:sp>
      <p:sp>
        <p:nvSpPr>
          <p:cNvPr id="21" name="Text Box 13">
            <a:extLst>
              <a:ext uri="{FF2B5EF4-FFF2-40B4-BE49-F238E27FC236}">
                <a16:creationId xmlns:a16="http://schemas.microsoft.com/office/drawing/2014/main" id="{320B9ADB-AC08-47CF-8A38-0413C6095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32921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Segmentation (1/3)</a:t>
            </a:r>
          </a:p>
        </p:txBody>
      </p:sp>
      <p:sp>
        <p:nvSpPr>
          <p:cNvPr id="19" name="Text Box 13">
            <a:hlinkClick r:id="rId2" action="ppaction://hlinksldjump"/>
            <a:extLst>
              <a:ext uri="{FF2B5EF4-FFF2-40B4-BE49-F238E27FC236}">
                <a16:creationId xmlns:a16="http://schemas.microsoft.com/office/drawing/2014/main" id="{ADC87F16-DBB0-42FA-8DED-F7F092F6A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120" y="6596390"/>
            <a:ext cx="9818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100" dirty="0">
                <a:latin typeface="Calibri" panose="020F0502020204030204"/>
              </a:rPr>
              <a:t>Back to Index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541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4EDF4-73C8-4996-9220-25A9928FC436}"/>
              </a:ext>
            </a:extLst>
          </p:cNvPr>
          <p:cNvSpPr txBox="1"/>
          <p:nvPr/>
        </p:nvSpPr>
        <p:spPr>
          <a:xfrm>
            <a:off x="246888" y="307439"/>
            <a:ext cx="111252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Requirement to Solution Mapping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BC2B91-3D45-4C1A-8805-29500EC07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363666"/>
              </p:ext>
            </p:extLst>
          </p:nvPr>
        </p:nvGraphicFramePr>
        <p:xfrm>
          <a:off x="622916" y="1091025"/>
          <a:ext cx="11273162" cy="5034228"/>
        </p:xfrm>
        <a:graphic>
          <a:graphicData uri="http://schemas.openxmlformats.org/drawingml/2006/table">
            <a:tbl>
              <a:tblPr/>
              <a:tblGrid>
                <a:gridCol w="8464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9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rtl="0" fontAlgn="ctr"/>
                      <a:r>
                        <a:rPr kumimoji="0" lang="en-US" sz="105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Selawik" panose="020B0502040204020203" pitchFamily="34" charset="0"/>
                          <a:ea typeface="+mn-ea"/>
                          <a:cs typeface="+mn-cs"/>
                        </a:rPr>
                        <a:t>RFP Ask </a:t>
                      </a:r>
                    </a:p>
                  </a:txBody>
                  <a:tcPr marL="8566" marR="8566" marT="85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ctr"/>
                      <a:r>
                        <a:rPr kumimoji="0" lang="en-US" sz="105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Selawik" panose="020B0502040204020203" pitchFamily="34" charset="0"/>
                          <a:ea typeface="+mn-ea"/>
                          <a:cs typeface="+mn-cs"/>
                        </a:rPr>
                        <a:t>Mapping to Mu Sigma’s 5 step process</a:t>
                      </a:r>
                    </a:p>
                  </a:txBody>
                  <a:tcPr marL="8566" marR="8566" marT="8559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171450" marR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Data collection, organization, segmentation and modelling</a:t>
                      </a:r>
                      <a:b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Conversation with 5 brand teams to decide  segmentation variables to support Promotion Response Modeling (PRM) for up to 8 brands</a:t>
                      </a:r>
                      <a:b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Process internal call/sales data to generate the final database for modelling</a:t>
                      </a:r>
                      <a:b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Response curves for 8 brands</a:t>
                      </a:r>
                    </a:p>
                  </a:txBody>
                  <a:tcPr marL="8566" marR="8566" marT="85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Segmentation, Promotional Response Modeling</a:t>
                      </a:r>
                      <a:endParaRPr lang="en-US" sz="1100" kern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elawik Light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8566" marT="8559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37137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Creation of multiple scenarios of size and (potentially) product placement for your two (VS and KAM) sales forces. We may require 5-6 sales force scenarios </a:t>
                      </a:r>
                      <a:b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Optimization of new scenarios.</a:t>
                      </a:r>
                      <a:b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Calculation of projected revenue from multiple scenarios (reflecting alternatives of targeting and sales force size and structure)</a:t>
                      </a:r>
                      <a:b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Reporting on all results</a:t>
                      </a:r>
                    </a:p>
                  </a:txBody>
                  <a:tcPr marL="6027" marR="6027" marT="60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Sizing Simulation</a:t>
                      </a:r>
                    </a:p>
                  </a:txBody>
                  <a:tcPr marL="8566" marT="8559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1119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Collect the business rules and parameters that will be feed into alignment design process</a:t>
                      </a:r>
                      <a:b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Finalization on Input datasets – Roster, Previous ZIP-Terr, Vaccines sales</a:t>
                      </a:r>
                      <a:b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Recommend metrics to create alignment Index </a:t>
                      </a:r>
                    </a:p>
                  </a:txBody>
                  <a:tcPr marL="6027" marR="6027" marT="60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Alignment Design</a:t>
                      </a:r>
                    </a:p>
                  </a:txBody>
                  <a:tcPr marL="8566" marT="8559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3889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Territory Location Analysis </a:t>
                      </a:r>
                      <a:b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Head count allocation (HCA) analysis</a:t>
                      </a:r>
                      <a:b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  - Impacted VS divisions should have appropriate span of control (&gt;7 SOC)</a:t>
                      </a:r>
                      <a:b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   - Workload Assessment across territories </a:t>
                      </a:r>
                    </a:p>
                  </a:txBody>
                  <a:tcPr marL="6027" marR="6027" marT="60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Alignment Design</a:t>
                      </a:r>
                    </a:p>
                  </a:txBody>
                  <a:tcPr marL="8566" marT="8559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Territory Design</a:t>
                      </a:r>
                      <a:b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Bottom-up approach: Review VS Sales Reps territories followed by KAM territories </a:t>
                      </a:r>
                      <a:b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ZIP based design for VS sales reps </a:t>
                      </a:r>
                    </a:p>
                  </a:txBody>
                  <a:tcPr marL="6027" marR="6027" marT="60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Alignment Design</a:t>
                      </a:r>
                      <a:endParaRPr lang="en-US" sz="1100" kern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elawik Light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8566" marT="8559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Alignment Sessions</a:t>
                      </a:r>
                      <a:b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Conduct sessions with Home office/Sales Leadership to incorporate management feedback</a:t>
                      </a:r>
                    </a:p>
                  </a:txBody>
                  <a:tcPr marL="6027" marR="6027" marT="60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Alignment Design</a:t>
                      </a:r>
                      <a:endParaRPr lang="en-US" sz="1100" kern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elawik Light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8566" marT="8559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7306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Final Delivery/Feedback Incorporation</a:t>
                      </a:r>
                      <a:b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Deliver final alignment materials to you</a:t>
                      </a:r>
                      <a:b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Work with SFE/Field to provide recommendations to you on Alignment design</a:t>
                      </a:r>
                    </a:p>
                  </a:txBody>
                  <a:tcPr marL="6027" marR="6027" marT="60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Alignment Design</a:t>
                      </a:r>
                      <a:endParaRPr lang="en-US" sz="1100" kern="1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Selawik Light" panose="020B0502040204020203" pitchFamily="34" charset="0"/>
                        <a:ea typeface="Segoe UI Historic" panose="020B0502040204020203" pitchFamily="34" charset="0"/>
                        <a:cs typeface="Segoe UI Historic" panose="020B0502040204020203" pitchFamily="34" charset="0"/>
                      </a:endParaRPr>
                    </a:p>
                  </a:txBody>
                  <a:tcPr marL="8566" marT="8559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460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People Placement</a:t>
                      </a:r>
                      <a:b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Develop rules for People Placement in consultation with business</a:t>
                      </a:r>
                      <a:b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</a:b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- Provide best placement</a:t>
                      </a:r>
                    </a:p>
                  </a:txBody>
                  <a:tcPr marL="6027" marR="6027" marT="60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Selawik Light" panose="020B0502040204020203" pitchFamily="34" charset="0"/>
                          <a:ea typeface="Segoe UI Historic" panose="020B0502040204020203" pitchFamily="34" charset="0"/>
                          <a:cs typeface="Segoe UI Historic" panose="020B0502040204020203" pitchFamily="34" charset="0"/>
                        </a:rPr>
                        <a:t>People Placement</a:t>
                      </a:r>
                    </a:p>
                  </a:txBody>
                  <a:tcPr marL="8566" marT="8559" marB="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613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28895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1"/>
          <p:cNvSpPr>
            <a:spLocks noChangeArrowheads="1"/>
          </p:cNvSpPr>
          <p:nvPr/>
        </p:nvSpPr>
        <p:spPr bwMode="auto">
          <a:xfrm>
            <a:off x="1631263" y="1693186"/>
            <a:ext cx="9008123" cy="4783815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45720" rIns="45720"/>
          <a:lstStyle>
            <a:lvl1pPr marL="266700" indent="-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3399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>
                <a:srgbClr val="003399"/>
              </a:buClr>
              <a:buSzTx/>
              <a:buFont typeface="Webdings" pitchFamily="18" charset="2"/>
              <a:buChar char="4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1" name="Diagram 10"/>
          <p:cNvGraphicFramePr/>
          <p:nvPr>
            <p:extLst/>
          </p:nvPr>
        </p:nvGraphicFramePr>
        <p:xfrm>
          <a:off x="1600200" y="1600201"/>
          <a:ext cx="3689742" cy="5065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Diagram 12"/>
          <p:cNvGraphicFramePr/>
          <p:nvPr>
            <p:extLst/>
          </p:nvPr>
        </p:nvGraphicFramePr>
        <p:xfrm>
          <a:off x="5334001" y="2168654"/>
          <a:ext cx="5170587" cy="4384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TextBox 38"/>
          <p:cNvSpPr txBox="1">
            <a:spLocks noChangeArrowheads="1"/>
          </p:cNvSpPr>
          <p:nvPr/>
        </p:nvSpPr>
        <p:spPr bwMode="auto">
          <a:xfrm>
            <a:off x="6644086" y="1857133"/>
            <a:ext cx="2933367" cy="276999"/>
          </a:xfrm>
          <a:prstGeom prst="rect">
            <a:avLst/>
          </a:prstGeom>
          <a:noFill/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Analytical Translation &amp; Methodology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49896" y="2186494"/>
            <a:ext cx="399245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V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I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B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O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I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D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D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16" name="Rectangle 44"/>
          <p:cNvSpPr>
            <a:spLocks noChangeArrowheads="1"/>
          </p:cNvSpPr>
          <p:nvPr/>
        </p:nvSpPr>
        <p:spPr bwMode="auto">
          <a:xfrm>
            <a:off x="1628195" y="1273631"/>
            <a:ext cx="9011191" cy="365125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wrap="none" anchor="ctr"/>
          <a:lstStyle>
            <a:lvl1pPr marL="234950" indent="-2349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34950" marR="0" lvl="0" indent="-234950" algn="ctr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Analytical Framework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6D6223AA-3622-4CED-A2C2-81EBBCB0B936}"/>
              </a:ext>
            </a:extLst>
          </p:cNvPr>
          <p:cNvSpPr txBox="1">
            <a:spLocks/>
          </p:cNvSpPr>
          <p:nvPr/>
        </p:nvSpPr>
        <p:spPr>
          <a:xfrm>
            <a:off x="271668" y="304196"/>
            <a:ext cx="116790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+mj-ea"/>
                <a:cs typeface="+mj-cs"/>
              </a:rPr>
              <a:t>A robust analytical framework was developed to identify target physicians based on their responsiveness and behavioral patterns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lawik" panose="020B0502040204020203" pitchFamily="34" charset="0"/>
              <a:ea typeface="+mj-ea"/>
              <a:cs typeface="+mj-cs"/>
            </a:endParaRPr>
          </a:p>
        </p:txBody>
      </p:sp>
      <p:sp>
        <p:nvSpPr>
          <p:cNvPr id="20" name="Text Box 13">
            <a:extLst>
              <a:ext uri="{FF2B5EF4-FFF2-40B4-BE49-F238E27FC236}">
                <a16:creationId xmlns:a16="http://schemas.microsoft.com/office/drawing/2014/main" id="{1F0E87BD-2593-4340-BFC9-9720923F1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32921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Segmentation (2/3)</a:t>
            </a:r>
          </a:p>
        </p:txBody>
      </p:sp>
      <p:sp>
        <p:nvSpPr>
          <p:cNvPr id="19" name="Text Box 13">
            <a:hlinkClick r:id="rId12" action="ppaction://hlinksldjump"/>
            <a:extLst>
              <a:ext uri="{FF2B5EF4-FFF2-40B4-BE49-F238E27FC236}">
                <a16:creationId xmlns:a16="http://schemas.microsoft.com/office/drawing/2014/main" id="{BE511484-20EE-440C-9D57-FB19ABBC0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120" y="6596390"/>
            <a:ext cx="9818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100" dirty="0">
                <a:latin typeface="Calibri" panose="020F0502020204030204"/>
              </a:rPr>
              <a:t>Back to Index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4353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805344" y="1564435"/>
            <a:ext cx="1916264" cy="553617"/>
          </a:xfrm>
          <a:prstGeom prst="rect">
            <a:avLst/>
          </a:prstGeom>
          <a:solidFill>
            <a:srgbClr val="990000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Managed Care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Complacent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23136" y="1540050"/>
            <a:ext cx="1916264" cy="557784"/>
          </a:xfrm>
          <a:prstGeom prst="rect">
            <a:avLst/>
          </a:prstGeom>
          <a:solidFill>
            <a:srgbClr val="990000"/>
          </a:solidFill>
          <a:ln w="25400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 Writers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70536" y="1519833"/>
            <a:ext cx="1916264" cy="557784"/>
          </a:xfrm>
          <a:prstGeom prst="rect">
            <a:avLst/>
          </a:prstGeom>
          <a:solidFill>
            <a:srgbClr val="CC3300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t>Early Adopters</a:t>
            </a:r>
          </a:p>
        </p:txBody>
      </p:sp>
      <p:sp>
        <p:nvSpPr>
          <p:cNvPr id="20" name="TextBox 13"/>
          <p:cNvSpPr txBox="1"/>
          <p:nvPr/>
        </p:nvSpPr>
        <p:spPr>
          <a:xfrm>
            <a:off x="1752600" y="2146415"/>
            <a:ext cx="1663668" cy="4076092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99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 anchorCtr="0"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Med Writers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 Adoption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60,100 physicians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cover 26% of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 Injectable TRx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25% of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 TRx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Two-thirds of the physicians have low responsiveness towards Product promotions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 Adoption to new products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4% HCPs of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ENDOs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are covered in this segment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Preference 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29345" y="1524001"/>
            <a:ext cx="1912937" cy="553617"/>
          </a:xfrm>
          <a:prstGeom prst="rect">
            <a:avLst/>
          </a:prstGeom>
          <a:solidFill>
            <a:srgbClr val="CC3300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Loyalists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81945" y="1447801"/>
            <a:ext cx="1912937" cy="553617"/>
          </a:xfrm>
          <a:prstGeom prst="rect">
            <a:avLst/>
          </a:prstGeom>
          <a:solidFill>
            <a:srgbClr val="FF5050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t>Diabetes Gurus</a:t>
            </a:r>
          </a:p>
        </p:txBody>
      </p:sp>
      <p:sp>
        <p:nvSpPr>
          <p:cNvPr id="23" name="TextBox 13"/>
          <p:cNvSpPr txBox="1"/>
          <p:nvPr/>
        </p:nvSpPr>
        <p:spPr>
          <a:xfrm>
            <a:off x="3517932" y="2146415"/>
            <a:ext cx="1663668" cy="4076092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99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 anchorCtr="0"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High Writers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Med Adoption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23,100 physicians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cover 10% of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 Injectable TRx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15% of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TRx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Two-thirds of the physicians have medium responsiveness towards Product promotions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Medium Adoption to new products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15% HCPs of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ENDOs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are covered in this segment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Very High Product  preference to Competitor product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5270532" y="2146415"/>
            <a:ext cx="1663668" cy="4076092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99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 anchorCtr="0"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High Writers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High Adoption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24,700 physicians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cover 52% of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 Injectable TRx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49% of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 TRx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50% of the physicians have high responsiveness towards Product promotions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High Adoption to new products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68% HCPs of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ENDOs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are covered in this segment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High Product preference to Competitor product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6994881" y="2146415"/>
            <a:ext cx="1663668" cy="4076092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99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 anchorCtr="0"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Med Writers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High Adoption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4,600 physicians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cover 5% of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 Injectable TRx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4% of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 TRx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Half of the physicians have medium responsiveness towards Product promotions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Very High Adoption to new products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11% HCPs of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ENDOs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are covered in this segment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High Product preference to Competitor product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8747481" y="2146415"/>
            <a:ext cx="1663668" cy="4076092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99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 anchor="t" anchorCtr="0">
            <a:no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 Writers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 Adoption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30,100 physicians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cover 7% of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 Injectable TRx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6% of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 TRx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Almost all of the physicians have low responsiveness towards Product promotions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Very Low Adoption to new products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2% HCPs of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ENDOs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are covered in this segment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 Product preference to Competitor product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11A2954F-AB11-42A9-B416-EC44C96CCB29}"/>
              </a:ext>
            </a:extLst>
          </p:cNvPr>
          <p:cNvSpPr txBox="1">
            <a:spLocks/>
          </p:cNvSpPr>
          <p:nvPr/>
        </p:nvSpPr>
        <p:spPr>
          <a:xfrm>
            <a:off x="271668" y="304196"/>
            <a:ext cx="116790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lawik" panose="020B0502040204020203" pitchFamily="34" charset="0"/>
                <a:ea typeface="+mj-ea"/>
                <a:cs typeface="+mj-cs"/>
              </a:rPr>
              <a:t>Based on value, influence, prescribing uniformity and other key attributes, five unique segments were identified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lawik" panose="020B0502040204020203" pitchFamily="34" charset="0"/>
              <a:ea typeface="+mj-ea"/>
              <a:cs typeface="+mj-cs"/>
            </a:endParaRPr>
          </a:p>
        </p:txBody>
      </p:sp>
      <p:sp>
        <p:nvSpPr>
          <p:cNvPr id="29" name="Text Box 13">
            <a:extLst>
              <a:ext uri="{FF2B5EF4-FFF2-40B4-BE49-F238E27FC236}">
                <a16:creationId xmlns:a16="http://schemas.microsoft.com/office/drawing/2014/main" id="{BD8E0D17-A56D-4F07-AF96-F333227D6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32921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Segmentation (3/3)</a:t>
            </a:r>
          </a:p>
        </p:txBody>
      </p:sp>
      <p:sp>
        <p:nvSpPr>
          <p:cNvPr id="16" name="Text Box 13">
            <a:hlinkClick r:id="rId2" action="ppaction://hlinksldjump"/>
            <a:extLst>
              <a:ext uri="{FF2B5EF4-FFF2-40B4-BE49-F238E27FC236}">
                <a16:creationId xmlns:a16="http://schemas.microsoft.com/office/drawing/2014/main" id="{AD9EF400-8ED4-4DE0-94F2-4B9F4556C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120" y="6596390"/>
            <a:ext cx="9818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100" dirty="0">
                <a:latin typeface="Calibri" panose="020F0502020204030204"/>
              </a:rPr>
              <a:t>Back to Index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8500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roup 274">
            <a:extLst>
              <a:ext uri="{FF2B5EF4-FFF2-40B4-BE49-F238E27FC236}">
                <a16:creationId xmlns:a16="http://schemas.microsoft.com/office/drawing/2014/main" id="{65DE1439-9A33-4F28-856B-A1FD44AB01E9}"/>
              </a:ext>
            </a:extLst>
          </p:cNvPr>
          <p:cNvGrpSpPr/>
          <p:nvPr/>
        </p:nvGrpSpPr>
        <p:grpSpPr>
          <a:xfrm>
            <a:off x="2822662" y="2568869"/>
            <a:ext cx="6543500" cy="3188206"/>
            <a:chOff x="538789" y="1131575"/>
            <a:chExt cx="5819028" cy="2895599"/>
          </a:xfrm>
          <a:solidFill>
            <a:srgbClr val="E9E9E9"/>
          </a:solidFill>
        </p:grpSpPr>
        <p:grpSp>
          <p:nvGrpSpPr>
            <p:cNvPr id="246" name="Group 341">
              <a:extLst>
                <a:ext uri="{FF2B5EF4-FFF2-40B4-BE49-F238E27FC236}">
                  <a16:creationId xmlns:a16="http://schemas.microsoft.com/office/drawing/2014/main" id="{751CDBA2-2023-4051-9297-B1C85E13A669}"/>
                </a:ext>
              </a:extLst>
            </p:cNvPr>
            <p:cNvGrpSpPr/>
            <p:nvPr/>
          </p:nvGrpSpPr>
          <p:grpSpPr>
            <a:xfrm>
              <a:off x="2984512" y="2355982"/>
              <a:ext cx="1110006" cy="1241414"/>
              <a:chOff x="4097338" y="2217738"/>
              <a:chExt cx="1139825" cy="1274763"/>
            </a:xfrm>
            <a:grpFill/>
          </p:grpSpPr>
          <p:sp>
            <p:nvSpPr>
              <p:cNvPr id="451" name="Freeform 5">
                <a:extLst>
                  <a:ext uri="{FF2B5EF4-FFF2-40B4-BE49-F238E27FC236}">
                    <a16:creationId xmlns:a16="http://schemas.microsoft.com/office/drawing/2014/main" id="{DF76795B-7DBA-4684-9B2C-C9E6B4977C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225" y="3086100"/>
                <a:ext cx="120650" cy="233363"/>
              </a:xfrm>
              <a:custGeom>
                <a:avLst/>
                <a:gdLst/>
                <a:ahLst/>
                <a:cxnLst>
                  <a:cxn ang="0">
                    <a:pos x="9" y="114"/>
                  </a:cxn>
                  <a:cxn ang="0">
                    <a:pos x="18" y="94"/>
                  </a:cxn>
                  <a:cxn ang="0">
                    <a:pos x="11" y="71"/>
                  </a:cxn>
                  <a:cxn ang="0">
                    <a:pos x="40" y="43"/>
                  </a:cxn>
                  <a:cxn ang="0">
                    <a:pos x="71" y="13"/>
                  </a:cxn>
                  <a:cxn ang="0">
                    <a:pos x="73" y="0"/>
                  </a:cxn>
                  <a:cxn ang="0">
                    <a:pos x="91" y="42"/>
                  </a:cxn>
                  <a:cxn ang="0">
                    <a:pos x="91" y="49"/>
                  </a:cxn>
                  <a:cxn ang="0">
                    <a:pos x="84" y="47"/>
                  </a:cxn>
                  <a:cxn ang="0">
                    <a:pos x="64" y="126"/>
                  </a:cxn>
                  <a:cxn ang="0">
                    <a:pos x="25" y="175"/>
                  </a:cxn>
                  <a:cxn ang="0">
                    <a:pos x="5" y="151"/>
                  </a:cxn>
                  <a:cxn ang="0">
                    <a:pos x="5" y="140"/>
                  </a:cxn>
                  <a:cxn ang="0">
                    <a:pos x="0" y="122"/>
                  </a:cxn>
                  <a:cxn ang="0">
                    <a:pos x="9" y="114"/>
                  </a:cxn>
                </a:cxnLst>
                <a:rect l="0" t="0" r="r" b="b"/>
                <a:pathLst>
                  <a:path w="91" h="175">
                    <a:moveTo>
                      <a:pt x="9" y="114"/>
                    </a:moveTo>
                    <a:cubicBezTo>
                      <a:pt x="9" y="114"/>
                      <a:pt x="18" y="95"/>
                      <a:pt x="18" y="94"/>
                    </a:cubicBezTo>
                    <a:cubicBezTo>
                      <a:pt x="18" y="89"/>
                      <a:pt x="11" y="78"/>
                      <a:pt x="11" y="71"/>
                    </a:cubicBezTo>
                    <a:cubicBezTo>
                      <a:pt x="11" y="49"/>
                      <a:pt x="27" y="50"/>
                      <a:pt x="40" y="43"/>
                    </a:cubicBezTo>
                    <a:cubicBezTo>
                      <a:pt x="50" y="37"/>
                      <a:pt x="64" y="20"/>
                      <a:pt x="71" y="13"/>
                    </a:cubicBezTo>
                    <a:cubicBezTo>
                      <a:pt x="73" y="11"/>
                      <a:pt x="72" y="4"/>
                      <a:pt x="73" y="0"/>
                    </a:cubicBezTo>
                    <a:cubicBezTo>
                      <a:pt x="88" y="2"/>
                      <a:pt x="87" y="31"/>
                      <a:pt x="91" y="42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8"/>
                      <a:pt x="85" y="47"/>
                      <a:pt x="84" y="47"/>
                    </a:cubicBezTo>
                    <a:cubicBezTo>
                      <a:pt x="84" y="79"/>
                      <a:pt x="74" y="101"/>
                      <a:pt x="64" y="126"/>
                    </a:cubicBezTo>
                    <a:cubicBezTo>
                      <a:pt x="56" y="146"/>
                      <a:pt x="52" y="175"/>
                      <a:pt x="25" y="175"/>
                    </a:cubicBezTo>
                    <a:cubicBezTo>
                      <a:pt x="14" y="175"/>
                      <a:pt x="5" y="163"/>
                      <a:pt x="5" y="151"/>
                    </a:cubicBezTo>
                    <a:cubicBezTo>
                      <a:pt x="5" y="145"/>
                      <a:pt x="6" y="143"/>
                      <a:pt x="5" y="140"/>
                    </a:cubicBezTo>
                    <a:cubicBezTo>
                      <a:pt x="0" y="136"/>
                      <a:pt x="0" y="129"/>
                      <a:pt x="0" y="122"/>
                    </a:cubicBezTo>
                    <a:cubicBezTo>
                      <a:pt x="0" y="121"/>
                      <a:pt x="8" y="114"/>
                      <a:pt x="9" y="11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52" name="Freeform 6">
                <a:extLst>
                  <a:ext uri="{FF2B5EF4-FFF2-40B4-BE49-F238E27FC236}">
                    <a16:creationId xmlns:a16="http://schemas.microsoft.com/office/drawing/2014/main" id="{81A77AD8-5D06-46BB-95E6-EBA2B9C11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338" y="2217738"/>
                <a:ext cx="1139825" cy="1274763"/>
              </a:xfrm>
              <a:custGeom>
                <a:avLst/>
                <a:gdLst/>
                <a:ahLst/>
                <a:cxnLst>
                  <a:cxn ang="0">
                    <a:pos x="499" y="66"/>
                  </a:cxn>
                  <a:cxn ang="0">
                    <a:pos x="527" y="81"/>
                  </a:cxn>
                  <a:cxn ang="0">
                    <a:pos x="609" y="86"/>
                  </a:cxn>
                  <a:cxn ang="0">
                    <a:pos x="644" y="89"/>
                  </a:cxn>
                  <a:cxn ang="0">
                    <a:pos x="644" y="136"/>
                  </a:cxn>
                  <a:cxn ang="0">
                    <a:pos x="620" y="115"/>
                  </a:cxn>
                  <a:cxn ang="0">
                    <a:pos x="679" y="223"/>
                  </a:cxn>
                  <a:cxn ang="0">
                    <a:pos x="699" y="267"/>
                  </a:cxn>
                  <a:cxn ang="0">
                    <a:pos x="730" y="310"/>
                  </a:cxn>
                  <a:cxn ang="0">
                    <a:pos x="755" y="348"/>
                  </a:cxn>
                  <a:cxn ang="0">
                    <a:pos x="787" y="359"/>
                  </a:cxn>
                  <a:cxn ang="0">
                    <a:pos x="853" y="346"/>
                  </a:cxn>
                  <a:cxn ang="0">
                    <a:pos x="826" y="425"/>
                  </a:cxn>
                  <a:cxn ang="0">
                    <a:pos x="719" y="541"/>
                  </a:cxn>
                  <a:cxn ang="0">
                    <a:pos x="708" y="600"/>
                  </a:cxn>
                  <a:cxn ang="0">
                    <a:pos x="721" y="638"/>
                  </a:cxn>
                  <a:cxn ang="0">
                    <a:pos x="720" y="676"/>
                  </a:cxn>
                  <a:cxn ang="0">
                    <a:pos x="660" y="745"/>
                  </a:cxn>
                  <a:cxn ang="0">
                    <a:pos x="659" y="788"/>
                  </a:cxn>
                  <a:cxn ang="0">
                    <a:pos x="643" y="816"/>
                  </a:cxn>
                  <a:cxn ang="0">
                    <a:pos x="627" y="846"/>
                  </a:cxn>
                  <a:cxn ang="0">
                    <a:pos x="592" y="902"/>
                  </a:cxn>
                  <a:cxn ang="0">
                    <a:pos x="538" y="946"/>
                  </a:cxn>
                  <a:cxn ang="0">
                    <a:pos x="512" y="944"/>
                  </a:cxn>
                  <a:cxn ang="0">
                    <a:pos x="452" y="949"/>
                  </a:cxn>
                  <a:cxn ang="0">
                    <a:pos x="440" y="929"/>
                  </a:cxn>
                  <a:cxn ang="0">
                    <a:pos x="431" y="893"/>
                  </a:cxn>
                  <a:cxn ang="0">
                    <a:pos x="395" y="789"/>
                  </a:cxn>
                  <a:cxn ang="0">
                    <a:pos x="360" y="708"/>
                  </a:cxn>
                  <a:cxn ang="0">
                    <a:pos x="382" y="621"/>
                  </a:cxn>
                  <a:cxn ang="0">
                    <a:pos x="364" y="558"/>
                  </a:cxn>
                  <a:cxn ang="0">
                    <a:pos x="337" y="490"/>
                  </a:cxn>
                  <a:cxn ang="0">
                    <a:pos x="342" y="461"/>
                  </a:cxn>
                  <a:cxn ang="0">
                    <a:pos x="295" y="443"/>
                  </a:cxn>
                  <a:cxn ang="0">
                    <a:pos x="206" y="433"/>
                  </a:cxn>
                  <a:cxn ang="0">
                    <a:pos x="164" y="434"/>
                  </a:cxn>
                  <a:cxn ang="0">
                    <a:pos x="109" y="439"/>
                  </a:cxn>
                  <a:cxn ang="0">
                    <a:pos x="40" y="369"/>
                  </a:cxn>
                  <a:cxn ang="0">
                    <a:pos x="7" y="338"/>
                  </a:cxn>
                  <a:cxn ang="0">
                    <a:pos x="7" y="324"/>
                  </a:cxn>
                  <a:cxn ang="0">
                    <a:pos x="18" y="269"/>
                  </a:cxn>
                  <a:cxn ang="0">
                    <a:pos x="22" y="199"/>
                  </a:cxn>
                  <a:cxn ang="0">
                    <a:pos x="77" y="132"/>
                  </a:cxn>
                  <a:cxn ang="0">
                    <a:pos x="104" y="77"/>
                  </a:cxn>
                  <a:cxn ang="0">
                    <a:pos x="141" y="36"/>
                  </a:cxn>
                  <a:cxn ang="0">
                    <a:pos x="187" y="35"/>
                  </a:cxn>
                  <a:cxn ang="0">
                    <a:pos x="273" y="6"/>
                  </a:cxn>
                  <a:cxn ang="0">
                    <a:pos x="307" y="4"/>
                  </a:cxn>
                  <a:cxn ang="0">
                    <a:pos x="338" y="0"/>
                  </a:cxn>
                  <a:cxn ang="0">
                    <a:pos x="358" y="6"/>
                  </a:cxn>
                  <a:cxn ang="0">
                    <a:pos x="357" y="27"/>
                  </a:cxn>
                  <a:cxn ang="0">
                    <a:pos x="371" y="64"/>
                  </a:cxn>
                  <a:cxn ang="0">
                    <a:pos x="455" y="100"/>
                  </a:cxn>
                  <a:cxn ang="0">
                    <a:pos x="464" y="84"/>
                  </a:cxn>
                  <a:cxn ang="0">
                    <a:pos x="490" y="66"/>
                  </a:cxn>
                </a:cxnLst>
                <a:rect l="0" t="0" r="r" b="b"/>
                <a:pathLst>
                  <a:path w="856" h="957">
                    <a:moveTo>
                      <a:pt x="490" y="66"/>
                    </a:moveTo>
                    <a:cubicBezTo>
                      <a:pt x="499" y="66"/>
                      <a:pt x="499" y="66"/>
                      <a:pt x="499" y="66"/>
                    </a:cubicBezTo>
                    <a:cubicBezTo>
                      <a:pt x="499" y="73"/>
                      <a:pt x="504" y="74"/>
                      <a:pt x="506" y="77"/>
                    </a:cubicBezTo>
                    <a:cubicBezTo>
                      <a:pt x="510" y="82"/>
                      <a:pt x="520" y="78"/>
                      <a:pt x="527" y="81"/>
                    </a:cubicBezTo>
                    <a:cubicBezTo>
                      <a:pt x="541" y="86"/>
                      <a:pt x="561" y="93"/>
                      <a:pt x="576" y="93"/>
                    </a:cubicBezTo>
                    <a:cubicBezTo>
                      <a:pt x="591" y="93"/>
                      <a:pt x="595" y="86"/>
                      <a:pt x="609" y="86"/>
                    </a:cubicBezTo>
                    <a:cubicBezTo>
                      <a:pt x="617" y="86"/>
                      <a:pt x="622" y="92"/>
                      <a:pt x="632" y="92"/>
                    </a:cubicBezTo>
                    <a:cubicBezTo>
                      <a:pt x="638" y="92"/>
                      <a:pt x="638" y="90"/>
                      <a:pt x="644" y="89"/>
                    </a:cubicBezTo>
                    <a:cubicBezTo>
                      <a:pt x="647" y="96"/>
                      <a:pt x="653" y="102"/>
                      <a:pt x="653" y="111"/>
                    </a:cubicBezTo>
                    <a:cubicBezTo>
                      <a:pt x="653" y="115"/>
                      <a:pt x="646" y="131"/>
                      <a:pt x="644" y="136"/>
                    </a:cubicBezTo>
                    <a:cubicBezTo>
                      <a:pt x="635" y="135"/>
                      <a:pt x="627" y="115"/>
                      <a:pt x="620" y="107"/>
                    </a:cubicBezTo>
                    <a:cubicBezTo>
                      <a:pt x="620" y="115"/>
                      <a:pt x="620" y="115"/>
                      <a:pt x="620" y="115"/>
                    </a:cubicBezTo>
                    <a:cubicBezTo>
                      <a:pt x="662" y="189"/>
                      <a:pt x="662" y="189"/>
                      <a:pt x="662" y="189"/>
                    </a:cubicBezTo>
                    <a:cubicBezTo>
                      <a:pt x="659" y="198"/>
                      <a:pt x="673" y="218"/>
                      <a:pt x="679" y="223"/>
                    </a:cubicBezTo>
                    <a:cubicBezTo>
                      <a:pt x="679" y="246"/>
                      <a:pt x="679" y="246"/>
                      <a:pt x="679" y="246"/>
                    </a:cubicBezTo>
                    <a:cubicBezTo>
                      <a:pt x="684" y="258"/>
                      <a:pt x="692" y="258"/>
                      <a:pt x="699" y="267"/>
                    </a:cubicBezTo>
                    <a:cubicBezTo>
                      <a:pt x="707" y="278"/>
                      <a:pt x="702" y="289"/>
                      <a:pt x="710" y="297"/>
                    </a:cubicBezTo>
                    <a:cubicBezTo>
                      <a:pt x="717" y="304"/>
                      <a:pt x="722" y="305"/>
                      <a:pt x="730" y="310"/>
                    </a:cubicBezTo>
                    <a:cubicBezTo>
                      <a:pt x="737" y="316"/>
                      <a:pt x="741" y="334"/>
                      <a:pt x="755" y="334"/>
                    </a:cubicBezTo>
                    <a:cubicBezTo>
                      <a:pt x="755" y="341"/>
                      <a:pt x="759" y="343"/>
                      <a:pt x="755" y="348"/>
                    </a:cubicBezTo>
                    <a:cubicBezTo>
                      <a:pt x="761" y="352"/>
                      <a:pt x="767" y="366"/>
                      <a:pt x="774" y="366"/>
                    </a:cubicBezTo>
                    <a:cubicBezTo>
                      <a:pt x="781" y="366"/>
                      <a:pt x="782" y="361"/>
                      <a:pt x="787" y="359"/>
                    </a:cubicBezTo>
                    <a:cubicBezTo>
                      <a:pt x="794" y="357"/>
                      <a:pt x="798" y="360"/>
                      <a:pt x="805" y="359"/>
                    </a:cubicBezTo>
                    <a:cubicBezTo>
                      <a:pt x="822" y="356"/>
                      <a:pt x="838" y="350"/>
                      <a:pt x="853" y="346"/>
                    </a:cubicBezTo>
                    <a:cubicBezTo>
                      <a:pt x="855" y="348"/>
                      <a:pt x="856" y="350"/>
                      <a:pt x="856" y="352"/>
                    </a:cubicBezTo>
                    <a:cubicBezTo>
                      <a:pt x="856" y="377"/>
                      <a:pt x="837" y="410"/>
                      <a:pt x="826" y="425"/>
                    </a:cubicBezTo>
                    <a:cubicBezTo>
                      <a:pt x="812" y="443"/>
                      <a:pt x="807" y="459"/>
                      <a:pt x="790" y="471"/>
                    </a:cubicBezTo>
                    <a:cubicBezTo>
                      <a:pt x="761" y="494"/>
                      <a:pt x="730" y="501"/>
                      <a:pt x="719" y="541"/>
                    </a:cubicBezTo>
                    <a:cubicBezTo>
                      <a:pt x="716" y="552"/>
                      <a:pt x="704" y="555"/>
                      <a:pt x="704" y="567"/>
                    </a:cubicBezTo>
                    <a:cubicBezTo>
                      <a:pt x="704" y="581"/>
                      <a:pt x="708" y="587"/>
                      <a:pt x="708" y="600"/>
                    </a:cubicBezTo>
                    <a:cubicBezTo>
                      <a:pt x="708" y="615"/>
                      <a:pt x="724" y="623"/>
                      <a:pt x="724" y="631"/>
                    </a:cubicBezTo>
                    <a:cubicBezTo>
                      <a:pt x="724" y="634"/>
                      <a:pt x="722" y="637"/>
                      <a:pt x="721" y="638"/>
                    </a:cubicBezTo>
                    <a:cubicBezTo>
                      <a:pt x="721" y="649"/>
                      <a:pt x="721" y="649"/>
                      <a:pt x="721" y="649"/>
                    </a:cubicBezTo>
                    <a:cubicBezTo>
                      <a:pt x="721" y="656"/>
                      <a:pt x="720" y="664"/>
                      <a:pt x="720" y="676"/>
                    </a:cubicBezTo>
                    <a:cubicBezTo>
                      <a:pt x="722" y="679"/>
                      <a:pt x="723" y="682"/>
                      <a:pt x="723" y="685"/>
                    </a:cubicBezTo>
                    <a:cubicBezTo>
                      <a:pt x="723" y="720"/>
                      <a:pt x="665" y="716"/>
                      <a:pt x="660" y="745"/>
                    </a:cubicBezTo>
                    <a:cubicBezTo>
                      <a:pt x="654" y="746"/>
                      <a:pt x="647" y="753"/>
                      <a:pt x="647" y="758"/>
                    </a:cubicBezTo>
                    <a:cubicBezTo>
                      <a:pt x="647" y="768"/>
                      <a:pt x="659" y="774"/>
                      <a:pt x="659" y="788"/>
                    </a:cubicBezTo>
                    <a:cubicBezTo>
                      <a:pt x="659" y="795"/>
                      <a:pt x="658" y="809"/>
                      <a:pt x="656" y="813"/>
                    </a:cubicBezTo>
                    <a:cubicBezTo>
                      <a:pt x="653" y="817"/>
                      <a:pt x="646" y="815"/>
                      <a:pt x="643" y="816"/>
                    </a:cubicBezTo>
                    <a:cubicBezTo>
                      <a:pt x="632" y="822"/>
                      <a:pt x="626" y="826"/>
                      <a:pt x="621" y="837"/>
                    </a:cubicBezTo>
                    <a:cubicBezTo>
                      <a:pt x="624" y="839"/>
                      <a:pt x="627" y="842"/>
                      <a:pt x="627" y="846"/>
                    </a:cubicBezTo>
                    <a:cubicBezTo>
                      <a:pt x="627" y="859"/>
                      <a:pt x="615" y="868"/>
                      <a:pt x="610" y="874"/>
                    </a:cubicBezTo>
                    <a:cubicBezTo>
                      <a:pt x="600" y="883"/>
                      <a:pt x="599" y="893"/>
                      <a:pt x="592" y="902"/>
                    </a:cubicBezTo>
                    <a:cubicBezTo>
                      <a:pt x="581" y="916"/>
                      <a:pt x="576" y="929"/>
                      <a:pt x="558" y="938"/>
                    </a:cubicBezTo>
                    <a:cubicBezTo>
                      <a:pt x="550" y="941"/>
                      <a:pt x="539" y="938"/>
                      <a:pt x="538" y="946"/>
                    </a:cubicBezTo>
                    <a:cubicBezTo>
                      <a:pt x="532" y="946"/>
                      <a:pt x="529" y="949"/>
                      <a:pt x="525" y="949"/>
                    </a:cubicBezTo>
                    <a:cubicBezTo>
                      <a:pt x="520" y="949"/>
                      <a:pt x="517" y="944"/>
                      <a:pt x="512" y="944"/>
                    </a:cubicBezTo>
                    <a:cubicBezTo>
                      <a:pt x="494" y="944"/>
                      <a:pt x="483" y="957"/>
                      <a:pt x="466" y="957"/>
                    </a:cubicBezTo>
                    <a:cubicBezTo>
                      <a:pt x="459" y="957"/>
                      <a:pt x="455" y="953"/>
                      <a:pt x="452" y="949"/>
                    </a:cubicBezTo>
                    <a:cubicBezTo>
                      <a:pt x="449" y="949"/>
                      <a:pt x="449" y="950"/>
                      <a:pt x="448" y="951"/>
                    </a:cubicBezTo>
                    <a:cubicBezTo>
                      <a:pt x="448" y="942"/>
                      <a:pt x="443" y="932"/>
                      <a:pt x="440" y="929"/>
                    </a:cubicBezTo>
                    <a:cubicBezTo>
                      <a:pt x="443" y="925"/>
                      <a:pt x="445" y="922"/>
                      <a:pt x="445" y="917"/>
                    </a:cubicBezTo>
                    <a:cubicBezTo>
                      <a:pt x="445" y="910"/>
                      <a:pt x="433" y="897"/>
                      <a:pt x="431" y="893"/>
                    </a:cubicBezTo>
                    <a:cubicBezTo>
                      <a:pt x="415" y="866"/>
                      <a:pt x="395" y="840"/>
                      <a:pt x="395" y="801"/>
                    </a:cubicBezTo>
                    <a:cubicBezTo>
                      <a:pt x="395" y="794"/>
                      <a:pt x="395" y="792"/>
                      <a:pt x="395" y="789"/>
                    </a:cubicBezTo>
                    <a:cubicBezTo>
                      <a:pt x="395" y="783"/>
                      <a:pt x="389" y="781"/>
                      <a:pt x="386" y="774"/>
                    </a:cubicBezTo>
                    <a:cubicBezTo>
                      <a:pt x="374" y="754"/>
                      <a:pt x="360" y="737"/>
                      <a:pt x="360" y="708"/>
                    </a:cubicBezTo>
                    <a:cubicBezTo>
                      <a:pt x="360" y="677"/>
                      <a:pt x="388" y="670"/>
                      <a:pt x="388" y="646"/>
                    </a:cubicBezTo>
                    <a:cubicBezTo>
                      <a:pt x="388" y="635"/>
                      <a:pt x="384" y="631"/>
                      <a:pt x="382" y="621"/>
                    </a:cubicBezTo>
                    <a:cubicBezTo>
                      <a:pt x="379" y="602"/>
                      <a:pt x="376" y="596"/>
                      <a:pt x="371" y="585"/>
                    </a:cubicBezTo>
                    <a:cubicBezTo>
                      <a:pt x="368" y="576"/>
                      <a:pt x="370" y="566"/>
                      <a:pt x="364" y="558"/>
                    </a:cubicBezTo>
                    <a:cubicBezTo>
                      <a:pt x="352" y="544"/>
                      <a:pt x="327" y="528"/>
                      <a:pt x="327" y="508"/>
                    </a:cubicBezTo>
                    <a:cubicBezTo>
                      <a:pt x="327" y="503"/>
                      <a:pt x="334" y="492"/>
                      <a:pt x="337" y="490"/>
                    </a:cubicBezTo>
                    <a:cubicBezTo>
                      <a:pt x="336" y="486"/>
                      <a:pt x="337" y="485"/>
                      <a:pt x="337" y="483"/>
                    </a:cubicBezTo>
                    <a:cubicBezTo>
                      <a:pt x="337" y="478"/>
                      <a:pt x="337" y="465"/>
                      <a:pt x="342" y="461"/>
                    </a:cubicBezTo>
                    <a:cubicBezTo>
                      <a:pt x="337" y="451"/>
                      <a:pt x="329" y="443"/>
                      <a:pt x="314" y="443"/>
                    </a:cubicBezTo>
                    <a:cubicBezTo>
                      <a:pt x="306" y="443"/>
                      <a:pt x="299" y="443"/>
                      <a:pt x="295" y="443"/>
                    </a:cubicBezTo>
                    <a:cubicBezTo>
                      <a:pt x="282" y="443"/>
                      <a:pt x="279" y="417"/>
                      <a:pt x="261" y="417"/>
                    </a:cubicBezTo>
                    <a:cubicBezTo>
                      <a:pt x="239" y="417"/>
                      <a:pt x="223" y="427"/>
                      <a:pt x="206" y="433"/>
                    </a:cubicBezTo>
                    <a:cubicBezTo>
                      <a:pt x="199" y="435"/>
                      <a:pt x="197" y="440"/>
                      <a:pt x="191" y="440"/>
                    </a:cubicBezTo>
                    <a:cubicBezTo>
                      <a:pt x="184" y="440"/>
                      <a:pt x="173" y="434"/>
                      <a:pt x="164" y="434"/>
                    </a:cubicBezTo>
                    <a:cubicBezTo>
                      <a:pt x="147" y="434"/>
                      <a:pt x="139" y="443"/>
                      <a:pt x="122" y="443"/>
                    </a:cubicBezTo>
                    <a:cubicBezTo>
                      <a:pt x="117" y="443"/>
                      <a:pt x="111" y="440"/>
                      <a:pt x="109" y="439"/>
                    </a:cubicBezTo>
                    <a:cubicBezTo>
                      <a:pt x="97" y="430"/>
                      <a:pt x="71" y="415"/>
                      <a:pt x="62" y="401"/>
                    </a:cubicBezTo>
                    <a:cubicBezTo>
                      <a:pt x="53" y="388"/>
                      <a:pt x="51" y="377"/>
                      <a:pt x="40" y="369"/>
                    </a:cubicBezTo>
                    <a:cubicBezTo>
                      <a:pt x="37" y="366"/>
                      <a:pt x="13" y="346"/>
                      <a:pt x="13" y="344"/>
                    </a:cubicBezTo>
                    <a:cubicBezTo>
                      <a:pt x="11" y="341"/>
                      <a:pt x="10" y="340"/>
                      <a:pt x="7" y="338"/>
                    </a:cubicBezTo>
                    <a:cubicBezTo>
                      <a:pt x="9" y="338"/>
                      <a:pt x="9" y="338"/>
                      <a:pt x="9" y="338"/>
                    </a:cubicBezTo>
                    <a:cubicBezTo>
                      <a:pt x="9" y="331"/>
                      <a:pt x="7" y="328"/>
                      <a:pt x="7" y="324"/>
                    </a:cubicBezTo>
                    <a:cubicBezTo>
                      <a:pt x="7" y="317"/>
                      <a:pt x="3" y="315"/>
                      <a:pt x="0" y="309"/>
                    </a:cubicBezTo>
                    <a:cubicBezTo>
                      <a:pt x="10" y="304"/>
                      <a:pt x="18" y="280"/>
                      <a:pt x="18" y="269"/>
                    </a:cubicBezTo>
                    <a:cubicBezTo>
                      <a:pt x="18" y="250"/>
                      <a:pt x="10" y="238"/>
                      <a:pt x="10" y="220"/>
                    </a:cubicBezTo>
                    <a:cubicBezTo>
                      <a:pt x="10" y="211"/>
                      <a:pt x="20" y="206"/>
                      <a:pt x="22" y="199"/>
                    </a:cubicBezTo>
                    <a:cubicBezTo>
                      <a:pt x="28" y="182"/>
                      <a:pt x="41" y="158"/>
                      <a:pt x="52" y="144"/>
                    </a:cubicBezTo>
                    <a:cubicBezTo>
                      <a:pt x="58" y="135"/>
                      <a:pt x="69" y="136"/>
                      <a:pt x="77" y="132"/>
                    </a:cubicBezTo>
                    <a:cubicBezTo>
                      <a:pt x="84" y="128"/>
                      <a:pt x="95" y="119"/>
                      <a:pt x="97" y="112"/>
                    </a:cubicBezTo>
                    <a:cubicBezTo>
                      <a:pt x="102" y="96"/>
                      <a:pt x="96" y="89"/>
                      <a:pt x="104" y="77"/>
                    </a:cubicBezTo>
                    <a:cubicBezTo>
                      <a:pt x="116" y="63"/>
                      <a:pt x="131" y="49"/>
                      <a:pt x="142" y="36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45" y="31"/>
                      <a:pt x="146" y="27"/>
                      <a:pt x="150" y="24"/>
                    </a:cubicBezTo>
                    <a:cubicBezTo>
                      <a:pt x="161" y="32"/>
                      <a:pt x="172" y="35"/>
                      <a:pt x="187" y="35"/>
                    </a:cubicBezTo>
                    <a:cubicBezTo>
                      <a:pt x="197" y="35"/>
                      <a:pt x="198" y="29"/>
                      <a:pt x="204" y="27"/>
                    </a:cubicBezTo>
                    <a:cubicBezTo>
                      <a:pt x="221" y="18"/>
                      <a:pt x="254" y="6"/>
                      <a:pt x="273" y="6"/>
                    </a:cubicBezTo>
                    <a:cubicBezTo>
                      <a:pt x="280" y="6"/>
                      <a:pt x="285" y="10"/>
                      <a:pt x="289" y="10"/>
                    </a:cubicBezTo>
                    <a:cubicBezTo>
                      <a:pt x="294" y="10"/>
                      <a:pt x="301" y="4"/>
                      <a:pt x="307" y="4"/>
                    </a:cubicBezTo>
                    <a:cubicBezTo>
                      <a:pt x="313" y="4"/>
                      <a:pt x="316" y="7"/>
                      <a:pt x="321" y="7"/>
                    </a:cubicBezTo>
                    <a:cubicBezTo>
                      <a:pt x="329" y="7"/>
                      <a:pt x="330" y="0"/>
                      <a:pt x="338" y="0"/>
                    </a:cubicBezTo>
                    <a:cubicBezTo>
                      <a:pt x="347" y="0"/>
                      <a:pt x="344" y="8"/>
                      <a:pt x="351" y="8"/>
                    </a:cubicBezTo>
                    <a:cubicBezTo>
                      <a:pt x="354" y="8"/>
                      <a:pt x="355" y="6"/>
                      <a:pt x="358" y="6"/>
                    </a:cubicBezTo>
                    <a:cubicBezTo>
                      <a:pt x="358" y="12"/>
                      <a:pt x="351" y="11"/>
                      <a:pt x="351" y="17"/>
                    </a:cubicBezTo>
                    <a:cubicBezTo>
                      <a:pt x="351" y="21"/>
                      <a:pt x="357" y="23"/>
                      <a:pt x="357" y="27"/>
                    </a:cubicBezTo>
                    <a:cubicBezTo>
                      <a:pt x="357" y="33"/>
                      <a:pt x="351" y="37"/>
                      <a:pt x="351" y="44"/>
                    </a:cubicBezTo>
                    <a:cubicBezTo>
                      <a:pt x="351" y="55"/>
                      <a:pt x="363" y="64"/>
                      <a:pt x="371" y="64"/>
                    </a:cubicBezTo>
                    <a:cubicBezTo>
                      <a:pt x="377" y="64"/>
                      <a:pt x="380" y="64"/>
                      <a:pt x="384" y="64"/>
                    </a:cubicBezTo>
                    <a:cubicBezTo>
                      <a:pt x="412" y="64"/>
                      <a:pt x="423" y="100"/>
                      <a:pt x="455" y="100"/>
                    </a:cubicBezTo>
                    <a:cubicBezTo>
                      <a:pt x="459" y="100"/>
                      <a:pt x="464" y="95"/>
                      <a:pt x="464" y="93"/>
                    </a:cubicBezTo>
                    <a:cubicBezTo>
                      <a:pt x="464" y="90"/>
                      <a:pt x="464" y="87"/>
                      <a:pt x="464" y="84"/>
                    </a:cubicBezTo>
                    <a:cubicBezTo>
                      <a:pt x="464" y="70"/>
                      <a:pt x="475" y="70"/>
                      <a:pt x="488" y="66"/>
                    </a:cubicBezTo>
                    <a:lnTo>
                      <a:pt x="490" y="66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</p:grpSp>
        <p:grpSp>
          <p:nvGrpSpPr>
            <p:cNvPr id="247" name="Group 274">
              <a:extLst>
                <a:ext uri="{FF2B5EF4-FFF2-40B4-BE49-F238E27FC236}">
                  <a16:creationId xmlns:a16="http://schemas.microsoft.com/office/drawing/2014/main" id="{FFB93FF0-30D2-4E3D-80C4-E6368C99AC12}"/>
                </a:ext>
              </a:extLst>
            </p:cNvPr>
            <p:cNvGrpSpPr/>
            <p:nvPr/>
          </p:nvGrpSpPr>
          <p:grpSpPr>
            <a:xfrm>
              <a:off x="1945621" y="2801220"/>
              <a:ext cx="759070" cy="1225954"/>
              <a:chOff x="3030538" y="2674938"/>
              <a:chExt cx="779463" cy="1258888"/>
            </a:xfrm>
            <a:grpFill/>
          </p:grpSpPr>
          <p:sp>
            <p:nvSpPr>
              <p:cNvPr id="449" name="Freeform 22">
                <a:extLst>
                  <a:ext uri="{FF2B5EF4-FFF2-40B4-BE49-F238E27FC236}">
                    <a16:creationId xmlns:a16="http://schemas.microsoft.com/office/drawing/2014/main" id="{A370B785-E17A-4CEB-AC7D-35A00B8AC4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713" y="2881313"/>
                <a:ext cx="39688" cy="317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4"/>
                  </a:cxn>
                  <a:cxn ang="0">
                    <a:pos x="27" y="5"/>
                  </a:cxn>
                  <a:cxn ang="0">
                    <a:pos x="30" y="9"/>
                  </a:cxn>
                  <a:cxn ang="0">
                    <a:pos x="18" y="23"/>
                  </a:cxn>
                  <a:cxn ang="0">
                    <a:pos x="0" y="11"/>
                  </a:cxn>
                  <a:cxn ang="0">
                    <a:pos x="9" y="0"/>
                  </a:cxn>
                  <a:cxn ang="0">
                    <a:pos x="10" y="0"/>
                  </a:cxn>
                </a:cxnLst>
                <a:rect l="0" t="0" r="r" b="b"/>
                <a:pathLst>
                  <a:path w="30" h="23">
                    <a:moveTo>
                      <a:pt x="10" y="0"/>
                    </a:moveTo>
                    <a:cubicBezTo>
                      <a:pt x="13" y="1"/>
                      <a:pt x="16" y="4"/>
                      <a:pt x="20" y="4"/>
                    </a:cubicBezTo>
                    <a:cubicBezTo>
                      <a:pt x="21" y="9"/>
                      <a:pt x="25" y="5"/>
                      <a:pt x="27" y="5"/>
                    </a:cubicBezTo>
                    <a:cubicBezTo>
                      <a:pt x="29" y="5"/>
                      <a:pt x="30" y="8"/>
                      <a:pt x="30" y="9"/>
                    </a:cubicBezTo>
                    <a:cubicBezTo>
                      <a:pt x="30" y="12"/>
                      <a:pt x="23" y="23"/>
                      <a:pt x="18" y="23"/>
                    </a:cubicBezTo>
                    <a:cubicBezTo>
                      <a:pt x="11" y="23"/>
                      <a:pt x="0" y="15"/>
                      <a:pt x="0" y="11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50" name="Freeform 23">
                <a:extLst>
                  <a:ext uri="{FF2B5EF4-FFF2-40B4-BE49-F238E27FC236}">
                    <a16:creationId xmlns:a16="http://schemas.microsoft.com/office/drawing/2014/main" id="{7EAA5EF6-8259-4B78-84EB-5204CAADAC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0538" y="2674938"/>
                <a:ext cx="779463" cy="1258888"/>
              </a:xfrm>
              <a:custGeom>
                <a:avLst/>
                <a:gdLst/>
                <a:ahLst/>
                <a:cxnLst>
                  <a:cxn ang="0">
                    <a:pos x="46" y="91"/>
                  </a:cxn>
                  <a:cxn ang="0">
                    <a:pos x="51" y="51"/>
                  </a:cxn>
                  <a:cxn ang="0">
                    <a:pos x="59" y="46"/>
                  </a:cxn>
                  <a:cxn ang="0">
                    <a:pos x="82" y="18"/>
                  </a:cxn>
                  <a:cxn ang="0">
                    <a:pos x="128" y="6"/>
                  </a:cxn>
                  <a:cxn ang="0">
                    <a:pos x="126" y="42"/>
                  </a:cxn>
                  <a:cxn ang="0">
                    <a:pos x="136" y="13"/>
                  </a:cxn>
                  <a:cxn ang="0">
                    <a:pos x="146" y="5"/>
                  </a:cxn>
                  <a:cxn ang="0">
                    <a:pos x="194" y="24"/>
                  </a:cxn>
                  <a:cxn ang="0">
                    <a:pos x="227" y="20"/>
                  </a:cxn>
                  <a:cxn ang="0">
                    <a:pos x="233" y="26"/>
                  </a:cxn>
                  <a:cxn ang="0">
                    <a:pos x="270" y="50"/>
                  </a:cxn>
                  <a:cxn ang="0">
                    <a:pos x="328" y="84"/>
                  </a:cxn>
                  <a:cxn ang="0">
                    <a:pos x="354" y="89"/>
                  </a:cxn>
                  <a:cxn ang="0">
                    <a:pos x="389" y="130"/>
                  </a:cxn>
                  <a:cxn ang="0">
                    <a:pos x="383" y="170"/>
                  </a:cxn>
                  <a:cxn ang="0">
                    <a:pos x="403" y="185"/>
                  </a:cxn>
                  <a:cxn ang="0">
                    <a:pos x="454" y="175"/>
                  </a:cxn>
                  <a:cxn ang="0">
                    <a:pos x="467" y="191"/>
                  </a:cxn>
                  <a:cxn ang="0">
                    <a:pos x="513" y="191"/>
                  </a:cxn>
                  <a:cxn ang="0">
                    <a:pos x="575" y="220"/>
                  </a:cxn>
                  <a:cxn ang="0">
                    <a:pos x="549" y="310"/>
                  </a:cxn>
                  <a:cxn ang="0">
                    <a:pos x="532" y="374"/>
                  </a:cxn>
                  <a:cxn ang="0">
                    <a:pos x="522" y="405"/>
                  </a:cxn>
                  <a:cxn ang="0">
                    <a:pos x="485" y="449"/>
                  </a:cxn>
                  <a:cxn ang="0">
                    <a:pos x="429" y="474"/>
                  </a:cxn>
                  <a:cxn ang="0">
                    <a:pos x="412" y="524"/>
                  </a:cxn>
                  <a:cxn ang="0">
                    <a:pos x="388" y="559"/>
                  </a:cxn>
                  <a:cxn ang="0">
                    <a:pos x="311" y="614"/>
                  </a:cxn>
                  <a:cxn ang="0">
                    <a:pos x="297" y="619"/>
                  </a:cxn>
                  <a:cxn ang="0">
                    <a:pos x="308" y="654"/>
                  </a:cxn>
                  <a:cxn ang="0">
                    <a:pos x="244" y="677"/>
                  </a:cxn>
                  <a:cxn ang="0">
                    <a:pos x="240" y="707"/>
                  </a:cxn>
                  <a:cxn ang="0">
                    <a:pos x="205" y="711"/>
                  </a:cxn>
                  <a:cxn ang="0">
                    <a:pos x="225" y="730"/>
                  </a:cxn>
                  <a:cxn ang="0">
                    <a:pos x="214" y="739"/>
                  </a:cxn>
                  <a:cxn ang="0">
                    <a:pos x="178" y="787"/>
                  </a:cxn>
                  <a:cxn ang="0">
                    <a:pos x="176" y="846"/>
                  </a:cxn>
                  <a:cxn ang="0">
                    <a:pos x="161" y="884"/>
                  </a:cxn>
                  <a:cxn ang="0">
                    <a:pos x="200" y="935"/>
                  </a:cxn>
                  <a:cxn ang="0">
                    <a:pos x="169" y="945"/>
                  </a:cxn>
                  <a:cxn ang="0">
                    <a:pos x="127" y="921"/>
                  </a:cxn>
                  <a:cxn ang="0">
                    <a:pos x="92" y="903"/>
                  </a:cxn>
                  <a:cxn ang="0">
                    <a:pos x="93" y="889"/>
                  </a:cxn>
                  <a:cxn ang="0">
                    <a:pos x="84" y="857"/>
                  </a:cxn>
                  <a:cxn ang="0">
                    <a:pos x="82" y="791"/>
                  </a:cxn>
                  <a:cxn ang="0">
                    <a:pos x="86" y="782"/>
                  </a:cxn>
                  <a:cxn ang="0">
                    <a:pos x="112" y="718"/>
                  </a:cxn>
                  <a:cxn ang="0">
                    <a:pos x="95" y="708"/>
                  </a:cxn>
                  <a:cxn ang="0">
                    <a:pos x="102" y="680"/>
                  </a:cxn>
                  <a:cxn ang="0">
                    <a:pos x="114" y="626"/>
                  </a:cxn>
                  <a:cxn ang="0">
                    <a:pos x="124" y="562"/>
                  </a:cxn>
                  <a:cxn ang="0">
                    <a:pos x="136" y="494"/>
                  </a:cxn>
                  <a:cxn ang="0">
                    <a:pos x="143" y="434"/>
                  </a:cxn>
                  <a:cxn ang="0">
                    <a:pos x="104" y="370"/>
                  </a:cxn>
                  <a:cxn ang="0">
                    <a:pos x="62" y="330"/>
                  </a:cxn>
                  <a:cxn ang="0">
                    <a:pos x="28" y="261"/>
                  </a:cxn>
                  <a:cxn ang="0">
                    <a:pos x="11" y="242"/>
                  </a:cxn>
                  <a:cxn ang="0">
                    <a:pos x="18" y="191"/>
                  </a:cxn>
                  <a:cxn ang="0">
                    <a:pos x="14" y="148"/>
                  </a:cxn>
                  <a:cxn ang="0">
                    <a:pos x="47" y="106"/>
                  </a:cxn>
                </a:cxnLst>
                <a:rect l="0" t="0" r="r" b="b"/>
                <a:pathLst>
                  <a:path w="586" h="945">
                    <a:moveTo>
                      <a:pt x="49" y="103"/>
                    </a:moveTo>
                    <a:cubicBezTo>
                      <a:pt x="49" y="102"/>
                      <a:pt x="49" y="101"/>
                      <a:pt x="49" y="100"/>
                    </a:cubicBezTo>
                    <a:cubicBezTo>
                      <a:pt x="49" y="97"/>
                      <a:pt x="46" y="94"/>
                      <a:pt x="46" y="91"/>
                    </a:cubicBezTo>
                    <a:cubicBezTo>
                      <a:pt x="46" y="85"/>
                      <a:pt x="48" y="84"/>
                      <a:pt x="48" y="79"/>
                    </a:cubicBezTo>
                    <a:cubicBezTo>
                      <a:pt x="48" y="70"/>
                      <a:pt x="40" y="71"/>
                      <a:pt x="40" y="63"/>
                    </a:cubicBezTo>
                    <a:cubicBezTo>
                      <a:pt x="40" y="57"/>
                      <a:pt x="49" y="55"/>
                      <a:pt x="51" y="51"/>
                    </a:cubicBezTo>
                    <a:cubicBezTo>
                      <a:pt x="55" y="52"/>
                      <a:pt x="53" y="52"/>
                      <a:pt x="57" y="51"/>
                    </a:cubicBezTo>
                    <a:cubicBezTo>
                      <a:pt x="57" y="50"/>
                      <a:pt x="57" y="49"/>
                      <a:pt x="57" y="48"/>
                    </a:cubicBezTo>
                    <a:cubicBezTo>
                      <a:pt x="57" y="48"/>
                      <a:pt x="58" y="46"/>
                      <a:pt x="59" y="46"/>
                    </a:cubicBezTo>
                    <a:cubicBezTo>
                      <a:pt x="59" y="42"/>
                      <a:pt x="64" y="40"/>
                      <a:pt x="66" y="39"/>
                    </a:cubicBezTo>
                    <a:cubicBezTo>
                      <a:pt x="69" y="37"/>
                      <a:pt x="69" y="31"/>
                      <a:pt x="70" y="28"/>
                    </a:cubicBezTo>
                    <a:cubicBezTo>
                      <a:pt x="72" y="21"/>
                      <a:pt x="76" y="19"/>
                      <a:pt x="82" y="18"/>
                    </a:cubicBezTo>
                    <a:cubicBezTo>
                      <a:pt x="93" y="14"/>
                      <a:pt x="100" y="12"/>
                      <a:pt x="111" y="9"/>
                    </a:cubicBezTo>
                    <a:cubicBezTo>
                      <a:pt x="117" y="7"/>
                      <a:pt x="118" y="0"/>
                      <a:pt x="124" y="0"/>
                    </a:cubicBezTo>
                    <a:cubicBezTo>
                      <a:pt x="126" y="0"/>
                      <a:pt x="128" y="5"/>
                      <a:pt x="128" y="6"/>
                    </a:cubicBezTo>
                    <a:cubicBezTo>
                      <a:pt x="128" y="9"/>
                      <a:pt x="125" y="11"/>
                      <a:pt x="123" y="11"/>
                    </a:cubicBezTo>
                    <a:cubicBezTo>
                      <a:pt x="122" y="18"/>
                      <a:pt x="119" y="25"/>
                      <a:pt x="119" y="29"/>
                    </a:cubicBezTo>
                    <a:cubicBezTo>
                      <a:pt x="119" y="34"/>
                      <a:pt x="122" y="42"/>
                      <a:pt x="126" y="42"/>
                    </a:cubicBezTo>
                    <a:cubicBezTo>
                      <a:pt x="128" y="42"/>
                      <a:pt x="131" y="37"/>
                      <a:pt x="131" y="35"/>
                    </a:cubicBezTo>
                    <a:cubicBezTo>
                      <a:pt x="131" y="30"/>
                      <a:pt x="125" y="27"/>
                      <a:pt x="125" y="21"/>
                    </a:cubicBezTo>
                    <a:cubicBezTo>
                      <a:pt x="125" y="15"/>
                      <a:pt x="132" y="16"/>
                      <a:pt x="136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5" y="8"/>
                      <a:pt x="139" y="10"/>
                      <a:pt x="139" y="5"/>
                    </a:cubicBezTo>
                    <a:cubicBezTo>
                      <a:pt x="146" y="5"/>
                      <a:pt x="146" y="5"/>
                      <a:pt x="146" y="5"/>
                    </a:cubicBezTo>
                    <a:cubicBezTo>
                      <a:pt x="148" y="12"/>
                      <a:pt x="158" y="14"/>
                      <a:pt x="165" y="16"/>
                    </a:cubicBezTo>
                    <a:cubicBezTo>
                      <a:pt x="165" y="20"/>
                      <a:pt x="167" y="23"/>
                      <a:pt x="170" y="24"/>
                    </a:cubicBezTo>
                    <a:cubicBezTo>
                      <a:pt x="177" y="24"/>
                      <a:pt x="190" y="24"/>
                      <a:pt x="194" y="24"/>
                    </a:cubicBezTo>
                    <a:cubicBezTo>
                      <a:pt x="194" y="28"/>
                      <a:pt x="199" y="29"/>
                      <a:pt x="203" y="29"/>
                    </a:cubicBezTo>
                    <a:cubicBezTo>
                      <a:pt x="209" y="28"/>
                      <a:pt x="214" y="28"/>
                      <a:pt x="216" y="22"/>
                    </a:cubicBezTo>
                    <a:cubicBezTo>
                      <a:pt x="217" y="21"/>
                      <a:pt x="226" y="21"/>
                      <a:pt x="227" y="20"/>
                    </a:cubicBezTo>
                    <a:cubicBezTo>
                      <a:pt x="232" y="20"/>
                      <a:pt x="240" y="21"/>
                      <a:pt x="240" y="21"/>
                    </a:cubicBezTo>
                    <a:cubicBezTo>
                      <a:pt x="238" y="23"/>
                      <a:pt x="234" y="23"/>
                      <a:pt x="233" y="22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6" y="32"/>
                      <a:pt x="245" y="33"/>
                      <a:pt x="252" y="36"/>
                    </a:cubicBezTo>
                    <a:cubicBezTo>
                      <a:pt x="258" y="37"/>
                      <a:pt x="256" y="44"/>
                      <a:pt x="258" y="50"/>
                    </a:cubicBezTo>
                    <a:cubicBezTo>
                      <a:pt x="270" y="50"/>
                      <a:pt x="270" y="50"/>
                      <a:pt x="270" y="50"/>
                    </a:cubicBezTo>
                    <a:cubicBezTo>
                      <a:pt x="279" y="58"/>
                      <a:pt x="283" y="57"/>
                      <a:pt x="288" y="68"/>
                    </a:cubicBezTo>
                    <a:cubicBezTo>
                      <a:pt x="289" y="70"/>
                      <a:pt x="293" y="70"/>
                      <a:pt x="295" y="70"/>
                    </a:cubicBezTo>
                    <a:cubicBezTo>
                      <a:pt x="298" y="83"/>
                      <a:pt x="316" y="81"/>
                      <a:pt x="328" y="84"/>
                    </a:cubicBezTo>
                    <a:cubicBezTo>
                      <a:pt x="340" y="84"/>
                      <a:pt x="340" y="84"/>
                      <a:pt x="340" y="84"/>
                    </a:cubicBezTo>
                    <a:cubicBezTo>
                      <a:pt x="343" y="85"/>
                      <a:pt x="350" y="89"/>
                      <a:pt x="354" y="89"/>
                    </a:cubicBezTo>
                    <a:cubicBezTo>
                      <a:pt x="354" y="89"/>
                      <a:pt x="354" y="89"/>
                      <a:pt x="354" y="89"/>
                    </a:cubicBezTo>
                    <a:cubicBezTo>
                      <a:pt x="355" y="89"/>
                      <a:pt x="356" y="89"/>
                      <a:pt x="357" y="89"/>
                    </a:cubicBezTo>
                    <a:cubicBezTo>
                      <a:pt x="364" y="89"/>
                      <a:pt x="373" y="104"/>
                      <a:pt x="381" y="106"/>
                    </a:cubicBezTo>
                    <a:cubicBezTo>
                      <a:pt x="381" y="111"/>
                      <a:pt x="386" y="125"/>
                      <a:pt x="389" y="130"/>
                    </a:cubicBezTo>
                    <a:cubicBezTo>
                      <a:pt x="391" y="134"/>
                      <a:pt x="397" y="134"/>
                      <a:pt x="397" y="139"/>
                    </a:cubicBezTo>
                    <a:cubicBezTo>
                      <a:pt x="390" y="148"/>
                      <a:pt x="377" y="152"/>
                      <a:pt x="377" y="165"/>
                    </a:cubicBezTo>
                    <a:cubicBezTo>
                      <a:pt x="377" y="170"/>
                      <a:pt x="381" y="169"/>
                      <a:pt x="383" y="170"/>
                    </a:cubicBezTo>
                    <a:cubicBezTo>
                      <a:pt x="387" y="172"/>
                      <a:pt x="390" y="176"/>
                      <a:pt x="390" y="180"/>
                    </a:cubicBezTo>
                    <a:cubicBezTo>
                      <a:pt x="401" y="180"/>
                      <a:pt x="401" y="180"/>
                      <a:pt x="401" y="180"/>
                    </a:cubicBezTo>
                    <a:cubicBezTo>
                      <a:pt x="401" y="182"/>
                      <a:pt x="402" y="185"/>
                      <a:pt x="403" y="185"/>
                    </a:cubicBezTo>
                    <a:cubicBezTo>
                      <a:pt x="405" y="185"/>
                      <a:pt x="407" y="182"/>
                      <a:pt x="408" y="180"/>
                    </a:cubicBezTo>
                    <a:cubicBezTo>
                      <a:pt x="413" y="173"/>
                      <a:pt x="418" y="164"/>
                      <a:pt x="425" y="164"/>
                    </a:cubicBezTo>
                    <a:cubicBezTo>
                      <a:pt x="433" y="164"/>
                      <a:pt x="449" y="172"/>
                      <a:pt x="454" y="175"/>
                    </a:cubicBezTo>
                    <a:cubicBezTo>
                      <a:pt x="458" y="178"/>
                      <a:pt x="462" y="177"/>
                      <a:pt x="463" y="180"/>
                    </a:cubicBezTo>
                    <a:cubicBezTo>
                      <a:pt x="464" y="184"/>
                      <a:pt x="464" y="187"/>
                      <a:pt x="464" y="191"/>
                    </a:cubicBezTo>
                    <a:cubicBezTo>
                      <a:pt x="467" y="191"/>
                      <a:pt x="467" y="191"/>
                      <a:pt x="467" y="191"/>
                    </a:cubicBezTo>
                    <a:cubicBezTo>
                      <a:pt x="471" y="190"/>
                      <a:pt x="472" y="186"/>
                      <a:pt x="476" y="186"/>
                    </a:cubicBezTo>
                    <a:cubicBezTo>
                      <a:pt x="486" y="186"/>
                      <a:pt x="487" y="194"/>
                      <a:pt x="496" y="194"/>
                    </a:cubicBezTo>
                    <a:cubicBezTo>
                      <a:pt x="513" y="191"/>
                      <a:pt x="513" y="191"/>
                      <a:pt x="513" y="191"/>
                    </a:cubicBezTo>
                    <a:cubicBezTo>
                      <a:pt x="521" y="193"/>
                      <a:pt x="529" y="196"/>
                      <a:pt x="534" y="198"/>
                    </a:cubicBezTo>
                    <a:cubicBezTo>
                      <a:pt x="538" y="205"/>
                      <a:pt x="551" y="217"/>
                      <a:pt x="558" y="220"/>
                    </a:cubicBezTo>
                    <a:cubicBezTo>
                      <a:pt x="565" y="221"/>
                      <a:pt x="569" y="219"/>
                      <a:pt x="575" y="220"/>
                    </a:cubicBezTo>
                    <a:cubicBezTo>
                      <a:pt x="584" y="223"/>
                      <a:pt x="586" y="232"/>
                      <a:pt x="586" y="242"/>
                    </a:cubicBezTo>
                    <a:cubicBezTo>
                      <a:pt x="586" y="274"/>
                      <a:pt x="568" y="283"/>
                      <a:pt x="556" y="301"/>
                    </a:cubicBezTo>
                    <a:cubicBezTo>
                      <a:pt x="553" y="305"/>
                      <a:pt x="551" y="306"/>
                      <a:pt x="549" y="310"/>
                    </a:cubicBezTo>
                    <a:cubicBezTo>
                      <a:pt x="544" y="317"/>
                      <a:pt x="540" y="317"/>
                      <a:pt x="535" y="322"/>
                    </a:cubicBezTo>
                    <a:cubicBezTo>
                      <a:pt x="529" y="328"/>
                      <a:pt x="535" y="343"/>
                      <a:pt x="535" y="353"/>
                    </a:cubicBezTo>
                    <a:cubicBezTo>
                      <a:pt x="535" y="361"/>
                      <a:pt x="532" y="369"/>
                      <a:pt x="532" y="374"/>
                    </a:cubicBezTo>
                    <a:cubicBezTo>
                      <a:pt x="532" y="377"/>
                      <a:pt x="530" y="378"/>
                      <a:pt x="530" y="380"/>
                    </a:cubicBezTo>
                    <a:cubicBezTo>
                      <a:pt x="528" y="382"/>
                      <a:pt x="524" y="386"/>
                      <a:pt x="524" y="390"/>
                    </a:cubicBezTo>
                    <a:cubicBezTo>
                      <a:pt x="524" y="394"/>
                      <a:pt x="523" y="403"/>
                      <a:pt x="522" y="405"/>
                    </a:cubicBezTo>
                    <a:cubicBezTo>
                      <a:pt x="515" y="415"/>
                      <a:pt x="513" y="419"/>
                      <a:pt x="506" y="428"/>
                    </a:cubicBezTo>
                    <a:cubicBezTo>
                      <a:pt x="505" y="431"/>
                      <a:pt x="505" y="436"/>
                      <a:pt x="504" y="438"/>
                    </a:cubicBezTo>
                    <a:cubicBezTo>
                      <a:pt x="502" y="443"/>
                      <a:pt x="492" y="449"/>
                      <a:pt x="485" y="449"/>
                    </a:cubicBezTo>
                    <a:cubicBezTo>
                      <a:pt x="476" y="449"/>
                      <a:pt x="470" y="449"/>
                      <a:pt x="463" y="452"/>
                    </a:cubicBezTo>
                    <a:cubicBezTo>
                      <a:pt x="461" y="453"/>
                      <a:pt x="460" y="455"/>
                      <a:pt x="459" y="457"/>
                    </a:cubicBezTo>
                    <a:cubicBezTo>
                      <a:pt x="448" y="467"/>
                      <a:pt x="437" y="461"/>
                      <a:pt x="429" y="474"/>
                    </a:cubicBezTo>
                    <a:cubicBezTo>
                      <a:pt x="426" y="479"/>
                      <a:pt x="420" y="479"/>
                      <a:pt x="416" y="483"/>
                    </a:cubicBezTo>
                    <a:cubicBezTo>
                      <a:pt x="411" y="489"/>
                      <a:pt x="412" y="495"/>
                      <a:pt x="412" y="503"/>
                    </a:cubicBezTo>
                    <a:cubicBezTo>
                      <a:pt x="412" y="524"/>
                      <a:pt x="412" y="524"/>
                      <a:pt x="412" y="524"/>
                    </a:cubicBezTo>
                    <a:cubicBezTo>
                      <a:pt x="403" y="528"/>
                      <a:pt x="398" y="536"/>
                      <a:pt x="394" y="545"/>
                    </a:cubicBezTo>
                    <a:cubicBezTo>
                      <a:pt x="394" y="545"/>
                      <a:pt x="394" y="545"/>
                      <a:pt x="394" y="545"/>
                    </a:cubicBezTo>
                    <a:cubicBezTo>
                      <a:pt x="391" y="550"/>
                      <a:pt x="391" y="553"/>
                      <a:pt x="388" y="559"/>
                    </a:cubicBezTo>
                    <a:cubicBezTo>
                      <a:pt x="380" y="571"/>
                      <a:pt x="371" y="572"/>
                      <a:pt x="364" y="584"/>
                    </a:cubicBezTo>
                    <a:cubicBezTo>
                      <a:pt x="355" y="597"/>
                      <a:pt x="351" y="619"/>
                      <a:pt x="331" y="619"/>
                    </a:cubicBezTo>
                    <a:cubicBezTo>
                      <a:pt x="324" y="619"/>
                      <a:pt x="314" y="614"/>
                      <a:pt x="311" y="614"/>
                    </a:cubicBezTo>
                    <a:cubicBezTo>
                      <a:pt x="305" y="614"/>
                      <a:pt x="299" y="609"/>
                      <a:pt x="293" y="609"/>
                    </a:cubicBezTo>
                    <a:cubicBezTo>
                      <a:pt x="291" y="609"/>
                      <a:pt x="289" y="610"/>
                      <a:pt x="289" y="611"/>
                    </a:cubicBezTo>
                    <a:cubicBezTo>
                      <a:pt x="289" y="615"/>
                      <a:pt x="296" y="617"/>
                      <a:pt x="297" y="619"/>
                    </a:cubicBezTo>
                    <a:cubicBezTo>
                      <a:pt x="300" y="622"/>
                      <a:pt x="300" y="627"/>
                      <a:pt x="302" y="632"/>
                    </a:cubicBezTo>
                    <a:cubicBezTo>
                      <a:pt x="304" y="637"/>
                      <a:pt x="311" y="637"/>
                      <a:pt x="311" y="642"/>
                    </a:cubicBezTo>
                    <a:cubicBezTo>
                      <a:pt x="311" y="647"/>
                      <a:pt x="311" y="650"/>
                      <a:pt x="308" y="654"/>
                    </a:cubicBezTo>
                    <a:cubicBezTo>
                      <a:pt x="304" y="660"/>
                      <a:pt x="301" y="663"/>
                      <a:pt x="297" y="667"/>
                    </a:cubicBezTo>
                    <a:cubicBezTo>
                      <a:pt x="289" y="675"/>
                      <a:pt x="280" y="673"/>
                      <a:pt x="270" y="676"/>
                    </a:cubicBezTo>
                    <a:cubicBezTo>
                      <a:pt x="263" y="678"/>
                      <a:pt x="248" y="673"/>
                      <a:pt x="244" y="677"/>
                    </a:cubicBezTo>
                    <a:cubicBezTo>
                      <a:pt x="238" y="683"/>
                      <a:pt x="243" y="696"/>
                      <a:pt x="240" y="703"/>
                    </a:cubicBezTo>
                    <a:cubicBezTo>
                      <a:pt x="240" y="702"/>
                      <a:pt x="240" y="702"/>
                      <a:pt x="240" y="702"/>
                    </a:cubicBezTo>
                    <a:cubicBezTo>
                      <a:pt x="240" y="703"/>
                      <a:pt x="240" y="706"/>
                      <a:pt x="240" y="707"/>
                    </a:cubicBezTo>
                    <a:cubicBezTo>
                      <a:pt x="240" y="709"/>
                      <a:pt x="233" y="712"/>
                      <a:pt x="229" y="712"/>
                    </a:cubicBezTo>
                    <a:cubicBezTo>
                      <a:pt x="220" y="712"/>
                      <a:pt x="218" y="706"/>
                      <a:pt x="210" y="706"/>
                    </a:cubicBezTo>
                    <a:cubicBezTo>
                      <a:pt x="207" y="706"/>
                      <a:pt x="205" y="709"/>
                      <a:pt x="205" y="711"/>
                    </a:cubicBezTo>
                    <a:cubicBezTo>
                      <a:pt x="205" y="717"/>
                      <a:pt x="211" y="729"/>
                      <a:pt x="214" y="729"/>
                    </a:cubicBezTo>
                    <a:cubicBezTo>
                      <a:pt x="217" y="729"/>
                      <a:pt x="219" y="726"/>
                      <a:pt x="221" y="726"/>
                    </a:cubicBezTo>
                    <a:cubicBezTo>
                      <a:pt x="222" y="728"/>
                      <a:pt x="225" y="728"/>
                      <a:pt x="225" y="730"/>
                    </a:cubicBezTo>
                    <a:cubicBezTo>
                      <a:pt x="225" y="733"/>
                      <a:pt x="221" y="736"/>
                      <a:pt x="220" y="736"/>
                    </a:cubicBezTo>
                    <a:cubicBezTo>
                      <a:pt x="215" y="736"/>
                      <a:pt x="213" y="732"/>
                      <a:pt x="209" y="732"/>
                    </a:cubicBezTo>
                    <a:cubicBezTo>
                      <a:pt x="209" y="737"/>
                      <a:pt x="211" y="738"/>
                      <a:pt x="214" y="739"/>
                    </a:cubicBezTo>
                    <a:cubicBezTo>
                      <a:pt x="206" y="747"/>
                      <a:pt x="206" y="755"/>
                      <a:pt x="203" y="766"/>
                    </a:cubicBezTo>
                    <a:cubicBezTo>
                      <a:pt x="202" y="770"/>
                      <a:pt x="194" y="771"/>
                      <a:pt x="191" y="771"/>
                    </a:cubicBezTo>
                    <a:cubicBezTo>
                      <a:pt x="184" y="773"/>
                      <a:pt x="178" y="779"/>
                      <a:pt x="178" y="787"/>
                    </a:cubicBezTo>
                    <a:cubicBezTo>
                      <a:pt x="178" y="804"/>
                      <a:pt x="198" y="798"/>
                      <a:pt x="198" y="811"/>
                    </a:cubicBezTo>
                    <a:cubicBezTo>
                      <a:pt x="198" y="824"/>
                      <a:pt x="187" y="825"/>
                      <a:pt x="181" y="831"/>
                    </a:cubicBezTo>
                    <a:cubicBezTo>
                      <a:pt x="177" y="835"/>
                      <a:pt x="178" y="841"/>
                      <a:pt x="176" y="846"/>
                    </a:cubicBezTo>
                    <a:cubicBezTo>
                      <a:pt x="173" y="852"/>
                      <a:pt x="166" y="850"/>
                      <a:pt x="162" y="854"/>
                    </a:cubicBezTo>
                    <a:cubicBezTo>
                      <a:pt x="156" y="859"/>
                      <a:pt x="154" y="865"/>
                      <a:pt x="154" y="874"/>
                    </a:cubicBezTo>
                    <a:cubicBezTo>
                      <a:pt x="154" y="878"/>
                      <a:pt x="158" y="883"/>
                      <a:pt x="161" y="884"/>
                    </a:cubicBezTo>
                    <a:cubicBezTo>
                      <a:pt x="169" y="888"/>
                      <a:pt x="168" y="908"/>
                      <a:pt x="174" y="914"/>
                    </a:cubicBezTo>
                    <a:cubicBezTo>
                      <a:pt x="184" y="924"/>
                      <a:pt x="196" y="928"/>
                      <a:pt x="207" y="934"/>
                    </a:cubicBezTo>
                    <a:cubicBezTo>
                      <a:pt x="206" y="936"/>
                      <a:pt x="203" y="935"/>
                      <a:pt x="200" y="935"/>
                    </a:cubicBezTo>
                    <a:cubicBezTo>
                      <a:pt x="194" y="935"/>
                      <a:pt x="183" y="943"/>
                      <a:pt x="179" y="943"/>
                    </a:cubicBezTo>
                    <a:cubicBezTo>
                      <a:pt x="176" y="943"/>
                      <a:pt x="176" y="943"/>
                      <a:pt x="174" y="943"/>
                    </a:cubicBezTo>
                    <a:cubicBezTo>
                      <a:pt x="173" y="943"/>
                      <a:pt x="171" y="945"/>
                      <a:pt x="169" y="945"/>
                    </a:cubicBezTo>
                    <a:cubicBezTo>
                      <a:pt x="165" y="945"/>
                      <a:pt x="162" y="945"/>
                      <a:pt x="157" y="945"/>
                    </a:cubicBezTo>
                    <a:cubicBezTo>
                      <a:pt x="147" y="945"/>
                      <a:pt x="151" y="933"/>
                      <a:pt x="143" y="931"/>
                    </a:cubicBezTo>
                    <a:cubicBezTo>
                      <a:pt x="137" y="929"/>
                      <a:pt x="127" y="929"/>
                      <a:pt x="127" y="921"/>
                    </a:cubicBezTo>
                    <a:cubicBezTo>
                      <a:pt x="124" y="921"/>
                      <a:pt x="122" y="921"/>
                      <a:pt x="119" y="921"/>
                    </a:cubicBezTo>
                    <a:cubicBezTo>
                      <a:pt x="115" y="921"/>
                      <a:pt x="114" y="917"/>
                      <a:pt x="114" y="915"/>
                    </a:cubicBezTo>
                    <a:cubicBezTo>
                      <a:pt x="102" y="915"/>
                      <a:pt x="98" y="909"/>
                      <a:pt x="92" y="903"/>
                    </a:cubicBezTo>
                    <a:cubicBezTo>
                      <a:pt x="91" y="902"/>
                      <a:pt x="88" y="900"/>
                      <a:pt x="88" y="899"/>
                    </a:cubicBezTo>
                    <a:cubicBezTo>
                      <a:pt x="88" y="895"/>
                      <a:pt x="96" y="895"/>
                      <a:pt x="97" y="891"/>
                    </a:cubicBezTo>
                    <a:cubicBezTo>
                      <a:pt x="95" y="891"/>
                      <a:pt x="94" y="890"/>
                      <a:pt x="93" y="889"/>
                    </a:cubicBezTo>
                    <a:cubicBezTo>
                      <a:pt x="94" y="887"/>
                      <a:pt x="96" y="884"/>
                      <a:pt x="96" y="882"/>
                    </a:cubicBezTo>
                    <a:cubicBezTo>
                      <a:pt x="96" y="871"/>
                      <a:pt x="84" y="873"/>
                      <a:pt x="84" y="863"/>
                    </a:cubicBezTo>
                    <a:cubicBezTo>
                      <a:pt x="84" y="860"/>
                      <a:pt x="84" y="859"/>
                      <a:pt x="84" y="857"/>
                    </a:cubicBezTo>
                    <a:cubicBezTo>
                      <a:pt x="84" y="848"/>
                      <a:pt x="78" y="832"/>
                      <a:pt x="78" y="825"/>
                    </a:cubicBezTo>
                    <a:cubicBezTo>
                      <a:pt x="78" y="817"/>
                      <a:pt x="88" y="814"/>
                      <a:pt x="88" y="807"/>
                    </a:cubicBezTo>
                    <a:cubicBezTo>
                      <a:pt x="88" y="803"/>
                      <a:pt x="83" y="796"/>
                      <a:pt x="82" y="791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4"/>
                      <a:pt x="84" y="782"/>
                      <a:pt x="86" y="782"/>
                    </a:cubicBezTo>
                    <a:cubicBezTo>
                      <a:pt x="94" y="782"/>
                      <a:pt x="91" y="790"/>
                      <a:pt x="98" y="790"/>
                    </a:cubicBezTo>
                    <a:cubicBezTo>
                      <a:pt x="112" y="725"/>
                      <a:pt x="112" y="725"/>
                      <a:pt x="112" y="725"/>
                    </a:cubicBezTo>
                    <a:cubicBezTo>
                      <a:pt x="112" y="718"/>
                      <a:pt x="112" y="718"/>
                      <a:pt x="112" y="718"/>
                    </a:cubicBezTo>
                    <a:cubicBezTo>
                      <a:pt x="111" y="718"/>
                      <a:pt x="109" y="717"/>
                      <a:pt x="108" y="718"/>
                    </a:cubicBezTo>
                    <a:cubicBezTo>
                      <a:pt x="105" y="719"/>
                      <a:pt x="105" y="723"/>
                      <a:pt x="102" y="723"/>
                    </a:cubicBezTo>
                    <a:cubicBezTo>
                      <a:pt x="98" y="723"/>
                      <a:pt x="95" y="713"/>
                      <a:pt x="95" y="708"/>
                    </a:cubicBezTo>
                    <a:cubicBezTo>
                      <a:pt x="95" y="699"/>
                      <a:pt x="98" y="696"/>
                      <a:pt x="100" y="688"/>
                    </a:cubicBezTo>
                    <a:cubicBezTo>
                      <a:pt x="103" y="688"/>
                      <a:pt x="104" y="687"/>
                      <a:pt x="104" y="685"/>
                    </a:cubicBezTo>
                    <a:cubicBezTo>
                      <a:pt x="104" y="683"/>
                      <a:pt x="102" y="680"/>
                      <a:pt x="102" y="680"/>
                    </a:cubicBezTo>
                    <a:cubicBezTo>
                      <a:pt x="100" y="680"/>
                      <a:pt x="99" y="668"/>
                      <a:pt x="99" y="665"/>
                    </a:cubicBezTo>
                    <a:cubicBezTo>
                      <a:pt x="99" y="655"/>
                      <a:pt x="106" y="645"/>
                      <a:pt x="109" y="639"/>
                    </a:cubicBezTo>
                    <a:cubicBezTo>
                      <a:pt x="111" y="635"/>
                      <a:pt x="112" y="629"/>
                      <a:pt x="114" y="626"/>
                    </a:cubicBezTo>
                    <a:cubicBezTo>
                      <a:pt x="116" y="624"/>
                      <a:pt x="118" y="625"/>
                      <a:pt x="118" y="623"/>
                    </a:cubicBezTo>
                    <a:cubicBezTo>
                      <a:pt x="121" y="613"/>
                      <a:pt x="121" y="605"/>
                      <a:pt x="124" y="595"/>
                    </a:cubicBezTo>
                    <a:cubicBezTo>
                      <a:pt x="124" y="562"/>
                      <a:pt x="124" y="562"/>
                      <a:pt x="124" y="562"/>
                    </a:cubicBezTo>
                    <a:cubicBezTo>
                      <a:pt x="121" y="554"/>
                      <a:pt x="126" y="548"/>
                      <a:pt x="126" y="541"/>
                    </a:cubicBezTo>
                    <a:cubicBezTo>
                      <a:pt x="126" y="524"/>
                      <a:pt x="136" y="513"/>
                      <a:pt x="136" y="498"/>
                    </a:cubicBezTo>
                    <a:cubicBezTo>
                      <a:pt x="136" y="497"/>
                      <a:pt x="136" y="495"/>
                      <a:pt x="136" y="494"/>
                    </a:cubicBezTo>
                    <a:cubicBezTo>
                      <a:pt x="136" y="491"/>
                      <a:pt x="138" y="483"/>
                      <a:pt x="139" y="478"/>
                    </a:cubicBezTo>
                    <a:cubicBezTo>
                      <a:pt x="139" y="465"/>
                      <a:pt x="139" y="465"/>
                      <a:pt x="139" y="459"/>
                    </a:cubicBezTo>
                    <a:cubicBezTo>
                      <a:pt x="139" y="453"/>
                      <a:pt x="143" y="441"/>
                      <a:pt x="143" y="434"/>
                    </a:cubicBezTo>
                    <a:cubicBezTo>
                      <a:pt x="143" y="429"/>
                      <a:pt x="141" y="403"/>
                      <a:pt x="140" y="399"/>
                    </a:cubicBezTo>
                    <a:cubicBezTo>
                      <a:pt x="136" y="388"/>
                      <a:pt x="128" y="381"/>
                      <a:pt x="121" y="377"/>
                    </a:cubicBezTo>
                    <a:cubicBezTo>
                      <a:pt x="114" y="374"/>
                      <a:pt x="109" y="375"/>
                      <a:pt x="104" y="370"/>
                    </a:cubicBezTo>
                    <a:cubicBezTo>
                      <a:pt x="99" y="365"/>
                      <a:pt x="96" y="363"/>
                      <a:pt x="90" y="362"/>
                    </a:cubicBezTo>
                    <a:cubicBezTo>
                      <a:pt x="78" y="358"/>
                      <a:pt x="72" y="351"/>
                      <a:pt x="64" y="343"/>
                    </a:cubicBezTo>
                    <a:cubicBezTo>
                      <a:pt x="60" y="340"/>
                      <a:pt x="62" y="335"/>
                      <a:pt x="62" y="330"/>
                    </a:cubicBezTo>
                    <a:cubicBezTo>
                      <a:pt x="62" y="323"/>
                      <a:pt x="55" y="319"/>
                      <a:pt x="53" y="313"/>
                    </a:cubicBezTo>
                    <a:cubicBezTo>
                      <a:pt x="50" y="302"/>
                      <a:pt x="41" y="294"/>
                      <a:pt x="38" y="285"/>
                    </a:cubicBezTo>
                    <a:cubicBezTo>
                      <a:pt x="35" y="275"/>
                      <a:pt x="32" y="269"/>
                      <a:pt x="28" y="261"/>
                    </a:cubicBezTo>
                    <a:cubicBezTo>
                      <a:pt x="27" y="258"/>
                      <a:pt x="24" y="259"/>
                      <a:pt x="23" y="257"/>
                    </a:cubicBezTo>
                    <a:cubicBezTo>
                      <a:pt x="20" y="254"/>
                      <a:pt x="19" y="248"/>
                      <a:pt x="17" y="245"/>
                    </a:cubicBezTo>
                    <a:cubicBezTo>
                      <a:pt x="16" y="242"/>
                      <a:pt x="12" y="243"/>
                      <a:pt x="11" y="242"/>
                    </a:cubicBezTo>
                    <a:cubicBezTo>
                      <a:pt x="6" y="237"/>
                      <a:pt x="0" y="228"/>
                      <a:pt x="0" y="220"/>
                    </a:cubicBezTo>
                    <a:cubicBezTo>
                      <a:pt x="0" y="215"/>
                      <a:pt x="3" y="209"/>
                      <a:pt x="5" y="207"/>
                    </a:cubicBezTo>
                    <a:cubicBezTo>
                      <a:pt x="8" y="200"/>
                      <a:pt x="16" y="198"/>
                      <a:pt x="18" y="191"/>
                    </a:cubicBezTo>
                    <a:cubicBezTo>
                      <a:pt x="14" y="189"/>
                      <a:pt x="15" y="191"/>
                      <a:pt x="12" y="191"/>
                    </a:cubicBezTo>
                    <a:cubicBezTo>
                      <a:pt x="5" y="191"/>
                      <a:pt x="5" y="182"/>
                      <a:pt x="5" y="176"/>
                    </a:cubicBezTo>
                    <a:cubicBezTo>
                      <a:pt x="5" y="166"/>
                      <a:pt x="16" y="168"/>
                      <a:pt x="14" y="148"/>
                    </a:cubicBezTo>
                    <a:cubicBezTo>
                      <a:pt x="26" y="148"/>
                      <a:pt x="29" y="136"/>
                      <a:pt x="32" y="129"/>
                    </a:cubicBezTo>
                    <a:cubicBezTo>
                      <a:pt x="37" y="119"/>
                      <a:pt x="49" y="123"/>
                      <a:pt x="51" y="111"/>
                    </a:cubicBezTo>
                    <a:cubicBezTo>
                      <a:pt x="49" y="110"/>
                      <a:pt x="47" y="107"/>
                      <a:pt x="47" y="106"/>
                    </a:cubicBezTo>
                    <a:cubicBezTo>
                      <a:pt x="49" y="103"/>
                      <a:pt x="49" y="103"/>
                      <a:pt x="49" y="103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</p:grpSp>
        <p:grpSp>
          <p:nvGrpSpPr>
            <p:cNvPr id="251" name="Group 277">
              <a:extLst>
                <a:ext uri="{FF2B5EF4-FFF2-40B4-BE49-F238E27FC236}">
                  <a16:creationId xmlns:a16="http://schemas.microsoft.com/office/drawing/2014/main" id="{C07AACEC-AF62-4BBC-B5FC-66B7BD31F7C2}"/>
                </a:ext>
              </a:extLst>
            </p:cNvPr>
            <p:cNvGrpSpPr/>
            <p:nvPr/>
          </p:nvGrpSpPr>
          <p:grpSpPr>
            <a:xfrm>
              <a:off x="538789" y="1131575"/>
              <a:ext cx="2523022" cy="1757766"/>
              <a:chOff x="1585913" y="960438"/>
              <a:chExt cx="2590800" cy="1804987"/>
            </a:xfrm>
            <a:grpFill/>
          </p:grpSpPr>
          <p:sp>
            <p:nvSpPr>
              <p:cNvPr id="386" name="Freeform 21">
                <a:extLst>
                  <a:ext uri="{FF2B5EF4-FFF2-40B4-BE49-F238E27FC236}">
                    <a16:creationId xmlns:a16="http://schemas.microsoft.com/office/drawing/2014/main" id="{9C9F9DC3-8551-4AB5-9F23-AC5BCBF18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9150" y="2703513"/>
                <a:ext cx="12700" cy="14288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9" y="4"/>
                  </a:cxn>
                </a:cxnLst>
                <a:rect l="0" t="0" r="r" b="b"/>
                <a:pathLst>
                  <a:path w="9" h="11">
                    <a:moveTo>
                      <a:pt x="9" y="4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2" y="0"/>
                      <a:pt x="0" y="5"/>
                      <a:pt x="0" y="9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6" y="9"/>
                      <a:pt x="8" y="5"/>
                      <a:pt x="9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87" name="Freeform 39">
                <a:extLst>
                  <a:ext uri="{FF2B5EF4-FFF2-40B4-BE49-F238E27FC236}">
                    <a16:creationId xmlns:a16="http://schemas.microsoft.com/office/drawing/2014/main" id="{8BCFB7AD-8A1A-42BD-B188-D24EB6C65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388" y="1552575"/>
                <a:ext cx="169863" cy="77788"/>
              </a:xfrm>
              <a:custGeom>
                <a:avLst/>
                <a:gdLst/>
                <a:ahLst/>
                <a:cxnLst>
                  <a:cxn ang="0">
                    <a:pos x="127" y="31"/>
                  </a:cxn>
                  <a:cxn ang="0">
                    <a:pos x="108" y="47"/>
                  </a:cxn>
                  <a:cxn ang="0">
                    <a:pos x="74" y="58"/>
                  </a:cxn>
                  <a:cxn ang="0">
                    <a:pos x="34" y="50"/>
                  </a:cxn>
                  <a:cxn ang="0">
                    <a:pos x="14" y="42"/>
                  </a:cxn>
                  <a:cxn ang="0">
                    <a:pos x="18" y="40"/>
                  </a:cxn>
                  <a:cxn ang="0">
                    <a:pos x="21" y="27"/>
                  </a:cxn>
                  <a:cxn ang="0">
                    <a:pos x="2" y="25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0" y="8"/>
                  </a:cxn>
                  <a:cxn ang="0">
                    <a:pos x="9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1" y="0"/>
                  </a:cxn>
                  <a:cxn ang="0">
                    <a:pos x="23" y="7"/>
                  </a:cxn>
                  <a:cxn ang="0">
                    <a:pos x="30" y="16"/>
                  </a:cxn>
                  <a:cxn ang="0">
                    <a:pos x="38" y="13"/>
                  </a:cxn>
                  <a:cxn ang="0">
                    <a:pos x="38" y="8"/>
                  </a:cxn>
                  <a:cxn ang="0">
                    <a:pos x="44" y="12"/>
                  </a:cxn>
                  <a:cxn ang="0">
                    <a:pos x="54" y="9"/>
                  </a:cxn>
                  <a:cxn ang="0">
                    <a:pos x="60" y="12"/>
                  </a:cxn>
                  <a:cxn ang="0">
                    <a:pos x="60" y="8"/>
                  </a:cxn>
                  <a:cxn ang="0">
                    <a:pos x="74" y="9"/>
                  </a:cxn>
                  <a:cxn ang="0">
                    <a:pos x="89" y="8"/>
                  </a:cxn>
                  <a:cxn ang="0">
                    <a:pos x="91" y="1"/>
                  </a:cxn>
                  <a:cxn ang="0">
                    <a:pos x="96" y="1"/>
                  </a:cxn>
                  <a:cxn ang="0">
                    <a:pos x="104" y="7"/>
                  </a:cxn>
                  <a:cxn ang="0">
                    <a:pos x="115" y="4"/>
                  </a:cxn>
                  <a:cxn ang="0">
                    <a:pos x="112" y="8"/>
                  </a:cxn>
                  <a:cxn ang="0">
                    <a:pos x="128" y="30"/>
                  </a:cxn>
                  <a:cxn ang="0">
                    <a:pos x="127" y="31"/>
                  </a:cxn>
                </a:cxnLst>
                <a:rect l="0" t="0" r="r" b="b"/>
                <a:pathLst>
                  <a:path w="128" h="58">
                    <a:moveTo>
                      <a:pt x="127" y="31"/>
                    </a:moveTo>
                    <a:cubicBezTo>
                      <a:pt x="124" y="38"/>
                      <a:pt x="113" y="45"/>
                      <a:pt x="108" y="47"/>
                    </a:cubicBezTo>
                    <a:cubicBezTo>
                      <a:pt x="97" y="51"/>
                      <a:pt x="89" y="58"/>
                      <a:pt x="74" y="58"/>
                    </a:cubicBezTo>
                    <a:cubicBezTo>
                      <a:pt x="57" y="58"/>
                      <a:pt x="46" y="54"/>
                      <a:pt x="34" y="50"/>
                    </a:cubicBezTo>
                    <a:cubicBezTo>
                      <a:pt x="28" y="49"/>
                      <a:pt x="24" y="42"/>
                      <a:pt x="14" y="42"/>
                    </a:cubicBezTo>
                    <a:cubicBezTo>
                      <a:pt x="16" y="41"/>
                      <a:pt x="17" y="40"/>
                      <a:pt x="18" y="40"/>
                    </a:cubicBezTo>
                    <a:cubicBezTo>
                      <a:pt x="18" y="34"/>
                      <a:pt x="20" y="32"/>
                      <a:pt x="21" y="27"/>
                    </a:cubicBezTo>
                    <a:cubicBezTo>
                      <a:pt x="14" y="25"/>
                      <a:pt x="6" y="30"/>
                      <a:pt x="2" y="25"/>
                    </a:cubicBezTo>
                    <a:cubicBezTo>
                      <a:pt x="8" y="25"/>
                      <a:pt x="20" y="23"/>
                      <a:pt x="25" y="21"/>
                    </a:cubicBezTo>
                    <a:cubicBezTo>
                      <a:pt x="23" y="20"/>
                      <a:pt x="23" y="19"/>
                      <a:pt x="23" y="18"/>
                    </a:cubicBezTo>
                    <a:cubicBezTo>
                      <a:pt x="18" y="18"/>
                      <a:pt x="1" y="13"/>
                      <a:pt x="0" y="8"/>
                    </a:cubicBezTo>
                    <a:cubicBezTo>
                      <a:pt x="4" y="7"/>
                      <a:pt x="7" y="8"/>
                      <a:pt x="9" y="9"/>
                    </a:cubicBezTo>
                    <a:cubicBezTo>
                      <a:pt x="9" y="8"/>
                      <a:pt x="9" y="7"/>
                      <a:pt x="9" y="5"/>
                    </a:cubicBezTo>
                    <a:cubicBezTo>
                      <a:pt x="13" y="5"/>
                      <a:pt x="14" y="0"/>
                      <a:pt x="17" y="0"/>
                    </a:cubicBezTo>
                    <a:cubicBezTo>
                      <a:pt x="18" y="0"/>
                      <a:pt x="19" y="0"/>
                      <a:pt x="21" y="0"/>
                    </a:cubicBezTo>
                    <a:cubicBezTo>
                      <a:pt x="21" y="3"/>
                      <a:pt x="23" y="4"/>
                      <a:pt x="23" y="7"/>
                    </a:cubicBezTo>
                    <a:cubicBezTo>
                      <a:pt x="23" y="10"/>
                      <a:pt x="27" y="16"/>
                      <a:pt x="30" y="16"/>
                    </a:cubicBezTo>
                    <a:cubicBezTo>
                      <a:pt x="33" y="16"/>
                      <a:pt x="36" y="14"/>
                      <a:pt x="38" y="13"/>
                    </a:cubicBezTo>
                    <a:cubicBezTo>
                      <a:pt x="37" y="10"/>
                      <a:pt x="37" y="9"/>
                      <a:pt x="38" y="8"/>
                    </a:cubicBezTo>
                    <a:cubicBezTo>
                      <a:pt x="40" y="9"/>
                      <a:pt x="41" y="12"/>
                      <a:pt x="44" y="12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10"/>
                      <a:pt x="59" y="11"/>
                      <a:pt x="60" y="12"/>
                    </a:cubicBezTo>
                    <a:cubicBezTo>
                      <a:pt x="60" y="11"/>
                      <a:pt x="60" y="9"/>
                      <a:pt x="60" y="8"/>
                    </a:cubicBezTo>
                    <a:cubicBezTo>
                      <a:pt x="67" y="8"/>
                      <a:pt x="70" y="9"/>
                      <a:pt x="74" y="9"/>
                    </a:cubicBezTo>
                    <a:cubicBezTo>
                      <a:pt x="80" y="9"/>
                      <a:pt x="85" y="4"/>
                      <a:pt x="89" y="8"/>
                    </a:cubicBezTo>
                    <a:cubicBezTo>
                      <a:pt x="89" y="4"/>
                      <a:pt x="90" y="3"/>
                      <a:pt x="91" y="1"/>
                    </a:cubicBezTo>
                    <a:cubicBezTo>
                      <a:pt x="94" y="2"/>
                      <a:pt x="94" y="2"/>
                      <a:pt x="96" y="1"/>
                    </a:cubicBezTo>
                    <a:cubicBezTo>
                      <a:pt x="96" y="6"/>
                      <a:pt x="100" y="7"/>
                      <a:pt x="104" y="7"/>
                    </a:cubicBezTo>
                    <a:cubicBezTo>
                      <a:pt x="108" y="7"/>
                      <a:pt x="111" y="4"/>
                      <a:pt x="115" y="4"/>
                    </a:cubicBezTo>
                    <a:cubicBezTo>
                      <a:pt x="113" y="5"/>
                      <a:pt x="112" y="7"/>
                      <a:pt x="112" y="8"/>
                    </a:cubicBezTo>
                    <a:cubicBezTo>
                      <a:pt x="112" y="21"/>
                      <a:pt x="128" y="18"/>
                      <a:pt x="128" y="30"/>
                    </a:cubicBezTo>
                    <a:lnTo>
                      <a:pt x="127" y="31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88" name="Freeform 40">
                <a:extLst>
                  <a:ext uri="{FF2B5EF4-FFF2-40B4-BE49-F238E27FC236}">
                    <a16:creationId xmlns:a16="http://schemas.microsoft.com/office/drawing/2014/main" id="{29D41DFF-76BA-4176-85AE-CA2291ECDD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2487613"/>
                <a:ext cx="174625" cy="60325"/>
              </a:xfrm>
              <a:custGeom>
                <a:avLst/>
                <a:gdLst/>
                <a:ahLst/>
                <a:cxnLst>
                  <a:cxn ang="0">
                    <a:pos x="131" y="40"/>
                  </a:cxn>
                  <a:cxn ang="0">
                    <a:pos x="114" y="45"/>
                  </a:cxn>
                  <a:cxn ang="0">
                    <a:pos x="88" y="42"/>
                  </a:cxn>
                  <a:cxn ang="0">
                    <a:pos x="88" y="39"/>
                  </a:cxn>
                  <a:cxn ang="0">
                    <a:pos x="93" y="35"/>
                  </a:cxn>
                  <a:cxn ang="0">
                    <a:pos x="78" y="26"/>
                  </a:cxn>
                  <a:cxn ang="0">
                    <a:pos x="73" y="22"/>
                  </a:cxn>
                  <a:cxn ang="0">
                    <a:pos x="64" y="22"/>
                  </a:cxn>
                  <a:cxn ang="0">
                    <a:pos x="48" y="15"/>
                  </a:cxn>
                  <a:cxn ang="0">
                    <a:pos x="35" y="15"/>
                  </a:cxn>
                  <a:cxn ang="0">
                    <a:pos x="34" y="10"/>
                  </a:cxn>
                  <a:cxn ang="0">
                    <a:pos x="28" y="9"/>
                  </a:cxn>
                  <a:cxn ang="0">
                    <a:pos x="4" y="20"/>
                  </a:cxn>
                  <a:cxn ang="0">
                    <a:pos x="0" y="20"/>
                  </a:cxn>
                  <a:cxn ang="0">
                    <a:pos x="36" y="0"/>
                  </a:cxn>
                  <a:cxn ang="0">
                    <a:pos x="79" y="11"/>
                  </a:cxn>
                  <a:cxn ang="0">
                    <a:pos x="86" y="17"/>
                  </a:cxn>
                  <a:cxn ang="0">
                    <a:pos x="114" y="28"/>
                  </a:cxn>
                  <a:cxn ang="0">
                    <a:pos x="114" y="31"/>
                  </a:cxn>
                  <a:cxn ang="0">
                    <a:pos x="120" y="31"/>
                  </a:cxn>
                  <a:cxn ang="0">
                    <a:pos x="131" y="40"/>
                  </a:cxn>
                </a:cxnLst>
                <a:rect l="0" t="0" r="r" b="b"/>
                <a:pathLst>
                  <a:path w="131" h="45">
                    <a:moveTo>
                      <a:pt x="131" y="40"/>
                    </a:moveTo>
                    <a:cubicBezTo>
                      <a:pt x="127" y="45"/>
                      <a:pt x="119" y="45"/>
                      <a:pt x="114" y="45"/>
                    </a:cubicBezTo>
                    <a:cubicBezTo>
                      <a:pt x="104" y="45"/>
                      <a:pt x="97" y="42"/>
                      <a:pt x="88" y="42"/>
                    </a:cubicBezTo>
                    <a:cubicBezTo>
                      <a:pt x="88" y="41"/>
                      <a:pt x="88" y="40"/>
                      <a:pt x="88" y="39"/>
                    </a:cubicBezTo>
                    <a:cubicBezTo>
                      <a:pt x="90" y="39"/>
                      <a:pt x="92" y="38"/>
                      <a:pt x="93" y="35"/>
                    </a:cubicBezTo>
                    <a:cubicBezTo>
                      <a:pt x="86" y="32"/>
                      <a:pt x="79" y="33"/>
                      <a:pt x="78" y="26"/>
                    </a:cubicBezTo>
                    <a:cubicBezTo>
                      <a:pt x="74" y="26"/>
                      <a:pt x="75" y="23"/>
                      <a:pt x="73" y="22"/>
                    </a:cubicBezTo>
                    <a:cubicBezTo>
                      <a:pt x="69" y="20"/>
                      <a:pt x="67" y="22"/>
                      <a:pt x="64" y="22"/>
                    </a:cubicBezTo>
                    <a:cubicBezTo>
                      <a:pt x="57" y="22"/>
                      <a:pt x="54" y="15"/>
                      <a:pt x="48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3"/>
                      <a:pt x="33" y="12"/>
                      <a:pt x="34" y="10"/>
                    </a:cubicBezTo>
                    <a:cubicBezTo>
                      <a:pt x="33" y="9"/>
                      <a:pt x="30" y="9"/>
                      <a:pt x="28" y="9"/>
                    </a:cubicBezTo>
                    <a:cubicBezTo>
                      <a:pt x="20" y="9"/>
                      <a:pt x="8" y="15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8"/>
                      <a:pt x="16" y="0"/>
                      <a:pt x="36" y="0"/>
                    </a:cubicBezTo>
                    <a:cubicBezTo>
                      <a:pt x="55" y="0"/>
                      <a:pt x="64" y="11"/>
                      <a:pt x="79" y="11"/>
                    </a:cubicBezTo>
                    <a:cubicBezTo>
                      <a:pt x="82" y="11"/>
                      <a:pt x="86" y="16"/>
                      <a:pt x="86" y="17"/>
                    </a:cubicBezTo>
                    <a:cubicBezTo>
                      <a:pt x="93" y="23"/>
                      <a:pt x="104" y="28"/>
                      <a:pt x="114" y="28"/>
                    </a:cubicBezTo>
                    <a:cubicBezTo>
                      <a:pt x="114" y="28"/>
                      <a:pt x="113" y="30"/>
                      <a:pt x="114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5" y="32"/>
                      <a:pt x="127" y="39"/>
                      <a:pt x="131" y="4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89" name="Freeform 41">
                <a:extLst>
                  <a:ext uri="{FF2B5EF4-FFF2-40B4-BE49-F238E27FC236}">
                    <a16:creationId xmlns:a16="http://schemas.microsoft.com/office/drawing/2014/main" id="{64FF0ED3-007F-40A8-8EFE-4F0630245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613" y="2509838"/>
                <a:ext cx="9525" cy="1111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8">
                    <a:moveTo>
                      <a:pt x="6" y="0"/>
                    </a:moveTo>
                    <a:cubicBezTo>
                      <a:pt x="6" y="3"/>
                      <a:pt x="7" y="5"/>
                      <a:pt x="6" y="7"/>
                    </a:cubicBezTo>
                    <a:cubicBezTo>
                      <a:pt x="5" y="7"/>
                      <a:pt x="0" y="8"/>
                      <a:pt x="0" y="7"/>
                    </a:cubicBezTo>
                    <a:cubicBezTo>
                      <a:pt x="0" y="4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90" name="Freeform 42">
                <a:extLst>
                  <a:ext uri="{FF2B5EF4-FFF2-40B4-BE49-F238E27FC236}">
                    <a16:creationId xmlns:a16="http://schemas.microsoft.com/office/drawing/2014/main" id="{55A2EC35-3FEA-4B4A-985A-25D37BE927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2925" y="2568575"/>
                <a:ext cx="28575" cy="14288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22" y="7"/>
                  </a:cxn>
                  <a:cxn ang="0">
                    <a:pos x="7" y="10"/>
                  </a:cxn>
                  <a:cxn ang="0">
                    <a:pos x="0" y="3"/>
                  </a:cxn>
                  <a:cxn ang="0">
                    <a:pos x="5" y="0"/>
                  </a:cxn>
                  <a:cxn ang="0">
                    <a:pos x="19" y="4"/>
                  </a:cxn>
                  <a:cxn ang="0">
                    <a:pos x="18" y="3"/>
                  </a:cxn>
                </a:cxnLst>
                <a:rect l="0" t="0" r="r" b="b"/>
                <a:pathLst>
                  <a:path w="22" h="10">
                    <a:moveTo>
                      <a:pt x="18" y="3"/>
                    </a:moveTo>
                    <a:cubicBezTo>
                      <a:pt x="21" y="4"/>
                      <a:pt x="22" y="5"/>
                      <a:pt x="22" y="7"/>
                    </a:cubicBezTo>
                    <a:cubicBezTo>
                      <a:pt x="17" y="8"/>
                      <a:pt x="13" y="10"/>
                      <a:pt x="7" y="10"/>
                    </a:cubicBezTo>
                    <a:cubicBezTo>
                      <a:pt x="4" y="10"/>
                      <a:pt x="0" y="7"/>
                      <a:pt x="0" y="3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0" y="0"/>
                      <a:pt x="16" y="3"/>
                      <a:pt x="19" y="4"/>
                    </a:cubicBezTo>
                    <a:lnTo>
                      <a:pt x="18" y="3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91" name="Freeform 43">
                <a:extLst>
                  <a:ext uri="{FF2B5EF4-FFF2-40B4-BE49-F238E27FC236}">
                    <a16:creationId xmlns:a16="http://schemas.microsoft.com/office/drawing/2014/main" id="{62318FC3-E503-472A-AC7C-F604E5E68B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568575"/>
                <a:ext cx="23813" cy="9525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11" y="7"/>
                  </a:cxn>
                  <a:cxn ang="0">
                    <a:pos x="0" y="2"/>
                  </a:cxn>
                  <a:cxn ang="0">
                    <a:pos x="5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7">
                    <a:moveTo>
                      <a:pt x="18" y="4"/>
                    </a:moveTo>
                    <a:cubicBezTo>
                      <a:pt x="17" y="7"/>
                      <a:pt x="14" y="7"/>
                      <a:pt x="11" y="7"/>
                    </a:cubicBezTo>
                    <a:cubicBezTo>
                      <a:pt x="6" y="7"/>
                      <a:pt x="0" y="7"/>
                      <a:pt x="0" y="2"/>
                    </a:cubicBezTo>
                    <a:cubicBezTo>
                      <a:pt x="0" y="0"/>
                      <a:pt x="4" y="0"/>
                      <a:pt x="5" y="0"/>
                    </a:cubicBezTo>
                    <a:cubicBezTo>
                      <a:pt x="6" y="0"/>
                      <a:pt x="17" y="2"/>
                      <a:pt x="18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92" name="Freeform 44">
                <a:extLst>
                  <a:ext uri="{FF2B5EF4-FFF2-40B4-BE49-F238E27FC236}">
                    <a16:creationId xmlns:a16="http://schemas.microsoft.com/office/drawing/2014/main" id="{10C2DA4C-64B4-4AD2-97E6-57DE1DA7E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2543175"/>
                <a:ext cx="100013" cy="39688"/>
              </a:xfrm>
              <a:custGeom>
                <a:avLst/>
                <a:gdLst/>
                <a:ahLst/>
                <a:cxnLst>
                  <a:cxn ang="0">
                    <a:pos x="64" y="11"/>
                  </a:cxn>
                  <a:cxn ang="0">
                    <a:pos x="75" y="21"/>
                  </a:cxn>
                  <a:cxn ang="0">
                    <a:pos x="59" y="21"/>
                  </a:cxn>
                  <a:cxn ang="0">
                    <a:pos x="51" y="24"/>
                  </a:cxn>
                  <a:cxn ang="0">
                    <a:pos x="47" y="22"/>
                  </a:cxn>
                  <a:cxn ang="0">
                    <a:pos x="37" y="30"/>
                  </a:cxn>
                  <a:cxn ang="0">
                    <a:pos x="31" y="24"/>
                  </a:cxn>
                  <a:cxn ang="0">
                    <a:pos x="11" y="23"/>
                  </a:cxn>
                  <a:cxn ang="0">
                    <a:pos x="6" y="23"/>
                  </a:cxn>
                  <a:cxn ang="0">
                    <a:pos x="6" y="27"/>
                  </a:cxn>
                  <a:cxn ang="0">
                    <a:pos x="0" y="19"/>
                  </a:cxn>
                  <a:cxn ang="0">
                    <a:pos x="3" y="18"/>
                  </a:cxn>
                  <a:cxn ang="0">
                    <a:pos x="22" y="17"/>
                  </a:cxn>
                  <a:cxn ang="0">
                    <a:pos x="19" y="8"/>
                  </a:cxn>
                  <a:cxn ang="0">
                    <a:pos x="14" y="3"/>
                  </a:cxn>
                  <a:cxn ang="0">
                    <a:pos x="17" y="0"/>
                  </a:cxn>
                  <a:cxn ang="0">
                    <a:pos x="28" y="3"/>
                  </a:cxn>
                  <a:cxn ang="0">
                    <a:pos x="41" y="1"/>
                  </a:cxn>
                  <a:cxn ang="0">
                    <a:pos x="66" y="13"/>
                  </a:cxn>
                  <a:cxn ang="0">
                    <a:pos x="64" y="11"/>
                  </a:cxn>
                </a:cxnLst>
                <a:rect l="0" t="0" r="r" b="b"/>
                <a:pathLst>
                  <a:path w="75" h="30">
                    <a:moveTo>
                      <a:pt x="64" y="11"/>
                    </a:moveTo>
                    <a:cubicBezTo>
                      <a:pt x="68" y="15"/>
                      <a:pt x="72" y="16"/>
                      <a:pt x="75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3"/>
                      <a:pt x="54" y="24"/>
                      <a:pt x="51" y="24"/>
                    </a:cubicBezTo>
                    <a:cubicBezTo>
                      <a:pt x="49" y="24"/>
                      <a:pt x="49" y="22"/>
                      <a:pt x="47" y="22"/>
                    </a:cubicBezTo>
                    <a:cubicBezTo>
                      <a:pt x="41" y="22"/>
                      <a:pt x="41" y="30"/>
                      <a:pt x="37" y="30"/>
                    </a:cubicBezTo>
                    <a:cubicBezTo>
                      <a:pt x="33" y="30"/>
                      <a:pt x="34" y="26"/>
                      <a:pt x="31" y="24"/>
                    </a:cubicBezTo>
                    <a:cubicBezTo>
                      <a:pt x="27" y="22"/>
                      <a:pt x="17" y="23"/>
                      <a:pt x="11" y="23"/>
                    </a:cubicBezTo>
                    <a:cubicBezTo>
                      <a:pt x="8" y="23"/>
                      <a:pt x="8" y="24"/>
                      <a:pt x="6" y="23"/>
                    </a:cubicBezTo>
                    <a:cubicBezTo>
                      <a:pt x="6" y="24"/>
                      <a:pt x="6" y="25"/>
                      <a:pt x="6" y="27"/>
                    </a:cubicBezTo>
                    <a:cubicBezTo>
                      <a:pt x="3" y="26"/>
                      <a:pt x="0" y="22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13" y="18"/>
                      <a:pt x="17" y="20"/>
                      <a:pt x="22" y="17"/>
                    </a:cubicBezTo>
                    <a:cubicBezTo>
                      <a:pt x="20" y="15"/>
                      <a:pt x="19" y="12"/>
                      <a:pt x="19" y="8"/>
                    </a:cubicBezTo>
                    <a:cubicBezTo>
                      <a:pt x="17" y="8"/>
                      <a:pt x="14" y="6"/>
                      <a:pt x="14" y="3"/>
                    </a:cubicBezTo>
                    <a:cubicBezTo>
                      <a:pt x="14" y="2"/>
                      <a:pt x="16" y="0"/>
                      <a:pt x="17" y="0"/>
                    </a:cubicBezTo>
                    <a:cubicBezTo>
                      <a:pt x="21" y="0"/>
                      <a:pt x="24" y="3"/>
                      <a:pt x="28" y="3"/>
                    </a:cubicBezTo>
                    <a:cubicBezTo>
                      <a:pt x="34" y="3"/>
                      <a:pt x="36" y="1"/>
                      <a:pt x="41" y="1"/>
                    </a:cubicBezTo>
                    <a:cubicBezTo>
                      <a:pt x="55" y="1"/>
                      <a:pt x="58" y="9"/>
                      <a:pt x="66" y="13"/>
                    </a:cubicBezTo>
                    <a:lnTo>
                      <a:pt x="64" y="11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93" name="Freeform 45">
                <a:extLst>
                  <a:ext uri="{FF2B5EF4-FFF2-40B4-BE49-F238E27FC236}">
                    <a16:creationId xmlns:a16="http://schemas.microsoft.com/office/drawing/2014/main" id="{7E461028-7D2D-4216-B0BE-96807F7CF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6575" y="2455863"/>
                <a:ext cx="9525" cy="111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" y="6"/>
                  </a:cxn>
                  <a:cxn ang="0">
                    <a:pos x="5" y="8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cubicBezTo>
                      <a:pt x="6" y="0"/>
                      <a:pt x="7" y="3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0" y="8"/>
                      <a:pt x="0" y="3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94" name="Freeform 46">
                <a:extLst>
                  <a:ext uri="{FF2B5EF4-FFF2-40B4-BE49-F238E27FC236}">
                    <a16:creationId xmlns:a16="http://schemas.microsoft.com/office/drawing/2014/main" id="{47A95313-5B57-4E2B-B822-FACE2F2C9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8638" y="2422525"/>
                <a:ext cx="14288" cy="47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0"/>
                  </a:cxn>
                  <a:cxn ang="0">
                    <a:pos x="11" y="3"/>
                  </a:cxn>
                  <a:cxn ang="0">
                    <a:pos x="0" y="3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0" y="2"/>
                      <a:pt x="11" y="3"/>
                    </a:cubicBezTo>
                    <a:cubicBezTo>
                      <a:pt x="7" y="4"/>
                      <a:pt x="2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95" name="Freeform 47">
                <a:extLst>
                  <a:ext uri="{FF2B5EF4-FFF2-40B4-BE49-F238E27FC236}">
                    <a16:creationId xmlns:a16="http://schemas.microsoft.com/office/drawing/2014/main" id="{7120168F-754C-4E34-82CC-862692F9A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2428875"/>
                <a:ext cx="4763" cy="6350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0"/>
                  </a:cxn>
                  <a:cxn ang="0">
                    <a:pos x="3" y="4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0" y="1"/>
                      <a:pt x="1" y="0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96" name="Freeform 48">
                <a:extLst>
                  <a:ext uri="{FF2B5EF4-FFF2-40B4-BE49-F238E27FC236}">
                    <a16:creationId xmlns:a16="http://schemas.microsoft.com/office/drawing/2014/main" id="{E80FA1CD-5E4E-4A69-95BC-88F991B65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363" y="2517775"/>
                <a:ext cx="11113" cy="79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9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9" h="7">
                    <a:moveTo>
                      <a:pt x="0" y="4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7"/>
                      <a:pt x="7" y="6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3"/>
                      <a:pt x="4" y="5"/>
                      <a:pt x="0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97" name="Freeform 49">
                <a:extLst>
                  <a:ext uri="{FF2B5EF4-FFF2-40B4-BE49-F238E27FC236}">
                    <a16:creationId xmlns:a16="http://schemas.microsoft.com/office/drawing/2014/main" id="{C85E18E9-3DC9-4AB2-A77E-020E93227A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1875" y="1979613"/>
                <a:ext cx="966788" cy="473075"/>
              </a:xfrm>
              <a:custGeom>
                <a:avLst/>
                <a:gdLst/>
                <a:ahLst/>
                <a:cxnLst>
                  <a:cxn ang="0">
                    <a:pos x="543" y="285"/>
                  </a:cxn>
                  <a:cxn ang="0">
                    <a:pos x="555" y="317"/>
                  </a:cxn>
                  <a:cxn ang="0">
                    <a:pos x="560" y="338"/>
                  </a:cxn>
                  <a:cxn ang="0">
                    <a:pos x="542" y="345"/>
                  </a:cxn>
                  <a:cxn ang="0">
                    <a:pos x="507" y="287"/>
                  </a:cxn>
                  <a:cxn ang="0">
                    <a:pos x="474" y="283"/>
                  </a:cxn>
                  <a:cxn ang="0">
                    <a:pos x="460" y="283"/>
                  </a:cxn>
                  <a:cxn ang="0">
                    <a:pos x="443" y="286"/>
                  </a:cxn>
                  <a:cxn ang="0">
                    <a:pos x="412" y="292"/>
                  </a:cxn>
                  <a:cxn ang="0">
                    <a:pos x="393" y="291"/>
                  </a:cxn>
                  <a:cxn ang="0">
                    <a:pos x="357" y="309"/>
                  </a:cxn>
                  <a:cxn ang="0">
                    <a:pos x="343" y="342"/>
                  </a:cxn>
                  <a:cxn ang="0">
                    <a:pos x="282" y="290"/>
                  </a:cxn>
                  <a:cxn ang="0">
                    <a:pos x="246" y="281"/>
                  </a:cxn>
                  <a:cxn ang="0">
                    <a:pos x="207" y="262"/>
                  </a:cxn>
                  <a:cxn ang="0">
                    <a:pos x="170" y="268"/>
                  </a:cxn>
                  <a:cxn ang="0">
                    <a:pos x="95" y="252"/>
                  </a:cxn>
                  <a:cxn ang="0">
                    <a:pos x="47" y="214"/>
                  </a:cxn>
                  <a:cxn ang="0">
                    <a:pos x="4" y="141"/>
                  </a:cxn>
                  <a:cxn ang="0">
                    <a:pos x="4" y="95"/>
                  </a:cxn>
                  <a:cxn ang="0">
                    <a:pos x="0" y="23"/>
                  </a:cxn>
                  <a:cxn ang="0">
                    <a:pos x="20" y="27"/>
                  </a:cxn>
                  <a:cxn ang="0">
                    <a:pos x="20" y="5"/>
                  </a:cxn>
                  <a:cxn ang="0">
                    <a:pos x="373" y="0"/>
                  </a:cxn>
                  <a:cxn ang="0">
                    <a:pos x="406" y="11"/>
                  </a:cxn>
                  <a:cxn ang="0">
                    <a:pos x="408" y="45"/>
                  </a:cxn>
                  <a:cxn ang="0">
                    <a:pos x="423" y="42"/>
                  </a:cxn>
                  <a:cxn ang="0">
                    <a:pos x="441" y="40"/>
                  </a:cxn>
                  <a:cxn ang="0">
                    <a:pos x="456" y="42"/>
                  </a:cxn>
                  <a:cxn ang="0">
                    <a:pos x="472" y="47"/>
                  </a:cxn>
                  <a:cxn ang="0">
                    <a:pos x="510" y="48"/>
                  </a:cxn>
                  <a:cxn ang="0">
                    <a:pos x="490" y="54"/>
                  </a:cxn>
                  <a:cxn ang="0">
                    <a:pos x="472" y="69"/>
                  </a:cxn>
                  <a:cxn ang="0">
                    <a:pos x="471" y="121"/>
                  </a:cxn>
                  <a:cxn ang="0">
                    <a:pos x="480" y="88"/>
                  </a:cxn>
                  <a:cxn ang="0">
                    <a:pos x="501" y="57"/>
                  </a:cxn>
                  <a:cxn ang="0">
                    <a:pos x="516" y="87"/>
                  </a:cxn>
                  <a:cxn ang="0">
                    <a:pos x="531" y="97"/>
                  </a:cxn>
                  <a:cxn ang="0">
                    <a:pos x="527" y="123"/>
                  </a:cxn>
                  <a:cxn ang="0">
                    <a:pos x="564" y="97"/>
                  </a:cxn>
                  <a:cxn ang="0">
                    <a:pos x="610" y="84"/>
                  </a:cxn>
                  <a:cxn ang="0">
                    <a:pos x="653" y="65"/>
                  </a:cxn>
                  <a:cxn ang="0">
                    <a:pos x="675" y="63"/>
                  </a:cxn>
                  <a:cxn ang="0">
                    <a:pos x="699" y="28"/>
                  </a:cxn>
                  <a:cxn ang="0">
                    <a:pos x="726" y="73"/>
                  </a:cxn>
                  <a:cxn ang="0">
                    <a:pos x="701" y="80"/>
                  </a:cxn>
                  <a:cxn ang="0">
                    <a:pos x="681" y="113"/>
                  </a:cxn>
                  <a:cxn ang="0">
                    <a:pos x="690" y="118"/>
                  </a:cxn>
                  <a:cxn ang="0">
                    <a:pos x="676" y="122"/>
                  </a:cxn>
                  <a:cxn ang="0">
                    <a:pos x="648" y="132"/>
                  </a:cxn>
                  <a:cxn ang="0">
                    <a:pos x="642" y="134"/>
                  </a:cxn>
                  <a:cxn ang="0">
                    <a:pos x="635" y="137"/>
                  </a:cxn>
                  <a:cxn ang="0">
                    <a:pos x="627" y="161"/>
                  </a:cxn>
                  <a:cxn ang="0">
                    <a:pos x="622" y="159"/>
                  </a:cxn>
                  <a:cxn ang="0">
                    <a:pos x="615" y="186"/>
                  </a:cxn>
                  <a:cxn ang="0">
                    <a:pos x="614" y="178"/>
                  </a:cxn>
                  <a:cxn ang="0">
                    <a:pos x="608" y="170"/>
                  </a:cxn>
                  <a:cxn ang="0">
                    <a:pos x="611" y="192"/>
                  </a:cxn>
                  <a:cxn ang="0">
                    <a:pos x="614" y="196"/>
                  </a:cxn>
                  <a:cxn ang="0">
                    <a:pos x="614" y="205"/>
                  </a:cxn>
                  <a:cxn ang="0">
                    <a:pos x="607" y="213"/>
                  </a:cxn>
                  <a:cxn ang="0">
                    <a:pos x="607" y="221"/>
                  </a:cxn>
                  <a:cxn ang="0">
                    <a:pos x="589" y="232"/>
                  </a:cxn>
                </a:cxnLst>
                <a:rect l="0" t="0" r="r" b="b"/>
                <a:pathLst>
                  <a:path w="726" h="356">
                    <a:moveTo>
                      <a:pt x="590" y="233"/>
                    </a:moveTo>
                    <a:cubicBezTo>
                      <a:pt x="569" y="245"/>
                      <a:pt x="543" y="253"/>
                      <a:pt x="543" y="285"/>
                    </a:cubicBezTo>
                    <a:cubicBezTo>
                      <a:pt x="543" y="300"/>
                      <a:pt x="555" y="304"/>
                      <a:pt x="555" y="318"/>
                    </a:cubicBezTo>
                    <a:cubicBezTo>
                      <a:pt x="555" y="317"/>
                      <a:pt x="555" y="317"/>
                      <a:pt x="555" y="317"/>
                    </a:cubicBezTo>
                    <a:cubicBezTo>
                      <a:pt x="555" y="320"/>
                      <a:pt x="555" y="320"/>
                      <a:pt x="555" y="320"/>
                    </a:cubicBezTo>
                    <a:cubicBezTo>
                      <a:pt x="556" y="326"/>
                      <a:pt x="560" y="330"/>
                      <a:pt x="560" y="338"/>
                    </a:cubicBezTo>
                    <a:cubicBezTo>
                      <a:pt x="560" y="347"/>
                      <a:pt x="558" y="356"/>
                      <a:pt x="551" y="356"/>
                    </a:cubicBezTo>
                    <a:cubicBezTo>
                      <a:pt x="544" y="356"/>
                      <a:pt x="544" y="349"/>
                      <a:pt x="542" y="345"/>
                    </a:cubicBezTo>
                    <a:cubicBezTo>
                      <a:pt x="537" y="338"/>
                      <a:pt x="532" y="335"/>
                      <a:pt x="529" y="328"/>
                    </a:cubicBezTo>
                    <a:cubicBezTo>
                      <a:pt x="522" y="314"/>
                      <a:pt x="527" y="287"/>
                      <a:pt x="507" y="287"/>
                    </a:cubicBezTo>
                    <a:cubicBezTo>
                      <a:pt x="503" y="287"/>
                      <a:pt x="502" y="293"/>
                      <a:pt x="498" y="293"/>
                    </a:cubicBezTo>
                    <a:cubicBezTo>
                      <a:pt x="490" y="293"/>
                      <a:pt x="485" y="283"/>
                      <a:pt x="474" y="283"/>
                    </a:cubicBezTo>
                    <a:cubicBezTo>
                      <a:pt x="468" y="283"/>
                      <a:pt x="467" y="286"/>
                      <a:pt x="463" y="286"/>
                    </a:cubicBezTo>
                    <a:cubicBezTo>
                      <a:pt x="462" y="286"/>
                      <a:pt x="460" y="284"/>
                      <a:pt x="460" y="283"/>
                    </a:cubicBezTo>
                    <a:cubicBezTo>
                      <a:pt x="453" y="285"/>
                      <a:pt x="444" y="284"/>
                      <a:pt x="436" y="286"/>
                    </a:cubicBezTo>
                    <a:cubicBezTo>
                      <a:pt x="441" y="288"/>
                      <a:pt x="440" y="288"/>
                      <a:pt x="443" y="286"/>
                    </a:cubicBezTo>
                    <a:cubicBezTo>
                      <a:pt x="442" y="293"/>
                      <a:pt x="438" y="297"/>
                      <a:pt x="443" y="301"/>
                    </a:cubicBezTo>
                    <a:cubicBezTo>
                      <a:pt x="431" y="307"/>
                      <a:pt x="421" y="292"/>
                      <a:pt x="412" y="292"/>
                    </a:cubicBezTo>
                    <a:cubicBezTo>
                      <a:pt x="409" y="292"/>
                      <a:pt x="408" y="295"/>
                      <a:pt x="405" y="295"/>
                    </a:cubicBezTo>
                    <a:cubicBezTo>
                      <a:pt x="400" y="295"/>
                      <a:pt x="398" y="291"/>
                      <a:pt x="393" y="291"/>
                    </a:cubicBezTo>
                    <a:cubicBezTo>
                      <a:pt x="380" y="291"/>
                      <a:pt x="374" y="302"/>
                      <a:pt x="368" y="307"/>
                    </a:cubicBezTo>
                    <a:cubicBezTo>
                      <a:pt x="365" y="311"/>
                      <a:pt x="361" y="308"/>
                      <a:pt x="357" y="309"/>
                    </a:cubicBezTo>
                    <a:cubicBezTo>
                      <a:pt x="347" y="313"/>
                      <a:pt x="341" y="325"/>
                      <a:pt x="341" y="338"/>
                    </a:cubicBezTo>
                    <a:cubicBezTo>
                      <a:pt x="341" y="339"/>
                      <a:pt x="343" y="341"/>
                      <a:pt x="343" y="342"/>
                    </a:cubicBezTo>
                    <a:cubicBezTo>
                      <a:pt x="336" y="342"/>
                      <a:pt x="325" y="339"/>
                      <a:pt x="321" y="336"/>
                    </a:cubicBezTo>
                    <a:cubicBezTo>
                      <a:pt x="307" y="322"/>
                      <a:pt x="308" y="290"/>
                      <a:pt x="282" y="290"/>
                    </a:cubicBezTo>
                    <a:cubicBezTo>
                      <a:pt x="272" y="290"/>
                      <a:pt x="275" y="302"/>
                      <a:pt x="266" y="302"/>
                    </a:cubicBezTo>
                    <a:cubicBezTo>
                      <a:pt x="257" y="302"/>
                      <a:pt x="250" y="287"/>
                      <a:pt x="246" y="281"/>
                    </a:cubicBezTo>
                    <a:cubicBezTo>
                      <a:pt x="239" y="268"/>
                      <a:pt x="230" y="266"/>
                      <a:pt x="215" y="262"/>
                    </a:cubicBezTo>
                    <a:cubicBezTo>
                      <a:pt x="207" y="262"/>
                      <a:pt x="207" y="262"/>
                      <a:pt x="207" y="262"/>
                    </a:cubicBezTo>
                    <a:cubicBezTo>
                      <a:pt x="207" y="268"/>
                      <a:pt x="207" y="268"/>
                      <a:pt x="207" y="268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23" y="252"/>
                      <a:pt x="123" y="252"/>
                      <a:pt x="123" y="252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88" y="239"/>
                      <a:pt x="66" y="230"/>
                      <a:pt x="50" y="223"/>
                    </a:cubicBezTo>
                    <a:cubicBezTo>
                      <a:pt x="47" y="222"/>
                      <a:pt x="48" y="217"/>
                      <a:pt x="47" y="214"/>
                    </a:cubicBezTo>
                    <a:cubicBezTo>
                      <a:pt x="40" y="198"/>
                      <a:pt x="28" y="193"/>
                      <a:pt x="30" y="175"/>
                    </a:cubicBezTo>
                    <a:cubicBezTo>
                      <a:pt x="21" y="174"/>
                      <a:pt x="11" y="154"/>
                      <a:pt x="4" y="141"/>
                    </a:cubicBezTo>
                    <a:cubicBezTo>
                      <a:pt x="2" y="137"/>
                      <a:pt x="6" y="134"/>
                      <a:pt x="8" y="133"/>
                    </a:cubicBezTo>
                    <a:cubicBezTo>
                      <a:pt x="3" y="123"/>
                      <a:pt x="8" y="107"/>
                      <a:pt x="4" y="95"/>
                    </a:cubicBezTo>
                    <a:cubicBezTo>
                      <a:pt x="0" y="85"/>
                      <a:pt x="11" y="60"/>
                      <a:pt x="11" y="46"/>
                    </a:cubicBezTo>
                    <a:cubicBezTo>
                      <a:pt x="11" y="36"/>
                      <a:pt x="0" y="32"/>
                      <a:pt x="0" y="23"/>
                    </a:cubicBezTo>
                    <a:cubicBezTo>
                      <a:pt x="0" y="20"/>
                      <a:pt x="5" y="20"/>
                      <a:pt x="7" y="20"/>
                    </a:cubicBezTo>
                    <a:cubicBezTo>
                      <a:pt x="13" y="20"/>
                      <a:pt x="17" y="23"/>
                      <a:pt x="20" y="27"/>
                    </a:cubicBezTo>
                    <a:cubicBezTo>
                      <a:pt x="22" y="24"/>
                      <a:pt x="26" y="19"/>
                      <a:pt x="26" y="15"/>
                    </a:cubicBezTo>
                    <a:cubicBezTo>
                      <a:pt x="26" y="11"/>
                      <a:pt x="22" y="10"/>
                      <a:pt x="20" y="5"/>
                    </a:cubicBezTo>
                    <a:cubicBezTo>
                      <a:pt x="373" y="5"/>
                      <a:pt x="373" y="5"/>
                      <a:pt x="373" y="5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379" y="4"/>
                      <a:pt x="378" y="8"/>
                      <a:pt x="384" y="11"/>
                    </a:cubicBezTo>
                    <a:cubicBezTo>
                      <a:pt x="406" y="11"/>
                      <a:pt x="406" y="11"/>
                      <a:pt x="406" y="11"/>
                    </a:cubicBezTo>
                    <a:cubicBezTo>
                      <a:pt x="415" y="20"/>
                      <a:pt x="426" y="20"/>
                      <a:pt x="443" y="20"/>
                    </a:cubicBezTo>
                    <a:cubicBezTo>
                      <a:pt x="431" y="28"/>
                      <a:pt x="418" y="32"/>
                      <a:pt x="408" y="45"/>
                    </a:cubicBezTo>
                    <a:cubicBezTo>
                      <a:pt x="415" y="45"/>
                      <a:pt x="415" y="45"/>
                      <a:pt x="415" y="45"/>
                    </a:cubicBezTo>
                    <a:cubicBezTo>
                      <a:pt x="418" y="43"/>
                      <a:pt x="420" y="42"/>
                      <a:pt x="423" y="42"/>
                    </a:cubicBezTo>
                    <a:cubicBezTo>
                      <a:pt x="425" y="46"/>
                      <a:pt x="426" y="46"/>
                      <a:pt x="429" y="46"/>
                    </a:cubicBezTo>
                    <a:cubicBezTo>
                      <a:pt x="437" y="46"/>
                      <a:pt x="437" y="40"/>
                      <a:pt x="441" y="40"/>
                    </a:cubicBezTo>
                    <a:cubicBezTo>
                      <a:pt x="446" y="40"/>
                      <a:pt x="454" y="32"/>
                      <a:pt x="461" y="31"/>
                    </a:cubicBezTo>
                    <a:cubicBezTo>
                      <a:pt x="461" y="37"/>
                      <a:pt x="458" y="38"/>
                      <a:pt x="456" y="42"/>
                    </a:cubicBezTo>
                    <a:cubicBezTo>
                      <a:pt x="465" y="42"/>
                      <a:pt x="465" y="42"/>
                      <a:pt x="465" y="42"/>
                    </a:cubicBezTo>
                    <a:cubicBezTo>
                      <a:pt x="465" y="45"/>
                      <a:pt x="469" y="47"/>
                      <a:pt x="472" y="47"/>
                    </a:cubicBezTo>
                    <a:cubicBezTo>
                      <a:pt x="478" y="47"/>
                      <a:pt x="480" y="43"/>
                      <a:pt x="484" y="43"/>
                    </a:cubicBezTo>
                    <a:cubicBezTo>
                      <a:pt x="495" y="43"/>
                      <a:pt x="500" y="48"/>
                      <a:pt x="510" y="48"/>
                    </a:cubicBezTo>
                    <a:cubicBezTo>
                      <a:pt x="510" y="54"/>
                      <a:pt x="510" y="54"/>
                      <a:pt x="510" y="54"/>
                    </a:cubicBezTo>
                    <a:cubicBezTo>
                      <a:pt x="503" y="56"/>
                      <a:pt x="493" y="54"/>
                      <a:pt x="490" y="54"/>
                    </a:cubicBezTo>
                    <a:cubicBezTo>
                      <a:pt x="480" y="54"/>
                      <a:pt x="462" y="66"/>
                      <a:pt x="462" y="75"/>
                    </a:cubicBezTo>
                    <a:cubicBezTo>
                      <a:pt x="466" y="72"/>
                      <a:pt x="468" y="69"/>
                      <a:pt x="472" y="69"/>
                    </a:cubicBezTo>
                    <a:cubicBezTo>
                      <a:pt x="465" y="78"/>
                      <a:pt x="461" y="101"/>
                      <a:pt x="461" y="112"/>
                    </a:cubicBezTo>
                    <a:cubicBezTo>
                      <a:pt x="461" y="117"/>
                      <a:pt x="466" y="121"/>
                      <a:pt x="471" y="121"/>
                    </a:cubicBezTo>
                    <a:cubicBezTo>
                      <a:pt x="478" y="121"/>
                      <a:pt x="480" y="108"/>
                      <a:pt x="480" y="102"/>
                    </a:cubicBezTo>
                    <a:cubicBezTo>
                      <a:pt x="480" y="97"/>
                      <a:pt x="480" y="88"/>
                      <a:pt x="480" y="88"/>
                    </a:cubicBezTo>
                    <a:cubicBezTo>
                      <a:pt x="480" y="82"/>
                      <a:pt x="480" y="69"/>
                      <a:pt x="485" y="69"/>
                    </a:cubicBezTo>
                    <a:cubicBezTo>
                      <a:pt x="501" y="68"/>
                      <a:pt x="494" y="57"/>
                      <a:pt x="501" y="57"/>
                    </a:cubicBezTo>
                    <a:cubicBezTo>
                      <a:pt x="504" y="57"/>
                      <a:pt x="521" y="65"/>
                      <a:pt x="521" y="70"/>
                    </a:cubicBezTo>
                    <a:cubicBezTo>
                      <a:pt x="521" y="77"/>
                      <a:pt x="517" y="81"/>
                      <a:pt x="516" y="87"/>
                    </a:cubicBezTo>
                    <a:cubicBezTo>
                      <a:pt x="521" y="87"/>
                      <a:pt x="520" y="85"/>
                      <a:pt x="525" y="84"/>
                    </a:cubicBezTo>
                    <a:cubicBezTo>
                      <a:pt x="526" y="91"/>
                      <a:pt x="526" y="94"/>
                      <a:pt x="531" y="97"/>
                    </a:cubicBezTo>
                    <a:cubicBezTo>
                      <a:pt x="526" y="103"/>
                      <a:pt x="521" y="106"/>
                      <a:pt x="521" y="112"/>
                    </a:cubicBezTo>
                    <a:cubicBezTo>
                      <a:pt x="521" y="117"/>
                      <a:pt x="523" y="123"/>
                      <a:pt x="527" y="123"/>
                    </a:cubicBezTo>
                    <a:cubicBezTo>
                      <a:pt x="539" y="123"/>
                      <a:pt x="559" y="112"/>
                      <a:pt x="568" y="108"/>
                    </a:cubicBezTo>
                    <a:cubicBezTo>
                      <a:pt x="567" y="103"/>
                      <a:pt x="565" y="99"/>
                      <a:pt x="564" y="97"/>
                    </a:cubicBezTo>
                    <a:cubicBezTo>
                      <a:pt x="567" y="97"/>
                      <a:pt x="567" y="97"/>
                      <a:pt x="569" y="97"/>
                    </a:cubicBezTo>
                    <a:cubicBezTo>
                      <a:pt x="582" y="97"/>
                      <a:pt x="610" y="101"/>
                      <a:pt x="610" y="84"/>
                    </a:cubicBezTo>
                    <a:cubicBezTo>
                      <a:pt x="611" y="84"/>
                      <a:pt x="627" y="68"/>
                      <a:pt x="630" y="66"/>
                    </a:cubicBezTo>
                    <a:cubicBezTo>
                      <a:pt x="632" y="64"/>
                      <a:pt x="643" y="65"/>
                      <a:pt x="653" y="65"/>
                    </a:cubicBezTo>
                    <a:cubicBezTo>
                      <a:pt x="657" y="65"/>
                      <a:pt x="660" y="65"/>
                      <a:pt x="664" y="65"/>
                    </a:cubicBezTo>
                    <a:cubicBezTo>
                      <a:pt x="668" y="65"/>
                      <a:pt x="672" y="63"/>
                      <a:pt x="675" y="63"/>
                    </a:cubicBezTo>
                    <a:cubicBezTo>
                      <a:pt x="680" y="62"/>
                      <a:pt x="678" y="61"/>
                      <a:pt x="680" y="59"/>
                    </a:cubicBezTo>
                    <a:cubicBezTo>
                      <a:pt x="688" y="51"/>
                      <a:pt x="688" y="36"/>
                      <a:pt x="699" y="28"/>
                    </a:cubicBezTo>
                    <a:cubicBezTo>
                      <a:pt x="704" y="35"/>
                      <a:pt x="712" y="25"/>
                      <a:pt x="716" y="32"/>
                    </a:cubicBezTo>
                    <a:cubicBezTo>
                      <a:pt x="723" y="44"/>
                      <a:pt x="717" y="62"/>
                      <a:pt x="726" y="73"/>
                    </a:cubicBezTo>
                    <a:cubicBezTo>
                      <a:pt x="723" y="77"/>
                      <a:pt x="718" y="80"/>
                      <a:pt x="712" y="80"/>
                    </a:cubicBezTo>
                    <a:cubicBezTo>
                      <a:pt x="706" y="80"/>
                      <a:pt x="706" y="78"/>
                      <a:pt x="701" y="80"/>
                    </a:cubicBezTo>
                    <a:cubicBezTo>
                      <a:pt x="694" y="87"/>
                      <a:pt x="679" y="92"/>
                      <a:pt x="679" y="109"/>
                    </a:cubicBezTo>
                    <a:cubicBezTo>
                      <a:pt x="679" y="110"/>
                      <a:pt x="680" y="112"/>
                      <a:pt x="681" y="113"/>
                    </a:cubicBezTo>
                    <a:cubicBezTo>
                      <a:pt x="681" y="115"/>
                      <a:pt x="683" y="121"/>
                      <a:pt x="686" y="121"/>
                    </a:cubicBezTo>
                    <a:cubicBezTo>
                      <a:pt x="687" y="121"/>
                      <a:pt x="690" y="118"/>
                      <a:pt x="690" y="118"/>
                    </a:cubicBezTo>
                    <a:cubicBezTo>
                      <a:pt x="690" y="121"/>
                      <a:pt x="690" y="121"/>
                      <a:pt x="690" y="121"/>
                    </a:cubicBezTo>
                    <a:cubicBezTo>
                      <a:pt x="685" y="122"/>
                      <a:pt x="678" y="124"/>
                      <a:pt x="676" y="122"/>
                    </a:cubicBezTo>
                    <a:cubicBezTo>
                      <a:pt x="667" y="129"/>
                      <a:pt x="652" y="126"/>
                      <a:pt x="643" y="132"/>
                    </a:cubicBezTo>
                    <a:cubicBezTo>
                      <a:pt x="648" y="132"/>
                      <a:pt x="648" y="132"/>
                      <a:pt x="648" y="132"/>
                    </a:cubicBezTo>
                    <a:cubicBezTo>
                      <a:pt x="652" y="132"/>
                      <a:pt x="656" y="129"/>
                      <a:pt x="659" y="132"/>
                    </a:cubicBezTo>
                    <a:cubicBezTo>
                      <a:pt x="653" y="134"/>
                      <a:pt x="648" y="134"/>
                      <a:pt x="642" y="134"/>
                    </a:cubicBezTo>
                    <a:cubicBezTo>
                      <a:pt x="641" y="134"/>
                      <a:pt x="639" y="133"/>
                      <a:pt x="638" y="133"/>
                    </a:cubicBezTo>
                    <a:cubicBezTo>
                      <a:pt x="637" y="134"/>
                      <a:pt x="635" y="135"/>
                      <a:pt x="635" y="137"/>
                    </a:cubicBezTo>
                    <a:cubicBezTo>
                      <a:pt x="635" y="139"/>
                      <a:pt x="639" y="142"/>
                      <a:pt x="639" y="142"/>
                    </a:cubicBezTo>
                    <a:cubicBezTo>
                      <a:pt x="638" y="145"/>
                      <a:pt x="630" y="161"/>
                      <a:pt x="627" y="161"/>
                    </a:cubicBezTo>
                    <a:cubicBezTo>
                      <a:pt x="626" y="161"/>
                      <a:pt x="625" y="158"/>
                      <a:pt x="624" y="157"/>
                    </a:cubicBezTo>
                    <a:cubicBezTo>
                      <a:pt x="622" y="159"/>
                      <a:pt x="622" y="159"/>
                      <a:pt x="622" y="159"/>
                    </a:cubicBezTo>
                    <a:cubicBezTo>
                      <a:pt x="623" y="163"/>
                      <a:pt x="626" y="164"/>
                      <a:pt x="626" y="168"/>
                    </a:cubicBezTo>
                    <a:cubicBezTo>
                      <a:pt x="626" y="170"/>
                      <a:pt x="617" y="186"/>
                      <a:pt x="615" y="186"/>
                    </a:cubicBezTo>
                    <a:cubicBezTo>
                      <a:pt x="615" y="186"/>
                      <a:pt x="614" y="184"/>
                      <a:pt x="614" y="183"/>
                    </a:cubicBezTo>
                    <a:cubicBezTo>
                      <a:pt x="614" y="181"/>
                      <a:pt x="614" y="180"/>
                      <a:pt x="614" y="178"/>
                    </a:cubicBezTo>
                    <a:cubicBezTo>
                      <a:pt x="614" y="175"/>
                      <a:pt x="610" y="168"/>
                      <a:pt x="609" y="164"/>
                    </a:cubicBezTo>
                    <a:cubicBezTo>
                      <a:pt x="608" y="166"/>
                      <a:pt x="608" y="170"/>
                      <a:pt x="608" y="170"/>
                    </a:cubicBezTo>
                    <a:cubicBezTo>
                      <a:pt x="608" y="173"/>
                      <a:pt x="611" y="181"/>
                      <a:pt x="611" y="185"/>
                    </a:cubicBezTo>
                    <a:cubicBezTo>
                      <a:pt x="611" y="189"/>
                      <a:pt x="608" y="189"/>
                      <a:pt x="611" y="192"/>
                    </a:cubicBezTo>
                    <a:cubicBezTo>
                      <a:pt x="612" y="192"/>
                      <a:pt x="613" y="192"/>
                      <a:pt x="614" y="192"/>
                    </a:cubicBezTo>
                    <a:cubicBezTo>
                      <a:pt x="614" y="193"/>
                      <a:pt x="614" y="195"/>
                      <a:pt x="614" y="196"/>
                    </a:cubicBezTo>
                    <a:cubicBezTo>
                      <a:pt x="614" y="200"/>
                      <a:pt x="610" y="201"/>
                      <a:pt x="608" y="201"/>
                    </a:cubicBezTo>
                    <a:cubicBezTo>
                      <a:pt x="610" y="205"/>
                      <a:pt x="612" y="205"/>
                      <a:pt x="614" y="205"/>
                    </a:cubicBezTo>
                    <a:cubicBezTo>
                      <a:pt x="613" y="210"/>
                      <a:pt x="611" y="210"/>
                      <a:pt x="607" y="210"/>
                    </a:cubicBezTo>
                    <a:cubicBezTo>
                      <a:pt x="607" y="213"/>
                      <a:pt x="607" y="213"/>
                      <a:pt x="607" y="213"/>
                    </a:cubicBezTo>
                    <a:cubicBezTo>
                      <a:pt x="612" y="216"/>
                      <a:pt x="612" y="216"/>
                      <a:pt x="612" y="216"/>
                    </a:cubicBezTo>
                    <a:cubicBezTo>
                      <a:pt x="611" y="218"/>
                      <a:pt x="610" y="221"/>
                      <a:pt x="607" y="221"/>
                    </a:cubicBezTo>
                    <a:cubicBezTo>
                      <a:pt x="602" y="222"/>
                      <a:pt x="600" y="226"/>
                      <a:pt x="596" y="226"/>
                    </a:cubicBezTo>
                    <a:cubicBezTo>
                      <a:pt x="591" y="228"/>
                      <a:pt x="591" y="230"/>
                      <a:pt x="589" y="232"/>
                    </a:cubicBezTo>
                    <a:lnTo>
                      <a:pt x="590" y="233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98" name="Freeform 50">
                <a:extLst>
                  <a:ext uri="{FF2B5EF4-FFF2-40B4-BE49-F238E27FC236}">
                    <a16:creationId xmlns:a16="http://schemas.microsoft.com/office/drawing/2014/main" id="{AED7DA2A-D6F4-4B5E-ACDC-01BCBC414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413" y="1400175"/>
                <a:ext cx="1425575" cy="736600"/>
              </a:xfrm>
              <a:custGeom>
                <a:avLst/>
                <a:gdLst/>
                <a:ahLst/>
                <a:cxnLst>
                  <a:cxn ang="0">
                    <a:pos x="950" y="501"/>
                  </a:cxn>
                  <a:cxn ang="0">
                    <a:pos x="950" y="527"/>
                  </a:cxn>
                  <a:cxn ang="0">
                    <a:pos x="955" y="469"/>
                  </a:cxn>
                  <a:cxn ang="0">
                    <a:pos x="944" y="436"/>
                  </a:cxn>
                  <a:cxn ang="0">
                    <a:pos x="982" y="418"/>
                  </a:cxn>
                  <a:cxn ang="0">
                    <a:pos x="1060" y="356"/>
                  </a:cxn>
                  <a:cxn ang="0">
                    <a:pos x="1050" y="346"/>
                  </a:cxn>
                  <a:cxn ang="0">
                    <a:pos x="991" y="310"/>
                  </a:cxn>
                  <a:cxn ang="0">
                    <a:pos x="965" y="247"/>
                  </a:cxn>
                  <a:cxn ang="0">
                    <a:pos x="908" y="267"/>
                  </a:cxn>
                  <a:cxn ang="0">
                    <a:pos x="831" y="204"/>
                  </a:cxn>
                  <a:cxn ang="0">
                    <a:pos x="794" y="247"/>
                  </a:cxn>
                  <a:cxn ang="0">
                    <a:pos x="783" y="387"/>
                  </a:cxn>
                  <a:cxn ang="0">
                    <a:pos x="726" y="334"/>
                  </a:cxn>
                  <a:cxn ang="0">
                    <a:pos x="607" y="306"/>
                  </a:cxn>
                  <a:cxn ang="0">
                    <a:pos x="595" y="216"/>
                  </a:cxn>
                  <a:cxn ang="0">
                    <a:pos x="633" y="178"/>
                  </a:cxn>
                  <a:cxn ang="0">
                    <a:pos x="675" y="146"/>
                  </a:cxn>
                  <a:cxn ang="0">
                    <a:pos x="686" y="127"/>
                  </a:cxn>
                  <a:cxn ang="0">
                    <a:pos x="722" y="120"/>
                  </a:cxn>
                  <a:cxn ang="0">
                    <a:pos x="746" y="61"/>
                  </a:cxn>
                  <a:cxn ang="0">
                    <a:pos x="702" y="67"/>
                  </a:cxn>
                  <a:cxn ang="0">
                    <a:pos x="665" y="74"/>
                  </a:cxn>
                  <a:cxn ang="0">
                    <a:pos x="625" y="55"/>
                  </a:cxn>
                  <a:cxn ang="0">
                    <a:pos x="574" y="0"/>
                  </a:cxn>
                  <a:cxn ang="0">
                    <a:pos x="555" y="38"/>
                  </a:cxn>
                  <a:cxn ang="0">
                    <a:pos x="567" y="98"/>
                  </a:cxn>
                  <a:cxn ang="0">
                    <a:pos x="492" y="92"/>
                  </a:cxn>
                  <a:cxn ang="0">
                    <a:pos x="430" y="75"/>
                  </a:cxn>
                  <a:cxn ang="0">
                    <a:pos x="387" y="89"/>
                  </a:cxn>
                  <a:cxn ang="0">
                    <a:pos x="333" y="81"/>
                  </a:cxn>
                  <a:cxn ang="0">
                    <a:pos x="202" y="42"/>
                  </a:cxn>
                  <a:cxn ang="0">
                    <a:pos x="138" y="40"/>
                  </a:cxn>
                  <a:cxn ang="0">
                    <a:pos x="61" y="70"/>
                  </a:cxn>
                  <a:cxn ang="0">
                    <a:pos x="0" y="242"/>
                  </a:cxn>
                  <a:cxn ang="0">
                    <a:pos x="67" y="253"/>
                  </a:cxn>
                  <a:cxn ang="0">
                    <a:pos x="124" y="316"/>
                  </a:cxn>
                  <a:cxn ang="0">
                    <a:pos x="136" y="366"/>
                  </a:cxn>
                  <a:cxn ang="0">
                    <a:pos x="181" y="413"/>
                  </a:cxn>
                  <a:cxn ang="0">
                    <a:pos x="224" y="440"/>
                  </a:cxn>
                  <a:cxn ang="0">
                    <a:pos x="610" y="446"/>
                  </a:cxn>
                  <a:cxn ang="0">
                    <a:pos x="676" y="453"/>
                  </a:cxn>
                  <a:cxn ang="0">
                    <a:pos x="705" y="477"/>
                  </a:cxn>
                  <a:cxn ang="0">
                    <a:pos x="759" y="512"/>
                  </a:cxn>
                  <a:cxn ang="0">
                    <a:pos x="732" y="553"/>
                  </a:cxn>
                  <a:cxn ang="0">
                    <a:pos x="772" y="543"/>
                  </a:cxn>
                  <a:cxn ang="0">
                    <a:pos x="814" y="519"/>
                  </a:cxn>
                  <a:cxn ang="0">
                    <a:pos x="879" y="498"/>
                  </a:cxn>
                  <a:cxn ang="0">
                    <a:pos x="928" y="505"/>
                  </a:cxn>
                </a:cxnLst>
                <a:rect l="0" t="0" r="r" b="b"/>
                <a:pathLst>
                  <a:path w="1071" h="553">
                    <a:moveTo>
                      <a:pt x="928" y="503"/>
                    </a:moveTo>
                    <a:cubicBezTo>
                      <a:pt x="928" y="502"/>
                      <a:pt x="928" y="502"/>
                      <a:pt x="928" y="502"/>
                    </a:cubicBezTo>
                    <a:cubicBezTo>
                      <a:pt x="928" y="502"/>
                      <a:pt x="931" y="502"/>
                      <a:pt x="932" y="502"/>
                    </a:cubicBezTo>
                    <a:cubicBezTo>
                      <a:pt x="935" y="502"/>
                      <a:pt x="946" y="504"/>
                      <a:pt x="950" y="501"/>
                    </a:cubicBezTo>
                    <a:cubicBezTo>
                      <a:pt x="954" y="498"/>
                      <a:pt x="954" y="493"/>
                      <a:pt x="960" y="492"/>
                    </a:cubicBezTo>
                    <a:cubicBezTo>
                      <a:pt x="960" y="498"/>
                      <a:pt x="960" y="499"/>
                      <a:pt x="967" y="499"/>
                    </a:cubicBezTo>
                    <a:cubicBezTo>
                      <a:pt x="957" y="500"/>
                      <a:pt x="941" y="507"/>
                      <a:pt x="941" y="516"/>
                    </a:cubicBezTo>
                    <a:cubicBezTo>
                      <a:pt x="941" y="520"/>
                      <a:pt x="947" y="527"/>
                      <a:pt x="950" y="527"/>
                    </a:cubicBezTo>
                    <a:cubicBezTo>
                      <a:pt x="953" y="527"/>
                      <a:pt x="961" y="516"/>
                      <a:pt x="970" y="513"/>
                    </a:cubicBezTo>
                    <a:cubicBezTo>
                      <a:pt x="972" y="513"/>
                      <a:pt x="1003" y="501"/>
                      <a:pt x="1003" y="497"/>
                    </a:cubicBezTo>
                    <a:cubicBezTo>
                      <a:pt x="1003" y="493"/>
                      <a:pt x="991" y="492"/>
                      <a:pt x="988" y="492"/>
                    </a:cubicBezTo>
                    <a:cubicBezTo>
                      <a:pt x="976" y="492"/>
                      <a:pt x="955" y="480"/>
                      <a:pt x="955" y="469"/>
                    </a:cubicBezTo>
                    <a:cubicBezTo>
                      <a:pt x="955" y="466"/>
                      <a:pt x="959" y="463"/>
                      <a:pt x="960" y="458"/>
                    </a:cubicBezTo>
                    <a:cubicBezTo>
                      <a:pt x="958" y="458"/>
                      <a:pt x="953" y="457"/>
                      <a:pt x="949" y="457"/>
                    </a:cubicBezTo>
                    <a:cubicBezTo>
                      <a:pt x="951" y="453"/>
                      <a:pt x="967" y="451"/>
                      <a:pt x="967" y="442"/>
                    </a:cubicBezTo>
                    <a:cubicBezTo>
                      <a:pt x="967" y="434"/>
                      <a:pt x="954" y="436"/>
                      <a:pt x="944" y="436"/>
                    </a:cubicBezTo>
                    <a:cubicBezTo>
                      <a:pt x="925" y="436"/>
                      <a:pt x="916" y="449"/>
                      <a:pt x="903" y="451"/>
                    </a:cubicBezTo>
                    <a:cubicBezTo>
                      <a:pt x="909" y="439"/>
                      <a:pt x="918" y="443"/>
                      <a:pt x="928" y="433"/>
                    </a:cubicBezTo>
                    <a:cubicBezTo>
                      <a:pt x="934" y="427"/>
                      <a:pt x="929" y="423"/>
                      <a:pt x="939" y="420"/>
                    </a:cubicBezTo>
                    <a:cubicBezTo>
                      <a:pt x="955" y="415"/>
                      <a:pt x="965" y="418"/>
                      <a:pt x="982" y="418"/>
                    </a:cubicBezTo>
                    <a:cubicBezTo>
                      <a:pt x="1004" y="418"/>
                      <a:pt x="1016" y="425"/>
                      <a:pt x="1029" y="408"/>
                    </a:cubicBezTo>
                    <a:cubicBezTo>
                      <a:pt x="1035" y="400"/>
                      <a:pt x="1071" y="398"/>
                      <a:pt x="1071" y="384"/>
                    </a:cubicBezTo>
                    <a:cubicBezTo>
                      <a:pt x="1071" y="374"/>
                      <a:pt x="1067" y="370"/>
                      <a:pt x="1063" y="363"/>
                    </a:cubicBezTo>
                    <a:cubicBezTo>
                      <a:pt x="1060" y="363"/>
                      <a:pt x="1065" y="359"/>
                      <a:pt x="1060" y="356"/>
                    </a:cubicBezTo>
                    <a:cubicBezTo>
                      <a:pt x="1060" y="351"/>
                      <a:pt x="1060" y="351"/>
                      <a:pt x="1060" y="351"/>
                    </a:cubicBezTo>
                    <a:cubicBezTo>
                      <a:pt x="1050" y="357"/>
                      <a:pt x="1029" y="364"/>
                      <a:pt x="1018" y="364"/>
                    </a:cubicBezTo>
                    <a:cubicBezTo>
                      <a:pt x="1017" y="364"/>
                      <a:pt x="1014" y="363"/>
                      <a:pt x="1014" y="362"/>
                    </a:cubicBezTo>
                    <a:cubicBezTo>
                      <a:pt x="1022" y="358"/>
                      <a:pt x="1047" y="354"/>
                      <a:pt x="1050" y="346"/>
                    </a:cubicBezTo>
                    <a:cubicBezTo>
                      <a:pt x="1050" y="344"/>
                      <a:pt x="1046" y="343"/>
                      <a:pt x="1046" y="341"/>
                    </a:cubicBezTo>
                    <a:cubicBezTo>
                      <a:pt x="1035" y="342"/>
                      <a:pt x="1013" y="337"/>
                      <a:pt x="1013" y="322"/>
                    </a:cubicBezTo>
                    <a:cubicBezTo>
                      <a:pt x="1013" y="321"/>
                      <a:pt x="1013" y="321"/>
                      <a:pt x="1013" y="321"/>
                    </a:cubicBezTo>
                    <a:cubicBezTo>
                      <a:pt x="1003" y="321"/>
                      <a:pt x="997" y="315"/>
                      <a:pt x="991" y="310"/>
                    </a:cubicBezTo>
                    <a:cubicBezTo>
                      <a:pt x="994" y="309"/>
                      <a:pt x="998" y="308"/>
                      <a:pt x="998" y="302"/>
                    </a:cubicBezTo>
                    <a:cubicBezTo>
                      <a:pt x="998" y="298"/>
                      <a:pt x="994" y="295"/>
                      <a:pt x="995" y="290"/>
                    </a:cubicBezTo>
                    <a:cubicBezTo>
                      <a:pt x="991" y="289"/>
                      <a:pt x="977" y="280"/>
                      <a:pt x="980" y="272"/>
                    </a:cubicBezTo>
                    <a:cubicBezTo>
                      <a:pt x="985" y="262"/>
                      <a:pt x="966" y="259"/>
                      <a:pt x="965" y="247"/>
                    </a:cubicBezTo>
                    <a:cubicBezTo>
                      <a:pt x="964" y="247"/>
                      <a:pt x="959" y="243"/>
                      <a:pt x="958" y="242"/>
                    </a:cubicBezTo>
                    <a:cubicBezTo>
                      <a:pt x="954" y="244"/>
                      <a:pt x="947" y="248"/>
                      <a:pt x="947" y="254"/>
                    </a:cubicBezTo>
                    <a:cubicBezTo>
                      <a:pt x="947" y="261"/>
                      <a:pt x="933" y="277"/>
                      <a:pt x="922" y="277"/>
                    </a:cubicBezTo>
                    <a:cubicBezTo>
                      <a:pt x="914" y="277"/>
                      <a:pt x="913" y="267"/>
                      <a:pt x="908" y="267"/>
                    </a:cubicBezTo>
                    <a:cubicBezTo>
                      <a:pt x="900" y="267"/>
                      <a:pt x="897" y="246"/>
                      <a:pt x="896" y="236"/>
                    </a:cubicBezTo>
                    <a:cubicBezTo>
                      <a:pt x="894" y="224"/>
                      <a:pt x="870" y="233"/>
                      <a:pt x="870" y="216"/>
                    </a:cubicBezTo>
                    <a:cubicBezTo>
                      <a:pt x="858" y="215"/>
                      <a:pt x="855" y="200"/>
                      <a:pt x="843" y="200"/>
                    </a:cubicBezTo>
                    <a:cubicBezTo>
                      <a:pt x="837" y="200"/>
                      <a:pt x="837" y="204"/>
                      <a:pt x="831" y="204"/>
                    </a:cubicBezTo>
                    <a:cubicBezTo>
                      <a:pt x="818" y="204"/>
                      <a:pt x="810" y="197"/>
                      <a:pt x="797" y="197"/>
                    </a:cubicBezTo>
                    <a:cubicBezTo>
                      <a:pt x="791" y="197"/>
                      <a:pt x="784" y="200"/>
                      <a:pt x="784" y="208"/>
                    </a:cubicBezTo>
                    <a:cubicBezTo>
                      <a:pt x="784" y="212"/>
                      <a:pt x="800" y="218"/>
                      <a:pt x="786" y="227"/>
                    </a:cubicBezTo>
                    <a:cubicBezTo>
                      <a:pt x="780" y="231"/>
                      <a:pt x="794" y="241"/>
                      <a:pt x="794" y="247"/>
                    </a:cubicBezTo>
                    <a:cubicBezTo>
                      <a:pt x="796" y="260"/>
                      <a:pt x="783" y="264"/>
                      <a:pt x="778" y="266"/>
                    </a:cubicBezTo>
                    <a:cubicBezTo>
                      <a:pt x="788" y="283"/>
                      <a:pt x="803" y="289"/>
                      <a:pt x="803" y="318"/>
                    </a:cubicBezTo>
                    <a:cubicBezTo>
                      <a:pt x="803" y="326"/>
                      <a:pt x="777" y="346"/>
                      <a:pt x="768" y="347"/>
                    </a:cubicBezTo>
                    <a:cubicBezTo>
                      <a:pt x="783" y="355"/>
                      <a:pt x="777" y="379"/>
                      <a:pt x="783" y="387"/>
                    </a:cubicBezTo>
                    <a:cubicBezTo>
                      <a:pt x="782" y="389"/>
                      <a:pt x="776" y="392"/>
                      <a:pt x="775" y="397"/>
                    </a:cubicBezTo>
                    <a:cubicBezTo>
                      <a:pt x="770" y="397"/>
                      <a:pt x="766" y="406"/>
                      <a:pt x="762" y="403"/>
                    </a:cubicBezTo>
                    <a:cubicBezTo>
                      <a:pt x="751" y="394"/>
                      <a:pt x="736" y="380"/>
                      <a:pt x="736" y="367"/>
                    </a:cubicBezTo>
                    <a:cubicBezTo>
                      <a:pt x="736" y="353"/>
                      <a:pt x="738" y="342"/>
                      <a:pt x="726" y="334"/>
                    </a:cubicBezTo>
                    <a:cubicBezTo>
                      <a:pt x="697" y="334"/>
                      <a:pt x="697" y="334"/>
                      <a:pt x="697" y="334"/>
                    </a:cubicBezTo>
                    <a:cubicBezTo>
                      <a:pt x="681" y="322"/>
                      <a:pt x="662" y="315"/>
                      <a:pt x="643" y="308"/>
                    </a:cubicBezTo>
                    <a:cubicBezTo>
                      <a:pt x="640" y="306"/>
                      <a:pt x="629" y="299"/>
                      <a:pt x="623" y="299"/>
                    </a:cubicBezTo>
                    <a:cubicBezTo>
                      <a:pt x="617" y="299"/>
                      <a:pt x="614" y="306"/>
                      <a:pt x="607" y="306"/>
                    </a:cubicBezTo>
                    <a:cubicBezTo>
                      <a:pt x="607" y="295"/>
                      <a:pt x="600" y="270"/>
                      <a:pt x="590" y="270"/>
                    </a:cubicBezTo>
                    <a:cubicBezTo>
                      <a:pt x="586" y="270"/>
                      <a:pt x="584" y="274"/>
                      <a:pt x="579" y="275"/>
                    </a:cubicBezTo>
                    <a:cubicBezTo>
                      <a:pt x="581" y="269"/>
                      <a:pt x="579" y="268"/>
                      <a:pt x="579" y="255"/>
                    </a:cubicBezTo>
                    <a:cubicBezTo>
                      <a:pt x="579" y="237"/>
                      <a:pt x="584" y="227"/>
                      <a:pt x="595" y="216"/>
                    </a:cubicBezTo>
                    <a:cubicBezTo>
                      <a:pt x="598" y="213"/>
                      <a:pt x="606" y="196"/>
                      <a:pt x="609" y="194"/>
                    </a:cubicBezTo>
                    <a:cubicBezTo>
                      <a:pt x="617" y="192"/>
                      <a:pt x="630" y="196"/>
                      <a:pt x="630" y="186"/>
                    </a:cubicBezTo>
                    <a:cubicBezTo>
                      <a:pt x="630" y="179"/>
                      <a:pt x="613" y="178"/>
                      <a:pt x="607" y="175"/>
                    </a:cubicBezTo>
                    <a:cubicBezTo>
                      <a:pt x="611" y="176"/>
                      <a:pt x="597" y="167"/>
                      <a:pt x="633" y="178"/>
                    </a:cubicBezTo>
                    <a:cubicBezTo>
                      <a:pt x="643" y="181"/>
                      <a:pt x="637" y="169"/>
                      <a:pt x="642" y="169"/>
                    </a:cubicBezTo>
                    <a:cubicBezTo>
                      <a:pt x="643" y="169"/>
                      <a:pt x="647" y="169"/>
                      <a:pt x="652" y="169"/>
                    </a:cubicBezTo>
                    <a:cubicBezTo>
                      <a:pt x="662" y="169"/>
                      <a:pt x="668" y="158"/>
                      <a:pt x="675" y="153"/>
                    </a:cubicBezTo>
                    <a:cubicBezTo>
                      <a:pt x="675" y="146"/>
                      <a:pt x="675" y="146"/>
                      <a:pt x="675" y="146"/>
                    </a:cubicBezTo>
                    <a:cubicBezTo>
                      <a:pt x="660" y="142"/>
                      <a:pt x="645" y="145"/>
                      <a:pt x="639" y="131"/>
                    </a:cubicBezTo>
                    <a:cubicBezTo>
                      <a:pt x="639" y="131"/>
                      <a:pt x="643" y="131"/>
                      <a:pt x="647" y="131"/>
                    </a:cubicBezTo>
                    <a:cubicBezTo>
                      <a:pt x="652" y="135"/>
                      <a:pt x="658" y="141"/>
                      <a:pt x="666" y="141"/>
                    </a:cubicBezTo>
                    <a:cubicBezTo>
                      <a:pt x="673" y="141"/>
                      <a:pt x="686" y="132"/>
                      <a:pt x="686" y="127"/>
                    </a:cubicBezTo>
                    <a:cubicBezTo>
                      <a:pt x="686" y="125"/>
                      <a:pt x="680" y="117"/>
                      <a:pt x="683" y="117"/>
                    </a:cubicBezTo>
                    <a:cubicBezTo>
                      <a:pt x="693" y="117"/>
                      <a:pt x="696" y="126"/>
                      <a:pt x="703" y="126"/>
                    </a:cubicBezTo>
                    <a:cubicBezTo>
                      <a:pt x="707" y="126"/>
                      <a:pt x="709" y="123"/>
                      <a:pt x="717" y="123"/>
                    </a:cubicBezTo>
                    <a:cubicBezTo>
                      <a:pt x="715" y="120"/>
                      <a:pt x="717" y="112"/>
                      <a:pt x="722" y="120"/>
                    </a:cubicBezTo>
                    <a:cubicBezTo>
                      <a:pt x="725" y="125"/>
                      <a:pt x="748" y="105"/>
                      <a:pt x="748" y="100"/>
                    </a:cubicBezTo>
                    <a:cubicBezTo>
                      <a:pt x="748" y="96"/>
                      <a:pt x="738" y="91"/>
                      <a:pt x="738" y="89"/>
                    </a:cubicBezTo>
                    <a:cubicBezTo>
                      <a:pt x="738" y="85"/>
                      <a:pt x="732" y="78"/>
                      <a:pt x="746" y="72"/>
                    </a:cubicBezTo>
                    <a:cubicBezTo>
                      <a:pt x="748" y="68"/>
                      <a:pt x="746" y="68"/>
                      <a:pt x="746" y="61"/>
                    </a:cubicBezTo>
                    <a:cubicBezTo>
                      <a:pt x="732" y="61"/>
                      <a:pt x="735" y="50"/>
                      <a:pt x="717" y="50"/>
                    </a:cubicBezTo>
                    <a:cubicBezTo>
                      <a:pt x="713" y="49"/>
                      <a:pt x="710" y="47"/>
                      <a:pt x="706" y="47"/>
                    </a:cubicBezTo>
                    <a:cubicBezTo>
                      <a:pt x="701" y="47"/>
                      <a:pt x="695" y="50"/>
                      <a:pt x="695" y="55"/>
                    </a:cubicBezTo>
                    <a:cubicBezTo>
                      <a:pt x="695" y="61"/>
                      <a:pt x="702" y="63"/>
                      <a:pt x="702" y="67"/>
                    </a:cubicBezTo>
                    <a:cubicBezTo>
                      <a:pt x="702" y="72"/>
                      <a:pt x="692" y="72"/>
                      <a:pt x="689" y="76"/>
                    </a:cubicBezTo>
                    <a:cubicBezTo>
                      <a:pt x="686" y="84"/>
                      <a:pt x="687" y="90"/>
                      <a:pt x="681" y="98"/>
                    </a:cubicBezTo>
                    <a:cubicBezTo>
                      <a:pt x="671" y="110"/>
                      <a:pt x="658" y="90"/>
                      <a:pt x="658" y="85"/>
                    </a:cubicBezTo>
                    <a:cubicBezTo>
                      <a:pt x="658" y="79"/>
                      <a:pt x="665" y="81"/>
                      <a:pt x="665" y="74"/>
                    </a:cubicBezTo>
                    <a:cubicBezTo>
                      <a:pt x="665" y="71"/>
                      <a:pt x="652" y="59"/>
                      <a:pt x="649" y="59"/>
                    </a:cubicBezTo>
                    <a:cubicBezTo>
                      <a:pt x="636" y="59"/>
                      <a:pt x="645" y="78"/>
                      <a:pt x="631" y="78"/>
                    </a:cubicBezTo>
                    <a:cubicBezTo>
                      <a:pt x="631" y="70"/>
                      <a:pt x="630" y="65"/>
                      <a:pt x="621" y="60"/>
                    </a:cubicBezTo>
                    <a:cubicBezTo>
                      <a:pt x="622" y="58"/>
                      <a:pt x="623" y="57"/>
                      <a:pt x="625" y="55"/>
                    </a:cubicBezTo>
                    <a:cubicBezTo>
                      <a:pt x="618" y="51"/>
                      <a:pt x="609" y="55"/>
                      <a:pt x="603" y="48"/>
                    </a:cubicBezTo>
                    <a:cubicBezTo>
                      <a:pt x="606" y="47"/>
                      <a:pt x="614" y="44"/>
                      <a:pt x="614" y="38"/>
                    </a:cubicBezTo>
                    <a:cubicBezTo>
                      <a:pt x="614" y="29"/>
                      <a:pt x="601" y="30"/>
                      <a:pt x="601" y="23"/>
                    </a:cubicBezTo>
                    <a:cubicBezTo>
                      <a:pt x="601" y="10"/>
                      <a:pt x="591" y="1"/>
                      <a:pt x="574" y="0"/>
                    </a:cubicBezTo>
                    <a:cubicBezTo>
                      <a:pt x="565" y="0"/>
                      <a:pt x="569" y="6"/>
                      <a:pt x="569" y="10"/>
                    </a:cubicBezTo>
                    <a:cubicBezTo>
                      <a:pt x="564" y="11"/>
                      <a:pt x="557" y="10"/>
                      <a:pt x="557" y="17"/>
                    </a:cubicBezTo>
                    <a:cubicBezTo>
                      <a:pt x="557" y="21"/>
                      <a:pt x="561" y="23"/>
                      <a:pt x="561" y="28"/>
                    </a:cubicBezTo>
                    <a:cubicBezTo>
                      <a:pt x="561" y="32"/>
                      <a:pt x="555" y="32"/>
                      <a:pt x="555" y="38"/>
                    </a:cubicBezTo>
                    <a:cubicBezTo>
                      <a:pt x="555" y="52"/>
                      <a:pt x="585" y="44"/>
                      <a:pt x="585" y="59"/>
                    </a:cubicBezTo>
                    <a:cubicBezTo>
                      <a:pt x="585" y="61"/>
                      <a:pt x="581" y="72"/>
                      <a:pt x="581" y="72"/>
                    </a:cubicBezTo>
                    <a:cubicBezTo>
                      <a:pt x="584" y="70"/>
                      <a:pt x="587" y="69"/>
                      <a:pt x="591" y="67"/>
                    </a:cubicBezTo>
                    <a:cubicBezTo>
                      <a:pt x="596" y="85"/>
                      <a:pt x="567" y="77"/>
                      <a:pt x="567" y="98"/>
                    </a:cubicBezTo>
                    <a:cubicBezTo>
                      <a:pt x="553" y="102"/>
                      <a:pt x="564" y="88"/>
                      <a:pt x="561" y="83"/>
                    </a:cubicBezTo>
                    <a:cubicBezTo>
                      <a:pt x="559" y="81"/>
                      <a:pt x="547" y="78"/>
                      <a:pt x="541" y="78"/>
                    </a:cubicBezTo>
                    <a:cubicBezTo>
                      <a:pt x="533" y="78"/>
                      <a:pt x="530" y="82"/>
                      <a:pt x="530" y="92"/>
                    </a:cubicBezTo>
                    <a:cubicBezTo>
                      <a:pt x="522" y="91"/>
                      <a:pt x="517" y="92"/>
                      <a:pt x="492" y="92"/>
                    </a:cubicBezTo>
                    <a:cubicBezTo>
                      <a:pt x="468" y="92"/>
                      <a:pt x="441" y="83"/>
                      <a:pt x="435" y="65"/>
                    </a:cubicBezTo>
                    <a:cubicBezTo>
                      <a:pt x="427" y="67"/>
                      <a:pt x="400" y="68"/>
                      <a:pt x="400" y="78"/>
                    </a:cubicBezTo>
                    <a:cubicBezTo>
                      <a:pt x="400" y="81"/>
                      <a:pt x="403" y="82"/>
                      <a:pt x="406" y="82"/>
                    </a:cubicBezTo>
                    <a:cubicBezTo>
                      <a:pt x="413" y="82"/>
                      <a:pt x="425" y="79"/>
                      <a:pt x="430" y="75"/>
                    </a:cubicBezTo>
                    <a:cubicBezTo>
                      <a:pt x="432" y="90"/>
                      <a:pt x="409" y="78"/>
                      <a:pt x="409" y="93"/>
                    </a:cubicBezTo>
                    <a:cubicBezTo>
                      <a:pt x="409" y="96"/>
                      <a:pt x="414" y="106"/>
                      <a:pt x="412" y="106"/>
                    </a:cubicBezTo>
                    <a:cubicBezTo>
                      <a:pt x="403" y="106"/>
                      <a:pt x="401" y="95"/>
                      <a:pt x="394" y="92"/>
                    </a:cubicBezTo>
                    <a:cubicBezTo>
                      <a:pt x="387" y="89"/>
                      <a:pt x="387" y="89"/>
                      <a:pt x="387" y="89"/>
                    </a:cubicBezTo>
                    <a:cubicBezTo>
                      <a:pt x="377" y="89"/>
                      <a:pt x="370" y="89"/>
                      <a:pt x="359" y="89"/>
                    </a:cubicBezTo>
                    <a:cubicBezTo>
                      <a:pt x="350" y="89"/>
                      <a:pt x="344" y="92"/>
                      <a:pt x="335" y="93"/>
                    </a:cubicBezTo>
                    <a:cubicBezTo>
                      <a:pt x="317" y="93"/>
                      <a:pt x="317" y="87"/>
                      <a:pt x="317" y="86"/>
                    </a:cubicBezTo>
                    <a:cubicBezTo>
                      <a:pt x="317" y="82"/>
                      <a:pt x="331" y="83"/>
                      <a:pt x="333" y="81"/>
                    </a:cubicBezTo>
                    <a:cubicBezTo>
                      <a:pt x="321" y="64"/>
                      <a:pt x="323" y="66"/>
                      <a:pt x="298" y="68"/>
                    </a:cubicBezTo>
                    <a:cubicBezTo>
                      <a:pt x="271" y="70"/>
                      <a:pt x="258" y="48"/>
                      <a:pt x="231" y="48"/>
                    </a:cubicBezTo>
                    <a:cubicBezTo>
                      <a:pt x="223" y="48"/>
                      <a:pt x="219" y="54"/>
                      <a:pt x="212" y="54"/>
                    </a:cubicBezTo>
                    <a:cubicBezTo>
                      <a:pt x="207" y="54"/>
                      <a:pt x="202" y="46"/>
                      <a:pt x="202" y="42"/>
                    </a:cubicBezTo>
                    <a:cubicBezTo>
                      <a:pt x="193" y="44"/>
                      <a:pt x="193" y="54"/>
                      <a:pt x="184" y="54"/>
                    </a:cubicBezTo>
                    <a:cubicBezTo>
                      <a:pt x="176" y="54"/>
                      <a:pt x="164" y="34"/>
                      <a:pt x="161" y="34"/>
                    </a:cubicBezTo>
                    <a:cubicBezTo>
                      <a:pt x="153" y="34"/>
                      <a:pt x="156" y="47"/>
                      <a:pt x="146" y="47"/>
                    </a:cubicBezTo>
                    <a:cubicBezTo>
                      <a:pt x="143" y="47"/>
                      <a:pt x="140" y="44"/>
                      <a:pt x="138" y="40"/>
                    </a:cubicBezTo>
                    <a:cubicBezTo>
                      <a:pt x="125" y="44"/>
                      <a:pt x="120" y="44"/>
                      <a:pt x="108" y="49"/>
                    </a:cubicBezTo>
                    <a:cubicBezTo>
                      <a:pt x="103" y="50"/>
                      <a:pt x="91" y="59"/>
                      <a:pt x="87" y="55"/>
                    </a:cubicBezTo>
                    <a:cubicBezTo>
                      <a:pt x="76" y="44"/>
                      <a:pt x="78" y="58"/>
                      <a:pt x="74" y="58"/>
                    </a:cubicBezTo>
                    <a:cubicBezTo>
                      <a:pt x="45" y="59"/>
                      <a:pt x="65" y="70"/>
                      <a:pt x="61" y="70"/>
                    </a:cubicBezTo>
                    <a:cubicBezTo>
                      <a:pt x="50" y="70"/>
                      <a:pt x="30" y="67"/>
                      <a:pt x="12" y="56"/>
                    </a:cubicBezTo>
                    <a:cubicBezTo>
                      <a:pt x="11" y="56"/>
                      <a:pt x="6" y="52"/>
                      <a:pt x="6" y="51"/>
                    </a:cubicBezTo>
                    <a:cubicBezTo>
                      <a:pt x="3" y="52"/>
                      <a:pt x="5" y="52"/>
                      <a:pt x="0" y="51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6" y="247"/>
                      <a:pt x="19" y="240"/>
                      <a:pt x="25" y="248"/>
                    </a:cubicBezTo>
                    <a:cubicBezTo>
                      <a:pt x="29" y="254"/>
                      <a:pt x="38" y="266"/>
                      <a:pt x="47" y="266"/>
                    </a:cubicBezTo>
                    <a:cubicBezTo>
                      <a:pt x="53" y="266"/>
                      <a:pt x="53" y="257"/>
                      <a:pt x="59" y="255"/>
                    </a:cubicBezTo>
                    <a:cubicBezTo>
                      <a:pt x="62" y="254"/>
                      <a:pt x="64" y="255"/>
                      <a:pt x="67" y="253"/>
                    </a:cubicBezTo>
                    <a:cubicBezTo>
                      <a:pt x="81" y="266"/>
                      <a:pt x="87" y="271"/>
                      <a:pt x="99" y="288"/>
                    </a:cubicBezTo>
                    <a:cubicBezTo>
                      <a:pt x="100" y="290"/>
                      <a:pt x="103" y="291"/>
                      <a:pt x="105" y="295"/>
                    </a:cubicBezTo>
                    <a:cubicBezTo>
                      <a:pt x="106" y="300"/>
                      <a:pt x="108" y="306"/>
                      <a:pt x="113" y="311"/>
                    </a:cubicBezTo>
                    <a:cubicBezTo>
                      <a:pt x="116" y="314"/>
                      <a:pt x="121" y="313"/>
                      <a:pt x="124" y="316"/>
                    </a:cubicBezTo>
                    <a:cubicBezTo>
                      <a:pt x="128" y="320"/>
                      <a:pt x="135" y="322"/>
                      <a:pt x="135" y="332"/>
                    </a:cubicBezTo>
                    <a:cubicBezTo>
                      <a:pt x="135" y="336"/>
                      <a:pt x="129" y="337"/>
                      <a:pt x="129" y="340"/>
                    </a:cubicBezTo>
                    <a:cubicBezTo>
                      <a:pt x="129" y="343"/>
                      <a:pt x="132" y="344"/>
                      <a:pt x="132" y="347"/>
                    </a:cubicBezTo>
                    <a:cubicBezTo>
                      <a:pt x="132" y="352"/>
                      <a:pt x="130" y="364"/>
                      <a:pt x="136" y="366"/>
                    </a:cubicBezTo>
                    <a:cubicBezTo>
                      <a:pt x="140" y="367"/>
                      <a:pt x="143" y="367"/>
                      <a:pt x="146" y="370"/>
                    </a:cubicBezTo>
                    <a:cubicBezTo>
                      <a:pt x="150" y="373"/>
                      <a:pt x="145" y="379"/>
                      <a:pt x="150" y="383"/>
                    </a:cubicBezTo>
                    <a:cubicBezTo>
                      <a:pt x="150" y="383"/>
                      <a:pt x="162" y="390"/>
                      <a:pt x="162" y="391"/>
                    </a:cubicBezTo>
                    <a:cubicBezTo>
                      <a:pt x="165" y="401"/>
                      <a:pt x="166" y="413"/>
                      <a:pt x="181" y="413"/>
                    </a:cubicBezTo>
                    <a:cubicBezTo>
                      <a:pt x="183" y="422"/>
                      <a:pt x="199" y="416"/>
                      <a:pt x="202" y="428"/>
                    </a:cubicBezTo>
                    <a:cubicBezTo>
                      <a:pt x="204" y="432"/>
                      <a:pt x="215" y="433"/>
                      <a:pt x="219" y="437"/>
                    </a:cubicBezTo>
                    <a:cubicBezTo>
                      <a:pt x="220" y="438"/>
                      <a:pt x="222" y="439"/>
                      <a:pt x="224" y="440"/>
                    </a:cubicBezTo>
                    <a:cubicBezTo>
                      <a:pt x="224" y="440"/>
                      <a:pt x="224" y="440"/>
                      <a:pt x="224" y="440"/>
                    </a:cubicBezTo>
                    <a:cubicBezTo>
                      <a:pt x="577" y="440"/>
                      <a:pt x="577" y="440"/>
                      <a:pt x="577" y="440"/>
                    </a:cubicBezTo>
                    <a:cubicBezTo>
                      <a:pt x="577" y="435"/>
                      <a:pt x="577" y="435"/>
                      <a:pt x="577" y="435"/>
                    </a:cubicBezTo>
                    <a:cubicBezTo>
                      <a:pt x="583" y="439"/>
                      <a:pt x="582" y="443"/>
                      <a:pt x="588" y="446"/>
                    </a:cubicBezTo>
                    <a:cubicBezTo>
                      <a:pt x="610" y="446"/>
                      <a:pt x="610" y="446"/>
                      <a:pt x="610" y="446"/>
                    </a:cubicBezTo>
                    <a:cubicBezTo>
                      <a:pt x="619" y="455"/>
                      <a:pt x="630" y="455"/>
                      <a:pt x="647" y="455"/>
                    </a:cubicBezTo>
                    <a:cubicBezTo>
                      <a:pt x="652" y="453"/>
                      <a:pt x="653" y="455"/>
                      <a:pt x="658" y="452"/>
                    </a:cubicBezTo>
                    <a:cubicBezTo>
                      <a:pt x="662" y="450"/>
                      <a:pt x="661" y="443"/>
                      <a:pt x="665" y="443"/>
                    </a:cubicBezTo>
                    <a:cubicBezTo>
                      <a:pt x="670" y="443"/>
                      <a:pt x="674" y="451"/>
                      <a:pt x="676" y="453"/>
                    </a:cubicBezTo>
                    <a:cubicBezTo>
                      <a:pt x="677" y="451"/>
                      <a:pt x="676" y="448"/>
                      <a:pt x="676" y="447"/>
                    </a:cubicBezTo>
                    <a:cubicBezTo>
                      <a:pt x="677" y="447"/>
                      <a:pt x="678" y="447"/>
                      <a:pt x="680" y="447"/>
                    </a:cubicBezTo>
                    <a:cubicBezTo>
                      <a:pt x="682" y="447"/>
                      <a:pt x="701" y="462"/>
                      <a:pt x="702" y="463"/>
                    </a:cubicBezTo>
                    <a:cubicBezTo>
                      <a:pt x="704" y="469"/>
                      <a:pt x="702" y="473"/>
                      <a:pt x="705" y="477"/>
                    </a:cubicBezTo>
                    <a:cubicBezTo>
                      <a:pt x="715" y="487"/>
                      <a:pt x="729" y="485"/>
                      <a:pt x="740" y="492"/>
                    </a:cubicBezTo>
                    <a:cubicBezTo>
                      <a:pt x="752" y="492"/>
                      <a:pt x="752" y="492"/>
                      <a:pt x="752" y="492"/>
                    </a:cubicBezTo>
                    <a:cubicBezTo>
                      <a:pt x="757" y="495"/>
                      <a:pt x="763" y="500"/>
                      <a:pt x="763" y="506"/>
                    </a:cubicBezTo>
                    <a:cubicBezTo>
                      <a:pt x="763" y="509"/>
                      <a:pt x="762" y="512"/>
                      <a:pt x="759" y="512"/>
                    </a:cubicBezTo>
                    <a:cubicBezTo>
                      <a:pt x="754" y="512"/>
                      <a:pt x="748" y="506"/>
                      <a:pt x="747" y="504"/>
                    </a:cubicBezTo>
                    <a:cubicBezTo>
                      <a:pt x="745" y="511"/>
                      <a:pt x="741" y="532"/>
                      <a:pt x="735" y="532"/>
                    </a:cubicBezTo>
                    <a:cubicBezTo>
                      <a:pt x="730" y="538"/>
                      <a:pt x="725" y="541"/>
                      <a:pt x="725" y="547"/>
                    </a:cubicBezTo>
                    <a:cubicBezTo>
                      <a:pt x="726" y="549"/>
                      <a:pt x="729" y="553"/>
                      <a:pt x="732" y="553"/>
                    </a:cubicBezTo>
                    <a:cubicBezTo>
                      <a:pt x="736" y="553"/>
                      <a:pt x="736" y="550"/>
                      <a:pt x="738" y="548"/>
                    </a:cubicBezTo>
                    <a:cubicBezTo>
                      <a:pt x="742" y="544"/>
                      <a:pt x="748" y="545"/>
                      <a:pt x="755" y="545"/>
                    </a:cubicBezTo>
                    <a:cubicBezTo>
                      <a:pt x="760" y="545"/>
                      <a:pt x="763" y="548"/>
                      <a:pt x="765" y="546"/>
                    </a:cubicBezTo>
                    <a:cubicBezTo>
                      <a:pt x="768" y="545"/>
                      <a:pt x="770" y="544"/>
                      <a:pt x="772" y="543"/>
                    </a:cubicBezTo>
                    <a:cubicBezTo>
                      <a:pt x="772" y="540"/>
                      <a:pt x="771" y="538"/>
                      <a:pt x="770" y="536"/>
                    </a:cubicBezTo>
                    <a:cubicBezTo>
                      <a:pt x="769" y="534"/>
                      <a:pt x="767" y="533"/>
                      <a:pt x="767" y="531"/>
                    </a:cubicBezTo>
                    <a:cubicBezTo>
                      <a:pt x="767" y="529"/>
                      <a:pt x="771" y="528"/>
                      <a:pt x="773" y="528"/>
                    </a:cubicBezTo>
                    <a:cubicBezTo>
                      <a:pt x="782" y="525"/>
                      <a:pt x="803" y="519"/>
                      <a:pt x="814" y="519"/>
                    </a:cubicBezTo>
                    <a:cubicBezTo>
                      <a:pt x="815" y="519"/>
                      <a:pt x="831" y="503"/>
                      <a:pt x="834" y="501"/>
                    </a:cubicBezTo>
                    <a:cubicBezTo>
                      <a:pt x="836" y="499"/>
                      <a:pt x="847" y="500"/>
                      <a:pt x="857" y="500"/>
                    </a:cubicBezTo>
                    <a:cubicBezTo>
                      <a:pt x="861" y="500"/>
                      <a:pt x="864" y="500"/>
                      <a:pt x="868" y="500"/>
                    </a:cubicBezTo>
                    <a:cubicBezTo>
                      <a:pt x="872" y="500"/>
                      <a:pt x="876" y="498"/>
                      <a:pt x="879" y="498"/>
                    </a:cubicBezTo>
                    <a:cubicBezTo>
                      <a:pt x="884" y="497"/>
                      <a:pt x="882" y="496"/>
                      <a:pt x="884" y="494"/>
                    </a:cubicBezTo>
                    <a:cubicBezTo>
                      <a:pt x="892" y="486"/>
                      <a:pt x="892" y="471"/>
                      <a:pt x="903" y="463"/>
                    </a:cubicBezTo>
                    <a:cubicBezTo>
                      <a:pt x="908" y="470"/>
                      <a:pt x="916" y="460"/>
                      <a:pt x="920" y="467"/>
                    </a:cubicBezTo>
                    <a:cubicBezTo>
                      <a:pt x="926" y="478"/>
                      <a:pt x="922" y="494"/>
                      <a:pt x="928" y="505"/>
                    </a:cubicBezTo>
                    <a:lnTo>
                      <a:pt x="928" y="503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99" name="Freeform 51">
                <a:extLst>
                  <a:ext uri="{FF2B5EF4-FFF2-40B4-BE49-F238E27FC236}">
                    <a16:creationId xmlns:a16="http://schemas.microsoft.com/office/drawing/2014/main" id="{09984360-6E3B-46F9-8016-46108A23E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5913" y="1417638"/>
                <a:ext cx="623888" cy="457200"/>
              </a:xfrm>
              <a:custGeom>
                <a:avLst/>
                <a:gdLst/>
                <a:ahLst/>
                <a:cxnLst>
                  <a:cxn ang="0">
                    <a:pos x="334" y="228"/>
                  </a:cxn>
                  <a:cxn ang="0">
                    <a:pos x="381" y="252"/>
                  </a:cxn>
                  <a:cxn ang="0">
                    <a:pos x="401" y="239"/>
                  </a:cxn>
                  <a:cxn ang="0">
                    <a:pos x="439" y="281"/>
                  </a:cxn>
                  <a:cxn ang="0">
                    <a:pos x="458" y="302"/>
                  </a:cxn>
                  <a:cxn ang="0">
                    <a:pos x="463" y="326"/>
                  </a:cxn>
                  <a:cxn ang="0">
                    <a:pos x="440" y="314"/>
                  </a:cxn>
                  <a:cxn ang="0">
                    <a:pos x="427" y="300"/>
                  </a:cxn>
                  <a:cxn ang="0">
                    <a:pos x="426" y="286"/>
                  </a:cxn>
                  <a:cxn ang="0">
                    <a:pos x="414" y="286"/>
                  </a:cxn>
                  <a:cxn ang="0">
                    <a:pos x="412" y="270"/>
                  </a:cxn>
                  <a:cxn ang="0">
                    <a:pos x="390" y="261"/>
                  </a:cxn>
                  <a:cxn ang="0">
                    <a:pos x="363" y="252"/>
                  </a:cxn>
                  <a:cxn ang="0">
                    <a:pos x="299" y="236"/>
                  </a:cxn>
                  <a:cxn ang="0">
                    <a:pos x="240" y="221"/>
                  </a:cxn>
                  <a:cxn ang="0">
                    <a:pos x="200" y="252"/>
                  </a:cxn>
                  <a:cxn ang="0">
                    <a:pos x="199" y="245"/>
                  </a:cxn>
                  <a:cxn ang="0">
                    <a:pos x="218" y="219"/>
                  </a:cxn>
                  <a:cxn ang="0">
                    <a:pos x="213" y="214"/>
                  </a:cxn>
                  <a:cxn ang="0">
                    <a:pos x="173" y="260"/>
                  </a:cxn>
                  <a:cxn ang="0">
                    <a:pos x="143" y="288"/>
                  </a:cxn>
                  <a:cxn ang="0">
                    <a:pos x="79" y="322"/>
                  </a:cxn>
                  <a:cxn ang="0">
                    <a:pos x="57" y="328"/>
                  </a:cxn>
                  <a:cxn ang="0">
                    <a:pos x="92" y="307"/>
                  </a:cxn>
                  <a:cxn ang="0">
                    <a:pos x="148" y="256"/>
                  </a:cxn>
                  <a:cxn ang="0">
                    <a:pos x="125" y="262"/>
                  </a:cxn>
                  <a:cxn ang="0">
                    <a:pos x="110" y="266"/>
                  </a:cxn>
                  <a:cxn ang="0">
                    <a:pos x="88" y="261"/>
                  </a:cxn>
                  <a:cxn ang="0">
                    <a:pos x="76" y="264"/>
                  </a:cxn>
                  <a:cxn ang="0">
                    <a:pos x="72" y="244"/>
                  </a:cxn>
                  <a:cxn ang="0">
                    <a:pos x="60" y="245"/>
                  </a:cxn>
                  <a:cxn ang="0">
                    <a:pos x="37" y="224"/>
                  </a:cxn>
                  <a:cxn ang="0">
                    <a:pos x="52" y="180"/>
                  </a:cxn>
                  <a:cxn ang="0">
                    <a:pos x="79" y="152"/>
                  </a:cxn>
                  <a:cxn ang="0">
                    <a:pos x="85" y="145"/>
                  </a:cxn>
                  <a:cxn ang="0">
                    <a:pos x="60" y="153"/>
                  </a:cxn>
                  <a:cxn ang="0">
                    <a:pos x="18" y="150"/>
                  </a:cxn>
                  <a:cxn ang="0">
                    <a:pos x="13" y="133"/>
                  </a:cxn>
                  <a:cxn ang="0">
                    <a:pos x="40" y="106"/>
                  </a:cxn>
                  <a:cxn ang="0">
                    <a:pos x="64" y="116"/>
                  </a:cxn>
                  <a:cxn ang="0">
                    <a:pos x="50" y="95"/>
                  </a:cxn>
                  <a:cxn ang="0">
                    <a:pos x="13" y="68"/>
                  </a:cxn>
                  <a:cxn ang="0">
                    <a:pos x="44" y="56"/>
                  </a:cxn>
                  <a:cxn ang="0">
                    <a:pos x="117" y="13"/>
                  </a:cxn>
                  <a:cxn ang="0">
                    <a:pos x="150" y="7"/>
                  </a:cxn>
                  <a:cxn ang="0">
                    <a:pos x="157" y="7"/>
                  </a:cxn>
                  <a:cxn ang="0">
                    <a:pos x="189" y="11"/>
                  </a:cxn>
                  <a:cxn ang="0">
                    <a:pos x="236" y="20"/>
                  </a:cxn>
                  <a:cxn ang="0">
                    <a:pos x="307" y="28"/>
                  </a:cxn>
                  <a:cxn ang="0">
                    <a:pos x="334" y="36"/>
                  </a:cxn>
                </a:cxnLst>
                <a:rect l="0" t="0" r="r" b="b"/>
                <a:pathLst>
                  <a:path w="469" h="343">
                    <a:moveTo>
                      <a:pt x="334" y="37"/>
                    </a:moveTo>
                    <a:cubicBezTo>
                      <a:pt x="334" y="228"/>
                      <a:pt x="334" y="228"/>
                      <a:pt x="334" y="228"/>
                    </a:cubicBezTo>
                    <a:cubicBezTo>
                      <a:pt x="340" y="233"/>
                      <a:pt x="353" y="226"/>
                      <a:pt x="359" y="234"/>
                    </a:cubicBezTo>
                    <a:cubicBezTo>
                      <a:pt x="363" y="240"/>
                      <a:pt x="372" y="252"/>
                      <a:pt x="381" y="252"/>
                    </a:cubicBezTo>
                    <a:cubicBezTo>
                      <a:pt x="387" y="252"/>
                      <a:pt x="387" y="243"/>
                      <a:pt x="393" y="241"/>
                    </a:cubicBezTo>
                    <a:cubicBezTo>
                      <a:pt x="396" y="240"/>
                      <a:pt x="398" y="241"/>
                      <a:pt x="401" y="239"/>
                    </a:cubicBezTo>
                    <a:cubicBezTo>
                      <a:pt x="415" y="252"/>
                      <a:pt x="421" y="257"/>
                      <a:pt x="433" y="274"/>
                    </a:cubicBezTo>
                    <a:cubicBezTo>
                      <a:pt x="434" y="276"/>
                      <a:pt x="437" y="277"/>
                      <a:pt x="439" y="281"/>
                    </a:cubicBezTo>
                    <a:cubicBezTo>
                      <a:pt x="440" y="286"/>
                      <a:pt x="442" y="292"/>
                      <a:pt x="447" y="297"/>
                    </a:cubicBezTo>
                    <a:cubicBezTo>
                      <a:pt x="450" y="300"/>
                      <a:pt x="455" y="299"/>
                      <a:pt x="458" y="302"/>
                    </a:cubicBezTo>
                    <a:cubicBezTo>
                      <a:pt x="462" y="306"/>
                      <a:pt x="469" y="308"/>
                      <a:pt x="469" y="318"/>
                    </a:cubicBezTo>
                    <a:cubicBezTo>
                      <a:pt x="469" y="322"/>
                      <a:pt x="463" y="323"/>
                      <a:pt x="463" y="326"/>
                    </a:cubicBezTo>
                    <a:cubicBezTo>
                      <a:pt x="461" y="326"/>
                      <a:pt x="461" y="327"/>
                      <a:pt x="459" y="327"/>
                    </a:cubicBezTo>
                    <a:cubicBezTo>
                      <a:pt x="451" y="327"/>
                      <a:pt x="440" y="318"/>
                      <a:pt x="440" y="314"/>
                    </a:cubicBezTo>
                    <a:cubicBezTo>
                      <a:pt x="440" y="310"/>
                      <a:pt x="440" y="311"/>
                      <a:pt x="440" y="307"/>
                    </a:cubicBezTo>
                    <a:cubicBezTo>
                      <a:pt x="440" y="300"/>
                      <a:pt x="435" y="300"/>
                      <a:pt x="427" y="300"/>
                    </a:cubicBezTo>
                    <a:cubicBezTo>
                      <a:pt x="421" y="300"/>
                      <a:pt x="419" y="296"/>
                      <a:pt x="419" y="294"/>
                    </a:cubicBezTo>
                    <a:cubicBezTo>
                      <a:pt x="419" y="290"/>
                      <a:pt x="426" y="290"/>
                      <a:pt x="426" y="286"/>
                    </a:cubicBezTo>
                    <a:cubicBezTo>
                      <a:pt x="426" y="283"/>
                      <a:pt x="426" y="281"/>
                      <a:pt x="426" y="281"/>
                    </a:cubicBezTo>
                    <a:cubicBezTo>
                      <a:pt x="417" y="281"/>
                      <a:pt x="420" y="286"/>
                      <a:pt x="414" y="286"/>
                    </a:cubicBezTo>
                    <a:cubicBezTo>
                      <a:pt x="412" y="286"/>
                      <a:pt x="407" y="282"/>
                      <a:pt x="407" y="280"/>
                    </a:cubicBezTo>
                    <a:cubicBezTo>
                      <a:pt x="407" y="274"/>
                      <a:pt x="410" y="273"/>
                      <a:pt x="412" y="270"/>
                    </a:cubicBezTo>
                    <a:cubicBezTo>
                      <a:pt x="409" y="268"/>
                      <a:pt x="405" y="264"/>
                      <a:pt x="404" y="267"/>
                    </a:cubicBezTo>
                    <a:cubicBezTo>
                      <a:pt x="397" y="267"/>
                      <a:pt x="394" y="264"/>
                      <a:pt x="390" y="261"/>
                    </a:cubicBezTo>
                    <a:cubicBezTo>
                      <a:pt x="389" y="264"/>
                      <a:pt x="387" y="269"/>
                      <a:pt x="384" y="269"/>
                    </a:cubicBezTo>
                    <a:cubicBezTo>
                      <a:pt x="375" y="269"/>
                      <a:pt x="368" y="256"/>
                      <a:pt x="363" y="252"/>
                    </a:cubicBezTo>
                    <a:cubicBezTo>
                      <a:pt x="352" y="243"/>
                      <a:pt x="337" y="244"/>
                      <a:pt x="323" y="236"/>
                    </a:cubicBezTo>
                    <a:cubicBezTo>
                      <a:pt x="299" y="236"/>
                      <a:pt x="299" y="236"/>
                      <a:pt x="299" y="236"/>
                    </a:cubicBezTo>
                    <a:cubicBezTo>
                      <a:pt x="285" y="232"/>
                      <a:pt x="265" y="230"/>
                      <a:pt x="258" y="214"/>
                    </a:cubicBezTo>
                    <a:cubicBezTo>
                      <a:pt x="252" y="217"/>
                      <a:pt x="244" y="219"/>
                      <a:pt x="240" y="221"/>
                    </a:cubicBezTo>
                    <a:cubicBezTo>
                      <a:pt x="241" y="224"/>
                      <a:pt x="242" y="225"/>
                      <a:pt x="244" y="227"/>
                    </a:cubicBezTo>
                    <a:cubicBezTo>
                      <a:pt x="238" y="236"/>
                      <a:pt x="210" y="252"/>
                      <a:pt x="200" y="252"/>
                    </a:cubicBezTo>
                    <a:cubicBezTo>
                      <a:pt x="198" y="252"/>
                      <a:pt x="195" y="251"/>
                      <a:pt x="195" y="249"/>
                    </a:cubicBezTo>
                    <a:cubicBezTo>
                      <a:pt x="195" y="246"/>
                      <a:pt x="198" y="246"/>
                      <a:pt x="199" y="245"/>
                    </a:cubicBezTo>
                    <a:cubicBezTo>
                      <a:pt x="197" y="242"/>
                      <a:pt x="199" y="242"/>
                      <a:pt x="199" y="240"/>
                    </a:cubicBezTo>
                    <a:cubicBezTo>
                      <a:pt x="199" y="230"/>
                      <a:pt x="205" y="223"/>
                      <a:pt x="218" y="219"/>
                    </a:cubicBezTo>
                    <a:cubicBezTo>
                      <a:pt x="218" y="217"/>
                      <a:pt x="218" y="216"/>
                      <a:pt x="218" y="214"/>
                    </a:cubicBezTo>
                    <a:cubicBezTo>
                      <a:pt x="214" y="214"/>
                      <a:pt x="215" y="214"/>
                      <a:pt x="213" y="214"/>
                    </a:cubicBezTo>
                    <a:cubicBezTo>
                      <a:pt x="203" y="214"/>
                      <a:pt x="173" y="239"/>
                      <a:pt x="173" y="253"/>
                    </a:cubicBezTo>
                    <a:cubicBezTo>
                      <a:pt x="173" y="255"/>
                      <a:pt x="173" y="258"/>
                      <a:pt x="173" y="260"/>
                    </a:cubicBezTo>
                    <a:cubicBezTo>
                      <a:pt x="173" y="270"/>
                      <a:pt x="164" y="273"/>
                      <a:pt x="154" y="277"/>
                    </a:cubicBezTo>
                    <a:cubicBezTo>
                      <a:pt x="148" y="280"/>
                      <a:pt x="146" y="284"/>
                      <a:pt x="143" y="288"/>
                    </a:cubicBezTo>
                    <a:cubicBezTo>
                      <a:pt x="136" y="297"/>
                      <a:pt x="121" y="301"/>
                      <a:pt x="114" y="308"/>
                    </a:cubicBezTo>
                    <a:cubicBezTo>
                      <a:pt x="107" y="315"/>
                      <a:pt x="91" y="320"/>
                      <a:pt x="79" y="322"/>
                    </a:cubicBezTo>
                    <a:cubicBezTo>
                      <a:pt x="63" y="324"/>
                      <a:pt x="54" y="343"/>
                      <a:pt x="35" y="337"/>
                    </a:cubicBezTo>
                    <a:cubicBezTo>
                      <a:pt x="41" y="329"/>
                      <a:pt x="49" y="333"/>
                      <a:pt x="57" y="328"/>
                    </a:cubicBezTo>
                    <a:cubicBezTo>
                      <a:pt x="62" y="325"/>
                      <a:pt x="66" y="316"/>
                      <a:pt x="71" y="314"/>
                    </a:cubicBezTo>
                    <a:cubicBezTo>
                      <a:pt x="78" y="309"/>
                      <a:pt x="87" y="314"/>
                      <a:pt x="92" y="307"/>
                    </a:cubicBezTo>
                    <a:cubicBezTo>
                      <a:pt x="99" y="297"/>
                      <a:pt x="117" y="290"/>
                      <a:pt x="127" y="283"/>
                    </a:cubicBezTo>
                    <a:cubicBezTo>
                      <a:pt x="137" y="276"/>
                      <a:pt x="137" y="263"/>
                      <a:pt x="148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35" y="259"/>
                      <a:pt x="132" y="262"/>
                      <a:pt x="125" y="262"/>
                    </a:cubicBezTo>
                    <a:cubicBezTo>
                      <a:pt x="120" y="262"/>
                      <a:pt x="117" y="260"/>
                      <a:pt x="113" y="258"/>
                    </a:cubicBezTo>
                    <a:cubicBezTo>
                      <a:pt x="112" y="262"/>
                      <a:pt x="110" y="263"/>
                      <a:pt x="110" y="266"/>
                    </a:cubicBezTo>
                    <a:cubicBezTo>
                      <a:pt x="99" y="262"/>
                      <a:pt x="96" y="260"/>
                      <a:pt x="89" y="254"/>
                    </a:cubicBezTo>
                    <a:cubicBezTo>
                      <a:pt x="88" y="257"/>
                      <a:pt x="88" y="259"/>
                      <a:pt x="88" y="261"/>
                    </a:cubicBezTo>
                    <a:cubicBezTo>
                      <a:pt x="84" y="261"/>
                      <a:pt x="85" y="261"/>
                      <a:pt x="83" y="261"/>
                    </a:cubicBezTo>
                    <a:cubicBezTo>
                      <a:pt x="80" y="261"/>
                      <a:pt x="78" y="264"/>
                      <a:pt x="76" y="264"/>
                    </a:cubicBezTo>
                    <a:cubicBezTo>
                      <a:pt x="74" y="264"/>
                      <a:pt x="72" y="257"/>
                      <a:pt x="72" y="253"/>
                    </a:cubicBezTo>
                    <a:cubicBezTo>
                      <a:pt x="72" y="248"/>
                      <a:pt x="72" y="248"/>
                      <a:pt x="72" y="244"/>
                    </a:cubicBezTo>
                    <a:cubicBezTo>
                      <a:pt x="72" y="243"/>
                      <a:pt x="72" y="238"/>
                      <a:pt x="68" y="238"/>
                    </a:cubicBezTo>
                    <a:cubicBezTo>
                      <a:pt x="65" y="238"/>
                      <a:pt x="61" y="245"/>
                      <a:pt x="60" y="245"/>
                    </a:cubicBezTo>
                    <a:cubicBezTo>
                      <a:pt x="54" y="245"/>
                      <a:pt x="33" y="229"/>
                      <a:pt x="30" y="225"/>
                    </a:cubicBezTo>
                    <a:cubicBezTo>
                      <a:pt x="32" y="225"/>
                      <a:pt x="35" y="224"/>
                      <a:pt x="37" y="224"/>
                    </a:cubicBezTo>
                    <a:cubicBezTo>
                      <a:pt x="33" y="214"/>
                      <a:pt x="19" y="212"/>
                      <a:pt x="19" y="205"/>
                    </a:cubicBezTo>
                    <a:cubicBezTo>
                      <a:pt x="19" y="191"/>
                      <a:pt x="43" y="180"/>
                      <a:pt x="52" y="180"/>
                    </a:cubicBezTo>
                    <a:cubicBezTo>
                      <a:pt x="56" y="180"/>
                      <a:pt x="86" y="169"/>
                      <a:pt x="86" y="163"/>
                    </a:cubicBezTo>
                    <a:cubicBezTo>
                      <a:pt x="86" y="160"/>
                      <a:pt x="79" y="153"/>
                      <a:pt x="79" y="152"/>
                    </a:cubicBezTo>
                    <a:cubicBezTo>
                      <a:pt x="83" y="150"/>
                      <a:pt x="82" y="150"/>
                      <a:pt x="85" y="152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81" y="145"/>
                      <a:pt x="81" y="145"/>
                      <a:pt x="79" y="145"/>
                    </a:cubicBezTo>
                    <a:cubicBezTo>
                      <a:pt x="72" y="145"/>
                      <a:pt x="69" y="153"/>
                      <a:pt x="60" y="153"/>
                    </a:cubicBezTo>
                    <a:cubicBezTo>
                      <a:pt x="51" y="153"/>
                      <a:pt x="48" y="148"/>
                      <a:pt x="41" y="150"/>
                    </a:cubicBezTo>
                    <a:cubicBezTo>
                      <a:pt x="32" y="150"/>
                      <a:pt x="21" y="150"/>
                      <a:pt x="18" y="150"/>
                    </a:cubicBezTo>
                    <a:cubicBezTo>
                      <a:pt x="17" y="143"/>
                      <a:pt x="12" y="141"/>
                      <a:pt x="12" y="137"/>
                    </a:cubicBezTo>
                    <a:cubicBezTo>
                      <a:pt x="12" y="136"/>
                      <a:pt x="13" y="134"/>
                      <a:pt x="13" y="133"/>
                    </a:cubicBezTo>
                    <a:cubicBezTo>
                      <a:pt x="6" y="133"/>
                      <a:pt x="2" y="130"/>
                      <a:pt x="0" y="126"/>
                    </a:cubicBezTo>
                    <a:cubicBezTo>
                      <a:pt x="11" y="119"/>
                      <a:pt x="29" y="113"/>
                      <a:pt x="40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20"/>
                      <a:pt x="55" y="116"/>
                      <a:pt x="64" y="116"/>
                    </a:cubicBezTo>
                    <a:cubicBezTo>
                      <a:pt x="70" y="116"/>
                      <a:pt x="71" y="118"/>
                      <a:pt x="76" y="116"/>
                    </a:cubicBezTo>
                    <a:cubicBezTo>
                      <a:pt x="72" y="102"/>
                      <a:pt x="63" y="101"/>
                      <a:pt x="50" y="95"/>
                    </a:cubicBezTo>
                    <a:cubicBezTo>
                      <a:pt x="46" y="94"/>
                      <a:pt x="41" y="80"/>
                      <a:pt x="37" y="78"/>
                    </a:cubicBezTo>
                    <a:cubicBezTo>
                      <a:pt x="31" y="75"/>
                      <a:pt x="13" y="71"/>
                      <a:pt x="13" y="68"/>
                    </a:cubicBezTo>
                    <a:cubicBezTo>
                      <a:pt x="13" y="68"/>
                      <a:pt x="20" y="57"/>
                      <a:pt x="20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57" y="38"/>
                      <a:pt x="77" y="21"/>
                      <a:pt x="101" y="14"/>
                    </a:cubicBezTo>
                    <a:cubicBezTo>
                      <a:pt x="107" y="12"/>
                      <a:pt x="111" y="15"/>
                      <a:pt x="117" y="13"/>
                    </a:cubicBezTo>
                    <a:cubicBezTo>
                      <a:pt x="124" y="10"/>
                      <a:pt x="128" y="0"/>
                      <a:pt x="136" y="0"/>
                    </a:cubicBezTo>
                    <a:cubicBezTo>
                      <a:pt x="142" y="0"/>
                      <a:pt x="144" y="5"/>
                      <a:pt x="150" y="7"/>
                    </a:cubicBezTo>
                    <a:cubicBezTo>
                      <a:pt x="147" y="10"/>
                      <a:pt x="147" y="11"/>
                      <a:pt x="146" y="13"/>
                    </a:cubicBezTo>
                    <a:cubicBezTo>
                      <a:pt x="150" y="14"/>
                      <a:pt x="154" y="11"/>
                      <a:pt x="157" y="7"/>
                    </a:cubicBezTo>
                    <a:cubicBezTo>
                      <a:pt x="162" y="9"/>
                      <a:pt x="163" y="10"/>
                      <a:pt x="167" y="11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94" y="15"/>
                      <a:pt x="196" y="17"/>
                      <a:pt x="202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45" y="29"/>
                      <a:pt x="272" y="31"/>
                      <a:pt x="286" y="31"/>
                    </a:cubicBezTo>
                    <a:cubicBezTo>
                      <a:pt x="294" y="31"/>
                      <a:pt x="299" y="28"/>
                      <a:pt x="307" y="28"/>
                    </a:cubicBezTo>
                    <a:cubicBezTo>
                      <a:pt x="319" y="28"/>
                      <a:pt x="323" y="34"/>
                      <a:pt x="334" y="37"/>
                    </a:cubicBezTo>
                    <a:cubicBezTo>
                      <a:pt x="334" y="36"/>
                      <a:pt x="334" y="36"/>
                      <a:pt x="334" y="36"/>
                    </a:cubicBezTo>
                    <a:lnTo>
                      <a:pt x="334" y="37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00" name="Freeform 52">
                <a:extLst>
                  <a:ext uri="{FF2B5EF4-FFF2-40B4-BE49-F238E27FC236}">
                    <a16:creationId xmlns:a16="http://schemas.microsoft.com/office/drawing/2014/main" id="{F96ABD4F-B78B-43C9-A920-1D71D4DA4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9475" y="1820863"/>
                <a:ext cx="28575" cy="38100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0" y="11"/>
                  </a:cxn>
                  <a:cxn ang="0">
                    <a:pos x="11" y="2"/>
                  </a:cxn>
                  <a:cxn ang="0">
                    <a:pos x="22" y="25"/>
                  </a:cxn>
                  <a:cxn ang="0">
                    <a:pos x="18" y="29"/>
                  </a:cxn>
                  <a:cxn ang="0">
                    <a:pos x="9" y="20"/>
                  </a:cxn>
                  <a:cxn ang="0">
                    <a:pos x="9" y="11"/>
                  </a:cxn>
                </a:cxnLst>
                <a:rect l="0" t="0" r="r" b="b"/>
                <a:pathLst>
                  <a:path w="22" h="29">
                    <a:moveTo>
                      <a:pt x="9" y="11"/>
                    </a:moveTo>
                    <a:cubicBezTo>
                      <a:pt x="2" y="9"/>
                      <a:pt x="5" y="7"/>
                      <a:pt x="0" y="11"/>
                    </a:cubicBezTo>
                    <a:cubicBezTo>
                      <a:pt x="0" y="0"/>
                      <a:pt x="2" y="0"/>
                      <a:pt x="11" y="2"/>
                    </a:cubicBezTo>
                    <a:cubicBezTo>
                      <a:pt x="10" y="14"/>
                      <a:pt x="22" y="15"/>
                      <a:pt x="22" y="25"/>
                    </a:cubicBezTo>
                    <a:cubicBezTo>
                      <a:pt x="22" y="28"/>
                      <a:pt x="20" y="29"/>
                      <a:pt x="18" y="29"/>
                    </a:cubicBezTo>
                    <a:cubicBezTo>
                      <a:pt x="14" y="29"/>
                      <a:pt x="9" y="20"/>
                      <a:pt x="9" y="20"/>
                    </a:cubicBezTo>
                    <a:cubicBezTo>
                      <a:pt x="9" y="16"/>
                      <a:pt x="8" y="13"/>
                      <a:pt x="9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01" name="Freeform 53">
                <a:extLst>
                  <a:ext uri="{FF2B5EF4-FFF2-40B4-BE49-F238E27FC236}">
                    <a16:creationId xmlns:a16="http://schemas.microsoft.com/office/drawing/2014/main" id="{4519EB00-7120-4369-9FB9-3C14550B7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5025" y="1776413"/>
                <a:ext cx="30163" cy="46038"/>
              </a:xfrm>
              <a:custGeom>
                <a:avLst/>
                <a:gdLst/>
                <a:ahLst/>
                <a:cxnLst>
                  <a:cxn ang="0">
                    <a:pos x="15" y="18"/>
                  </a:cxn>
                  <a:cxn ang="0">
                    <a:pos x="19" y="18"/>
                  </a:cxn>
                  <a:cxn ang="0">
                    <a:pos x="19" y="35"/>
                  </a:cxn>
                  <a:cxn ang="0">
                    <a:pos x="11" y="17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18"/>
                  </a:cxn>
                </a:cxnLst>
                <a:rect l="0" t="0" r="r" b="b"/>
                <a:pathLst>
                  <a:path w="23" h="35">
                    <a:moveTo>
                      <a:pt x="15" y="18"/>
                    </a:moveTo>
                    <a:cubicBezTo>
                      <a:pt x="15" y="19"/>
                      <a:pt x="19" y="19"/>
                      <a:pt x="19" y="18"/>
                    </a:cubicBezTo>
                    <a:cubicBezTo>
                      <a:pt x="19" y="24"/>
                      <a:pt x="23" y="30"/>
                      <a:pt x="19" y="35"/>
                    </a:cubicBezTo>
                    <a:cubicBezTo>
                      <a:pt x="13" y="30"/>
                      <a:pt x="11" y="24"/>
                      <a:pt x="11" y="17"/>
                    </a:cubicBezTo>
                    <a:cubicBezTo>
                      <a:pt x="5" y="16"/>
                      <a:pt x="0" y="11"/>
                      <a:pt x="0" y="4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3" y="0"/>
                      <a:pt x="9" y="3"/>
                      <a:pt x="15" y="0"/>
                    </a:cubicBezTo>
                    <a:cubicBezTo>
                      <a:pt x="15" y="11"/>
                      <a:pt x="13" y="11"/>
                      <a:pt x="15" y="18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02" name="Freeform 54">
                <a:extLst>
                  <a:ext uri="{FF2B5EF4-FFF2-40B4-BE49-F238E27FC236}">
                    <a16:creationId xmlns:a16="http://schemas.microsoft.com/office/drawing/2014/main" id="{2E5B5F8D-B588-41E1-A160-BE3BEFF9EA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9188" y="1335088"/>
                <a:ext cx="307975" cy="161925"/>
              </a:xfrm>
              <a:custGeom>
                <a:avLst/>
                <a:gdLst/>
                <a:ahLst/>
                <a:cxnLst>
                  <a:cxn ang="0">
                    <a:pos x="214" y="96"/>
                  </a:cxn>
                  <a:cxn ang="0">
                    <a:pos x="209" y="100"/>
                  </a:cxn>
                  <a:cxn ang="0">
                    <a:pos x="215" y="103"/>
                  </a:cxn>
                  <a:cxn ang="0">
                    <a:pos x="220" y="110"/>
                  </a:cxn>
                  <a:cxn ang="0">
                    <a:pos x="195" y="118"/>
                  </a:cxn>
                  <a:cxn ang="0">
                    <a:pos x="158" y="104"/>
                  </a:cxn>
                  <a:cxn ang="0">
                    <a:pos x="147" y="112"/>
                  </a:cxn>
                  <a:cxn ang="0">
                    <a:pos x="115" y="121"/>
                  </a:cxn>
                  <a:cxn ang="0">
                    <a:pos x="75" y="121"/>
                  </a:cxn>
                  <a:cxn ang="0">
                    <a:pos x="68" y="110"/>
                  </a:cxn>
                  <a:cxn ang="0">
                    <a:pos x="43" y="108"/>
                  </a:cxn>
                  <a:cxn ang="0">
                    <a:pos x="23" y="92"/>
                  </a:cxn>
                  <a:cxn ang="0">
                    <a:pos x="65" y="82"/>
                  </a:cxn>
                  <a:cxn ang="0">
                    <a:pos x="80" y="81"/>
                  </a:cxn>
                  <a:cxn ang="0">
                    <a:pos x="69" y="77"/>
                  </a:cxn>
                  <a:cxn ang="0">
                    <a:pos x="45" y="77"/>
                  </a:cxn>
                  <a:cxn ang="0">
                    <a:pos x="12" y="69"/>
                  </a:cxn>
                  <a:cxn ang="0">
                    <a:pos x="29" y="60"/>
                  </a:cxn>
                  <a:cxn ang="0">
                    <a:pos x="14" y="59"/>
                  </a:cxn>
                  <a:cxn ang="0">
                    <a:pos x="0" y="51"/>
                  </a:cxn>
                  <a:cxn ang="0">
                    <a:pos x="56" y="13"/>
                  </a:cxn>
                  <a:cxn ang="0">
                    <a:pos x="64" y="29"/>
                  </a:cxn>
                  <a:cxn ang="0">
                    <a:pos x="78" y="21"/>
                  </a:cxn>
                  <a:cxn ang="0">
                    <a:pos x="98" y="34"/>
                  </a:cxn>
                  <a:cxn ang="0">
                    <a:pos x="111" y="31"/>
                  </a:cxn>
                  <a:cxn ang="0">
                    <a:pos x="109" y="23"/>
                  </a:cxn>
                  <a:cxn ang="0">
                    <a:pos x="118" y="23"/>
                  </a:cxn>
                  <a:cxn ang="0">
                    <a:pos x="133" y="35"/>
                  </a:cxn>
                  <a:cxn ang="0">
                    <a:pos x="140" y="51"/>
                  </a:cxn>
                  <a:cxn ang="0">
                    <a:pos x="146" y="48"/>
                  </a:cxn>
                  <a:cxn ang="0">
                    <a:pos x="136" y="17"/>
                  </a:cxn>
                  <a:cxn ang="0">
                    <a:pos x="144" y="12"/>
                  </a:cxn>
                  <a:cxn ang="0">
                    <a:pos x="156" y="12"/>
                  </a:cxn>
                  <a:cxn ang="0">
                    <a:pos x="156" y="7"/>
                  </a:cxn>
                  <a:cxn ang="0">
                    <a:pos x="169" y="0"/>
                  </a:cxn>
                  <a:cxn ang="0">
                    <a:pos x="184" y="10"/>
                  </a:cxn>
                  <a:cxn ang="0">
                    <a:pos x="175" y="24"/>
                  </a:cxn>
                  <a:cxn ang="0">
                    <a:pos x="187" y="62"/>
                  </a:cxn>
                  <a:cxn ang="0">
                    <a:pos x="232" y="92"/>
                  </a:cxn>
                  <a:cxn ang="0">
                    <a:pos x="214" y="96"/>
                  </a:cxn>
                </a:cxnLst>
                <a:rect l="0" t="0" r="r" b="b"/>
                <a:pathLst>
                  <a:path w="232" h="121">
                    <a:moveTo>
                      <a:pt x="214" y="96"/>
                    </a:moveTo>
                    <a:cubicBezTo>
                      <a:pt x="211" y="96"/>
                      <a:pt x="209" y="97"/>
                      <a:pt x="209" y="100"/>
                    </a:cubicBezTo>
                    <a:cubicBezTo>
                      <a:pt x="209" y="103"/>
                      <a:pt x="214" y="103"/>
                      <a:pt x="215" y="103"/>
                    </a:cubicBezTo>
                    <a:cubicBezTo>
                      <a:pt x="216" y="107"/>
                      <a:pt x="218" y="108"/>
                      <a:pt x="220" y="110"/>
                    </a:cubicBezTo>
                    <a:cubicBezTo>
                      <a:pt x="216" y="118"/>
                      <a:pt x="206" y="118"/>
                      <a:pt x="195" y="118"/>
                    </a:cubicBezTo>
                    <a:cubicBezTo>
                      <a:pt x="177" y="118"/>
                      <a:pt x="171" y="104"/>
                      <a:pt x="158" y="104"/>
                    </a:cubicBezTo>
                    <a:cubicBezTo>
                      <a:pt x="150" y="104"/>
                      <a:pt x="154" y="109"/>
                      <a:pt x="147" y="112"/>
                    </a:cubicBezTo>
                    <a:cubicBezTo>
                      <a:pt x="135" y="118"/>
                      <a:pt x="124" y="115"/>
                      <a:pt x="115" y="121"/>
                    </a:cubicBezTo>
                    <a:cubicBezTo>
                      <a:pt x="95" y="121"/>
                      <a:pt x="87" y="121"/>
                      <a:pt x="75" y="121"/>
                    </a:cubicBezTo>
                    <a:cubicBezTo>
                      <a:pt x="68" y="121"/>
                      <a:pt x="73" y="114"/>
                      <a:pt x="68" y="110"/>
                    </a:cubicBezTo>
                    <a:cubicBezTo>
                      <a:pt x="63" y="107"/>
                      <a:pt x="49" y="108"/>
                      <a:pt x="43" y="108"/>
                    </a:cubicBezTo>
                    <a:cubicBezTo>
                      <a:pt x="34" y="108"/>
                      <a:pt x="26" y="98"/>
                      <a:pt x="23" y="92"/>
                    </a:cubicBezTo>
                    <a:cubicBezTo>
                      <a:pt x="33" y="85"/>
                      <a:pt x="47" y="82"/>
                      <a:pt x="65" y="82"/>
                    </a:cubicBezTo>
                    <a:cubicBezTo>
                      <a:pt x="72" y="82"/>
                      <a:pt x="75" y="82"/>
                      <a:pt x="80" y="81"/>
                    </a:cubicBezTo>
                    <a:cubicBezTo>
                      <a:pt x="77" y="80"/>
                      <a:pt x="73" y="77"/>
                      <a:pt x="69" y="77"/>
                    </a:cubicBezTo>
                    <a:cubicBezTo>
                      <a:pt x="60" y="77"/>
                      <a:pt x="50" y="77"/>
                      <a:pt x="45" y="77"/>
                    </a:cubicBezTo>
                    <a:cubicBezTo>
                      <a:pt x="36" y="77"/>
                      <a:pt x="12" y="81"/>
                      <a:pt x="12" y="69"/>
                    </a:cubicBezTo>
                    <a:cubicBezTo>
                      <a:pt x="12" y="59"/>
                      <a:pt x="24" y="63"/>
                      <a:pt x="29" y="60"/>
                    </a:cubicBezTo>
                    <a:cubicBezTo>
                      <a:pt x="22" y="58"/>
                      <a:pt x="19" y="59"/>
                      <a:pt x="14" y="59"/>
                    </a:cubicBezTo>
                    <a:cubicBezTo>
                      <a:pt x="9" y="59"/>
                      <a:pt x="0" y="53"/>
                      <a:pt x="0" y="51"/>
                    </a:cubicBezTo>
                    <a:cubicBezTo>
                      <a:pt x="0" y="29"/>
                      <a:pt x="41" y="13"/>
                      <a:pt x="56" y="13"/>
                    </a:cubicBezTo>
                    <a:cubicBezTo>
                      <a:pt x="63" y="13"/>
                      <a:pt x="62" y="26"/>
                      <a:pt x="64" y="29"/>
                    </a:cubicBezTo>
                    <a:cubicBezTo>
                      <a:pt x="68" y="26"/>
                      <a:pt x="71" y="21"/>
                      <a:pt x="78" y="21"/>
                    </a:cubicBezTo>
                    <a:cubicBezTo>
                      <a:pt x="90" y="21"/>
                      <a:pt x="94" y="26"/>
                      <a:pt x="98" y="34"/>
                    </a:cubicBezTo>
                    <a:cubicBezTo>
                      <a:pt x="102" y="33"/>
                      <a:pt x="106" y="32"/>
                      <a:pt x="111" y="31"/>
                    </a:cubicBezTo>
                    <a:cubicBezTo>
                      <a:pt x="110" y="27"/>
                      <a:pt x="109" y="25"/>
                      <a:pt x="109" y="23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24" y="25"/>
                      <a:pt x="131" y="30"/>
                      <a:pt x="133" y="35"/>
                    </a:cubicBezTo>
                    <a:cubicBezTo>
                      <a:pt x="135" y="40"/>
                      <a:pt x="132" y="51"/>
                      <a:pt x="140" y="51"/>
                    </a:cubicBezTo>
                    <a:cubicBezTo>
                      <a:pt x="144" y="51"/>
                      <a:pt x="144" y="50"/>
                      <a:pt x="146" y="48"/>
                    </a:cubicBezTo>
                    <a:cubicBezTo>
                      <a:pt x="142" y="42"/>
                      <a:pt x="136" y="21"/>
                      <a:pt x="136" y="17"/>
                    </a:cubicBezTo>
                    <a:cubicBezTo>
                      <a:pt x="136" y="14"/>
                      <a:pt x="140" y="12"/>
                      <a:pt x="144" y="12"/>
                    </a:cubicBezTo>
                    <a:cubicBezTo>
                      <a:pt x="152" y="12"/>
                      <a:pt x="149" y="15"/>
                      <a:pt x="156" y="12"/>
                    </a:cubicBezTo>
                    <a:cubicBezTo>
                      <a:pt x="156" y="10"/>
                      <a:pt x="156" y="9"/>
                      <a:pt x="156" y="7"/>
                    </a:cubicBezTo>
                    <a:cubicBezTo>
                      <a:pt x="156" y="3"/>
                      <a:pt x="162" y="0"/>
                      <a:pt x="169" y="0"/>
                    </a:cubicBezTo>
                    <a:cubicBezTo>
                      <a:pt x="177" y="0"/>
                      <a:pt x="184" y="3"/>
                      <a:pt x="184" y="10"/>
                    </a:cubicBezTo>
                    <a:cubicBezTo>
                      <a:pt x="184" y="16"/>
                      <a:pt x="175" y="20"/>
                      <a:pt x="175" y="24"/>
                    </a:cubicBezTo>
                    <a:cubicBezTo>
                      <a:pt x="175" y="40"/>
                      <a:pt x="187" y="50"/>
                      <a:pt x="187" y="62"/>
                    </a:cubicBezTo>
                    <a:cubicBezTo>
                      <a:pt x="187" y="76"/>
                      <a:pt x="224" y="85"/>
                      <a:pt x="232" y="92"/>
                    </a:cubicBezTo>
                    <a:cubicBezTo>
                      <a:pt x="224" y="97"/>
                      <a:pt x="222" y="96"/>
                      <a:pt x="214" y="96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03" name="Freeform 55">
                <a:extLst>
                  <a:ext uri="{FF2B5EF4-FFF2-40B4-BE49-F238E27FC236}">
                    <a16:creationId xmlns:a16="http://schemas.microsoft.com/office/drawing/2014/main" id="{9C74834E-DF26-4A06-B19A-96A84B456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4888" y="1309688"/>
                <a:ext cx="173038" cy="114300"/>
              </a:xfrm>
              <a:custGeom>
                <a:avLst/>
                <a:gdLst/>
                <a:ahLst/>
                <a:cxnLst>
                  <a:cxn ang="0">
                    <a:pos x="28" y="82"/>
                  </a:cxn>
                  <a:cxn ang="0">
                    <a:pos x="22" y="73"/>
                  </a:cxn>
                  <a:cxn ang="0">
                    <a:pos x="0" y="64"/>
                  </a:cxn>
                  <a:cxn ang="0">
                    <a:pos x="22" y="21"/>
                  </a:cxn>
                  <a:cxn ang="0">
                    <a:pos x="16" y="5"/>
                  </a:cxn>
                  <a:cxn ang="0">
                    <a:pos x="42" y="5"/>
                  </a:cxn>
                  <a:cxn ang="0">
                    <a:pos x="60" y="2"/>
                  </a:cxn>
                  <a:cxn ang="0">
                    <a:pos x="84" y="11"/>
                  </a:cxn>
                  <a:cxn ang="0">
                    <a:pos x="99" y="10"/>
                  </a:cxn>
                  <a:cxn ang="0">
                    <a:pos x="130" y="29"/>
                  </a:cxn>
                  <a:cxn ang="0">
                    <a:pos x="102" y="38"/>
                  </a:cxn>
                  <a:cxn ang="0">
                    <a:pos x="69" y="71"/>
                  </a:cxn>
                  <a:cxn ang="0">
                    <a:pos x="35" y="86"/>
                  </a:cxn>
                  <a:cxn ang="0">
                    <a:pos x="28" y="82"/>
                  </a:cxn>
                </a:cxnLst>
                <a:rect l="0" t="0" r="r" b="b"/>
                <a:pathLst>
                  <a:path w="130" h="86">
                    <a:moveTo>
                      <a:pt x="28" y="82"/>
                    </a:moveTo>
                    <a:cubicBezTo>
                      <a:pt x="26" y="82"/>
                      <a:pt x="23" y="75"/>
                      <a:pt x="22" y="73"/>
                    </a:cubicBezTo>
                    <a:cubicBezTo>
                      <a:pt x="18" y="68"/>
                      <a:pt x="0" y="69"/>
                      <a:pt x="0" y="64"/>
                    </a:cubicBezTo>
                    <a:cubicBezTo>
                      <a:pt x="0" y="49"/>
                      <a:pt x="22" y="37"/>
                      <a:pt x="22" y="21"/>
                    </a:cubicBezTo>
                    <a:cubicBezTo>
                      <a:pt x="22" y="17"/>
                      <a:pt x="16" y="10"/>
                      <a:pt x="16" y="5"/>
                    </a:cubicBezTo>
                    <a:cubicBezTo>
                      <a:pt x="27" y="1"/>
                      <a:pt x="32" y="5"/>
                      <a:pt x="42" y="5"/>
                    </a:cubicBezTo>
                    <a:cubicBezTo>
                      <a:pt x="48" y="5"/>
                      <a:pt x="52" y="0"/>
                      <a:pt x="60" y="2"/>
                    </a:cubicBezTo>
                    <a:cubicBezTo>
                      <a:pt x="70" y="5"/>
                      <a:pt x="74" y="10"/>
                      <a:pt x="84" y="11"/>
                    </a:cubicBezTo>
                    <a:cubicBezTo>
                      <a:pt x="88" y="15"/>
                      <a:pt x="93" y="10"/>
                      <a:pt x="99" y="10"/>
                    </a:cubicBezTo>
                    <a:cubicBezTo>
                      <a:pt x="108" y="10"/>
                      <a:pt x="130" y="19"/>
                      <a:pt x="130" y="29"/>
                    </a:cubicBezTo>
                    <a:cubicBezTo>
                      <a:pt x="130" y="34"/>
                      <a:pt x="106" y="37"/>
                      <a:pt x="102" y="38"/>
                    </a:cubicBezTo>
                    <a:cubicBezTo>
                      <a:pt x="88" y="43"/>
                      <a:pt x="69" y="61"/>
                      <a:pt x="69" y="71"/>
                    </a:cubicBezTo>
                    <a:cubicBezTo>
                      <a:pt x="69" y="75"/>
                      <a:pt x="38" y="86"/>
                      <a:pt x="35" y="86"/>
                    </a:cubicBezTo>
                    <a:cubicBezTo>
                      <a:pt x="32" y="86"/>
                      <a:pt x="30" y="82"/>
                      <a:pt x="28" y="8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04" name="Freeform 56">
                <a:extLst>
                  <a:ext uri="{FF2B5EF4-FFF2-40B4-BE49-F238E27FC236}">
                    <a16:creationId xmlns:a16="http://schemas.microsoft.com/office/drawing/2014/main" id="{76830782-8646-4A2D-8B04-4D47DEDEF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000" y="1228725"/>
                <a:ext cx="204788" cy="87313"/>
              </a:xfrm>
              <a:custGeom>
                <a:avLst/>
                <a:gdLst/>
                <a:ahLst/>
                <a:cxnLst>
                  <a:cxn ang="0">
                    <a:pos x="53" y="65"/>
                  </a:cxn>
                  <a:cxn ang="0">
                    <a:pos x="41" y="59"/>
                  </a:cxn>
                  <a:cxn ang="0">
                    <a:pos x="53" y="53"/>
                  </a:cxn>
                  <a:cxn ang="0">
                    <a:pos x="46" y="43"/>
                  </a:cxn>
                  <a:cxn ang="0">
                    <a:pos x="41" y="49"/>
                  </a:cxn>
                  <a:cxn ang="0">
                    <a:pos x="22" y="52"/>
                  </a:cxn>
                  <a:cxn ang="0">
                    <a:pos x="7" y="49"/>
                  </a:cxn>
                  <a:cxn ang="0">
                    <a:pos x="0" y="42"/>
                  </a:cxn>
                  <a:cxn ang="0">
                    <a:pos x="0" y="36"/>
                  </a:cxn>
                  <a:cxn ang="0">
                    <a:pos x="11" y="31"/>
                  </a:cxn>
                  <a:cxn ang="0">
                    <a:pos x="31" y="36"/>
                  </a:cxn>
                  <a:cxn ang="0">
                    <a:pos x="11" y="30"/>
                  </a:cxn>
                  <a:cxn ang="0">
                    <a:pos x="11" y="23"/>
                  </a:cxn>
                  <a:cxn ang="0">
                    <a:pos x="19" y="23"/>
                  </a:cxn>
                  <a:cxn ang="0">
                    <a:pos x="38" y="26"/>
                  </a:cxn>
                  <a:cxn ang="0">
                    <a:pos x="16" y="22"/>
                  </a:cxn>
                  <a:cxn ang="0">
                    <a:pos x="25" y="17"/>
                  </a:cxn>
                  <a:cxn ang="0">
                    <a:pos x="36" y="18"/>
                  </a:cxn>
                  <a:cxn ang="0">
                    <a:pos x="23" y="12"/>
                  </a:cxn>
                  <a:cxn ang="0">
                    <a:pos x="38" y="12"/>
                  </a:cxn>
                  <a:cxn ang="0">
                    <a:pos x="45" y="19"/>
                  </a:cxn>
                  <a:cxn ang="0">
                    <a:pos x="55" y="19"/>
                  </a:cxn>
                  <a:cxn ang="0">
                    <a:pos x="97" y="36"/>
                  </a:cxn>
                  <a:cxn ang="0">
                    <a:pos x="107" y="30"/>
                  </a:cxn>
                  <a:cxn ang="0">
                    <a:pos x="98" y="29"/>
                  </a:cxn>
                  <a:cxn ang="0">
                    <a:pos x="102" y="27"/>
                  </a:cxn>
                  <a:cxn ang="0">
                    <a:pos x="102" y="21"/>
                  </a:cxn>
                  <a:cxn ang="0">
                    <a:pos x="91" y="15"/>
                  </a:cxn>
                  <a:cxn ang="0">
                    <a:pos x="107" y="0"/>
                  </a:cxn>
                  <a:cxn ang="0">
                    <a:pos x="116" y="4"/>
                  </a:cxn>
                  <a:cxn ang="0">
                    <a:pos x="116" y="9"/>
                  </a:cxn>
                  <a:cxn ang="0">
                    <a:pos x="132" y="26"/>
                  </a:cxn>
                  <a:cxn ang="0">
                    <a:pos x="144" y="20"/>
                  </a:cxn>
                  <a:cxn ang="0">
                    <a:pos x="154" y="31"/>
                  </a:cxn>
                  <a:cxn ang="0">
                    <a:pos x="140" y="52"/>
                  </a:cxn>
                  <a:cxn ang="0">
                    <a:pos x="111" y="51"/>
                  </a:cxn>
                  <a:cxn ang="0">
                    <a:pos x="82" y="59"/>
                  </a:cxn>
                  <a:cxn ang="0">
                    <a:pos x="53" y="65"/>
                  </a:cxn>
                </a:cxnLst>
                <a:rect l="0" t="0" r="r" b="b"/>
                <a:pathLst>
                  <a:path w="154" h="65">
                    <a:moveTo>
                      <a:pt x="53" y="65"/>
                    </a:moveTo>
                    <a:cubicBezTo>
                      <a:pt x="48" y="65"/>
                      <a:pt x="41" y="61"/>
                      <a:pt x="41" y="59"/>
                    </a:cubicBezTo>
                    <a:cubicBezTo>
                      <a:pt x="41" y="52"/>
                      <a:pt x="47" y="53"/>
                      <a:pt x="53" y="53"/>
                    </a:cubicBezTo>
                    <a:cubicBezTo>
                      <a:pt x="50" y="50"/>
                      <a:pt x="46" y="48"/>
                      <a:pt x="46" y="43"/>
                    </a:cubicBezTo>
                    <a:cubicBezTo>
                      <a:pt x="43" y="44"/>
                      <a:pt x="41" y="46"/>
                      <a:pt x="41" y="49"/>
                    </a:cubicBezTo>
                    <a:cubicBezTo>
                      <a:pt x="33" y="50"/>
                      <a:pt x="27" y="52"/>
                      <a:pt x="22" y="52"/>
                    </a:cubicBezTo>
                    <a:cubicBezTo>
                      <a:pt x="16" y="52"/>
                      <a:pt x="10" y="49"/>
                      <a:pt x="7" y="49"/>
                    </a:cubicBezTo>
                    <a:cubicBezTo>
                      <a:pt x="3" y="49"/>
                      <a:pt x="0" y="46"/>
                      <a:pt x="0" y="42"/>
                    </a:cubicBezTo>
                    <a:cubicBezTo>
                      <a:pt x="0" y="38"/>
                      <a:pt x="2" y="39"/>
                      <a:pt x="0" y="36"/>
                    </a:cubicBezTo>
                    <a:cubicBezTo>
                      <a:pt x="5" y="35"/>
                      <a:pt x="7" y="31"/>
                      <a:pt x="11" y="31"/>
                    </a:cubicBezTo>
                    <a:cubicBezTo>
                      <a:pt x="20" y="31"/>
                      <a:pt x="24" y="35"/>
                      <a:pt x="31" y="36"/>
                    </a:cubicBezTo>
                    <a:cubicBezTo>
                      <a:pt x="24" y="35"/>
                      <a:pt x="17" y="32"/>
                      <a:pt x="11" y="3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3"/>
                      <a:pt x="19" y="23"/>
                      <a:pt x="19" y="23"/>
                    </a:cubicBezTo>
                    <a:cubicBezTo>
                      <a:pt x="20" y="23"/>
                      <a:pt x="34" y="26"/>
                      <a:pt x="38" y="26"/>
                    </a:cubicBezTo>
                    <a:cubicBezTo>
                      <a:pt x="30" y="25"/>
                      <a:pt x="23" y="26"/>
                      <a:pt x="16" y="22"/>
                    </a:cubicBezTo>
                    <a:cubicBezTo>
                      <a:pt x="18" y="19"/>
                      <a:pt x="22" y="17"/>
                      <a:pt x="25" y="17"/>
                    </a:cubicBezTo>
                    <a:cubicBezTo>
                      <a:pt x="31" y="17"/>
                      <a:pt x="32" y="19"/>
                      <a:pt x="36" y="18"/>
                    </a:cubicBezTo>
                    <a:cubicBezTo>
                      <a:pt x="31" y="19"/>
                      <a:pt x="23" y="18"/>
                      <a:pt x="23" y="12"/>
                    </a:cubicBezTo>
                    <a:cubicBezTo>
                      <a:pt x="31" y="11"/>
                      <a:pt x="34" y="12"/>
                      <a:pt x="38" y="12"/>
                    </a:cubicBezTo>
                    <a:cubicBezTo>
                      <a:pt x="39" y="12"/>
                      <a:pt x="45" y="14"/>
                      <a:pt x="45" y="19"/>
                    </a:cubicBezTo>
                    <a:cubicBezTo>
                      <a:pt x="50" y="19"/>
                      <a:pt x="54" y="19"/>
                      <a:pt x="55" y="19"/>
                    </a:cubicBezTo>
                    <a:cubicBezTo>
                      <a:pt x="68" y="19"/>
                      <a:pt x="78" y="36"/>
                      <a:pt x="97" y="36"/>
                    </a:cubicBezTo>
                    <a:cubicBezTo>
                      <a:pt x="103" y="36"/>
                      <a:pt x="105" y="34"/>
                      <a:pt x="107" y="30"/>
                    </a:cubicBezTo>
                    <a:cubicBezTo>
                      <a:pt x="102" y="30"/>
                      <a:pt x="100" y="30"/>
                      <a:pt x="98" y="29"/>
                    </a:cubicBezTo>
                    <a:cubicBezTo>
                      <a:pt x="98" y="28"/>
                      <a:pt x="101" y="27"/>
                      <a:pt x="102" y="2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99" y="21"/>
                      <a:pt x="91" y="19"/>
                      <a:pt x="91" y="15"/>
                    </a:cubicBezTo>
                    <a:cubicBezTo>
                      <a:pt x="91" y="7"/>
                      <a:pt x="103" y="4"/>
                      <a:pt x="107" y="0"/>
                    </a:cubicBezTo>
                    <a:cubicBezTo>
                      <a:pt x="110" y="2"/>
                      <a:pt x="113" y="4"/>
                      <a:pt x="116" y="4"/>
                    </a:cubicBezTo>
                    <a:cubicBezTo>
                      <a:pt x="115" y="7"/>
                      <a:pt x="116" y="8"/>
                      <a:pt x="116" y="9"/>
                    </a:cubicBezTo>
                    <a:cubicBezTo>
                      <a:pt x="116" y="16"/>
                      <a:pt x="124" y="26"/>
                      <a:pt x="132" y="26"/>
                    </a:cubicBezTo>
                    <a:cubicBezTo>
                      <a:pt x="136" y="26"/>
                      <a:pt x="139" y="20"/>
                      <a:pt x="144" y="20"/>
                    </a:cubicBezTo>
                    <a:cubicBezTo>
                      <a:pt x="150" y="20"/>
                      <a:pt x="154" y="26"/>
                      <a:pt x="154" y="31"/>
                    </a:cubicBezTo>
                    <a:cubicBezTo>
                      <a:pt x="154" y="37"/>
                      <a:pt x="144" y="51"/>
                      <a:pt x="140" y="52"/>
                    </a:cubicBezTo>
                    <a:cubicBezTo>
                      <a:pt x="137" y="53"/>
                      <a:pt x="111" y="50"/>
                      <a:pt x="111" y="51"/>
                    </a:cubicBezTo>
                    <a:cubicBezTo>
                      <a:pt x="111" y="52"/>
                      <a:pt x="83" y="58"/>
                      <a:pt x="82" y="59"/>
                    </a:cubicBezTo>
                    <a:cubicBezTo>
                      <a:pt x="73" y="62"/>
                      <a:pt x="64" y="65"/>
                      <a:pt x="53" y="65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05" name="Freeform 57">
                <a:extLst>
                  <a:ext uri="{FF2B5EF4-FFF2-40B4-BE49-F238E27FC236}">
                    <a16:creationId xmlns:a16="http://schemas.microsoft.com/office/drawing/2014/main" id="{9D6D548B-105F-4889-ACF5-8C5DA2E57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838" y="1260475"/>
                <a:ext cx="28575" cy="20638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0" y="11"/>
                  </a:cxn>
                  <a:cxn ang="0">
                    <a:pos x="21" y="0"/>
                  </a:cxn>
                  <a:cxn ang="0">
                    <a:pos x="8" y="16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cubicBezTo>
                      <a:pt x="4" y="16"/>
                      <a:pt x="0" y="14"/>
                      <a:pt x="0" y="11"/>
                    </a:cubicBezTo>
                    <a:cubicBezTo>
                      <a:pt x="0" y="3"/>
                      <a:pt x="16" y="0"/>
                      <a:pt x="21" y="0"/>
                    </a:cubicBezTo>
                    <a:cubicBezTo>
                      <a:pt x="20" y="7"/>
                      <a:pt x="13" y="16"/>
                      <a:pt x="8" y="16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06" name="Freeform 58">
                <a:extLst>
                  <a:ext uri="{FF2B5EF4-FFF2-40B4-BE49-F238E27FC236}">
                    <a16:creationId xmlns:a16="http://schemas.microsoft.com/office/drawing/2014/main" id="{9A8542CC-3E40-452F-9D02-25E73FA56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7450" y="1230313"/>
                <a:ext cx="22225" cy="7938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6" y="6"/>
                  </a:cxn>
                </a:cxnLst>
                <a:rect l="0" t="0" r="r" b="b"/>
                <a:pathLst>
                  <a:path w="16" h="6">
                    <a:moveTo>
                      <a:pt x="6" y="6"/>
                    </a:moveTo>
                    <a:cubicBezTo>
                      <a:pt x="4" y="6"/>
                      <a:pt x="0" y="4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6"/>
                      <a:pt x="6" y="6"/>
                      <a:pt x="6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07" name="Freeform 59">
                <a:extLst>
                  <a:ext uri="{FF2B5EF4-FFF2-40B4-BE49-F238E27FC236}">
                    <a16:creationId xmlns:a16="http://schemas.microsoft.com/office/drawing/2014/main" id="{ED8139A9-7052-4902-8202-5F8D1998A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4100" y="1203325"/>
                <a:ext cx="117475" cy="65088"/>
              </a:xfrm>
              <a:custGeom>
                <a:avLst/>
                <a:gdLst/>
                <a:ahLst/>
                <a:cxnLst>
                  <a:cxn ang="0">
                    <a:pos x="88" y="8"/>
                  </a:cxn>
                  <a:cxn ang="0">
                    <a:pos x="82" y="15"/>
                  </a:cxn>
                  <a:cxn ang="0">
                    <a:pos x="86" y="24"/>
                  </a:cxn>
                  <a:cxn ang="0">
                    <a:pos x="67" y="38"/>
                  </a:cxn>
                  <a:cxn ang="0">
                    <a:pos x="56" y="26"/>
                  </a:cxn>
                  <a:cxn ang="0">
                    <a:pos x="41" y="39"/>
                  </a:cxn>
                  <a:cxn ang="0">
                    <a:pos x="32" y="49"/>
                  </a:cxn>
                  <a:cxn ang="0">
                    <a:pos x="24" y="42"/>
                  </a:cxn>
                  <a:cxn ang="0">
                    <a:pos x="12" y="42"/>
                  </a:cxn>
                  <a:cxn ang="0">
                    <a:pos x="4" y="46"/>
                  </a:cxn>
                  <a:cxn ang="0">
                    <a:pos x="0" y="39"/>
                  </a:cxn>
                  <a:cxn ang="0">
                    <a:pos x="10" y="31"/>
                  </a:cxn>
                  <a:cxn ang="0">
                    <a:pos x="31" y="23"/>
                  </a:cxn>
                  <a:cxn ang="0">
                    <a:pos x="54" y="6"/>
                  </a:cxn>
                  <a:cxn ang="0">
                    <a:pos x="62" y="7"/>
                  </a:cxn>
                  <a:cxn ang="0">
                    <a:pos x="88" y="8"/>
                  </a:cxn>
                </a:cxnLst>
                <a:rect l="0" t="0" r="r" b="b"/>
                <a:pathLst>
                  <a:path w="88" h="49">
                    <a:moveTo>
                      <a:pt x="88" y="8"/>
                    </a:moveTo>
                    <a:cubicBezTo>
                      <a:pt x="88" y="11"/>
                      <a:pt x="86" y="14"/>
                      <a:pt x="82" y="15"/>
                    </a:cubicBezTo>
                    <a:cubicBezTo>
                      <a:pt x="83" y="19"/>
                      <a:pt x="86" y="20"/>
                      <a:pt x="86" y="2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0" y="38"/>
                      <a:pt x="60" y="28"/>
                      <a:pt x="56" y="26"/>
                    </a:cubicBezTo>
                    <a:cubicBezTo>
                      <a:pt x="55" y="33"/>
                      <a:pt x="48" y="40"/>
                      <a:pt x="41" y="39"/>
                    </a:cubicBezTo>
                    <a:cubicBezTo>
                      <a:pt x="40" y="44"/>
                      <a:pt x="37" y="49"/>
                      <a:pt x="32" y="49"/>
                    </a:cubicBezTo>
                    <a:cubicBezTo>
                      <a:pt x="28" y="49"/>
                      <a:pt x="25" y="44"/>
                      <a:pt x="24" y="42"/>
                    </a:cubicBezTo>
                    <a:cubicBezTo>
                      <a:pt x="19" y="45"/>
                      <a:pt x="16" y="42"/>
                      <a:pt x="12" y="42"/>
                    </a:cubicBezTo>
                    <a:cubicBezTo>
                      <a:pt x="9" y="42"/>
                      <a:pt x="8" y="45"/>
                      <a:pt x="4" y="46"/>
                    </a:cubicBezTo>
                    <a:cubicBezTo>
                      <a:pt x="4" y="43"/>
                      <a:pt x="0" y="41"/>
                      <a:pt x="0" y="39"/>
                    </a:cubicBezTo>
                    <a:cubicBezTo>
                      <a:pt x="0" y="38"/>
                      <a:pt x="8" y="32"/>
                      <a:pt x="10" y="31"/>
                    </a:cubicBezTo>
                    <a:cubicBezTo>
                      <a:pt x="17" y="28"/>
                      <a:pt x="23" y="27"/>
                      <a:pt x="31" y="23"/>
                    </a:cubicBezTo>
                    <a:cubicBezTo>
                      <a:pt x="39" y="18"/>
                      <a:pt x="41" y="6"/>
                      <a:pt x="54" y="6"/>
                    </a:cubicBezTo>
                    <a:cubicBezTo>
                      <a:pt x="57" y="6"/>
                      <a:pt x="58" y="7"/>
                      <a:pt x="62" y="7"/>
                    </a:cubicBezTo>
                    <a:cubicBezTo>
                      <a:pt x="62" y="7"/>
                      <a:pt x="88" y="0"/>
                      <a:pt x="88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08" name="Freeform 60">
                <a:extLst>
                  <a:ext uri="{FF2B5EF4-FFF2-40B4-BE49-F238E27FC236}">
                    <a16:creationId xmlns:a16="http://schemas.microsoft.com/office/drawing/2014/main" id="{6F8DD294-5C0E-42D7-A19F-7EB0D677A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1263" y="1162050"/>
                <a:ext cx="66675" cy="20638"/>
              </a:xfrm>
              <a:custGeom>
                <a:avLst/>
                <a:gdLst/>
                <a:ahLst/>
                <a:cxnLst>
                  <a:cxn ang="0">
                    <a:pos x="20" y="15"/>
                  </a:cxn>
                  <a:cxn ang="0">
                    <a:pos x="9" y="12"/>
                  </a:cxn>
                  <a:cxn ang="0">
                    <a:pos x="0" y="15"/>
                  </a:cxn>
                  <a:cxn ang="0">
                    <a:pos x="32" y="0"/>
                  </a:cxn>
                  <a:cxn ang="0">
                    <a:pos x="50" y="11"/>
                  </a:cxn>
                  <a:cxn ang="0">
                    <a:pos x="39" y="15"/>
                  </a:cxn>
                  <a:cxn ang="0">
                    <a:pos x="20" y="15"/>
                  </a:cxn>
                </a:cxnLst>
                <a:rect l="0" t="0" r="r" b="b"/>
                <a:pathLst>
                  <a:path w="50" h="15">
                    <a:moveTo>
                      <a:pt x="20" y="15"/>
                    </a:moveTo>
                    <a:cubicBezTo>
                      <a:pt x="14" y="15"/>
                      <a:pt x="13" y="12"/>
                      <a:pt x="9" y="12"/>
                    </a:cubicBezTo>
                    <a:cubicBezTo>
                      <a:pt x="5" y="12"/>
                      <a:pt x="3" y="15"/>
                      <a:pt x="0" y="15"/>
                    </a:cubicBezTo>
                    <a:cubicBezTo>
                      <a:pt x="0" y="9"/>
                      <a:pt x="26" y="0"/>
                      <a:pt x="32" y="0"/>
                    </a:cubicBezTo>
                    <a:cubicBezTo>
                      <a:pt x="41" y="0"/>
                      <a:pt x="49" y="5"/>
                      <a:pt x="50" y="11"/>
                    </a:cubicBezTo>
                    <a:cubicBezTo>
                      <a:pt x="47" y="12"/>
                      <a:pt x="44" y="15"/>
                      <a:pt x="39" y="15"/>
                    </a:cubicBezTo>
                    <a:cubicBezTo>
                      <a:pt x="27" y="15"/>
                      <a:pt x="29" y="15"/>
                      <a:pt x="20" y="15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09" name="Freeform 61">
                <a:extLst>
                  <a:ext uri="{FF2B5EF4-FFF2-40B4-BE49-F238E27FC236}">
                    <a16:creationId xmlns:a16="http://schemas.microsoft.com/office/drawing/2014/main" id="{74B4320F-2A68-4584-A44C-0FBF3C5CC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850" y="1185863"/>
                <a:ext cx="58738" cy="30163"/>
              </a:xfrm>
              <a:custGeom>
                <a:avLst/>
                <a:gdLst/>
                <a:ahLst/>
                <a:cxnLst>
                  <a:cxn ang="0">
                    <a:pos x="38" y="10"/>
                  </a:cxn>
                  <a:cxn ang="0">
                    <a:pos x="14" y="23"/>
                  </a:cxn>
                  <a:cxn ang="0">
                    <a:pos x="0" y="11"/>
                  </a:cxn>
                  <a:cxn ang="0">
                    <a:pos x="36" y="0"/>
                  </a:cxn>
                  <a:cxn ang="0">
                    <a:pos x="44" y="5"/>
                  </a:cxn>
                  <a:cxn ang="0">
                    <a:pos x="25" y="10"/>
                  </a:cxn>
                  <a:cxn ang="0">
                    <a:pos x="38" y="10"/>
                  </a:cxn>
                </a:cxnLst>
                <a:rect l="0" t="0" r="r" b="b"/>
                <a:pathLst>
                  <a:path w="44" h="23">
                    <a:moveTo>
                      <a:pt x="38" y="10"/>
                    </a:moveTo>
                    <a:cubicBezTo>
                      <a:pt x="38" y="19"/>
                      <a:pt x="24" y="23"/>
                      <a:pt x="14" y="23"/>
                    </a:cubicBezTo>
                    <a:cubicBezTo>
                      <a:pt x="8" y="23"/>
                      <a:pt x="0" y="15"/>
                      <a:pt x="0" y="11"/>
                    </a:cubicBezTo>
                    <a:cubicBezTo>
                      <a:pt x="0" y="1"/>
                      <a:pt x="27" y="0"/>
                      <a:pt x="36" y="0"/>
                    </a:cubicBezTo>
                    <a:cubicBezTo>
                      <a:pt x="41" y="0"/>
                      <a:pt x="43" y="3"/>
                      <a:pt x="44" y="5"/>
                    </a:cubicBezTo>
                    <a:cubicBezTo>
                      <a:pt x="39" y="9"/>
                      <a:pt x="32" y="10"/>
                      <a:pt x="25" y="10"/>
                    </a:cubicBezTo>
                    <a:lnTo>
                      <a:pt x="38" y="10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10" name="Freeform 62">
                <a:extLst>
                  <a:ext uri="{FF2B5EF4-FFF2-40B4-BE49-F238E27FC236}">
                    <a16:creationId xmlns:a16="http://schemas.microsoft.com/office/drawing/2014/main" id="{A0EC7BC1-BBAB-4962-9F7E-8EC91307D4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275" y="1181100"/>
                <a:ext cx="20638" cy="22225"/>
              </a:xfrm>
              <a:custGeom>
                <a:avLst/>
                <a:gdLst/>
                <a:ahLst/>
                <a:cxnLst>
                  <a:cxn ang="0">
                    <a:pos x="15" y="12"/>
                  </a:cxn>
                  <a:cxn ang="0">
                    <a:pos x="9" y="17"/>
                  </a:cxn>
                  <a:cxn ang="0">
                    <a:pos x="0" y="11"/>
                  </a:cxn>
                  <a:cxn ang="0">
                    <a:pos x="15" y="12"/>
                  </a:cxn>
                </a:cxnLst>
                <a:rect l="0" t="0" r="r" b="b"/>
                <a:pathLst>
                  <a:path w="15" h="17">
                    <a:moveTo>
                      <a:pt x="15" y="12"/>
                    </a:moveTo>
                    <a:cubicBezTo>
                      <a:pt x="13" y="15"/>
                      <a:pt x="12" y="17"/>
                      <a:pt x="9" y="17"/>
                    </a:cubicBezTo>
                    <a:cubicBezTo>
                      <a:pt x="5" y="17"/>
                      <a:pt x="0" y="13"/>
                      <a:pt x="0" y="11"/>
                    </a:cubicBezTo>
                    <a:cubicBezTo>
                      <a:pt x="0" y="0"/>
                      <a:pt x="12" y="11"/>
                      <a:pt x="15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11" name="Freeform 63">
                <a:extLst>
                  <a:ext uri="{FF2B5EF4-FFF2-40B4-BE49-F238E27FC236}">
                    <a16:creationId xmlns:a16="http://schemas.microsoft.com/office/drawing/2014/main" id="{D2D7C51B-5B84-417F-A03B-0291624218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763" y="1335088"/>
                <a:ext cx="100013" cy="80963"/>
              </a:xfrm>
              <a:custGeom>
                <a:avLst/>
                <a:gdLst/>
                <a:ahLst/>
                <a:cxnLst>
                  <a:cxn ang="0">
                    <a:pos x="66" y="23"/>
                  </a:cxn>
                  <a:cxn ang="0">
                    <a:pos x="65" y="30"/>
                  </a:cxn>
                  <a:cxn ang="0">
                    <a:pos x="75" y="32"/>
                  </a:cxn>
                  <a:cxn ang="0">
                    <a:pos x="57" y="55"/>
                  </a:cxn>
                  <a:cxn ang="0">
                    <a:pos x="49" y="61"/>
                  </a:cxn>
                  <a:cxn ang="0">
                    <a:pos x="39" y="54"/>
                  </a:cxn>
                  <a:cxn ang="0">
                    <a:pos x="0" y="30"/>
                  </a:cxn>
                  <a:cxn ang="0">
                    <a:pos x="0" y="23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16"/>
                  </a:cxn>
                  <a:cxn ang="0">
                    <a:pos x="12" y="11"/>
                  </a:cxn>
                  <a:cxn ang="0">
                    <a:pos x="16" y="7"/>
                  </a:cxn>
                  <a:cxn ang="0">
                    <a:pos x="42" y="2"/>
                  </a:cxn>
                  <a:cxn ang="0">
                    <a:pos x="60" y="2"/>
                  </a:cxn>
                  <a:cxn ang="0">
                    <a:pos x="64" y="6"/>
                  </a:cxn>
                  <a:cxn ang="0">
                    <a:pos x="50" y="22"/>
                  </a:cxn>
                  <a:cxn ang="0">
                    <a:pos x="66" y="23"/>
                  </a:cxn>
                </a:cxnLst>
                <a:rect l="0" t="0" r="r" b="b"/>
                <a:pathLst>
                  <a:path w="75" h="61">
                    <a:moveTo>
                      <a:pt x="66" y="23"/>
                    </a:moveTo>
                    <a:cubicBezTo>
                      <a:pt x="66" y="29"/>
                      <a:pt x="65" y="25"/>
                      <a:pt x="65" y="30"/>
                    </a:cubicBezTo>
                    <a:cubicBezTo>
                      <a:pt x="67" y="30"/>
                      <a:pt x="72" y="31"/>
                      <a:pt x="75" y="32"/>
                    </a:cubicBezTo>
                    <a:cubicBezTo>
                      <a:pt x="73" y="56"/>
                      <a:pt x="72" y="49"/>
                      <a:pt x="57" y="55"/>
                    </a:cubicBezTo>
                    <a:cubicBezTo>
                      <a:pt x="53" y="56"/>
                      <a:pt x="53" y="61"/>
                      <a:pt x="49" y="61"/>
                    </a:cubicBezTo>
                    <a:cubicBezTo>
                      <a:pt x="42" y="61"/>
                      <a:pt x="42" y="56"/>
                      <a:pt x="39" y="54"/>
                    </a:cubicBezTo>
                    <a:cubicBezTo>
                      <a:pt x="27" y="41"/>
                      <a:pt x="13" y="43"/>
                      <a:pt x="0" y="3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12" y="28"/>
                      <a:pt x="20" y="28"/>
                    </a:cubicBezTo>
                    <a:cubicBezTo>
                      <a:pt x="24" y="28"/>
                      <a:pt x="23" y="28"/>
                      <a:pt x="27" y="28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1" y="15"/>
                      <a:pt x="12" y="16"/>
                      <a:pt x="12" y="11"/>
                    </a:cubicBezTo>
                    <a:cubicBezTo>
                      <a:pt x="12" y="9"/>
                      <a:pt x="15" y="8"/>
                      <a:pt x="16" y="7"/>
                    </a:cubicBezTo>
                    <a:cubicBezTo>
                      <a:pt x="23" y="0"/>
                      <a:pt x="32" y="2"/>
                      <a:pt x="42" y="2"/>
                    </a:cubicBezTo>
                    <a:cubicBezTo>
                      <a:pt x="50" y="2"/>
                      <a:pt x="60" y="2"/>
                      <a:pt x="60" y="2"/>
                    </a:cubicBezTo>
                    <a:cubicBezTo>
                      <a:pt x="61" y="2"/>
                      <a:pt x="64" y="4"/>
                      <a:pt x="64" y="6"/>
                    </a:cubicBezTo>
                    <a:cubicBezTo>
                      <a:pt x="64" y="15"/>
                      <a:pt x="53" y="18"/>
                      <a:pt x="50" y="22"/>
                    </a:cubicBezTo>
                    <a:cubicBezTo>
                      <a:pt x="53" y="22"/>
                      <a:pt x="66" y="18"/>
                      <a:pt x="66" y="23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12" name="Freeform 64">
                <a:extLst>
                  <a:ext uri="{FF2B5EF4-FFF2-40B4-BE49-F238E27FC236}">
                    <a16:creationId xmlns:a16="http://schemas.microsoft.com/office/drawing/2014/main" id="{7EB9763D-01D8-4D91-AA04-AFEA55FFE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6838" y="1236663"/>
                <a:ext cx="111125" cy="603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38" y="20"/>
                  </a:cxn>
                  <a:cxn ang="0">
                    <a:pos x="29" y="13"/>
                  </a:cxn>
                  <a:cxn ang="0">
                    <a:pos x="29" y="8"/>
                  </a:cxn>
                  <a:cxn ang="0">
                    <a:pos x="54" y="17"/>
                  </a:cxn>
                  <a:cxn ang="0">
                    <a:pos x="54" y="8"/>
                  </a:cxn>
                  <a:cxn ang="0">
                    <a:pos x="38" y="1"/>
                  </a:cxn>
                  <a:cxn ang="0">
                    <a:pos x="46" y="1"/>
                  </a:cxn>
                  <a:cxn ang="0">
                    <a:pos x="66" y="5"/>
                  </a:cxn>
                  <a:cxn ang="0">
                    <a:pos x="75" y="2"/>
                  </a:cxn>
                  <a:cxn ang="0">
                    <a:pos x="84" y="13"/>
                  </a:cxn>
                  <a:cxn ang="0">
                    <a:pos x="80" y="41"/>
                  </a:cxn>
                  <a:cxn ang="0">
                    <a:pos x="62" y="43"/>
                  </a:cxn>
                  <a:cxn ang="0">
                    <a:pos x="48" y="41"/>
                  </a:cxn>
                  <a:cxn ang="0">
                    <a:pos x="51" y="36"/>
                  </a:cxn>
                  <a:cxn ang="0">
                    <a:pos x="51" y="32"/>
                  </a:cxn>
                  <a:cxn ang="0">
                    <a:pos x="62" y="25"/>
                  </a:cxn>
                  <a:cxn ang="0">
                    <a:pos x="57" y="24"/>
                  </a:cxn>
                  <a:cxn ang="0">
                    <a:pos x="25" y="28"/>
                  </a:cxn>
                  <a:cxn ang="0">
                    <a:pos x="20" y="23"/>
                  </a:cxn>
                  <a:cxn ang="0">
                    <a:pos x="13" y="23"/>
                  </a:cxn>
                  <a:cxn ang="0">
                    <a:pos x="12" y="19"/>
                  </a:cxn>
                  <a:cxn ang="0">
                    <a:pos x="1" y="14"/>
                  </a:cxn>
                  <a:cxn ang="0">
                    <a:pos x="1" y="6"/>
                  </a:cxn>
                  <a:cxn ang="0">
                    <a:pos x="4" y="11"/>
                  </a:cxn>
                </a:cxnLst>
                <a:rect l="0" t="0" r="r" b="b"/>
                <a:pathLst>
                  <a:path w="84" h="45">
                    <a:moveTo>
                      <a:pt x="4" y="11"/>
                    </a:moveTo>
                    <a:cubicBezTo>
                      <a:pt x="2" y="9"/>
                      <a:pt x="0" y="6"/>
                      <a:pt x="0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18" y="2"/>
                      <a:pt x="24" y="24"/>
                      <a:pt x="38" y="20"/>
                    </a:cubicBezTo>
                    <a:cubicBezTo>
                      <a:pt x="35" y="18"/>
                      <a:pt x="31" y="15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9" y="8"/>
                      <a:pt x="43" y="17"/>
                      <a:pt x="54" y="1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8"/>
                      <a:pt x="40" y="8"/>
                      <a:pt x="38" y="1"/>
                    </a:cubicBezTo>
                    <a:cubicBezTo>
                      <a:pt x="41" y="0"/>
                      <a:pt x="43" y="1"/>
                      <a:pt x="46" y="1"/>
                    </a:cubicBezTo>
                    <a:cubicBezTo>
                      <a:pt x="53" y="1"/>
                      <a:pt x="58" y="5"/>
                      <a:pt x="66" y="5"/>
                    </a:cubicBezTo>
                    <a:cubicBezTo>
                      <a:pt x="69" y="5"/>
                      <a:pt x="71" y="2"/>
                      <a:pt x="75" y="2"/>
                    </a:cubicBezTo>
                    <a:cubicBezTo>
                      <a:pt x="83" y="2"/>
                      <a:pt x="84" y="6"/>
                      <a:pt x="84" y="13"/>
                    </a:cubicBezTo>
                    <a:cubicBezTo>
                      <a:pt x="84" y="23"/>
                      <a:pt x="78" y="28"/>
                      <a:pt x="80" y="41"/>
                    </a:cubicBezTo>
                    <a:cubicBezTo>
                      <a:pt x="73" y="43"/>
                      <a:pt x="64" y="43"/>
                      <a:pt x="62" y="43"/>
                    </a:cubicBezTo>
                    <a:cubicBezTo>
                      <a:pt x="60" y="43"/>
                      <a:pt x="48" y="45"/>
                      <a:pt x="48" y="41"/>
                    </a:cubicBezTo>
                    <a:cubicBezTo>
                      <a:pt x="48" y="39"/>
                      <a:pt x="50" y="37"/>
                      <a:pt x="51" y="36"/>
                    </a:cubicBezTo>
                    <a:cubicBezTo>
                      <a:pt x="51" y="35"/>
                      <a:pt x="51" y="33"/>
                      <a:pt x="51" y="32"/>
                    </a:cubicBezTo>
                    <a:cubicBezTo>
                      <a:pt x="51" y="28"/>
                      <a:pt x="60" y="28"/>
                      <a:pt x="62" y="25"/>
                    </a:cubicBezTo>
                    <a:cubicBezTo>
                      <a:pt x="61" y="24"/>
                      <a:pt x="59" y="24"/>
                      <a:pt x="57" y="24"/>
                    </a:cubicBezTo>
                    <a:cubicBezTo>
                      <a:pt x="49" y="24"/>
                      <a:pt x="34" y="28"/>
                      <a:pt x="25" y="28"/>
                    </a:cubicBezTo>
                    <a:cubicBezTo>
                      <a:pt x="22" y="28"/>
                      <a:pt x="20" y="26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7" y="20"/>
                      <a:pt x="4" y="17"/>
                      <a:pt x="1" y="14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13" name="Freeform 65">
                <a:extLst>
                  <a:ext uri="{FF2B5EF4-FFF2-40B4-BE49-F238E27FC236}">
                    <a16:creationId xmlns:a16="http://schemas.microsoft.com/office/drawing/2014/main" id="{961C9610-BB70-49EE-83A3-583909479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975" y="1462088"/>
                <a:ext cx="65088" cy="38100"/>
              </a:xfrm>
              <a:custGeom>
                <a:avLst/>
                <a:gdLst/>
                <a:ahLst/>
                <a:cxnLst>
                  <a:cxn ang="0">
                    <a:pos x="38" y="29"/>
                  </a:cxn>
                  <a:cxn ang="0">
                    <a:pos x="0" y="16"/>
                  </a:cxn>
                  <a:cxn ang="0">
                    <a:pos x="9" y="14"/>
                  </a:cxn>
                  <a:cxn ang="0">
                    <a:pos x="22" y="0"/>
                  </a:cxn>
                  <a:cxn ang="0">
                    <a:pos x="49" y="22"/>
                  </a:cxn>
                  <a:cxn ang="0">
                    <a:pos x="38" y="29"/>
                  </a:cxn>
                </a:cxnLst>
                <a:rect l="0" t="0" r="r" b="b"/>
                <a:pathLst>
                  <a:path w="49" h="29">
                    <a:moveTo>
                      <a:pt x="38" y="29"/>
                    </a:moveTo>
                    <a:cubicBezTo>
                      <a:pt x="32" y="29"/>
                      <a:pt x="0" y="17"/>
                      <a:pt x="0" y="16"/>
                    </a:cubicBezTo>
                    <a:cubicBezTo>
                      <a:pt x="0" y="12"/>
                      <a:pt x="8" y="14"/>
                      <a:pt x="9" y="14"/>
                    </a:cubicBezTo>
                    <a:cubicBezTo>
                      <a:pt x="15" y="12"/>
                      <a:pt x="13" y="0"/>
                      <a:pt x="22" y="0"/>
                    </a:cubicBezTo>
                    <a:cubicBezTo>
                      <a:pt x="28" y="0"/>
                      <a:pt x="46" y="16"/>
                      <a:pt x="49" y="22"/>
                    </a:cubicBezTo>
                    <a:cubicBezTo>
                      <a:pt x="45" y="25"/>
                      <a:pt x="43" y="29"/>
                      <a:pt x="38" y="29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14" name="Freeform 66">
                <a:extLst>
                  <a:ext uri="{FF2B5EF4-FFF2-40B4-BE49-F238E27FC236}">
                    <a16:creationId xmlns:a16="http://schemas.microsoft.com/office/drawing/2014/main" id="{DD4F23D2-8CC2-47B9-985E-2ACF98546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475" y="1323975"/>
                <a:ext cx="85725" cy="69850"/>
              </a:xfrm>
              <a:custGeom>
                <a:avLst/>
                <a:gdLst/>
                <a:ahLst/>
                <a:cxnLst>
                  <a:cxn ang="0">
                    <a:pos x="65" y="11"/>
                  </a:cxn>
                  <a:cxn ang="0">
                    <a:pos x="57" y="18"/>
                  </a:cxn>
                  <a:cxn ang="0">
                    <a:pos x="32" y="35"/>
                  </a:cxn>
                  <a:cxn ang="0">
                    <a:pos x="20" y="38"/>
                  </a:cxn>
                  <a:cxn ang="0">
                    <a:pos x="25" y="38"/>
                  </a:cxn>
                  <a:cxn ang="0">
                    <a:pos x="15" y="53"/>
                  </a:cxn>
                  <a:cxn ang="0">
                    <a:pos x="6" y="53"/>
                  </a:cxn>
                  <a:cxn ang="0">
                    <a:pos x="7" y="40"/>
                  </a:cxn>
                  <a:cxn ang="0">
                    <a:pos x="0" y="19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22" y="0"/>
                  </a:cxn>
                  <a:cxn ang="0">
                    <a:pos x="65" y="5"/>
                  </a:cxn>
                  <a:cxn ang="0">
                    <a:pos x="65" y="11"/>
                  </a:cxn>
                </a:cxnLst>
                <a:rect l="0" t="0" r="r" b="b"/>
                <a:pathLst>
                  <a:path w="65" h="53">
                    <a:moveTo>
                      <a:pt x="65" y="11"/>
                    </a:moveTo>
                    <a:cubicBezTo>
                      <a:pt x="65" y="12"/>
                      <a:pt x="57" y="18"/>
                      <a:pt x="57" y="18"/>
                    </a:cubicBezTo>
                    <a:cubicBezTo>
                      <a:pt x="51" y="26"/>
                      <a:pt x="45" y="35"/>
                      <a:pt x="32" y="35"/>
                    </a:cubicBezTo>
                    <a:cubicBezTo>
                      <a:pt x="22" y="35"/>
                      <a:pt x="22" y="30"/>
                      <a:pt x="20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46"/>
                      <a:pt x="21" y="48"/>
                      <a:pt x="1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47"/>
                      <a:pt x="6" y="42"/>
                      <a:pt x="7" y="40"/>
                    </a:cubicBezTo>
                    <a:cubicBezTo>
                      <a:pt x="0" y="33"/>
                      <a:pt x="3" y="27"/>
                      <a:pt x="0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8" y="11"/>
                      <a:pt x="10" y="11"/>
                    </a:cubicBezTo>
                    <a:cubicBezTo>
                      <a:pt x="9" y="11"/>
                      <a:pt x="10" y="8"/>
                      <a:pt x="10" y="7"/>
                    </a:cubicBezTo>
                    <a:cubicBezTo>
                      <a:pt x="10" y="6"/>
                      <a:pt x="13" y="0"/>
                      <a:pt x="22" y="0"/>
                    </a:cubicBezTo>
                    <a:cubicBezTo>
                      <a:pt x="37" y="0"/>
                      <a:pt x="49" y="5"/>
                      <a:pt x="65" y="5"/>
                    </a:cubicBezTo>
                    <a:cubicBezTo>
                      <a:pt x="65" y="8"/>
                      <a:pt x="65" y="9"/>
                      <a:pt x="65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15" name="Freeform 67">
                <a:extLst>
                  <a:ext uri="{FF2B5EF4-FFF2-40B4-BE49-F238E27FC236}">
                    <a16:creationId xmlns:a16="http://schemas.microsoft.com/office/drawing/2014/main" id="{64A99960-8C88-4A89-97E4-F45D11EB4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8263" y="1198563"/>
                <a:ext cx="28575" cy="23813"/>
              </a:xfrm>
              <a:custGeom>
                <a:avLst/>
                <a:gdLst/>
                <a:ahLst/>
                <a:cxnLst>
                  <a:cxn ang="0">
                    <a:pos x="21" y="12"/>
                  </a:cxn>
                  <a:cxn ang="0">
                    <a:pos x="15" y="18"/>
                  </a:cxn>
                  <a:cxn ang="0">
                    <a:pos x="0" y="0"/>
                  </a:cxn>
                  <a:cxn ang="0">
                    <a:pos x="21" y="12"/>
                  </a:cxn>
                </a:cxnLst>
                <a:rect l="0" t="0" r="r" b="b"/>
                <a:pathLst>
                  <a:path w="21" h="18">
                    <a:moveTo>
                      <a:pt x="21" y="12"/>
                    </a:moveTo>
                    <a:cubicBezTo>
                      <a:pt x="21" y="16"/>
                      <a:pt x="18" y="18"/>
                      <a:pt x="15" y="18"/>
                    </a:cubicBezTo>
                    <a:cubicBezTo>
                      <a:pt x="10" y="18"/>
                      <a:pt x="0" y="6"/>
                      <a:pt x="0" y="0"/>
                    </a:cubicBezTo>
                    <a:cubicBezTo>
                      <a:pt x="11" y="0"/>
                      <a:pt x="12" y="9"/>
                      <a:pt x="21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16" name="Freeform 68">
                <a:extLst>
                  <a:ext uri="{FF2B5EF4-FFF2-40B4-BE49-F238E27FC236}">
                    <a16:creationId xmlns:a16="http://schemas.microsoft.com/office/drawing/2014/main" id="{69CF1368-DA32-4647-89E3-50E289CF5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5725" y="1277938"/>
                <a:ext cx="19050" cy="1587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6"/>
                  </a:cxn>
                  <a:cxn ang="0">
                    <a:pos x="9" y="12"/>
                  </a:cxn>
                  <a:cxn ang="0">
                    <a:pos x="0" y="12"/>
                  </a:cxn>
                  <a:cxn ang="0">
                    <a:pos x="12" y="0"/>
                  </a:cxn>
                </a:cxnLst>
                <a:rect l="0" t="0" r="r" b="b"/>
                <a:pathLst>
                  <a:path w="15" h="12">
                    <a:moveTo>
                      <a:pt x="12" y="0"/>
                    </a:moveTo>
                    <a:cubicBezTo>
                      <a:pt x="13" y="2"/>
                      <a:pt x="15" y="3"/>
                      <a:pt x="15" y="6"/>
                    </a:cubicBezTo>
                    <a:cubicBezTo>
                      <a:pt x="15" y="12"/>
                      <a:pt x="11" y="12"/>
                      <a:pt x="9" y="12"/>
                    </a:cubicBezTo>
                    <a:cubicBezTo>
                      <a:pt x="4" y="12"/>
                      <a:pt x="3" y="11"/>
                      <a:pt x="0" y="12"/>
                    </a:cubicBezTo>
                    <a:cubicBezTo>
                      <a:pt x="2" y="4"/>
                      <a:pt x="6" y="2"/>
                      <a:pt x="1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17" name="Freeform 69">
                <a:extLst>
                  <a:ext uri="{FF2B5EF4-FFF2-40B4-BE49-F238E27FC236}">
                    <a16:creationId xmlns:a16="http://schemas.microsoft.com/office/drawing/2014/main" id="{2E66305A-4A28-499E-817C-A81625A2F3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4613" y="1139825"/>
                <a:ext cx="109538" cy="57150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3" y="30"/>
                  </a:cxn>
                  <a:cxn ang="0">
                    <a:pos x="19" y="29"/>
                  </a:cxn>
                  <a:cxn ang="0">
                    <a:pos x="7" y="25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5" y="15"/>
                  </a:cxn>
                  <a:cxn ang="0">
                    <a:pos x="8" y="10"/>
                  </a:cxn>
                  <a:cxn ang="0">
                    <a:pos x="0" y="3"/>
                  </a:cxn>
                  <a:cxn ang="0">
                    <a:pos x="14" y="0"/>
                  </a:cxn>
                  <a:cxn ang="0">
                    <a:pos x="31" y="8"/>
                  </a:cxn>
                  <a:cxn ang="0">
                    <a:pos x="40" y="4"/>
                  </a:cxn>
                  <a:cxn ang="0">
                    <a:pos x="53" y="15"/>
                  </a:cxn>
                  <a:cxn ang="0">
                    <a:pos x="60" y="11"/>
                  </a:cxn>
                  <a:cxn ang="0">
                    <a:pos x="73" y="21"/>
                  </a:cxn>
                  <a:cxn ang="0">
                    <a:pos x="70" y="26"/>
                  </a:cxn>
                  <a:cxn ang="0">
                    <a:pos x="82" y="37"/>
                  </a:cxn>
                  <a:cxn ang="0">
                    <a:pos x="74" y="43"/>
                  </a:cxn>
                  <a:cxn ang="0">
                    <a:pos x="54" y="32"/>
                  </a:cxn>
                </a:cxnLst>
                <a:rect l="0" t="0" r="r" b="b"/>
                <a:pathLst>
                  <a:path w="82" h="43">
                    <a:moveTo>
                      <a:pt x="54" y="32"/>
                    </a:moveTo>
                    <a:cubicBezTo>
                      <a:pt x="46" y="32"/>
                      <a:pt x="41" y="29"/>
                      <a:pt x="33" y="30"/>
                    </a:cubicBezTo>
                    <a:cubicBezTo>
                      <a:pt x="31" y="26"/>
                      <a:pt x="25" y="29"/>
                      <a:pt x="19" y="29"/>
                    </a:cubicBezTo>
                    <a:cubicBezTo>
                      <a:pt x="13" y="29"/>
                      <a:pt x="11" y="29"/>
                      <a:pt x="7" y="25"/>
                    </a:cubicBezTo>
                    <a:cubicBezTo>
                      <a:pt x="11" y="21"/>
                      <a:pt x="15" y="22"/>
                      <a:pt x="20" y="20"/>
                    </a:cubicBezTo>
                    <a:cubicBezTo>
                      <a:pt x="19" y="18"/>
                      <a:pt x="19" y="16"/>
                      <a:pt x="20" y="15"/>
                    </a:cubicBezTo>
                    <a:cubicBezTo>
                      <a:pt x="10" y="15"/>
                      <a:pt x="8" y="17"/>
                      <a:pt x="5" y="15"/>
                    </a:cubicBezTo>
                    <a:cubicBezTo>
                      <a:pt x="6" y="14"/>
                      <a:pt x="7" y="12"/>
                      <a:pt x="8" y="10"/>
                    </a:cubicBezTo>
                    <a:cubicBezTo>
                      <a:pt x="2" y="10"/>
                      <a:pt x="0" y="9"/>
                      <a:pt x="0" y="3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24" y="0"/>
                      <a:pt x="26" y="8"/>
                      <a:pt x="31" y="8"/>
                    </a:cubicBezTo>
                    <a:cubicBezTo>
                      <a:pt x="35" y="8"/>
                      <a:pt x="36" y="4"/>
                      <a:pt x="40" y="4"/>
                    </a:cubicBezTo>
                    <a:cubicBezTo>
                      <a:pt x="49" y="4"/>
                      <a:pt x="48" y="15"/>
                      <a:pt x="53" y="15"/>
                    </a:cubicBezTo>
                    <a:cubicBezTo>
                      <a:pt x="56" y="15"/>
                      <a:pt x="57" y="11"/>
                      <a:pt x="60" y="11"/>
                    </a:cubicBezTo>
                    <a:cubicBezTo>
                      <a:pt x="66" y="11"/>
                      <a:pt x="71" y="19"/>
                      <a:pt x="73" y="21"/>
                    </a:cubicBezTo>
                    <a:cubicBezTo>
                      <a:pt x="72" y="22"/>
                      <a:pt x="70" y="24"/>
                      <a:pt x="70" y="26"/>
                    </a:cubicBezTo>
                    <a:cubicBezTo>
                      <a:pt x="73" y="29"/>
                      <a:pt x="82" y="33"/>
                      <a:pt x="82" y="37"/>
                    </a:cubicBezTo>
                    <a:cubicBezTo>
                      <a:pt x="82" y="42"/>
                      <a:pt x="77" y="43"/>
                      <a:pt x="74" y="43"/>
                    </a:cubicBezTo>
                    <a:cubicBezTo>
                      <a:pt x="63" y="43"/>
                      <a:pt x="64" y="32"/>
                      <a:pt x="54" y="3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18" name="Freeform 70">
                <a:extLst>
                  <a:ext uri="{FF2B5EF4-FFF2-40B4-BE49-F238E27FC236}">
                    <a16:creationId xmlns:a16="http://schemas.microsoft.com/office/drawing/2014/main" id="{1DAD6C0D-BA63-4DB3-A647-58FD9BDB4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7475" y="1189038"/>
                <a:ext cx="30163" cy="9525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12" y="0"/>
                  </a:cxn>
                  <a:cxn ang="0">
                    <a:pos x="23" y="4"/>
                  </a:cxn>
                  <a:cxn ang="0">
                    <a:pos x="8" y="7"/>
                  </a:cxn>
                </a:cxnLst>
                <a:rect l="0" t="0" r="r" b="b"/>
                <a:pathLst>
                  <a:path w="23" h="7">
                    <a:moveTo>
                      <a:pt x="8" y="7"/>
                    </a:moveTo>
                    <a:cubicBezTo>
                      <a:pt x="0" y="7"/>
                      <a:pt x="11" y="0"/>
                      <a:pt x="12" y="0"/>
                    </a:cubicBezTo>
                    <a:cubicBezTo>
                      <a:pt x="17" y="0"/>
                      <a:pt x="19" y="3"/>
                      <a:pt x="23" y="4"/>
                    </a:cubicBezTo>
                    <a:cubicBezTo>
                      <a:pt x="20" y="7"/>
                      <a:pt x="15" y="7"/>
                      <a:pt x="8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19" name="Freeform 71">
                <a:extLst>
                  <a:ext uri="{FF2B5EF4-FFF2-40B4-BE49-F238E27FC236}">
                    <a16:creationId xmlns:a16="http://schemas.microsoft.com/office/drawing/2014/main" id="{5F46A392-103E-4C67-9CB5-9DC4F3D74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5425" y="1223963"/>
                <a:ext cx="287338" cy="90488"/>
              </a:xfrm>
              <a:custGeom>
                <a:avLst/>
                <a:gdLst/>
                <a:ahLst/>
                <a:cxnLst>
                  <a:cxn ang="0">
                    <a:pos x="215" y="45"/>
                  </a:cxn>
                  <a:cxn ang="0">
                    <a:pos x="210" y="51"/>
                  </a:cxn>
                  <a:cxn ang="0">
                    <a:pos x="216" y="52"/>
                  </a:cxn>
                  <a:cxn ang="0">
                    <a:pos x="179" y="67"/>
                  </a:cxn>
                  <a:cxn ang="0">
                    <a:pos x="170" y="60"/>
                  </a:cxn>
                  <a:cxn ang="0">
                    <a:pos x="159" y="66"/>
                  </a:cxn>
                  <a:cxn ang="0">
                    <a:pos x="124" y="66"/>
                  </a:cxn>
                  <a:cxn ang="0">
                    <a:pos x="102" y="60"/>
                  </a:cxn>
                  <a:cxn ang="0">
                    <a:pos x="97" y="60"/>
                  </a:cxn>
                  <a:cxn ang="0">
                    <a:pos x="84" y="67"/>
                  </a:cxn>
                  <a:cxn ang="0">
                    <a:pos x="53" y="47"/>
                  </a:cxn>
                  <a:cxn ang="0">
                    <a:pos x="58" y="40"/>
                  </a:cxn>
                  <a:cxn ang="0">
                    <a:pos x="40" y="18"/>
                  </a:cxn>
                  <a:cxn ang="0">
                    <a:pos x="32" y="22"/>
                  </a:cxn>
                  <a:cxn ang="0">
                    <a:pos x="0" y="7"/>
                  </a:cxn>
                  <a:cxn ang="0">
                    <a:pos x="13" y="0"/>
                  </a:cxn>
                  <a:cxn ang="0">
                    <a:pos x="51" y="15"/>
                  </a:cxn>
                  <a:cxn ang="0">
                    <a:pos x="60" y="12"/>
                  </a:cxn>
                  <a:cxn ang="0">
                    <a:pos x="68" y="12"/>
                  </a:cxn>
                  <a:cxn ang="0">
                    <a:pos x="89" y="25"/>
                  </a:cxn>
                  <a:cxn ang="0">
                    <a:pos x="71" y="25"/>
                  </a:cxn>
                  <a:cxn ang="0">
                    <a:pos x="91" y="35"/>
                  </a:cxn>
                  <a:cxn ang="0">
                    <a:pos x="88" y="38"/>
                  </a:cxn>
                  <a:cxn ang="0">
                    <a:pos x="95" y="40"/>
                  </a:cxn>
                  <a:cxn ang="0">
                    <a:pos x="125" y="45"/>
                  </a:cxn>
                  <a:cxn ang="0">
                    <a:pos x="181" y="34"/>
                  </a:cxn>
                  <a:cxn ang="0">
                    <a:pos x="216" y="46"/>
                  </a:cxn>
                  <a:cxn ang="0">
                    <a:pos x="211" y="47"/>
                  </a:cxn>
                  <a:cxn ang="0">
                    <a:pos x="215" y="45"/>
                  </a:cxn>
                </a:cxnLst>
                <a:rect l="0" t="0" r="r" b="b"/>
                <a:pathLst>
                  <a:path w="216" h="68">
                    <a:moveTo>
                      <a:pt x="215" y="45"/>
                    </a:moveTo>
                    <a:cubicBezTo>
                      <a:pt x="213" y="46"/>
                      <a:pt x="211" y="48"/>
                      <a:pt x="210" y="51"/>
                    </a:cubicBezTo>
                    <a:cubicBezTo>
                      <a:pt x="213" y="52"/>
                      <a:pt x="216" y="52"/>
                      <a:pt x="216" y="52"/>
                    </a:cubicBezTo>
                    <a:cubicBezTo>
                      <a:pt x="215" y="67"/>
                      <a:pt x="195" y="67"/>
                      <a:pt x="179" y="67"/>
                    </a:cubicBezTo>
                    <a:cubicBezTo>
                      <a:pt x="174" y="67"/>
                      <a:pt x="171" y="64"/>
                      <a:pt x="170" y="60"/>
                    </a:cubicBezTo>
                    <a:cubicBezTo>
                      <a:pt x="164" y="61"/>
                      <a:pt x="163" y="64"/>
                      <a:pt x="159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15" y="68"/>
                      <a:pt x="101" y="67"/>
                      <a:pt x="102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5" y="62"/>
                      <a:pt x="88" y="67"/>
                      <a:pt x="84" y="67"/>
                    </a:cubicBezTo>
                    <a:cubicBezTo>
                      <a:pt x="75" y="67"/>
                      <a:pt x="53" y="56"/>
                      <a:pt x="53" y="47"/>
                    </a:cubicBezTo>
                    <a:cubicBezTo>
                      <a:pt x="53" y="44"/>
                      <a:pt x="56" y="41"/>
                      <a:pt x="58" y="40"/>
                    </a:cubicBezTo>
                    <a:cubicBezTo>
                      <a:pt x="50" y="32"/>
                      <a:pt x="48" y="25"/>
                      <a:pt x="40" y="18"/>
                    </a:cubicBezTo>
                    <a:cubicBezTo>
                      <a:pt x="38" y="20"/>
                      <a:pt x="35" y="22"/>
                      <a:pt x="32" y="22"/>
                    </a:cubicBezTo>
                    <a:cubicBezTo>
                      <a:pt x="27" y="22"/>
                      <a:pt x="0" y="11"/>
                      <a:pt x="0" y="7"/>
                    </a:cubicBezTo>
                    <a:cubicBezTo>
                      <a:pt x="0" y="0"/>
                      <a:pt x="8" y="0"/>
                      <a:pt x="13" y="0"/>
                    </a:cubicBezTo>
                    <a:cubicBezTo>
                      <a:pt x="33" y="0"/>
                      <a:pt x="36" y="15"/>
                      <a:pt x="51" y="15"/>
                    </a:cubicBezTo>
                    <a:cubicBezTo>
                      <a:pt x="56" y="15"/>
                      <a:pt x="58" y="15"/>
                      <a:pt x="60" y="12"/>
                    </a:cubicBezTo>
                    <a:cubicBezTo>
                      <a:pt x="63" y="12"/>
                      <a:pt x="68" y="12"/>
                      <a:pt x="68" y="12"/>
                    </a:cubicBezTo>
                    <a:cubicBezTo>
                      <a:pt x="65" y="22"/>
                      <a:pt x="85" y="19"/>
                      <a:pt x="89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4" y="37"/>
                      <a:pt x="85" y="30"/>
                      <a:pt x="91" y="35"/>
                    </a:cubicBezTo>
                    <a:cubicBezTo>
                      <a:pt x="90" y="36"/>
                      <a:pt x="88" y="36"/>
                      <a:pt x="88" y="38"/>
                    </a:cubicBezTo>
                    <a:cubicBezTo>
                      <a:pt x="88" y="44"/>
                      <a:pt x="93" y="41"/>
                      <a:pt x="95" y="40"/>
                    </a:cubicBezTo>
                    <a:cubicBezTo>
                      <a:pt x="106" y="42"/>
                      <a:pt x="114" y="45"/>
                      <a:pt x="125" y="45"/>
                    </a:cubicBezTo>
                    <a:cubicBezTo>
                      <a:pt x="150" y="45"/>
                      <a:pt x="158" y="34"/>
                      <a:pt x="181" y="34"/>
                    </a:cubicBezTo>
                    <a:cubicBezTo>
                      <a:pt x="198" y="34"/>
                      <a:pt x="210" y="35"/>
                      <a:pt x="216" y="46"/>
                    </a:cubicBezTo>
                    <a:cubicBezTo>
                      <a:pt x="215" y="47"/>
                      <a:pt x="213" y="47"/>
                      <a:pt x="211" y="47"/>
                    </a:cubicBezTo>
                    <a:lnTo>
                      <a:pt x="215" y="45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20" name="Freeform 72">
                <a:extLst>
                  <a:ext uri="{FF2B5EF4-FFF2-40B4-BE49-F238E27FC236}">
                    <a16:creationId xmlns:a16="http://schemas.microsoft.com/office/drawing/2014/main" id="{732F59C8-ADD1-4304-9B4B-902ED821E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600" y="1271588"/>
                <a:ext cx="49213" cy="38100"/>
              </a:xfrm>
              <a:custGeom>
                <a:avLst/>
                <a:gdLst/>
                <a:ahLst/>
                <a:cxnLst>
                  <a:cxn ang="0">
                    <a:pos x="6" y="10"/>
                  </a:cxn>
                  <a:cxn ang="0">
                    <a:pos x="19" y="0"/>
                  </a:cxn>
                  <a:cxn ang="0">
                    <a:pos x="37" y="15"/>
                  </a:cxn>
                  <a:cxn ang="0">
                    <a:pos x="29" y="29"/>
                  </a:cxn>
                  <a:cxn ang="0">
                    <a:pos x="0" y="17"/>
                  </a:cxn>
                  <a:cxn ang="0">
                    <a:pos x="6" y="10"/>
                  </a:cxn>
                </a:cxnLst>
                <a:rect l="0" t="0" r="r" b="b"/>
                <a:pathLst>
                  <a:path w="37" h="29">
                    <a:moveTo>
                      <a:pt x="6" y="10"/>
                    </a:moveTo>
                    <a:cubicBezTo>
                      <a:pt x="10" y="10"/>
                      <a:pt x="9" y="0"/>
                      <a:pt x="19" y="0"/>
                    </a:cubicBezTo>
                    <a:cubicBezTo>
                      <a:pt x="27" y="0"/>
                      <a:pt x="37" y="9"/>
                      <a:pt x="37" y="15"/>
                    </a:cubicBezTo>
                    <a:cubicBezTo>
                      <a:pt x="37" y="22"/>
                      <a:pt x="35" y="29"/>
                      <a:pt x="29" y="29"/>
                    </a:cubicBezTo>
                    <a:cubicBezTo>
                      <a:pt x="25" y="29"/>
                      <a:pt x="0" y="17"/>
                      <a:pt x="0" y="17"/>
                    </a:cubicBezTo>
                    <a:cubicBezTo>
                      <a:pt x="0" y="13"/>
                      <a:pt x="5" y="10"/>
                      <a:pt x="6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21" name="Freeform 73">
                <a:extLst>
                  <a:ext uri="{FF2B5EF4-FFF2-40B4-BE49-F238E27FC236}">
                    <a16:creationId xmlns:a16="http://schemas.microsoft.com/office/drawing/2014/main" id="{D0264ADC-F899-4E98-9FF3-78D03FF73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4950" y="1198563"/>
                <a:ext cx="46038" cy="127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5" y="0"/>
                  </a:cxn>
                  <a:cxn ang="0">
                    <a:pos x="35" y="6"/>
                  </a:cxn>
                  <a:cxn ang="0">
                    <a:pos x="28" y="10"/>
                  </a:cxn>
                  <a:cxn ang="0">
                    <a:pos x="0" y="5"/>
                  </a:cxn>
                  <a:cxn ang="0">
                    <a:pos x="29" y="0"/>
                  </a:cxn>
                </a:cxnLst>
                <a:rect l="0" t="0" r="r" b="b"/>
                <a:pathLst>
                  <a:path w="35" h="10">
                    <a:moveTo>
                      <a:pt x="29" y="0"/>
                    </a:moveTo>
                    <a:cubicBezTo>
                      <a:pt x="34" y="0"/>
                      <a:pt x="30" y="1"/>
                      <a:pt x="35" y="0"/>
                    </a:cubicBezTo>
                    <a:cubicBezTo>
                      <a:pt x="35" y="3"/>
                      <a:pt x="35" y="5"/>
                      <a:pt x="35" y="6"/>
                    </a:cubicBezTo>
                    <a:cubicBezTo>
                      <a:pt x="35" y="8"/>
                      <a:pt x="32" y="10"/>
                      <a:pt x="28" y="10"/>
                    </a:cubicBezTo>
                    <a:cubicBezTo>
                      <a:pt x="26" y="10"/>
                      <a:pt x="0" y="5"/>
                      <a:pt x="0" y="5"/>
                    </a:cubicBezTo>
                    <a:cubicBezTo>
                      <a:pt x="5" y="1"/>
                      <a:pt x="21" y="0"/>
                      <a:pt x="29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22" name="Freeform 74">
                <a:extLst>
                  <a:ext uri="{FF2B5EF4-FFF2-40B4-BE49-F238E27FC236}">
                    <a16:creationId xmlns:a16="http://schemas.microsoft.com/office/drawing/2014/main" id="{C0CC1073-FAD2-4DC5-8B36-64A212EE2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0025" y="1154113"/>
                <a:ext cx="53975" cy="444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4" y="23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5" y="7"/>
                  </a:cxn>
                  <a:cxn ang="0">
                    <a:pos x="41" y="17"/>
                  </a:cxn>
                  <a:cxn ang="0">
                    <a:pos x="41" y="28"/>
                  </a:cxn>
                  <a:cxn ang="0">
                    <a:pos x="10" y="28"/>
                  </a:cxn>
                </a:cxnLst>
                <a:rect l="0" t="0" r="r" b="b"/>
                <a:pathLst>
                  <a:path w="41" h="33">
                    <a:moveTo>
                      <a:pt x="10" y="28"/>
                    </a:moveTo>
                    <a:cubicBezTo>
                      <a:pt x="10" y="26"/>
                      <a:pt x="13" y="24"/>
                      <a:pt x="14" y="23"/>
                    </a:cubicBezTo>
                    <a:cubicBezTo>
                      <a:pt x="9" y="18"/>
                      <a:pt x="0" y="15"/>
                      <a:pt x="0" y="7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11" y="4"/>
                      <a:pt x="21" y="7"/>
                      <a:pt x="25" y="7"/>
                    </a:cubicBezTo>
                    <a:cubicBezTo>
                      <a:pt x="25" y="17"/>
                      <a:pt x="41" y="7"/>
                      <a:pt x="41" y="17"/>
                    </a:cubicBezTo>
                    <a:cubicBezTo>
                      <a:pt x="41" y="20"/>
                      <a:pt x="39" y="23"/>
                      <a:pt x="41" y="28"/>
                    </a:cubicBezTo>
                    <a:cubicBezTo>
                      <a:pt x="25" y="31"/>
                      <a:pt x="10" y="33"/>
                      <a:pt x="10" y="28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23" name="Freeform 75">
                <a:extLst>
                  <a:ext uri="{FF2B5EF4-FFF2-40B4-BE49-F238E27FC236}">
                    <a16:creationId xmlns:a16="http://schemas.microsoft.com/office/drawing/2014/main" id="{4A0C0637-E127-4AA7-AF4F-ACAF08A40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9388" y="1114425"/>
                <a:ext cx="20638" cy="1270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9"/>
                  </a:cxn>
                  <a:cxn ang="0">
                    <a:pos x="8" y="9"/>
                  </a:cxn>
                  <a:cxn ang="0">
                    <a:pos x="0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0" y="6"/>
                      <a:pt x="0" y="0"/>
                    </a:cubicBezTo>
                    <a:cubicBezTo>
                      <a:pt x="6" y="0"/>
                      <a:pt x="13" y="0"/>
                      <a:pt x="16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24" name="Freeform 76">
                <a:extLst>
                  <a:ext uri="{FF2B5EF4-FFF2-40B4-BE49-F238E27FC236}">
                    <a16:creationId xmlns:a16="http://schemas.microsoft.com/office/drawing/2014/main" id="{E4019142-2C82-4C5C-8387-15480239C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6538" y="1062038"/>
                <a:ext cx="184150" cy="123825"/>
              </a:xfrm>
              <a:custGeom>
                <a:avLst/>
                <a:gdLst/>
                <a:ahLst/>
                <a:cxnLst>
                  <a:cxn ang="0">
                    <a:pos x="92" y="37"/>
                  </a:cxn>
                  <a:cxn ang="0">
                    <a:pos x="97" y="37"/>
                  </a:cxn>
                  <a:cxn ang="0">
                    <a:pos x="97" y="32"/>
                  </a:cxn>
                  <a:cxn ang="0">
                    <a:pos x="95" y="28"/>
                  </a:cxn>
                  <a:cxn ang="0">
                    <a:pos x="100" y="28"/>
                  </a:cxn>
                  <a:cxn ang="0">
                    <a:pos x="105" y="36"/>
                  </a:cxn>
                  <a:cxn ang="0">
                    <a:pos x="111" y="43"/>
                  </a:cxn>
                  <a:cxn ang="0">
                    <a:pos x="108" y="49"/>
                  </a:cxn>
                  <a:cxn ang="0">
                    <a:pos x="115" y="49"/>
                  </a:cxn>
                  <a:cxn ang="0">
                    <a:pos x="137" y="55"/>
                  </a:cxn>
                  <a:cxn ang="0">
                    <a:pos x="136" y="61"/>
                  </a:cxn>
                  <a:cxn ang="0">
                    <a:pos x="126" y="64"/>
                  </a:cxn>
                  <a:cxn ang="0">
                    <a:pos x="105" y="78"/>
                  </a:cxn>
                  <a:cxn ang="0">
                    <a:pos x="98" y="69"/>
                  </a:cxn>
                  <a:cxn ang="0">
                    <a:pos x="93" y="76"/>
                  </a:cxn>
                  <a:cxn ang="0">
                    <a:pos x="99" y="84"/>
                  </a:cxn>
                  <a:cxn ang="0">
                    <a:pos x="91" y="84"/>
                  </a:cxn>
                  <a:cxn ang="0">
                    <a:pos x="91" y="90"/>
                  </a:cxn>
                  <a:cxn ang="0">
                    <a:pos x="75" y="82"/>
                  </a:cxn>
                  <a:cxn ang="0">
                    <a:pos x="64" y="92"/>
                  </a:cxn>
                  <a:cxn ang="0">
                    <a:pos x="47" y="84"/>
                  </a:cxn>
                  <a:cxn ang="0">
                    <a:pos x="53" y="81"/>
                  </a:cxn>
                  <a:cxn ang="0">
                    <a:pos x="33" y="70"/>
                  </a:cxn>
                  <a:cxn ang="0">
                    <a:pos x="66" y="61"/>
                  </a:cxn>
                  <a:cxn ang="0">
                    <a:pos x="48" y="58"/>
                  </a:cxn>
                  <a:cxn ang="0">
                    <a:pos x="35" y="61"/>
                  </a:cxn>
                  <a:cxn ang="0">
                    <a:pos x="29" y="56"/>
                  </a:cxn>
                  <a:cxn ang="0">
                    <a:pos x="19" y="59"/>
                  </a:cxn>
                  <a:cxn ang="0">
                    <a:pos x="16" y="55"/>
                  </a:cxn>
                  <a:cxn ang="0">
                    <a:pos x="26" y="49"/>
                  </a:cxn>
                  <a:cxn ang="0">
                    <a:pos x="0" y="35"/>
                  </a:cxn>
                  <a:cxn ang="0">
                    <a:pos x="7" y="35"/>
                  </a:cxn>
                  <a:cxn ang="0">
                    <a:pos x="20" y="39"/>
                  </a:cxn>
                  <a:cxn ang="0">
                    <a:pos x="24" y="36"/>
                  </a:cxn>
                  <a:cxn ang="0">
                    <a:pos x="5" y="26"/>
                  </a:cxn>
                  <a:cxn ang="0">
                    <a:pos x="15" y="22"/>
                  </a:cxn>
                  <a:cxn ang="0">
                    <a:pos x="27" y="25"/>
                  </a:cxn>
                  <a:cxn ang="0">
                    <a:pos x="32" y="20"/>
                  </a:cxn>
                  <a:cxn ang="0">
                    <a:pos x="19" y="20"/>
                  </a:cxn>
                  <a:cxn ang="0">
                    <a:pos x="14" y="13"/>
                  </a:cxn>
                  <a:cxn ang="0">
                    <a:pos x="30" y="9"/>
                  </a:cxn>
                  <a:cxn ang="0">
                    <a:pos x="38" y="9"/>
                  </a:cxn>
                  <a:cxn ang="0">
                    <a:pos x="25" y="0"/>
                  </a:cxn>
                  <a:cxn ang="0">
                    <a:pos x="53" y="5"/>
                  </a:cxn>
                  <a:cxn ang="0">
                    <a:pos x="67" y="24"/>
                  </a:cxn>
                  <a:cxn ang="0">
                    <a:pos x="84" y="25"/>
                  </a:cxn>
                  <a:cxn ang="0">
                    <a:pos x="92" y="37"/>
                  </a:cxn>
                </a:cxnLst>
                <a:rect l="0" t="0" r="r" b="b"/>
                <a:pathLst>
                  <a:path w="138" h="92">
                    <a:moveTo>
                      <a:pt x="92" y="37"/>
                    </a:move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7" y="28"/>
                      <a:pt x="98" y="28"/>
                      <a:pt x="100" y="28"/>
                    </a:cubicBezTo>
                    <a:cubicBezTo>
                      <a:pt x="106" y="28"/>
                      <a:pt x="105" y="31"/>
                      <a:pt x="105" y="36"/>
                    </a:cubicBezTo>
                    <a:cubicBezTo>
                      <a:pt x="105" y="39"/>
                      <a:pt x="111" y="39"/>
                      <a:pt x="111" y="43"/>
                    </a:cubicBezTo>
                    <a:cubicBezTo>
                      <a:pt x="111" y="46"/>
                      <a:pt x="108" y="46"/>
                      <a:pt x="108" y="49"/>
                    </a:cubicBezTo>
                    <a:cubicBezTo>
                      <a:pt x="108" y="53"/>
                      <a:pt x="114" y="49"/>
                      <a:pt x="115" y="49"/>
                    </a:cubicBezTo>
                    <a:cubicBezTo>
                      <a:pt x="120" y="49"/>
                      <a:pt x="131" y="54"/>
                      <a:pt x="137" y="55"/>
                    </a:cubicBezTo>
                    <a:cubicBezTo>
                      <a:pt x="137" y="58"/>
                      <a:pt x="138" y="60"/>
                      <a:pt x="136" y="61"/>
                    </a:cubicBezTo>
                    <a:cubicBezTo>
                      <a:pt x="135" y="64"/>
                      <a:pt x="130" y="63"/>
                      <a:pt x="126" y="64"/>
                    </a:cubicBezTo>
                    <a:cubicBezTo>
                      <a:pt x="117" y="65"/>
                      <a:pt x="111" y="78"/>
                      <a:pt x="105" y="78"/>
                    </a:cubicBezTo>
                    <a:cubicBezTo>
                      <a:pt x="100" y="78"/>
                      <a:pt x="100" y="74"/>
                      <a:pt x="98" y="69"/>
                    </a:cubicBezTo>
                    <a:cubicBezTo>
                      <a:pt x="96" y="71"/>
                      <a:pt x="95" y="73"/>
                      <a:pt x="93" y="76"/>
                    </a:cubicBezTo>
                    <a:cubicBezTo>
                      <a:pt x="96" y="80"/>
                      <a:pt x="97" y="81"/>
                      <a:pt x="99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87" y="91"/>
                      <a:pt x="79" y="85"/>
                      <a:pt x="75" y="82"/>
                    </a:cubicBezTo>
                    <a:cubicBezTo>
                      <a:pt x="75" y="90"/>
                      <a:pt x="71" y="92"/>
                      <a:pt x="64" y="92"/>
                    </a:cubicBezTo>
                    <a:cubicBezTo>
                      <a:pt x="57" y="92"/>
                      <a:pt x="48" y="91"/>
                      <a:pt x="47" y="84"/>
                    </a:cubicBezTo>
                    <a:cubicBezTo>
                      <a:pt x="50" y="84"/>
                      <a:pt x="51" y="83"/>
                      <a:pt x="53" y="81"/>
                    </a:cubicBezTo>
                    <a:cubicBezTo>
                      <a:pt x="45" y="81"/>
                      <a:pt x="33" y="77"/>
                      <a:pt x="33" y="70"/>
                    </a:cubicBezTo>
                    <a:cubicBezTo>
                      <a:pt x="33" y="62"/>
                      <a:pt x="60" y="63"/>
                      <a:pt x="66" y="61"/>
                    </a:cubicBezTo>
                    <a:cubicBezTo>
                      <a:pt x="60" y="60"/>
                      <a:pt x="55" y="58"/>
                      <a:pt x="48" y="58"/>
                    </a:cubicBezTo>
                    <a:cubicBezTo>
                      <a:pt x="41" y="58"/>
                      <a:pt x="40" y="61"/>
                      <a:pt x="35" y="61"/>
                    </a:cubicBezTo>
                    <a:cubicBezTo>
                      <a:pt x="30" y="61"/>
                      <a:pt x="30" y="58"/>
                      <a:pt x="29" y="56"/>
                    </a:cubicBezTo>
                    <a:cubicBezTo>
                      <a:pt x="24" y="58"/>
                      <a:pt x="23" y="59"/>
                      <a:pt x="19" y="59"/>
                    </a:cubicBezTo>
                    <a:cubicBezTo>
                      <a:pt x="16" y="59"/>
                      <a:pt x="16" y="58"/>
                      <a:pt x="16" y="55"/>
                    </a:cubicBezTo>
                    <a:cubicBezTo>
                      <a:pt x="20" y="53"/>
                      <a:pt x="23" y="53"/>
                      <a:pt x="26" y="49"/>
                    </a:cubicBezTo>
                    <a:cubicBezTo>
                      <a:pt x="11" y="49"/>
                      <a:pt x="2" y="48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7"/>
                      <a:pt x="16" y="39"/>
                      <a:pt x="20" y="39"/>
                    </a:cubicBezTo>
                    <a:cubicBezTo>
                      <a:pt x="22" y="39"/>
                      <a:pt x="24" y="36"/>
                      <a:pt x="24" y="36"/>
                    </a:cubicBezTo>
                    <a:cubicBezTo>
                      <a:pt x="19" y="34"/>
                      <a:pt x="5" y="31"/>
                      <a:pt x="5" y="26"/>
                    </a:cubicBezTo>
                    <a:cubicBezTo>
                      <a:pt x="5" y="21"/>
                      <a:pt x="11" y="22"/>
                      <a:pt x="15" y="22"/>
                    </a:cubicBezTo>
                    <a:cubicBezTo>
                      <a:pt x="21" y="22"/>
                      <a:pt x="23" y="25"/>
                      <a:pt x="27" y="25"/>
                    </a:cubicBezTo>
                    <a:cubicBezTo>
                      <a:pt x="30" y="25"/>
                      <a:pt x="30" y="22"/>
                      <a:pt x="32" y="20"/>
                    </a:cubicBezTo>
                    <a:cubicBezTo>
                      <a:pt x="27" y="18"/>
                      <a:pt x="22" y="20"/>
                      <a:pt x="19" y="20"/>
                    </a:cubicBezTo>
                    <a:cubicBezTo>
                      <a:pt x="18" y="20"/>
                      <a:pt x="14" y="14"/>
                      <a:pt x="14" y="13"/>
                    </a:cubicBezTo>
                    <a:cubicBezTo>
                      <a:pt x="19" y="10"/>
                      <a:pt x="23" y="8"/>
                      <a:pt x="30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3" y="7"/>
                      <a:pt x="25" y="6"/>
                      <a:pt x="25" y="0"/>
                    </a:cubicBezTo>
                    <a:cubicBezTo>
                      <a:pt x="36" y="1"/>
                      <a:pt x="45" y="2"/>
                      <a:pt x="53" y="5"/>
                    </a:cubicBezTo>
                    <a:cubicBezTo>
                      <a:pt x="61" y="9"/>
                      <a:pt x="60" y="21"/>
                      <a:pt x="67" y="24"/>
                    </a:cubicBezTo>
                    <a:cubicBezTo>
                      <a:pt x="73" y="27"/>
                      <a:pt x="78" y="22"/>
                      <a:pt x="84" y="25"/>
                    </a:cubicBezTo>
                    <a:cubicBezTo>
                      <a:pt x="91" y="28"/>
                      <a:pt x="88" y="33"/>
                      <a:pt x="92" y="37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25" name="Freeform 77">
                <a:extLst>
                  <a:ext uri="{FF2B5EF4-FFF2-40B4-BE49-F238E27FC236}">
                    <a16:creationId xmlns:a16="http://schemas.microsoft.com/office/drawing/2014/main" id="{8D1816A8-2463-4DF3-BB6E-9698A95EE5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5763" y="1574800"/>
                <a:ext cx="117475" cy="74613"/>
              </a:xfrm>
              <a:custGeom>
                <a:avLst/>
                <a:gdLst/>
                <a:ahLst/>
                <a:cxnLst>
                  <a:cxn ang="0">
                    <a:pos x="6" y="39"/>
                  </a:cxn>
                  <a:cxn ang="0">
                    <a:pos x="11" y="33"/>
                  </a:cxn>
                  <a:cxn ang="0">
                    <a:pos x="11" y="27"/>
                  </a:cxn>
                  <a:cxn ang="0">
                    <a:pos x="25" y="0"/>
                  </a:cxn>
                  <a:cxn ang="0">
                    <a:pos x="32" y="13"/>
                  </a:cxn>
                  <a:cxn ang="0">
                    <a:pos x="36" y="9"/>
                  </a:cxn>
                  <a:cxn ang="0">
                    <a:pos x="67" y="27"/>
                  </a:cxn>
                  <a:cxn ang="0">
                    <a:pos x="70" y="35"/>
                  </a:cxn>
                  <a:cxn ang="0">
                    <a:pos x="89" y="43"/>
                  </a:cxn>
                  <a:cxn ang="0">
                    <a:pos x="75" y="48"/>
                  </a:cxn>
                  <a:cxn ang="0">
                    <a:pos x="63" y="48"/>
                  </a:cxn>
                  <a:cxn ang="0">
                    <a:pos x="46" y="37"/>
                  </a:cxn>
                  <a:cxn ang="0">
                    <a:pos x="25" y="53"/>
                  </a:cxn>
                  <a:cxn ang="0">
                    <a:pos x="22" y="57"/>
                  </a:cxn>
                  <a:cxn ang="0">
                    <a:pos x="19" y="48"/>
                  </a:cxn>
                  <a:cxn ang="0">
                    <a:pos x="0" y="48"/>
                  </a:cxn>
                  <a:cxn ang="0">
                    <a:pos x="6" y="39"/>
                  </a:cxn>
                </a:cxnLst>
                <a:rect l="0" t="0" r="r" b="b"/>
                <a:pathLst>
                  <a:path w="89" h="57">
                    <a:moveTo>
                      <a:pt x="6" y="39"/>
                    </a:moveTo>
                    <a:cubicBezTo>
                      <a:pt x="9" y="37"/>
                      <a:pt x="11" y="36"/>
                      <a:pt x="11" y="33"/>
                    </a:cubicBezTo>
                    <a:cubicBezTo>
                      <a:pt x="11" y="29"/>
                      <a:pt x="11" y="31"/>
                      <a:pt x="11" y="27"/>
                    </a:cubicBezTo>
                    <a:cubicBezTo>
                      <a:pt x="11" y="19"/>
                      <a:pt x="13" y="2"/>
                      <a:pt x="25" y="0"/>
                    </a:cubicBezTo>
                    <a:cubicBezTo>
                      <a:pt x="28" y="7"/>
                      <a:pt x="30" y="8"/>
                      <a:pt x="32" y="13"/>
                    </a:cubicBezTo>
                    <a:cubicBezTo>
                      <a:pt x="33" y="11"/>
                      <a:pt x="35" y="10"/>
                      <a:pt x="36" y="9"/>
                    </a:cubicBezTo>
                    <a:cubicBezTo>
                      <a:pt x="45" y="21"/>
                      <a:pt x="59" y="16"/>
                      <a:pt x="67" y="27"/>
                    </a:cubicBezTo>
                    <a:cubicBezTo>
                      <a:pt x="69" y="30"/>
                      <a:pt x="68" y="33"/>
                      <a:pt x="70" y="35"/>
                    </a:cubicBezTo>
                    <a:cubicBezTo>
                      <a:pt x="77" y="40"/>
                      <a:pt x="85" y="38"/>
                      <a:pt x="89" y="43"/>
                    </a:cubicBezTo>
                    <a:cubicBezTo>
                      <a:pt x="84" y="46"/>
                      <a:pt x="80" y="48"/>
                      <a:pt x="75" y="48"/>
                    </a:cubicBezTo>
                    <a:cubicBezTo>
                      <a:pt x="69" y="48"/>
                      <a:pt x="67" y="48"/>
                      <a:pt x="63" y="48"/>
                    </a:cubicBezTo>
                    <a:cubicBezTo>
                      <a:pt x="63" y="48"/>
                      <a:pt x="49" y="38"/>
                      <a:pt x="46" y="37"/>
                    </a:cubicBezTo>
                    <a:cubicBezTo>
                      <a:pt x="46" y="47"/>
                      <a:pt x="31" y="56"/>
                      <a:pt x="25" y="53"/>
                    </a:cubicBezTo>
                    <a:cubicBezTo>
                      <a:pt x="24" y="55"/>
                      <a:pt x="24" y="57"/>
                      <a:pt x="22" y="57"/>
                    </a:cubicBezTo>
                    <a:cubicBezTo>
                      <a:pt x="16" y="57"/>
                      <a:pt x="18" y="52"/>
                      <a:pt x="19" y="48"/>
                    </a:cubicBezTo>
                    <a:cubicBezTo>
                      <a:pt x="12" y="46"/>
                      <a:pt x="3" y="48"/>
                      <a:pt x="0" y="48"/>
                    </a:cubicBezTo>
                    <a:cubicBezTo>
                      <a:pt x="0" y="40"/>
                      <a:pt x="5" y="41"/>
                      <a:pt x="6" y="39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26" name="Freeform 78">
                <a:extLst>
                  <a:ext uri="{FF2B5EF4-FFF2-40B4-BE49-F238E27FC236}">
                    <a16:creationId xmlns:a16="http://schemas.microsoft.com/office/drawing/2014/main" id="{CA9308E6-BCAB-4A4D-92A8-089B28B92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1500188"/>
                <a:ext cx="36513" cy="36513"/>
              </a:xfrm>
              <a:custGeom>
                <a:avLst/>
                <a:gdLst/>
                <a:ahLst/>
                <a:cxnLst>
                  <a:cxn ang="0">
                    <a:pos x="27" y="18"/>
                  </a:cxn>
                  <a:cxn ang="0">
                    <a:pos x="11" y="28"/>
                  </a:cxn>
                  <a:cxn ang="0">
                    <a:pos x="0" y="18"/>
                  </a:cxn>
                  <a:cxn ang="0">
                    <a:pos x="27" y="18"/>
                  </a:cxn>
                </a:cxnLst>
                <a:rect l="0" t="0" r="r" b="b"/>
                <a:pathLst>
                  <a:path w="27" h="28">
                    <a:moveTo>
                      <a:pt x="27" y="18"/>
                    </a:moveTo>
                    <a:cubicBezTo>
                      <a:pt x="27" y="24"/>
                      <a:pt x="16" y="28"/>
                      <a:pt x="11" y="28"/>
                    </a:cubicBezTo>
                    <a:cubicBezTo>
                      <a:pt x="4" y="28"/>
                      <a:pt x="0" y="23"/>
                      <a:pt x="0" y="18"/>
                    </a:cubicBezTo>
                    <a:cubicBezTo>
                      <a:pt x="0" y="0"/>
                      <a:pt x="27" y="3"/>
                      <a:pt x="27" y="18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27" name="Freeform 79">
                <a:extLst>
                  <a:ext uri="{FF2B5EF4-FFF2-40B4-BE49-F238E27FC236}">
                    <a16:creationId xmlns:a16="http://schemas.microsoft.com/office/drawing/2014/main" id="{AB748FE8-0A2A-4176-ACE2-6A7D76A34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4500" y="1652588"/>
                <a:ext cx="30163" cy="23813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22" y="3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10" y="1"/>
                  </a:cxn>
                </a:cxnLst>
                <a:rect l="0" t="0" r="r" b="b"/>
                <a:pathLst>
                  <a:path w="22" h="18">
                    <a:moveTo>
                      <a:pt x="10" y="1"/>
                    </a:moveTo>
                    <a:cubicBezTo>
                      <a:pt x="19" y="0"/>
                      <a:pt x="17" y="0"/>
                      <a:pt x="22" y="3"/>
                    </a:cubicBezTo>
                    <a:cubicBezTo>
                      <a:pt x="18" y="8"/>
                      <a:pt x="7" y="17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7"/>
                      <a:pt x="9" y="4"/>
                      <a:pt x="10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28" name="Freeform 80">
                <a:extLst>
                  <a:ext uri="{FF2B5EF4-FFF2-40B4-BE49-F238E27FC236}">
                    <a16:creationId xmlns:a16="http://schemas.microsoft.com/office/drawing/2014/main" id="{E96170D0-5DAD-4F23-A811-CF5392C41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2125" y="1336675"/>
                <a:ext cx="79375" cy="33338"/>
              </a:xfrm>
              <a:custGeom>
                <a:avLst/>
                <a:gdLst/>
                <a:ahLst/>
                <a:cxnLst>
                  <a:cxn ang="0">
                    <a:pos x="22" y="25"/>
                  </a:cxn>
                  <a:cxn ang="0">
                    <a:pos x="9" y="16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30" y="3"/>
                  </a:cxn>
                  <a:cxn ang="0">
                    <a:pos x="60" y="17"/>
                  </a:cxn>
                  <a:cxn ang="0">
                    <a:pos x="52" y="24"/>
                  </a:cxn>
                  <a:cxn ang="0">
                    <a:pos x="39" y="21"/>
                  </a:cxn>
                  <a:cxn ang="0">
                    <a:pos x="22" y="25"/>
                  </a:cxn>
                </a:cxnLst>
                <a:rect l="0" t="0" r="r" b="b"/>
                <a:pathLst>
                  <a:path w="60" h="25">
                    <a:moveTo>
                      <a:pt x="22" y="25"/>
                    </a:moveTo>
                    <a:cubicBezTo>
                      <a:pt x="14" y="25"/>
                      <a:pt x="6" y="23"/>
                      <a:pt x="9" y="16"/>
                    </a:cubicBezTo>
                    <a:cubicBezTo>
                      <a:pt x="5" y="13"/>
                      <a:pt x="0" y="11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8" y="0"/>
                      <a:pt x="21" y="3"/>
                      <a:pt x="30" y="3"/>
                    </a:cubicBezTo>
                    <a:cubicBezTo>
                      <a:pt x="42" y="3"/>
                      <a:pt x="52" y="13"/>
                      <a:pt x="60" y="17"/>
                    </a:cubicBezTo>
                    <a:cubicBezTo>
                      <a:pt x="59" y="21"/>
                      <a:pt x="56" y="24"/>
                      <a:pt x="52" y="24"/>
                    </a:cubicBezTo>
                    <a:cubicBezTo>
                      <a:pt x="46" y="24"/>
                      <a:pt x="44" y="21"/>
                      <a:pt x="39" y="21"/>
                    </a:cubicBezTo>
                    <a:cubicBezTo>
                      <a:pt x="34" y="21"/>
                      <a:pt x="30" y="25"/>
                      <a:pt x="22" y="25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29" name="Freeform 81">
                <a:extLst>
                  <a:ext uri="{FF2B5EF4-FFF2-40B4-BE49-F238E27FC236}">
                    <a16:creationId xmlns:a16="http://schemas.microsoft.com/office/drawing/2014/main" id="{0A41D879-B7B8-448F-936D-DE54934CC7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1666875"/>
                <a:ext cx="17463" cy="20638"/>
              </a:xfrm>
              <a:custGeom>
                <a:avLst/>
                <a:gdLst/>
                <a:ahLst/>
                <a:cxnLst>
                  <a:cxn ang="0">
                    <a:pos x="14" y="6"/>
                  </a:cxn>
                  <a:cxn ang="0">
                    <a:pos x="6" y="15"/>
                  </a:cxn>
                  <a:cxn ang="0">
                    <a:pos x="0" y="9"/>
                  </a:cxn>
                  <a:cxn ang="0">
                    <a:pos x="14" y="6"/>
                  </a:cxn>
                </a:cxnLst>
                <a:rect l="0" t="0" r="r" b="b"/>
                <a:pathLst>
                  <a:path w="14" h="15">
                    <a:moveTo>
                      <a:pt x="14" y="6"/>
                    </a:moveTo>
                    <a:cubicBezTo>
                      <a:pt x="12" y="9"/>
                      <a:pt x="11" y="15"/>
                      <a:pt x="6" y="15"/>
                    </a:cubicBezTo>
                    <a:cubicBezTo>
                      <a:pt x="5" y="15"/>
                      <a:pt x="0" y="9"/>
                      <a:pt x="0" y="9"/>
                    </a:cubicBezTo>
                    <a:cubicBezTo>
                      <a:pt x="0" y="1"/>
                      <a:pt x="10" y="0"/>
                      <a:pt x="14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30" name="Freeform 82">
                <a:extLst>
                  <a:ext uri="{FF2B5EF4-FFF2-40B4-BE49-F238E27FC236}">
                    <a16:creationId xmlns:a16="http://schemas.microsoft.com/office/drawing/2014/main" id="{B19B9148-2173-46E0-9CD1-A66D86A0C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6900" y="1509713"/>
                <a:ext cx="19050" cy="11113"/>
              </a:xfrm>
              <a:custGeom>
                <a:avLst/>
                <a:gdLst/>
                <a:ahLst/>
                <a:cxnLst>
                  <a:cxn ang="0">
                    <a:pos x="5" y="8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4" y="7"/>
                  </a:cxn>
                  <a:cxn ang="0">
                    <a:pos x="5" y="8"/>
                  </a:cxn>
                </a:cxnLst>
                <a:rect l="0" t="0" r="r" b="b"/>
                <a:pathLst>
                  <a:path w="14" h="8">
                    <a:moveTo>
                      <a:pt x="5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3"/>
                      <a:pt x="4" y="0"/>
                      <a:pt x="5" y="0"/>
                    </a:cubicBezTo>
                    <a:cubicBezTo>
                      <a:pt x="9" y="0"/>
                      <a:pt x="13" y="5"/>
                      <a:pt x="14" y="7"/>
                    </a:cubicBezTo>
                    <a:cubicBezTo>
                      <a:pt x="8" y="8"/>
                      <a:pt x="10" y="8"/>
                      <a:pt x="5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31" name="Freeform 83">
                <a:extLst>
                  <a:ext uri="{FF2B5EF4-FFF2-40B4-BE49-F238E27FC236}">
                    <a16:creationId xmlns:a16="http://schemas.microsoft.com/office/drawing/2014/main" id="{9F9931C3-CDE1-4193-93DA-02C9174A1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2763" y="1476375"/>
                <a:ext cx="20638" cy="1270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15" y="0"/>
                  </a:cxn>
                  <a:cxn ang="0">
                    <a:pos x="5" y="10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cubicBezTo>
                      <a:pt x="0" y="10"/>
                      <a:pt x="10" y="0"/>
                      <a:pt x="15" y="0"/>
                    </a:cubicBezTo>
                    <a:cubicBezTo>
                      <a:pt x="14" y="6"/>
                      <a:pt x="10" y="10"/>
                      <a:pt x="5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32" name="Freeform 84">
                <a:extLst>
                  <a:ext uri="{FF2B5EF4-FFF2-40B4-BE49-F238E27FC236}">
                    <a16:creationId xmlns:a16="http://schemas.microsoft.com/office/drawing/2014/main" id="{0550D24D-64B5-4224-906E-68BFF9C76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6550" y="1335088"/>
                <a:ext cx="482600" cy="347663"/>
              </a:xfrm>
              <a:custGeom>
                <a:avLst/>
                <a:gdLst/>
                <a:ahLst/>
                <a:cxnLst>
                  <a:cxn ang="0">
                    <a:pos x="333" y="196"/>
                  </a:cxn>
                  <a:cxn ang="0">
                    <a:pos x="281" y="171"/>
                  </a:cxn>
                  <a:cxn ang="0">
                    <a:pos x="289" y="177"/>
                  </a:cxn>
                  <a:cxn ang="0">
                    <a:pos x="283" y="184"/>
                  </a:cxn>
                  <a:cxn ang="0">
                    <a:pos x="298" y="201"/>
                  </a:cxn>
                  <a:cxn ang="0">
                    <a:pos x="318" y="206"/>
                  </a:cxn>
                  <a:cxn ang="0">
                    <a:pos x="326" y="225"/>
                  </a:cxn>
                  <a:cxn ang="0">
                    <a:pos x="278" y="225"/>
                  </a:cxn>
                  <a:cxn ang="0">
                    <a:pos x="304" y="256"/>
                  </a:cxn>
                  <a:cxn ang="0">
                    <a:pos x="295" y="256"/>
                  </a:cxn>
                  <a:cxn ang="0">
                    <a:pos x="233" y="226"/>
                  </a:cxn>
                  <a:cxn ang="0">
                    <a:pos x="190" y="210"/>
                  </a:cxn>
                  <a:cxn ang="0">
                    <a:pos x="169" y="214"/>
                  </a:cxn>
                  <a:cxn ang="0">
                    <a:pos x="168" y="189"/>
                  </a:cxn>
                  <a:cxn ang="0">
                    <a:pos x="207" y="183"/>
                  </a:cxn>
                  <a:cxn ang="0">
                    <a:pos x="210" y="167"/>
                  </a:cxn>
                  <a:cxn ang="0">
                    <a:pos x="186" y="115"/>
                  </a:cxn>
                  <a:cxn ang="0">
                    <a:pos x="168" y="115"/>
                  </a:cxn>
                  <a:cxn ang="0">
                    <a:pos x="146" y="85"/>
                  </a:cxn>
                  <a:cxn ang="0">
                    <a:pos x="122" y="91"/>
                  </a:cxn>
                  <a:cxn ang="0">
                    <a:pos x="41" y="82"/>
                  </a:cxn>
                  <a:cxn ang="0">
                    <a:pos x="11" y="69"/>
                  </a:cxn>
                  <a:cxn ang="0">
                    <a:pos x="30" y="65"/>
                  </a:cxn>
                  <a:cxn ang="0">
                    <a:pos x="0" y="48"/>
                  </a:cxn>
                  <a:cxn ang="0">
                    <a:pos x="11" y="16"/>
                  </a:cxn>
                  <a:cxn ang="0">
                    <a:pos x="61" y="4"/>
                  </a:cxn>
                  <a:cxn ang="0">
                    <a:pos x="46" y="32"/>
                  </a:cxn>
                  <a:cxn ang="0">
                    <a:pos x="50" y="47"/>
                  </a:cxn>
                  <a:cxn ang="0">
                    <a:pos x="55" y="26"/>
                  </a:cxn>
                  <a:cxn ang="0">
                    <a:pos x="120" y="29"/>
                  </a:cxn>
                  <a:cxn ang="0">
                    <a:pos x="128" y="34"/>
                  </a:cxn>
                  <a:cxn ang="0">
                    <a:pos x="156" y="27"/>
                  </a:cxn>
                  <a:cxn ang="0">
                    <a:pos x="217" y="56"/>
                  </a:cxn>
                  <a:cxn ang="0">
                    <a:pos x="242" y="65"/>
                  </a:cxn>
                  <a:cxn ang="0">
                    <a:pos x="273" y="85"/>
                  </a:cxn>
                  <a:cxn ang="0">
                    <a:pos x="293" y="95"/>
                  </a:cxn>
                  <a:cxn ang="0">
                    <a:pos x="291" y="102"/>
                  </a:cxn>
                  <a:cxn ang="0">
                    <a:pos x="283" y="116"/>
                  </a:cxn>
                  <a:cxn ang="0">
                    <a:pos x="317" y="135"/>
                  </a:cxn>
                  <a:cxn ang="0">
                    <a:pos x="342" y="153"/>
                  </a:cxn>
                  <a:cxn ang="0">
                    <a:pos x="362" y="165"/>
                  </a:cxn>
                  <a:cxn ang="0">
                    <a:pos x="349" y="178"/>
                  </a:cxn>
                </a:cxnLst>
                <a:rect l="0" t="0" r="r" b="b"/>
                <a:pathLst>
                  <a:path w="362" h="261">
                    <a:moveTo>
                      <a:pt x="339" y="184"/>
                    </a:moveTo>
                    <a:cubicBezTo>
                      <a:pt x="339" y="189"/>
                      <a:pt x="338" y="196"/>
                      <a:pt x="333" y="196"/>
                    </a:cubicBezTo>
                    <a:cubicBezTo>
                      <a:pt x="311" y="196"/>
                      <a:pt x="311" y="166"/>
                      <a:pt x="289" y="166"/>
                    </a:cubicBezTo>
                    <a:cubicBezTo>
                      <a:pt x="287" y="166"/>
                      <a:pt x="281" y="171"/>
                      <a:pt x="281" y="171"/>
                    </a:cubicBezTo>
                    <a:cubicBezTo>
                      <a:pt x="284" y="173"/>
                      <a:pt x="285" y="173"/>
                      <a:pt x="289" y="172"/>
                    </a:cubicBezTo>
                    <a:cubicBezTo>
                      <a:pt x="289" y="177"/>
                      <a:pt x="289" y="177"/>
                      <a:pt x="289" y="177"/>
                    </a:cubicBezTo>
                    <a:cubicBezTo>
                      <a:pt x="287" y="178"/>
                      <a:pt x="284" y="178"/>
                      <a:pt x="283" y="177"/>
                    </a:cubicBezTo>
                    <a:cubicBezTo>
                      <a:pt x="283" y="184"/>
                      <a:pt x="283" y="184"/>
                      <a:pt x="283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89" y="189"/>
                      <a:pt x="295" y="199"/>
                      <a:pt x="298" y="201"/>
                    </a:cubicBezTo>
                    <a:cubicBezTo>
                      <a:pt x="307" y="204"/>
                      <a:pt x="310" y="198"/>
                      <a:pt x="311" y="206"/>
                    </a:cubicBezTo>
                    <a:cubicBezTo>
                      <a:pt x="315" y="206"/>
                      <a:pt x="315" y="206"/>
                      <a:pt x="318" y="206"/>
                    </a:cubicBezTo>
                    <a:cubicBezTo>
                      <a:pt x="318" y="213"/>
                      <a:pt x="318" y="213"/>
                      <a:pt x="318" y="215"/>
                    </a:cubicBezTo>
                    <a:cubicBezTo>
                      <a:pt x="318" y="218"/>
                      <a:pt x="326" y="220"/>
                      <a:pt x="326" y="225"/>
                    </a:cubicBezTo>
                    <a:cubicBezTo>
                      <a:pt x="326" y="229"/>
                      <a:pt x="321" y="238"/>
                      <a:pt x="319" y="242"/>
                    </a:cubicBezTo>
                    <a:cubicBezTo>
                      <a:pt x="311" y="242"/>
                      <a:pt x="283" y="231"/>
                      <a:pt x="278" y="225"/>
                    </a:cubicBezTo>
                    <a:cubicBezTo>
                      <a:pt x="272" y="225"/>
                      <a:pt x="272" y="225"/>
                      <a:pt x="272" y="225"/>
                    </a:cubicBezTo>
                    <a:cubicBezTo>
                      <a:pt x="279" y="234"/>
                      <a:pt x="304" y="243"/>
                      <a:pt x="304" y="256"/>
                    </a:cubicBezTo>
                    <a:cubicBezTo>
                      <a:pt x="304" y="259"/>
                      <a:pt x="301" y="261"/>
                      <a:pt x="299" y="261"/>
                    </a:cubicBezTo>
                    <a:cubicBezTo>
                      <a:pt x="297" y="261"/>
                      <a:pt x="296" y="256"/>
                      <a:pt x="295" y="256"/>
                    </a:cubicBezTo>
                    <a:cubicBezTo>
                      <a:pt x="282" y="249"/>
                      <a:pt x="274" y="252"/>
                      <a:pt x="263" y="245"/>
                    </a:cubicBezTo>
                    <a:cubicBezTo>
                      <a:pt x="252" y="239"/>
                      <a:pt x="226" y="240"/>
                      <a:pt x="233" y="226"/>
                    </a:cubicBezTo>
                    <a:cubicBezTo>
                      <a:pt x="219" y="219"/>
                      <a:pt x="212" y="211"/>
                      <a:pt x="199" y="204"/>
                    </a:cubicBezTo>
                    <a:cubicBezTo>
                      <a:pt x="197" y="207"/>
                      <a:pt x="194" y="210"/>
                      <a:pt x="190" y="210"/>
                    </a:cubicBezTo>
                    <a:cubicBezTo>
                      <a:pt x="186" y="210"/>
                      <a:pt x="187" y="207"/>
                      <a:pt x="183" y="207"/>
                    </a:cubicBezTo>
                    <a:cubicBezTo>
                      <a:pt x="177" y="207"/>
                      <a:pt x="175" y="214"/>
                      <a:pt x="169" y="214"/>
                    </a:cubicBezTo>
                    <a:cubicBezTo>
                      <a:pt x="165" y="214"/>
                      <a:pt x="150" y="208"/>
                      <a:pt x="150" y="201"/>
                    </a:cubicBezTo>
                    <a:cubicBezTo>
                      <a:pt x="150" y="197"/>
                      <a:pt x="162" y="189"/>
                      <a:pt x="168" y="189"/>
                    </a:cubicBezTo>
                    <a:cubicBezTo>
                      <a:pt x="176" y="189"/>
                      <a:pt x="183" y="189"/>
                      <a:pt x="187" y="189"/>
                    </a:cubicBezTo>
                    <a:cubicBezTo>
                      <a:pt x="191" y="189"/>
                      <a:pt x="202" y="187"/>
                      <a:pt x="207" y="183"/>
                    </a:cubicBezTo>
                    <a:cubicBezTo>
                      <a:pt x="205" y="182"/>
                      <a:pt x="199" y="178"/>
                      <a:pt x="199" y="174"/>
                    </a:cubicBezTo>
                    <a:cubicBezTo>
                      <a:pt x="199" y="167"/>
                      <a:pt x="207" y="171"/>
                      <a:pt x="210" y="167"/>
                    </a:cubicBezTo>
                    <a:cubicBezTo>
                      <a:pt x="214" y="163"/>
                      <a:pt x="223" y="154"/>
                      <a:pt x="223" y="148"/>
                    </a:cubicBezTo>
                    <a:cubicBezTo>
                      <a:pt x="223" y="136"/>
                      <a:pt x="195" y="115"/>
                      <a:pt x="186" y="115"/>
                    </a:cubicBezTo>
                    <a:cubicBezTo>
                      <a:pt x="180" y="115"/>
                      <a:pt x="177" y="120"/>
                      <a:pt x="172" y="120"/>
                    </a:cubicBezTo>
                    <a:cubicBezTo>
                      <a:pt x="170" y="120"/>
                      <a:pt x="168" y="115"/>
                      <a:pt x="168" y="115"/>
                    </a:cubicBezTo>
                    <a:cubicBezTo>
                      <a:pt x="168" y="110"/>
                      <a:pt x="176" y="109"/>
                      <a:pt x="179" y="109"/>
                    </a:cubicBezTo>
                    <a:cubicBezTo>
                      <a:pt x="175" y="105"/>
                      <a:pt x="151" y="85"/>
                      <a:pt x="146" y="85"/>
                    </a:cubicBezTo>
                    <a:cubicBezTo>
                      <a:pt x="140" y="85"/>
                      <a:pt x="133" y="101"/>
                      <a:pt x="125" y="101"/>
                    </a:cubicBezTo>
                    <a:cubicBezTo>
                      <a:pt x="120" y="101"/>
                      <a:pt x="121" y="94"/>
                      <a:pt x="122" y="91"/>
                    </a:cubicBezTo>
                    <a:cubicBezTo>
                      <a:pt x="108" y="90"/>
                      <a:pt x="75" y="91"/>
                      <a:pt x="55" y="91"/>
                    </a:cubicBezTo>
                    <a:cubicBezTo>
                      <a:pt x="51" y="91"/>
                      <a:pt x="44" y="86"/>
                      <a:pt x="41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8" y="76"/>
                      <a:pt x="11" y="75"/>
                      <a:pt x="11" y="69"/>
                    </a:cubicBezTo>
                    <a:cubicBezTo>
                      <a:pt x="16" y="67"/>
                      <a:pt x="23" y="70"/>
                      <a:pt x="30" y="70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6" y="62"/>
                      <a:pt x="6" y="60"/>
                      <a:pt x="6" y="60"/>
                    </a:cubicBezTo>
                    <a:cubicBezTo>
                      <a:pt x="6" y="60"/>
                      <a:pt x="0" y="52"/>
                      <a:pt x="0" y="48"/>
                    </a:cubicBezTo>
                    <a:cubicBezTo>
                      <a:pt x="0" y="36"/>
                      <a:pt x="2" y="33"/>
                      <a:pt x="8" y="29"/>
                    </a:cubicBezTo>
                    <a:cubicBezTo>
                      <a:pt x="12" y="26"/>
                      <a:pt x="10" y="18"/>
                      <a:pt x="11" y="16"/>
                    </a:cubicBezTo>
                    <a:cubicBezTo>
                      <a:pt x="20" y="7"/>
                      <a:pt x="32" y="0"/>
                      <a:pt x="47" y="0"/>
                    </a:cubicBezTo>
                    <a:cubicBezTo>
                      <a:pt x="47" y="0"/>
                      <a:pt x="61" y="4"/>
                      <a:pt x="61" y="4"/>
                    </a:cubicBezTo>
                    <a:cubicBezTo>
                      <a:pt x="57" y="14"/>
                      <a:pt x="42" y="14"/>
                      <a:pt x="42" y="27"/>
                    </a:cubicBezTo>
                    <a:cubicBezTo>
                      <a:pt x="42" y="30"/>
                      <a:pt x="44" y="32"/>
                      <a:pt x="46" y="32"/>
                    </a:cubicBezTo>
                    <a:cubicBezTo>
                      <a:pt x="45" y="35"/>
                      <a:pt x="46" y="40"/>
                      <a:pt x="46" y="40"/>
                    </a:cubicBezTo>
                    <a:cubicBezTo>
                      <a:pt x="46" y="43"/>
                      <a:pt x="45" y="47"/>
                      <a:pt x="50" y="47"/>
                    </a:cubicBezTo>
                    <a:cubicBezTo>
                      <a:pt x="53" y="47"/>
                      <a:pt x="59" y="42"/>
                      <a:pt x="59" y="38"/>
                    </a:cubicBezTo>
                    <a:cubicBezTo>
                      <a:pt x="59" y="34"/>
                      <a:pt x="55" y="31"/>
                      <a:pt x="55" y="26"/>
                    </a:cubicBezTo>
                    <a:cubicBezTo>
                      <a:pt x="55" y="10"/>
                      <a:pt x="84" y="4"/>
                      <a:pt x="102" y="4"/>
                    </a:cubicBezTo>
                    <a:cubicBezTo>
                      <a:pt x="113" y="4"/>
                      <a:pt x="120" y="20"/>
                      <a:pt x="120" y="29"/>
                    </a:cubicBezTo>
                    <a:cubicBezTo>
                      <a:pt x="120" y="31"/>
                      <a:pt x="117" y="38"/>
                      <a:pt x="120" y="38"/>
                    </a:cubicBezTo>
                    <a:cubicBezTo>
                      <a:pt x="122" y="38"/>
                      <a:pt x="124" y="34"/>
                      <a:pt x="128" y="34"/>
                    </a:cubicBezTo>
                    <a:cubicBezTo>
                      <a:pt x="133" y="34"/>
                      <a:pt x="135" y="38"/>
                      <a:pt x="138" y="38"/>
                    </a:cubicBezTo>
                    <a:cubicBezTo>
                      <a:pt x="146" y="38"/>
                      <a:pt x="148" y="27"/>
                      <a:pt x="156" y="27"/>
                    </a:cubicBezTo>
                    <a:cubicBezTo>
                      <a:pt x="165" y="27"/>
                      <a:pt x="183" y="30"/>
                      <a:pt x="189" y="34"/>
                    </a:cubicBezTo>
                    <a:cubicBezTo>
                      <a:pt x="199" y="41"/>
                      <a:pt x="202" y="56"/>
                      <a:pt x="217" y="56"/>
                    </a:cubicBezTo>
                    <a:cubicBezTo>
                      <a:pt x="223" y="56"/>
                      <a:pt x="224" y="56"/>
                      <a:pt x="228" y="56"/>
                    </a:cubicBezTo>
                    <a:cubicBezTo>
                      <a:pt x="232" y="56"/>
                      <a:pt x="243" y="57"/>
                      <a:pt x="242" y="65"/>
                    </a:cubicBezTo>
                    <a:cubicBezTo>
                      <a:pt x="254" y="69"/>
                      <a:pt x="261" y="76"/>
                      <a:pt x="273" y="77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6" y="85"/>
                      <a:pt x="281" y="85"/>
                      <a:pt x="281" y="85"/>
                    </a:cubicBezTo>
                    <a:cubicBezTo>
                      <a:pt x="287" y="85"/>
                      <a:pt x="290" y="89"/>
                      <a:pt x="293" y="95"/>
                    </a:cubicBezTo>
                    <a:cubicBezTo>
                      <a:pt x="287" y="96"/>
                      <a:pt x="281" y="96"/>
                      <a:pt x="277" y="101"/>
                    </a:cubicBezTo>
                    <a:cubicBezTo>
                      <a:pt x="285" y="102"/>
                      <a:pt x="287" y="102"/>
                      <a:pt x="291" y="102"/>
                    </a:cubicBezTo>
                    <a:cubicBezTo>
                      <a:pt x="293" y="102"/>
                      <a:pt x="296" y="103"/>
                      <a:pt x="297" y="106"/>
                    </a:cubicBezTo>
                    <a:cubicBezTo>
                      <a:pt x="290" y="110"/>
                      <a:pt x="287" y="110"/>
                      <a:pt x="283" y="116"/>
                    </a:cubicBezTo>
                    <a:cubicBezTo>
                      <a:pt x="287" y="118"/>
                      <a:pt x="289" y="120"/>
                      <a:pt x="295" y="120"/>
                    </a:cubicBezTo>
                    <a:cubicBezTo>
                      <a:pt x="296" y="130"/>
                      <a:pt x="308" y="134"/>
                      <a:pt x="317" y="135"/>
                    </a:cubicBezTo>
                    <a:cubicBezTo>
                      <a:pt x="318" y="143"/>
                      <a:pt x="320" y="151"/>
                      <a:pt x="327" y="151"/>
                    </a:cubicBezTo>
                    <a:cubicBezTo>
                      <a:pt x="337" y="151"/>
                      <a:pt x="339" y="145"/>
                      <a:pt x="342" y="153"/>
                    </a:cubicBezTo>
                    <a:cubicBezTo>
                      <a:pt x="344" y="155"/>
                      <a:pt x="348" y="155"/>
                      <a:pt x="350" y="155"/>
                    </a:cubicBezTo>
                    <a:cubicBezTo>
                      <a:pt x="359" y="155"/>
                      <a:pt x="362" y="158"/>
                      <a:pt x="362" y="165"/>
                    </a:cubicBezTo>
                    <a:cubicBezTo>
                      <a:pt x="362" y="171"/>
                      <a:pt x="355" y="173"/>
                      <a:pt x="349" y="173"/>
                    </a:cubicBezTo>
                    <a:cubicBezTo>
                      <a:pt x="349" y="178"/>
                      <a:pt x="349" y="176"/>
                      <a:pt x="349" y="178"/>
                    </a:cubicBezTo>
                    <a:cubicBezTo>
                      <a:pt x="349" y="180"/>
                      <a:pt x="348" y="184"/>
                      <a:pt x="339" y="18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33" name="Freeform 85">
                <a:extLst>
                  <a:ext uri="{FF2B5EF4-FFF2-40B4-BE49-F238E27FC236}">
                    <a16:creationId xmlns:a16="http://schemas.microsoft.com/office/drawing/2014/main" id="{C8C09B17-CDDE-43BB-81C3-7FDB80DB45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400" y="1635125"/>
                <a:ext cx="14288" cy="12700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9">
                    <a:moveTo>
                      <a:pt x="10" y="6"/>
                    </a:moveTo>
                    <a:cubicBezTo>
                      <a:pt x="6" y="9"/>
                      <a:pt x="5" y="9"/>
                      <a:pt x="0" y="6"/>
                    </a:cubicBezTo>
                    <a:cubicBezTo>
                      <a:pt x="5" y="0"/>
                      <a:pt x="5" y="3"/>
                      <a:pt x="10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34" name="Freeform 86">
                <a:extLst>
                  <a:ext uri="{FF2B5EF4-FFF2-40B4-BE49-F238E27FC236}">
                    <a16:creationId xmlns:a16="http://schemas.microsoft.com/office/drawing/2014/main" id="{93AE3AD7-086E-48FC-88F0-1454C17C7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975" y="1568450"/>
                <a:ext cx="12700" cy="12700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9" y="9"/>
                  </a:cxn>
                  <a:cxn ang="0">
                    <a:pos x="1" y="2"/>
                  </a:cxn>
                </a:cxnLst>
                <a:rect l="0" t="0" r="r" b="b"/>
                <a:pathLst>
                  <a:path w="9" h="9">
                    <a:moveTo>
                      <a:pt x="1" y="2"/>
                    </a:moveTo>
                    <a:cubicBezTo>
                      <a:pt x="6" y="0"/>
                      <a:pt x="6" y="5"/>
                      <a:pt x="9" y="9"/>
                    </a:cubicBezTo>
                    <a:cubicBezTo>
                      <a:pt x="4" y="9"/>
                      <a:pt x="0" y="5"/>
                      <a:pt x="1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35" name="Freeform 87">
                <a:extLst>
                  <a:ext uri="{FF2B5EF4-FFF2-40B4-BE49-F238E27FC236}">
                    <a16:creationId xmlns:a16="http://schemas.microsoft.com/office/drawing/2014/main" id="{806C9705-586B-4ED3-B853-576C411129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985838"/>
                <a:ext cx="514350" cy="269875"/>
              </a:xfrm>
              <a:custGeom>
                <a:avLst/>
                <a:gdLst/>
                <a:ahLst/>
                <a:cxnLst>
                  <a:cxn ang="0">
                    <a:pos x="307" y="16"/>
                  </a:cxn>
                  <a:cxn ang="0">
                    <a:pos x="350" y="9"/>
                  </a:cxn>
                  <a:cxn ang="0">
                    <a:pos x="386" y="28"/>
                  </a:cxn>
                  <a:cxn ang="0">
                    <a:pos x="313" y="51"/>
                  </a:cxn>
                  <a:cxn ang="0">
                    <a:pos x="295" y="74"/>
                  </a:cxn>
                  <a:cxn ang="0">
                    <a:pos x="231" y="108"/>
                  </a:cxn>
                  <a:cxn ang="0">
                    <a:pos x="216" y="118"/>
                  </a:cxn>
                  <a:cxn ang="0">
                    <a:pos x="216" y="137"/>
                  </a:cxn>
                  <a:cxn ang="0">
                    <a:pos x="174" y="157"/>
                  </a:cxn>
                  <a:cxn ang="0">
                    <a:pos x="158" y="184"/>
                  </a:cxn>
                  <a:cxn ang="0">
                    <a:pos x="176" y="188"/>
                  </a:cxn>
                  <a:cxn ang="0">
                    <a:pos x="126" y="197"/>
                  </a:cxn>
                  <a:cxn ang="0">
                    <a:pos x="80" y="201"/>
                  </a:cxn>
                  <a:cxn ang="0">
                    <a:pos x="33" y="197"/>
                  </a:cxn>
                  <a:cxn ang="0">
                    <a:pos x="60" y="176"/>
                  </a:cxn>
                  <a:cxn ang="0">
                    <a:pos x="57" y="158"/>
                  </a:cxn>
                  <a:cxn ang="0">
                    <a:pos x="92" y="170"/>
                  </a:cxn>
                  <a:cxn ang="0">
                    <a:pos x="66" y="148"/>
                  </a:cxn>
                  <a:cxn ang="0">
                    <a:pos x="55" y="151"/>
                  </a:cxn>
                  <a:cxn ang="0">
                    <a:pos x="68" y="131"/>
                  </a:cxn>
                  <a:cxn ang="0">
                    <a:pos x="62" y="97"/>
                  </a:cxn>
                  <a:cxn ang="0">
                    <a:pos x="67" y="89"/>
                  </a:cxn>
                  <a:cxn ang="0">
                    <a:pos x="97" y="90"/>
                  </a:cxn>
                  <a:cxn ang="0">
                    <a:pos x="108" y="91"/>
                  </a:cxn>
                  <a:cxn ang="0">
                    <a:pos x="133" y="86"/>
                  </a:cxn>
                  <a:cxn ang="0">
                    <a:pos x="147" y="74"/>
                  </a:cxn>
                  <a:cxn ang="0">
                    <a:pos x="99" y="81"/>
                  </a:cxn>
                  <a:cxn ang="0">
                    <a:pos x="72" y="76"/>
                  </a:cxn>
                  <a:cxn ang="0">
                    <a:pos x="57" y="81"/>
                  </a:cxn>
                  <a:cxn ang="0">
                    <a:pos x="44" y="67"/>
                  </a:cxn>
                  <a:cxn ang="0">
                    <a:pos x="51" y="53"/>
                  </a:cxn>
                  <a:cxn ang="0">
                    <a:pos x="25" y="60"/>
                  </a:cxn>
                  <a:cxn ang="0">
                    <a:pos x="29" y="49"/>
                  </a:cxn>
                  <a:cxn ang="0">
                    <a:pos x="9" y="52"/>
                  </a:cxn>
                  <a:cxn ang="0">
                    <a:pos x="44" y="36"/>
                  </a:cxn>
                  <a:cxn ang="0">
                    <a:pos x="57" y="32"/>
                  </a:cxn>
                  <a:cxn ang="0">
                    <a:pos x="104" y="32"/>
                  </a:cxn>
                  <a:cxn ang="0">
                    <a:pos x="135" y="11"/>
                  </a:cxn>
                  <a:cxn ang="0">
                    <a:pos x="196" y="6"/>
                  </a:cxn>
                  <a:cxn ang="0">
                    <a:pos x="218" y="8"/>
                  </a:cxn>
                  <a:cxn ang="0">
                    <a:pos x="245" y="3"/>
                  </a:cxn>
                  <a:cxn ang="0">
                    <a:pos x="315" y="11"/>
                  </a:cxn>
                </a:cxnLst>
                <a:rect l="0" t="0" r="r" b="b"/>
                <a:pathLst>
                  <a:path w="386" h="203">
                    <a:moveTo>
                      <a:pt x="315" y="11"/>
                    </a:moveTo>
                    <a:cubicBezTo>
                      <a:pt x="312" y="14"/>
                      <a:pt x="310" y="15"/>
                      <a:pt x="307" y="16"/>
                    </a:cubicBezTo>
                    <a:cubicBezTo>
                      <a:pt x="342" y="6"/>
                      <a:pt x="342" y="6"/>
                      <a:pt x="342" y="6"/>
                    </a:cubicBezTo>
                    <a:cubicBezTo>
                      <a:pt x="345" y="7"/>
                      <a:pt x="347" y="8"/>
                      <a:pt x="350" y="9"/>
                    </a:cubicBezTo>
                    <a:cubicBezTo>
                      <a:pt x="355" y="11"/>
                      <a:pt x="355" y="14"/>
                      <a:pt x="358" y="17"/>
                    </a:cubicBezTo>
                    <a:cubicBezTo>
                      <a:pt x="363" y="22"/>
                      <a:pt x="386" y="20"/>
                      <a:pt x="386" y="28"/>
                    </a:cubicBezTo>
                    <a:cubicBezTo>
                      <a:pt x="386" y="33"/>
                      <a:pt x="378" y="32"/>
                      <a:pt x="375" y="34"/>
                    </a:cubicBezTo>
                    <a:cubicBezTo>
                      <a:pt x="358" y="48"/>
                      <a:pt x="336" y="40"/>
                      <a:pt x="313" y="51"/>
                    </a:cubicBezTo>
                    <a:cubicBezTo>
                      <a:pt x="317" y="56"/>
                      <a:pt x="335" y="52"/>
                      <a:pt x="346" y="52"/>
                    </a:cubicBezTo>
                    <a:cubicBezTo>
                      <a:pt x="336" y="63"/>
                      <a:pt x="311" y="69"/>
                      <a:pt x="295" y="74"/>
                    </a:cubicBezTo>
                    <a:cubicBezTo>
                      <a:pt x="277" y="80"/>
                      <a:pt x="267" y="97"/>
                      <a:pt x="254" y="107"/>
                    </a:cubicBezTo>
                    <a:cubicBezTo>
                      <a:pt x="248" y="112"/>
                      <a:pt x="238" y="106"/>
                      <a:pt x="231" y="108"/>
                    </a:cubicBezTo>
                    <a:cubicBezTo>
                      <a:pt x="221" y="112"/>
                      <a:pt x="210" y="112"/>
                      <a:pt x="203" y="118"/>
                    </a:cubicBezTo>
                    <a:cubicBezTo>
                      <a:pt x="216" y="118"/>
                      <a:pt x="216" y="118"/>
                      <a:pt x="216" y="118"/>
                    </a:cubicBezTo>
                    <a:cubicBezTo>
                      <a:pt x="217" y="128"/>
                      <a:pt x="211" y="127"/>
                      <a:pt x="203" y="126"/>
                    </a:cubicBezTo>
                    <a:cubicBezTo>
                      <a:pt x="208" y="129"/>
                      <a:pt x="213" y="131"/>
                      <a:pt x="216" y="137"/>
                    </a:cubicBezTo>
                    <a:cubicBezTo>
                      <a:pt x="206" y="141"/>
                      <a:pt x="203" y="152"/>
                      <a:pt x="196" y="157"/>
                    </a:cubicBezTo>
                    <a:cubicBezTo>
                      <a:pt x="177" y="157"/>
                      <a:pt x="177" y="157"/>
                      <a:pt x="174" y="157"/>
                    </a:cubicBezTo>
                    <a:cubicBezTo>
                      <a:pt x="175" y="160"/>
                      <a:pt x="177" y="161"/>
                      <a:pt x="177" y="164"/>
                    </a:cubicBezTo>
                    <a:cubicBezTo>
                      <a:pt x="177" y="178"/>
                      <a:pt x="158" y="169"/>
                      <a:pt x="158" y="184"/>
                    </a:cubicBezTo>
                    <a:cubicBezTo>
                      <a:pt x="165" y="184"/>
                      <a:pt x="166" y="184"/>
                      <a:pt x="169" y="184"/>
                    </a:cubicBezTo>
                    <a:cubicBezTo>
                      <a:pt x="171" y="184"/>
                      <a:pt x="176" y="184"/>
                      <a:pt x="176" y="188"/>
                    </a:cubicBezTo>
                    <a:cubicBezTo>
                      <a:pt x="176" y="195"/>
                      <a:pt x="151" y="203"/>
                      <a:pt x="141" y="203"/>
                    </a:cubicBezTo>
                    <a:cubicBezTo>
                      <a:pt x="131" y="203"/>
                      <a:pt x="135" y="197"/>
                      <a:pt x="126" y="197"/>
                    </a:cubicBezTo>
                    <a:cubicBezTo>
                      <a:pt x="113" y="197"/>
                      <a:pt x="104" y="197"/>
                      <a:pt x="93" y="197"/>
                    </a:cubicBezTo>
                    <a:cubicBezTo>
                      <a:pt x="89" y="197"/>
                      <a:pt x="86" y="201"/>
                      <a:pt x="80" y="201"/>
                    </a:cubicBezTo>
                    <a:cubicBezTo>
                      <a:pt x="65" y="201"/>
                      <a:pt x="53" y="197"/>
                      <a:pt x="38" y="192"/>
                    </a:cubicBezTo>
                    <a:cubicBezTo>
                      <a:pt x="37" y="194"/>
                      <a:pt x="35" y="197"/>
                      <a:pt x="33" y="197"/>
                    </a:cubicBezTo>
                    <a:cubicBezTo>
                      <a:pt x="29" y="197"/>
                      <a:pt x="28" y="194"/>
                      <a:pt x="28" y="193"/>
                    </a:cubicBezTo>
                    <a:cubicBezTo>
                      <a:pt x="28" y="176"/>
                      <a:pt x="51" y="182"/>
                      <a:pt x="60" y="176"/>
                    </a:cubicBezTo>
                    <a:cubicBezTo>
                      <a:pt x="55" y="172"/>
                      <a:pt x="46" y="170"/>
                      <a:pt x="46" y="162"/>
                    </a:cubicBezTo>
                    <a:cubicBezTo>
                      <a:pt x="46" y="156"/>
                      <a:pt x="52" y="158"/>
                      <a:pt x="57" y="158"/>
                    </a:cubicBezTo>
                    <a:cubicBezTo>
                      <a:pt x="71" y="158"/>
                      <a:pt x="76" y="165"/>
                      <a:pt x="84" y="170"/>
                    </a:cubicBezTo>
                    <a:cubicBezTo>
                      <a:pt x="92" y="170"/>
                      <a:pt x="92" y="170"/>
                      <a:pt x="92" y="170"/>
                    </a:cubicBezTo>
                    <a:cubicBezTo>
                      <a:pt x="86" y="164"/>
                      <a:pt x="72" y="159"/>
                      <a:pt x="72" y="148"/>
                    </a:cubicBezTo>
                    <a:cubicBezTo>
                      <a:pt x="66" y="148"/>
                      <a:pt x="66" y="148"/>
                      <a:pt x="66" y="148"/>
                    </a:cubicBezTo>
                    <a:cubicBezTo>
                      <a:pt x="63" y="149"/>
                      <a:pt x="63" y="149"/>
                      <a:pt x="61" y="151"/>
                    </a:cubicBezTo>
                    <a:cubicBezTo>
                      <a:pt x="55" y="151"/>
                      <a:pt x="55" y="151"/>
                      <a:pt x="55" y="151"/>
                    </a:cubicBezTo>
                    <a:cubicBezTo>
                      <a:pt x="55" y="146"/>
                      <a:pt x="55" y="146"/>
                      <a:pt x="55" y="146"/>
                    </a:cubicBezTo>
                    <a:cubicBezTo>
                      <a:pt x="58" y="138"/>
                      <a:pt x="61" y="134"/>
                      <a:pt x="68" y="131"/>
                    </a:cubicBezTo>
                    <a:cubicBezTo>
                      <a:pt x="79" y="128"/>
                      <a:pt x="92" y="132"/>
                      <a:pt x="92" y="119"/>
                    </a:cubicBezTo>
                    <a:cubicBezTo>
                      <a:pt x="92" y="105"/>
                      <a:pt x="62" y="105"/>
                      <a:pt x="62" y="97"/>
                    </a:cubicBezTo>
                    <a:cubicBezTo>
                      <a:pt x="62" y="93"/>
                      <a:pt x="69" y="94"/>
                      <a:pt x="73" y="94"/>
                    </a:cubicBezTo>
                    <a:cubicBezTo>
                      <a:pt x="68" y="94"/>
                      <a:pt x="67" y="92"/>
                      <a:pt x="67" y="89"/>
                    </a:cubicBezTo>
                    <a:cubicBezTo>
                      <a:pt x="69" y="88"/>
                      <a:pt x="71" y="89"/>
                      <a:pt x="73" y="89"/>
                    </a:cubicBezTo>
                    <a:cubicBezTo>
                      <a:pt x="78" y="89"/>
                      <a:pt x="88" y="87"/>
                      <a:pt x="97" y="90"/>
                    </a:cubicBezTo>
                    <a:cubicBezTo>
                      <a:pt x="108" y="93"/>
                      <a:pt x="112" y="106"/>
                      <a:pt x="124" y="104"/>
                    </a:cubicBezTo>
                    <a:cubicBezTo>
                      <a:pt x="122" y="102"/>
                      <a:pt x="108" y="93"/>
                      <a:pt x="108" y="91"/>
                    </a:cubicBezTo>
                    <a:cubicBezTo>
                      <a:pt x="108" y="89"/>
                      <a:pt x="110" y="88"/>
                      <a:pt x="111" y="86"/>
                    </a:cubicBezTo>
                    <a:cubicBezTo>
                      <a:pt x="133" y="86"/>
                      <a:pt x="133" y="86"/>
                      <a:pt x="133" y="86"/>
                    </a:cubicBezTo>
                    <a:cubicBezTo>
                      <a:pt x="141" y="83"/>
                      <a:pt x="149" y="81"/>
                      <a:pt x="154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38" y="81"/>
                      <a:pt x="128" y="84"/>
                      <a:pt x="114" y="84"/>
                    </a:cubicBezTo>
                    <a:cubicBezTo>
                      <a:pt x="106" y="84"/>
                      <a:pt x="103" y="81"/>
                      <a:pt x="99" y="81"/>
                    </a:cubicBezTo>
                    <a:cubicBezTo>
                      <a:pt x="95" y="81"/>
                      <a:pt x="93" y="85"/>
                      <a:pt x="90" y="85"/>
                    </a:cubicBezTo>
                    <a:cubicBezTo>
                      <a:pt x="81" y="85"/>
                      <a:pt x="70" y="82"/>
                      <a:pt x="72" y="76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3" y="78"/>
                      <a:pt x="61" y="81"/>
                      <a:pt x="57" y="81"/>
                    </a:cubicBezTo>
                    <a:cubicBezTo>
                      <a:pt x="48" y="81"/>
                      <a:pt x="36" y="75"/>
                      <a:pt x="33" y="71"/>
                    </a:cubicBezTo>
                    <a:cubicBezTo>
                      <a:pt x="36" y="69"/>
                      <a:pt x="39" y="67"/>
                      <a:pt x="44" y="67"/>
                    </a:cubicBezTo>
                    <a:cubicBezTo>
                      <a:pt x="36" y="67"/>
                      <a:pt x="27" y="66"/>
                      <a:pt x="24" y="67"/>
                    </a:cubicBezTo>
                    <a:cubicBezTo>
                      <a:pt x="29" y="55"/>
                      <a:pt x="40" y="56"/>
                      <a:pt x="51" y="53"/>
                    </a:cubicBezTo>
                    <a:cubicBezTo>
                      <a:pt x="47" y="52"/>
                      <a:pt x="46" y="52"/>
                      <a:pt x="42" y="52"/>
                    </a:cubicBezTo>
                    <a:cubicBezTo>
                      <a:pt x="33" y="52"/>
                      <a:pt x="33" y="60"/>
                      <a:pt x="25" y="60"/>
                    </a:cubicBezTo>
                    <a:cubicBezTo>
                      <a:pt x="22" y="60"/>
                      <a:pt x="18" y="57"/>
                      <a:pt x="17" y="56"/>
                    </a:cubicBezTo>
                    <a:cubicBezTo>
                      <a:pt x="21" y="52"/>
                      <a:pt x="24" y="51"/>
                      <a:pt x="29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3" y="50"/>
                      <a:pt x="11" y="51"/>
                      <a:pt x="9" y="52"/>
                    </a:cubicBezTo>
                    <a:cubicBezTo>
                      <a:pt x="7" y="52"/>
                      <a:pt x="2" y="52"/>
                      <a:pt x="0" y="52"/>
                    </a:cubicBezTo>
                    <a:cubicBezTo>
                      <a:pt x="2" y="41"/>
                      <a:pt x="31" y="36"/>
                      <a:pt x="44" y="36"/>
                    </a:cubicBezTo>
                    <a:cubicBezTo>
                      <a:pt x="49" y="36"/>
                      <a:pt x="52" y="36"/>
                      <a:pt x="53" y="36"/>
                    </a:cubicBezTo>
                    <a:cubicBezTo>
                      <a:pt x="55" y="36"/>
                      <a:pt x="57" y="34"/>
                      <a:pt x="57" y="32"/>
                    </a:cubicBezTo>
                    <a:cubicBezTo>
                      <a:pt x="71" y="32"/>
                      <a:pt x="65" y="22"/>
                      <a:pt x="74" y="22"/>
                    </a:cubicBezTo>
                    <a:cubicBezTo>
                      <a:pt x="83" y="22"/>
                      <a:pt x="100" y="31"/>
                      <a:pt x="104" y="32"/>
                    </a:cubicBezTo>
                    <a:cubicBezTo>
                      <a:pt x="108" y="22"/>
                      <a:pt x="113" y="12"/>
                      <a:pt x="126" y="12"/>
                    </a:cubicBezTo>
                    <a:cubicBezTo>
                      <a:pt x="134" y="12"/>
                      <a:pt x="129" y="16"/>
                      <a:pt x="135" y="11"/>
                    </a:cubicBezTo>
                    <a:cubicBezTo>
                      <a:pt x="137" y="7"/>
                      <a:pt x="141" y="6"/>
                      <a:pt x="145" y="6"/>
                    </a:cubicBezTo>
                    <a:cubicBezTo>
                      <a:pt x="168" y="6"/>
                      <a:pt x="173" y="6"/>
                      <a:pt x="196" y="6"/>
                    </a:cubicBezTo>
                    <a:cubicBezTo>
                      <a:pt x="197" y="4"/>
                      <a:pt x="199" y="3"/>
                      <a:pt x="201" y="3"/>
                    </a:cubicBezTo>
                    <a:cubicBezTo>
                      <a:pt x="209" y="3"/>
                      <a:pt x="211" y="8"/>
                      <a:pt x="218" y="8"/>
                    </a:cubicBezTo>
                    <a:cubicBezTo>
                      <a:pt x="224" y="8"/>
                      <a:pt x="226" y="0"/>
                      <a:pt x="232" y="0"/>
                    </a:cubicBezTo>
                    <a:cubicBezTo>
                      <a:pt x="239" y="0"/>
                      <a:pt x="241" y="3"/>
                      <a:pt x="245" y="3"/>
                    </a:cubicBezTo>
                    <a:cubicBezTo>
                      <a:pt x="250" y="3"/>
                      <a:pt x="253" y="3"/>
                      <a:pt x="258" y="3"/>
                    </a:cubicBezTo>
                    <a:cubicBezTo>
                      <a:pt x="268" y="3"/>
                      <a:pt x="306" y="2"/>
                      <a:pt x="315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36" name="Freeform 88">
                <a:extLst>
                  <a:ext uri="{FF2B5EF4-FFF2-40B4-BE49-F238E27FC236}">
                    <a16:creationId xmlns:a16="http://schemas.microsoft.com/office/drawing/2014/main" id="{8BC0CDA3-976D-44EF-A754-989EBB2FFB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0238" y="960438"/>
                <a:ext cx="1006475" cy="765175"/>
              </a:xfrm>
              <a:custGeom>
                <a:avLst/>
                <a:gdLst/>
                <a:ahLst/>
                <a:cxnLst>
                  <a:cxn ang="0">
                    <a:pos x="280" y="372"/>
                  </a:cxn>
                  <a:cxn ang="0">
                    <a:pos x="267" y="360"/>
                  </a:cxn>
                  <a:cxn ang="0">
                    <a:pos x="228" y="336"/>
                  </a:cxn>
                  <a:cxn ang="0">
                    <a:pos x="215" y="302"/>
                  </a:cxn>
                  <a:cxn ang="0">
                    <a:pos x="109" y="219"/>
                  </a:cxn>
                  <a:cxn ang="0">
                    <a:pos x="73" y="223"/>
                  </a:cxn>
                  <a:cxn ang="0">
                    <a:pos x="43" y="217"/>
                  </a:cxn>
                  <a:cxn ang="0">
                    <a:pos x="19" y="202"/>
                  </a:cxn>
                  <a:cxn ang="0">
                    <a:pos x="51" y="190"/>
                  </a:cxn>
                  <a:cxn ang="0">
                    <a:pos x="64" y="180"/>
                  </a:cxn>
                  <a:cxn ang="0">
                    <a:pos x="0" y="166"/>
                  </a:cxn>
                  <a:cxn ang="0">
                    <a:pos x="84" y="141"/>
                  </a:cxn>
                  <a:cxn ang="0">
                    <a:pos x="72" y="102"/>
                  </a:cxn>
                  <a:cxn ang="0">
                    <a:pos x="144" y="59"/>
                  </a:cxn>
                  <a:cxn ang="0">
                    <a:pos x="237" y="56"/>
                  </a:cxn>
                  <a:cxn ang="0">
                    <a:pos x="260" y="53"/>
                  </a:cxn>
                  <a:cxn ang="0">
                    <a:pos x="274" y="38"/>
                  </a:cxn>
                  <a:cxn ang="0">
                    <a:pos x="309" y="36"/>
                  </a:cxn>
                  <a:cxn ang="0">
                    <a:pos x="355" y="15"/>
                  </a:cxn>
                  <a:cxn ang="0">
                    <a:pos x="391" y="13"/>
                  </a:cxn>
                  <a:cxn ang="0">
                    <a:pos x="534" y="0"/>
                  </a:cxn>
                  <a:cxn ang="0">
                    <a:pos x="594" y="48"/>
                  </a:cxn>
                  <a:cxn ang="0">
                    <a:pos x="570" y="75"/>
                  </a:cxn>
                  <a:cxn ang="0">
                    <a:pos x="603" y="102"/>
                  </a:cxn>
                  <a:cxn ang="0">
                    <a:pos x="684" y="66"/>
                  </a:cxn>
                  <a:cxn ang="0">
                    <a:pos x="730" y="51"/>
                  </a:cxn>
                  <a:cxn ang="0">
                    <a:pos x="702" y="94"/>
                  </a:cxn>
                  <a:cxn ang="0">
                    <a:pos x="691" y="114"/>
                  </a:cxn>
                  <a:cxn ang="0">
                    <a:pos x="654" y="150"/>
                  </a:cxn>
                  <a:cxn ang="0">
                    <a:pos x="677" y="178"/>
                  </a:cxn>
                  <a:cxn ang="0">
                    <a:pos x="657" y="202"/>
                  </a:cxn>
                  <a:cxn ang="0">
                    <a:pos x="669" y="236"/>
                  </a:cxn>
                  <a:cxn ang="0">
                    <a:pos x="673" y="260"/>
                  </a:cxn>
                  <a:cxn ang="0">
                    <a:pos x="633" y="295"/>
                  </a:cxn>
                  <a:cxn ang="0">
                    <a:pos x="637" y="305"/>
                  </a:cxn>
                  <a:cxn ang="0">
                    <a:pos x="601" y="297"/>
                  </a:cxn>
                  <a:cxn ang="0">
                    <a:pos x="633" y="358"/>
                  </a:cxn>
                  <a:cxn ang="0">
                    <a:pos x="596" y="347"/>
                  </a:cxn>
                  <a:cxn ang="0">
                    <a:pos x="616" y="375"/>
                  </a:cxn>
                  <a:cxn ang="0">
                    <a:pos x="518" y="408"/>
                  </a:cxn>
                  <a:cxn ang="0">
                    <a:pos x="483" y="445"/>
                  </a:cxn>
                  <a:cxn ang="0">
                    <a:pos x="443" y="449"/>
                  </a:cxn>
                  <a:cxn ang="0">
                    <a:pos x="402" y="485"/>
                  </a:cxn>
                  <a:cxn ang="0">
                    <a:pos x="384" y="523"/>
                  </a:cxn>
                  <a:cxn ang="0">
                    <a:pos x="362" y="571"/>
                  </a:cxn>
                  <a:cxn ang="0">
                    <a:pos x="313" y="560"/>
                  </a:cxn>
                  <a:cxn ang="0">
                    <a:pos x="270" y="499"/>
                  </a:cxn>
                  <a:cxn ang="0">
                    <a:pos x="256" y="475"/>
                  </a:cxn>
                  <a:cxn ang="0">
                    <a:pos x="237" y="438"/>
                  </a:cxn>
                  <a:cxn ang="0">
                    <a:pos x="255" y="403"/>
                  </a:cxn>
                </a:cxnLst>
                <a:rect l="0" t="0" r="r" b="b"/>
                <a:pathLst>
                  <a:path w="756" h="575">
                    <a:moveTo>
                      <a:pt x="255" y="403"/>
                    </a:moveTo>
                    <a:cubicBezTo>
                      <a:pt x="261" y="400"/>
                      <a:pt x="261" y="400"/>
                      <a:pt x="267" y="402"/>
                    </a:cubicBezTo>
                    <a:cubicBezTo>
                      <a:pt x="270" y="389"/>
                      <a:pt x="276" y="385"/>
                      <a:pt x="280" y="372"/>
                    </a:cubicBezTo>
                    <a:cubicBezTo>
                      <a:pt x="266" y="368"/>
                      <a:pt x="234" y="366"/>
                      <a:pt x="233" y="353"/>
                    </a:cubicBezTo>
                    <a:cubicBezTo>
                      <a:pt x="237" y="352"/>
                      <a:pt x="236" y="353"/>
                      <a:pt x="240" y="353"/>
                    </a:cubicBezTo>
                    <a:cubicBezTo>
                      <a:pt x="250" y="353"/>
                      <a:pt x="256" y="360"/>
                      <a:pt x="267" y="360"/>
                    </a:cubicBezTo>
                    <a:cubicBezTo>
                      <a:pt x="271" y="360"/>
                      <a:pt x="271" y="356"/>
                      <a:pt x="271" y="353"/>
                    </a:cubicBezTo>
                    <a:cubicBezTo>
                      <a:pt x="258" y="349"/>
                      <a:pt x="254" y="328"/>
                      <a:pt x="239" y="328"/>
                    </a:cubicBezTo>
                    <a:cubicBezTo>
                      <a:pt x="235" y="328"/>
                      <a:pt x="234" y="336"/>
                      <a:pt x="228" y="336"/>
                    </a:cubicBezTo>
                    <a:cubicBezTo>
                      <a:pt x="220" y="336"/>
                      <a:pt x="216" y="335"/>
                      <a:pt x="216" y="328"/>
                    </a:cubicBezTo>
                    <a:cubicBezTo>
                      <a:pt x="216" y="318"/>
                      <a:pt x="226" y="319"/>
                      <a:pt x="226" y="309"/>
                    </a:cubicBezTo>
                    <a:cubicBezTo>
                      <a:pt x="226" y="303"/>
                      <a:pt x="219" y="302"/>
                      <a:pt x="215" y="302"/>
                    </a:cubicBezTo>
                    <a:cubicBezTo>
                      <a:pt x="215" y="295"/>
                      <a:pt x="215" y="295"/>
                      <a:pt x="215" y="295"/>
                    </a:cubicBezTo>
                    <a:cubicBezTo>
                      <a:pt x="203" y="257"/>
                      <a:pt x="172" y="219"/>
                      <a:pt x="122" y="219"/>
                    </a:cubicBezTo>
                    <a:cubicBezTo>
                      <a:pt x="115" y="219"/>
                      <a:pt x="113" y="219"/>
                      <a:pt x="109" y="219"/>
                    </a:cubicBezTo>
                    <a:cubicBezTo>
                      <a:pt x="103" y="219"/>
                      <a:pt x="101" y="224"/>
                      <a:pt x="95" y="224"/>
                    </a:cubicBezTo>
                    <a:cubicBezTo>
                      <a:pt x="91" y="224"/>
                      <a:pt x="87" y="221"/>
                      <a:pt x="82" y="221"/>
                    </a:cubicBezTo>
                    <a:cubicBezTo>
                      <a:pt x="77" y="221"/>
                      <a:pt x="75" y="222"/>
                      <a:pt x="73" y="223"/>
                    </a:cubicBezTo>
                    <a:cubicBezTo>
                      <a:pt x="74" y="224"/>
                      <a:pt x="76" y="226"/>
                      <a:pt x="77" y="226"/>
                    </a:cubicBezTo>
                    <a:cubicBezTo>
                      <a:pt x="75" y="229"/>
                      <a:pt x="75" y="228"/>
                      <a:pt x="72" y="228"/>
                    </a:cubicBezTo>
                    <a:cubicBezTo>
                      <a:pt x="62" y="228"/>
                      <a:pt x="48" y="224"/>
                      <a:pt x="43" y="217"/>
                    </a:cubicBezTo>
                    <a:cubicBezTo>
                      <a:pt x="47" y="214"/>
                      <a:pt x="50" y="214"/>
                      <a:pt x="52" y="210"/>
                    </a:cubicBezTo>
                    <a:cubicBezTo>
                      <a:pt x="45" y="207"/>
                      <a:pt x="39" y="202"/>
                      <a:pt x="34" y="202"/>
                    </a:cubicBezTo>
                    <a:cubicBezTo>
                      <a:pt x="24" y="202"/>
                      <a:pt x="27" y="206"/>
                      <a:pt x="19" y="202"/>
                    </a:cubicBezTo>
                    <a:cubicBezTo>
                      <a:pt x="19" y="196"/>
                      <a:pt x="28" y="194"/>
                      <a:pt x="32" y="194"/>
                    </a:cubicBezTo>
                    <a:cubicBezTo>
                      <a:pt x="37" y="194"/>
                      <a:pt x="40" y="194"/>
                      <a:pt x="43" y="194"/>
                    </a:cubicBezTo>
                    <a:cubicBezTo>
                      <a:pt x="47" y="194"/>
                      <a:pt x="49" y="193"/>
                      <a:pt x="51" y="190"/>
                    </a:cubicBezTo>
                    <a:cubicBezTo>
                      <a:pt x="76" y="190"/>
                      <a:pt x="76" y="190"/>
                      <a:pt x="76" y="190"/>
                    </a:cubicBezTo>
                    <a:cubicBezTo>
                      <a:pt x="80" y="187"/>
                      <a:pt x="80" y="185"/>
                      <a:pt x="82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63" y="183"/>
                      <a:pt x="62" y="185"/>
                      <a:pt x="60" y="185"/>
                    </a:cubicBezTo>
                    <a:cubicBezTo>
                      <a:pt x="53" y="185"/>
                      <a:pt x="50" y="185"/>
                      <a:pt x="44" y="185"/>
                    </a:cubicBezTo>
                    <a:cubicBezTo>
                      <a:pt x="42" y="185"/>
                      <a:pt x="0" y="173"/>
                      <a:pt x="0" y="166"/>
                    </a:cubicBezTo>
                    <a:cubicBezTo>
                      <a:pt x="0" y="152"/>
                      <a:pt x="16" y="157"/>
                      <a:pt x="25" y="154"/>
                    </a:cubicBezTo>
                    <a:cubicBezTo>
                      <a:pt x="33" y="151"/>
                      <a:pt x="38" y="146"/>
                      <a:pt x="46" y="144"/>
                    </a:cubicBezTo>
                    <a:cubicBezTo>
                      <a:pt x="58" y="140"/>
                      <a:pt x="74" y="146"/>
                      <a:pt x="84" y="141"/>
                    </a:cubicBezTo>
                    <a:cubicBezTo>
                      <a:pt x="91" y="136"/>
                      <a:pt x="96" y="128"/>
                      <a:pt x="96" y="117"/>
                    </a:cubicBezTo>
                    <a:cubicBezTo>
                      <a:pt x="88" y="116"/>
                      <a:pt x="63" y="117"/>
                      <a:pt x="63" y="109"/>
                    </a:cubicBezTo>
                    <a:cubicBezTo>
                      <a:pt x="63" y="105"/>
                      <a:pt x="69" y="102"/>
                      <a:pt x="72" y="102"/>
                    </a:cubicBezTo>
                    <a:cubicBezTo>
                      <a:pt x="87" y="97"/>
                      <a:pt x="106" y="86"/>
                      <a:pt x="115" y="78"/>
                    </a:cubicBezTo>
                    <a:cubicBezTo>
                      <a:pt x="119" y="80"/>
                      <a:pt x="122" y="81"/>
                      <a:pt x="127" y="81"/>
                    </a:cubicBezTo>
                    <a:cubicBezTo>
                      <a:pt x="142" y="81"/>
                      <a:pt x="130" y="61"/>
                      <a:pt x="144" y="59"/>
                    </a:cubicBezTo>
                    <a:cubicBezTo>
                      <a:pt x="162" y="57"/>
                      <a:pt x="169" y="52"/>
                      <a:pt x="185" y="52"/>
                    </a:cubicBezTo>
                    <a:cubicBezTo>
                      <a:pt x="198" y="49"/>
                      <a:pt x="206" y="42"/>
                      <a:pt x="218" y="42"/>
                    </a:cubicBezTo>
                    <a:cubicBezTo>
                      <a:pt x="226" y="42"/>
                      <a:pt x="229" y="56"/>
                      <a:pt x="237" y="56"/>
                    </a:cubicBezTo>
                    <a:cubicBezTo>
                      <a:pt x="237" y="52"/>
                      <a:pt x="235" y="50"/>
                      <a:pt x="235" y="47"/>
                    </a:cubicBezTo>
                    <a:cubicBezTo>
                      <a:pt x="239" y="42"/>
                      <a:pt x="239" y="42"/>
                      <a:pt x="239" y="42"/>
                    </a:cubicBezTo>
                    <a:cubicBezTo>
                      <a:pt x="244" y="51"/>
                      <a:pt x="252" y="50"/>
                      <a:pt x="260" y="53"/>
                    </a:cubicBezTo>
                    <a:cubicBezTo>
                      <a:pt x="262" y="53"/>
                      <a:pt x="267" y="53"/>
                      <a:pt x="267" y="53"/>
                    </a:cubicBezTo>
                    <a:cubicBezTo>
                      <a:pt x="266" y="50"/>
                      <a:pt x="263" y="47"/>
                      <a:pt x="263" y="44"/>
                    </a:cubicBezTo>
                    <a:cubicBezTo>
                      <a:pt x="263" y="38"/>
                      <a:pt x="270" y="38"/>
                      <a:pt x="274" y="38"/>
                    </a:cubicBezTo>
                    <a:cubicBezTo>
                      <a:pt x="293" y="38"/>
                      <a:pt x="303" y="48"/>
                      <a:pt x="314" y="53"/>
                    </a:cubicBezTo>
                    <a:cubicBezTo>
                      <a:pt x="334" y="53"/>
                      <a:pt x="334" y="53"/>
                      <a:pt x="334" y="53"/>
                    </a:cubicBezTo>
                    <a:cubicBezTo>
                      <a:pt x="327" y="50"/>
                      <a:pt x="309" y="44"/>
                      <a:pt x="309" y="36"/>
                    </a:cubicBezTo>
                    <a:cubicBezTo>
                      <a:pt x="309" y="29"/>
                      <a:pt x="322" y="31"/>
                      <a:pt x="326" y="30"/>
                    </a:cubicBezTo>
                    <a:cubicBezTo>
                      <a:pt x="323" y="27"/>
                      <a:pt x="320" y="27"/>
                      <a:pt x="318" y="24"/>
                    </a:cubicBezTo>
                    <a:cubicBezTo>
                      <a:pt x="330" y="18"/>
                      <a:pt x="341" y="15"/>
                      <a:pt x="355" y="15"/>
                    </a:cubicBezTo>
                    <a:cubicBezTo>
                      <a:pt x="366" y="15"/>
                      <a:pt x="373" y="15"/>
                      <a:pt x="382" y="18"/>
                    </a:cubicBezTo>
                    <a:cubicBezTo>
                      <a:pt x="391" y="18"/>
                      <a:pt x="391" y="18"/>
                      <a:pt x="391" y="1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8" y="12"/>
                      <a:pt x="402" y="13"/>
                      <a:pt x="409" y="13"/>
                    </a:cubicBezTo>
                    <a:cubicBezTo>
                      <a:pt x="430" y="13"/>
                      <a:pt x="447" y="0"/>
                      <a:pt x="470" y="0"/>
                    </a:cubicBezTo>
                    <a:cubicBezTo>
                      <a:pt x="495" y="0"/>
                      <a:pt x="512" y="0"/>
                      <a:pt x="534" y="0"/>
                    </a:cubicBezTo>
                    <a:cubicBezTo>
                      <a:pt x="560" y="0"/>
                      <a:pt x="579" y="17"/>
                      <a:pt x="600" y="26"/>
                    </a:cubicBezTo>
                    <a:cubicBezTo>
                      <a:pt x="612" y="31"/>
                      <a:pt x="627" y="28"/>
                      <a:pt x="638" y="30"/>
                    </a:cubicBezTo>
                    <a:cubicBezTo>
                      <a:pt x="636" y="46"/>
                      <a:pt x="606" y="44"/>
                      <a:pt x="594" y="48"/>
                    </a:cubicBezTo>
                    <a:cubicBezTo>
                      <a:pt x="497" y="53"/>
                      <a:pt x="497" y="53"/>
                      <a:pt x="497" y="53"/>
                    </a:cubicBezTo>
                    <a:cubicBezTo>
                      <a:pt x="505" y="59"/>
                      <a:pt x="579" y="50"/>
                      <a:pt x="587" y="53"/>
                    </a:cubicBezTo>
                    <a:cubicBezTo>
                      <a:pt x="586" y="57"/>
                      <a:pt x="567" y="75"/>
                      <a:pt x="570" y="75"/>
                    </a:cubicBezTo>
                    <a:cubicBezTo>
                      <a:pt x="581" y="75"/>
                      <a:pt x="607" y="50"/>
                      <a:pt x="622" y="50"/>
                    </a:cubicBezTo>
                    <a:cubicBezTo>
                      <a:pt x="630" y="50"/>
                      <a:pt x="633" y="57"/>
                      <a:pt x="633" y="64"/>
                    </a:cubicBezTo>
                    <a:cubicBezTo>
                      <a:pt x="633" y="67"/>
                      <a:pt x="605" y="97"/>
                      <a:pt x="603" y="102"/>
                    </a:cubicBezTo>
                    <a:cubicBezTo>
                      <a:pt x="615" y="99"/>
                      <a:pt x="637" y="70"/>
                      <a:pt x="644" y="64"/>
                    </a:cubicBezTo>
                    <a:cubicBezTo>
                      <a:pt x="655" y="64"/>
                      <a:pt x="674" y="64"/>
                      <a:pt x="674" y="64"/>
                    </a:cubicBezTo>
                    <a:cubicBezTo>
                      <a:pt x="674" y="64"/>
                      <a:pt x="682" y="66"/>
                      <a:pt x="684" y="66"/>
                    </a:cubicBezTo>
                    <a:cubicBezTo>
                      <a:pt x="692" y="63"/>
                      <a:pt x="693" y="60"/>
                      <a:pt x="700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3" y="52"/>
                      <a:pt x="726" y="51"/>
                      <a:pt x="730" y="51"/>
                    </a:cubicBezTo>
                    <a:cubicBezTo>
                      <a:pt x="736" y="51"/>
                      <a:pt x="756" y="61"/>
                      <a:pt x="756" y="67"/>
                    </a:cubicBezTo>
                    <a:cubicBezTo>
                      <a:pt x="756" y="72"/>
                      <a:pt x="748" y="76"/>
                      <a:pt x="745" y="77"/>
                    </a:cubicBezTo>
                    <a:cubicBezTo>
                      <a:pt x="731" y="82"/>
                      <a:pt x="722" y="94"/>
                      <a:pt x="702" y="94"/>
                    </a:cubicBezTo>
                    <a:cubicBezTo>
                      <a:pt x="707" y="97"/>
                      <a:pt x="708" y="97"/>
                      <a:pt x="711" y="94"/>
                    </a:cubicBezTo>
                    <a:cubicBezTo>
                      <a:pt x="711" y="107"/>
                      <a:pt x="699" y="107"/>
                      <a:pt x="691" y="109"/>
                    </a:cubicBezTo>
                    <a:cubicBezTo>
                      <a:pt x="694" y="115"/>
                      <a:pt x="691" y="110"/>
                      <a:pt x="691" y="114"/>
                    </a:cubicBezTo>
                    <a:cubicBezTo>
                      <a:pt x="691" y="121"/>
                      <a:pt x="680" y="123"/>
                      <a:pt x="671" y="125"/>
                    </a:cubicBezTo>
                    <a:cubicBezTo>
                      <a:pt x="672" y="130"/>
                      <a:pt x="671" y="130"/>
                      <a:pt x="671" y="132"/>
                    </a:cubicBezTo>
                    <a:cubicBezTo>
                      <a:pt x="671" y="141"/>
                      <a:pt x="662" y="144"/>
                      <a:pt x="654" y="150"/>
                    </a:cubicBezTo>
                    <a:cubicBezTo>
                      <a:pt x="648" y="154"/>
                      <a:pt x="649" y="165"/>
                      <a:pt x="646" y="169"/>
                    </a:cubicBezTo>
                    <a:cubicBezTo>
                      <a:pt x="651" y="172"/>
                      <a:pt x="655" y="169"/>
                      <a:pt x="659" y="169"/>
                    </a:cubicBezTo>
                    <a:cubicBezTo>
                      <a:pt x="667" y="169"/>
                      <a:pt x="673" y="174"/>
                      <a:pt x="677" y="178"/>
                    </a:cubicBezTo>
                    <a:cubicBezTo>
                      <a:pt x="675" y="179"/>
                      <a:pt x="672" y="180"/>
                      <a:pt x="669" y="180"/>
                    </a:cubicBezTo>
                    <a:cubicBezTo>
                      <a:pt x="671" y="187"/>
                      <a:pt x="688" y="185"/>
                      <a:pt x="688" y="196"/>
                    </a:cubicBezTo>
                    <a:cubicBezTo>
                      <a:pt x="688" y="206"/>
                      <a:pt x="665" y="202"/>
                      <a:pt x="657" y="202"/>
                    </a:cubicBezTo>
                    <a:cubicBezTo>
                      <a:pt x="652" y="202"/>
                      <a:pt x="648" y="206"/>
                      <a:pt x="648" y="209"/>
                    </a:cubicBezTo>
                    <a:cubicBezTo>
                      <a:pt x="648" y="217"/>
                      <a:pt x="656" y="217"/>
                      <a:pt x="663" y="217"/>
                    </a:cubicBezTo>
                    <a:cubicBezTo>
                      <a:pt x="663" y="226"/>
                      <a:pt x="669" y="229"/>
                      <a:pt x="669" y="236"/>
                    </a:cubicBezTo>
                    <a:cubicBezTo>
                      <a:pt x="669" y="239"/>
                      <a:pt x="667" y="243"/>
                      <a:pt x="669" y="245"/>
                    </a:cubicBezTo>
                    <a:cubicBezTo>
                      <a:pt x="662" y="245"/>
                      <a:pt x="655" y="245"/>
                      <a:pt x="655" y="251"/>
                    </a:cubicBezTo>
                    <a:cubicBezTo>
                      <a:pt x="655" y="258"/>
                      <a:pt x="667" y="258"/>
                      <a:pt x="673" y="260"/>
                    </a:cubicBezTo>
                    <a:cubicBezTo>
                      <a:pt x="670" y="267"/>
                      <a:pt x="661" y="271"/>
                      <a:pt x="653" y="272"/>
                    </a:cubicBezTo>
                    <a:cubicBezTo>
                      <a:pt x="653" y="275"/>
                      <a:pt x="655" y="277"/>
                      <a:pt x="657" y="278"/>
                    </a:cubicBezTo>
                    <a:cubicBezTo>
                      <a:pt x="654" y="292"/>
                      <a:pt x="637" y="286"/>
                      <a:pt x="633" y="295"/>
                    </a:cubicBezTo>
                    <a:cubicBezTo>
                      <a:pt x="628" y="292"/>
                      <a:pt x="623" y="290"/>
                      <a:pt x="620" y="285"/>
                    </a:cubicBezTo>
                    <a:cubicBezTo>
                      <a:pt x="613" y="285"/>
                      <a:pt x="613" y="285"/>
                      <a:pt x="613" y="285"/>
                    </a:cubicBezTo>
                    <a:cubicBezTo>
                      <a:pt x="618" y="297"/>
                      <a:pt x="637" y="293"/>
                      <a:pt x="637" y="305"/>
                    </a:cubicBezTo>
                    <a:cubicBezTo>
                      <a:pt x="637" y="310"/>
                      <a:pt x="636" y="317"/>
                      <a:pt x="631" y="317"/>
                    </a:cubicBezTo>
                    <a:cubicBezTo>
                      <a:pt x="623" y="317"/>
                      <a:pt x="609" y="306"/>
                      <a:pt x="607" y="297"/>
                    </a:cubicBezTo>
                    <a:cubicBezTo>
                      <a:pt x="603" y="298"/>
                      <a:pt x="602" y="297"/>
                      <a:pt x="601" y="297"/>
                    </a:cubicBezTo>
                    <a:cubicBezTo>
                      <a:pt x="601" y="304"/>
                      <a:pt x="601" y="304"/>
                      <a:pt x="601" y="304"/>
                    </a:cubicBezTo>
                    <a:cubicBezTo>
                      <a:pt x="617" y="320"/>
                      <a:pt x="645" y="327"/>
                      <a:pt x="645" y="352"/>
                    </a:cubicBezTo>
                    <a:cubicBezTo>
                      <a:pt x="645" y="357"/>
                      <a:pt x="638" y="358"/>
                      <a:pt x="633" y="358"/>
                    </a:cubicBezTo>
                    <a:cubicBezTo>
                      <a:pt x="612" y="358"/>
                      <a:pt x="617" y="336"/>
                      <a:pt x="599" y="336"/>
                    </a:cubicBezTo>
                    <a:cubicBezTo>
                      <a:pt x="596" y="336"/>
                      <a:pt x="594" y="337"/>
                      <a:pt x="592" y="336"/>
                    </a:cubicBezTo>
                    <a:cubicBezTo>
                      <a:pt x="592" y="342"/>
                      <a:pt x="596" y="343"/>
                      <a:pt x="596" y="347"/>
                    </a:cubicBezTo>
                    <a:cubicBezTo>
                      <a:pt x="596" y="351"/>
                      <a:pt x="589" y="352"/>
                      <a:pt x="587" y="352"/>
                    </a:cubicBezTo>
                    <a:cubicBezTo>
                      <a:pt x="587" y="366"/>
                      <a:pt x="626" y="364"/>
                      <a:pt x="635" y="367"/>
                    </a:cubicBezTo>
                    <a:cubicBezTo>
                      <a:pt x="629" y="372"/>
                      <a:pt x="624" y="373"/>
                      <a:pt x="616" y="375"/>
                    </a:cubicBezTo>
                    <a:cubicBezTo>
                      <a:pt x="602" y="380"/>
                      <a:pt x="597" y="393"/>
                      <a:pt x="584" y="397"/>
                    </a:cubicBezTo>
                    <a:cubicBezTo>
                      <a:pt x="569" y="402"/>
                      <a:pt x="556" y="400"/>
                      <a:pt x="539" y="408"/>
                    </a:cubicBezTo>
                    <a:cubicBezTo>
                      <a:pt x="518" y="408"/>
                      <a:pt x="518" y="408"/>
                      <a:pt x="518" y="408"/>
                    </a:cubicBezTo>
                    <a:cubicBezTo>
                      <a:pt x="514" y="410"/>
                      <a:pt x="510" y="412"/>
                      <a:pt x="510" y="415"/>
                    </a:cubicBezTo>
                    <a:cubicBezTo>
                      <a:pt x="498" y="423"/>
                      <a:pt x="498" y="423"/>
                      <a:pt x="498" y="423"/>
                    </a:cubicBezTo>
                    <a:cubicBezTo>
                      <a:pt x="490" y="430"/>
                      <a:pt x="490" y="438"/>
                      <a:pt x="483" y="445"/>
                    </a:cubicBezTo>
                    <a:cubicBezTo>
                      <a:pt x="474" y="454"/>
                      <a:pt x="459" y="452"/>
                      <a:pt x="450" y="458"/>
                    </a:cubicBezTo>
                    <a:cubicBezTo>
                      <a:pt x="443" y="458"/>
                      <a:pt x="443" y="458"/>
                      <a:pt x="443" y="458"/>
                    </a:cubicBezTo>
                    <a:cubicBezTo>
                      <a:pt x="443" y="449"/>
                      <a:pt x="443" y="449"/>
                      <a:pt x="443" y="449"/>
                    </a:cubicBezTo>
                    <a:cubicBezTo>
                      <a:pt x="437" y="452"/>
                      <a:pt x="438" y="457"/>
                      <a:pt x="435" y="460"/>
                    </a:cubicBezTo>
                    <a:cubicBezTo>
                      <a:pt x="425" y="470"/>
                      <a:pt x="401" y="466"/>
                      <a:pt x="401" y="480"/>
                    </a:cubicBezTo>
                    <a:cubicBezTo>
                      <a:pt x="401" y="482"/>
                      <a:pt x="402" y="483"/>
                      <a:pt x="402" y="485"/>
                    </a:cubicBezTo>
                    <a:cubicBezTo>
                      <a:pt x="401" y="486"/>
                      <a:pt x="399" y="488"/>
                      <a:pt x="399" y="490"/>
                    </a:cubicBezTo>
                    <a:cubicBezTo>
                      <a:pt x="399" y="493"/>
                      <a:pt x="405" y="495"/>
                      <a:pt x="405" y="500"/>
                    </a:cubicBezTo>
                    <a:cubicBezTo>
                      <a:pt x="405" y="515"/>
                      <a:pt x="384" y="510"/>
                      <a:pt x="384" y="523"/>
                    </a:cubicBezTo>
                    <a:cubicBezTo>
                      <a:pt x="384" y="531"/>
                      <a:pt x="383" y="543"/>
                      <a:pt x="384" y="547"/>
                    </a:cubicBezTo>
                    <a:cubicBezTo>
                      <a:pt x="374" y="552"/>
                      <a:pt x="379" y="575"/>
                      <a:pt x="367" y="575"/>
                    </a:cubicBezTo>
                    <a:cubicBezTo>
                      <a:pt x="364" y="575"/>
                      <a:pt x="363" y="573"/>
                      <a:pt x="362" y="571"/>
                    </a:cubicBezTo>
                    <a:cubicBezTo>
                      <a:pt x="356" y="571"/>
                      <a:pt x="356" y="574"/>
                      <a:pt x="353" y="574"/>
                    </a:cubicBezTo>
                    <a:cubicBezTo>
                      <a:pt x="342" y="574"/>
                      <a:pt x="343" y="554"/>
                      <a:pt x="332" y="554"/>
                    </a:cubicBezTo>
                    <a:cubicBezTo>
                      <a:pt x="326" y="554"/>
                      <a:pt x="319" y="559"/>
                      <a:pt x="313" y="560"/>
                    </a:cubicBezTo>
                    <a:cubicBezTo>
                      <a:pt x="310" y="550"/>
                      <a:pt x="306" y="553"/>
                      <a:pt x="299" y="547"/>
                    </a:cubicBezTo>
                    <a:cubicBezTo>
                      <a:pt x="296" y="546"/>
                      <a:pt x="297" y="539"/>
                      <a:pt x="296" y="539"/>
                    </a:cubicBezTo>
                    <a:cubicBezTo>
                      <a:pt x="287" y="531"/>
                      <a:pt x="270" y="512"/>
                      <a:pt x="270" y="499"/>
                    </a:cubicBezTo>
                    <a:cubicBezTo>
                      <a:pt x="270" y="493"/>
                      <a:pt x="274" y="494"/>
                      <a:pt x="277" y="490"/>
                    </a:cubicBezTo>
                    <a:cubicBezTo>
                      <a:pt x="270" y="482"/>
                      <a:pt x="268" y="493"/>
                      <a:pt x="260" y="489"/>
                    </a:cubicBezTo>
                    <a:cubicBezTo>
                      <a:pt x="259" y="487"/>
                      <a:pt x="257" y="479"/>
                      <a:pt x="256" y="475"/>
                    </a:cubicBezTo>
                    <a:cubicBezTo>
                      <a:pt x="253" y="466"/>
                      <a:pt x="241" y="461"/>
                      <a:pt x="241" y="449"/>
                    </a:cubicBezTo>
                    <a:cubicBezTo>
                      <a:pt x="241" y="445"/>
                      <a:pt x="244" y="443"/>
                      <a:pt x="246" y="438"/>
                    </a:cubicBezTo>
                    <a:cubicBezTo>
                      <a:pt x="243" y="437"/>
                      <a:pt x="240" y="436"/>
                      <a:pt x="237" y="438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3" y="420"/>
                      <a:pt x="246" y="411"/>
                      <a:pt x="255" y="404"/>
                    </a:cubicBezTo>
                    <a:lnTo>
                      <a:pt x="255" y="403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37" name="Freeform 89">
                <a:extLst>
                  <a:ext uri="{FF2B5EF4-FFF2-40B4-BE49-F238E27FC236}">
                    <a16:creationId xmlns:a16="http://schemas.microsoft.com/office/drawing/2014/main" id="{30731839-46BF-4C79-B97B-26FE344B3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0275" y="1443038"/>
                <a:ext cx="47625" cy="31750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9"/>
                  </a:cxn>
                  <a:cxn ang="0">
                    <a:pos x="10" y="0"/>
                  </a:cxn>
                  <a:cxn ang="0">
                    <a:pos x="36" y="16"/>
                  </a:cxn>
                  <a:cxn ang="0">
                    <a:pos x="19" y="24"/>
                  </a:cxn>
                  <a:cxn ang="0">
                    <a:pos x="9" y="24"/>
                  </a:cxn>
                </a:cxnLst>
                <a:rect l="0" t="0" r="r" b="b"/>
                <a:pathLst>
                  <a:path w="36" h="24">
                    <a:moveTo>
                      <a:pt x="9" y="24"/>
                    </a:moveTo>
                    <a:cubicBezTo>
                      <a:pt x="5" y="24"/>
                      <a:pt x="0" y="14"/>
                      <a:pt x="0" y="9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21" y="0"/>
                      <a:pt x="25" y="12"/>
                      <a:pt x="36" y="16"/>
                    </a:cubicBezTo>
                    <a:cubicBezTo>
                      <a:pt x="35" y="23"/>
                      <a:pt x="26" y="24"/>
                      <a:pt x="19" y="24"/>
                    </a:cubicBezTo>
                    <a:lnTo>
                      <a:pt x="9" y="24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38" name="Freeform 90">
                <a:extLst>
                  <a:ext uri="{FF2B5EF4-FFF2-40B4-BE49-F238E27FC236}">
                    <a16:creationId xmlns:a16="http://schemas.microsoft.com/office/drawing/2014/main" id="{6A2B2BA1-ABBA-46B1-8D63-17D05C1B2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0350" y="1277938"/>
                <a:ext cx="26988" cy="15875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5"/>
                  </a:cxn>
                  <a:cxn ang="0">
                    <a:pos x="20" y="5"/>
                  </a:cxn>
                  <a:cxn ang="0">
                    <a:pos x="6" y="12"/>
                  </a:cxn>
                </a:cxnLst>
                <a:rect l="0" t="0" r="r" b="b"/>
                <a:pathLst>
                  <a:path w="20" h="12">
                    <a:moveTo>
                      <a:pt x="6" y="12"/>
                    </a:moveTo>
                    <a:cubicBezTo>
                      <a:pt x="2" y="12"/>
                      <a:pt x="0" y="8"/>
                      <a:pt x="0" y="5"/>
                    </a:cubicBezTo>
                    <a:cubicBezTo>
                      <a:pt x="0" y="3"/>
                      <a:pt x="3" y="1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7"/>
                      <a:pt x="10" y="12"/>
                      <a:pt x="6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39" name="Freeform 91">
                <a:extLst>
                  <a:ext uri="{FF2B5EF4-FFF2-40B4-BE49-F238E27FC236}">
                    <a16:creationId xmlns:a16="http://schemas.microsoft.com/office/drawing/2014/main" id="{4A3B3989-C5E5-4C36-91F5-E45319A5B7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50" y="1928813"/>
                <a:ext cx="109538" cy="106363"/>
              </a:xfrm>
              <a:custGeom>
                <a:avLst/>
                <a:gdLst/>
                <a:ahLst/>
                <a:cxnLst>
                  <a:cxn ang="0">
                    <a:pos x="4" y="67"/>
                  </a:cxn>
                  <a:cxn ang="0">
                    <a:pos x="0" y="62"/>
                  </a:cxn>
                  <a:cxn ang="0">
                    <a:pos x="8" y="54"/>
                  </a:cxn>
                  <a:cxn ang="0">
                    <a:pos x="8" y="51"/>
                  </a:cxn>
                  <a:cxn ang="0">
                    <a:pos x="4" y="49"/>
                  </a:cxn>
                  <a:cxn ang="0">
                    <a:pos x="28" y="13"/>
                  </a:cxn>
                  <a:cxn ang="0">
                    <a:pos x="41" y="0"/>
                  </a:cxn>
                  <a:cxn ang="0">
                    <a:pos x="44" y="4"/>
                  </a:cxn>
                  <a:cxn ang="0">
                    <a:pos x="32" y="27"/>
                  </a:cxn>
                  <a:cxn ang="0">
                    <a:pos x="32" y="31"/>
                  </a:cxn>
                  <a:cxn ang="0">
                    <a:pos x="39" y="27"/>
                  </a:cxn>
                  <a:cxn ang="0">
                    <a:pos x="46" y="29"/>
                  </a:cxn>
                  <a:cxn ang="0">
                    <a:pos x="44" y="32"/>
                  </a:cxn>
                  <a:cxn ang="0">
                    <a:pos x="44" y="36"/>
                  </a:cxn>
                  <a:cxn ang="0">
                    <a:pos x="52" y="36"/>
                  </a:cxn>
                  <a:cxn ang="0">
                    <a:pos x="52" y="38"/>
                  </a:cxn>
                  <a:cxn ang="0">
                    <a:pos x="57" y="36"/>
                  </a:cxn>
                  <a:cxn ang="0">
                    <a:pos x="70" y="36"/>
                  </a:cxn>
                  <a:cxn ang="0">
                    <a:pos x="69" y="51"/>
                  </a:cxn>
                  <a:cxn ang="0">
                    <a:pos x="74" y="49"/>
                  </a:cxn>
                  <a:cxn ang="0">
                    <a:pos x="70" y="56"/>
                  </a:cxn>
                  <a:cxn ang="0">
                    <a:pos x="73" y="63"/>
                  </a:cxn>
                  <a:cxn ang="0">
                    <a:pos x="79" y="60"/>
                  </a:cxn>
                  <a:cxn ang="0">
                    <a:pos x="82" y="70"/>
                  </a:cxn>
                  <a:cxn ang="0">
                    <a:pos x="75" y="80"/>
                  </a:cxn>
                  <a:cxn ang="0">
                    <a:pos x="71" y="75"/>
                  </a:cxn>
                  <a:cxn ang="0">
                    <a:pos x="67" y="74"/>
                  </a:cxn>
                  <a:cxn ang="0">
                    <a:pos x="63" y="62"/>
                  </a:cxn>
                  <a:cxn ang="0">
                    <a:pos x="50" y="74"/>
                  </a:cxn>
                  <a:cxn ang="0">
                    <a:pos x="47" y="74"/>
                  </a:cxn>
                  <a:cxn ang="0">
                    <a:pos x="52" y="67"/>
                  </a:cxn>
                  <a:cxn ang="0">
                    <a:pos x="40" y="65"/>
                  </a:cxn>
                  <a:cxn ang="0">
                    <a:pos x="31" y="67"/>
                  </a:cxn>
                  <a:cxn ang="0">
                    <a:pos x="18" y="64"/>
                  </a:cxn>
                  <a:cxn ang="0">
                    <a:pos x="4" y="67"/>
                  </a:cxn>
                </a:cxnLst>
                <a:rect l="0" t="0" r="r" b="b"/>
                <a:pathLst>
                  <a:path w="82" h="80">
                    <a:moveTo>
                      <a:pt x="4" y="67"/>
                    </a:moveTo>
                    <a:cubicBezTo>
                      <a:pt x="2" y="67"/>
                      <a:pt x="0" y="64"/>
                      <a:pt x="0" y="62"/>
                    </a:cubicBezTo>
                    <a:cubicBezTo>
                      <a:pt x="0" y="61"/>
                      <a:pt x="8" y="55"/>
                      <a:pt x="8" y="54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6" y="51"/>
                      <a:pt x="5" y="51"/>
                      <a:pt x="4" y="49"/>
                    </a:cubicBezTo>
                    <a:cubicBezTo>
                      <a:pt x="17" y="43"/>
                      <a:pt x="21" y="23"/>
                      <a:pt x="28" y="13"/>
                    </a:cubicBezTo>
                    <a:cubicBezTo>
                      <a:pt x="32" y="7"/>
                      <a:pt x="34" y="0"/>
                      <a:pt x="41" y="0"/>
                    </a:cubicBezTo>
                    <a:cubicBezTo>
                      <a:pt x="43" y="0"/>
                      <a:pt x="44" y="3"/>
                      <a:pt x="44" y="4"/>
                    </a:cubicBezTo>
                    <a:cubicBezTo>
                      <a:pt x="44" y="14"/>
                      <a:pt x="35" y="19"/>
                      <a:pt x="32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6" y="30"/>
                      <a:pt x="36" y="27"/>
                      <a:pt x="39" y="27"/>
                    </a:cubicBezTo>
                    <a:cubicBezTo>
                      <a:pt x="42" y="27"/>
                      <a:pt x="44" y="28"/>
                      <a:pt x="46" y="29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8"/>
                      <a:pt x="52" y="3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2" y="37"/>
                      <a:pt x="68" y="37"/>
                      <a:pt x="70" y="36"/>
                    </a:cubicBezTo>
                    <a:cubicBezTo>
                      <a:pt x="70" y="40"/>
                      <a:pt x="69" y="44"/>
                      <a:pt x="69" y="51"/>
                    </a:cubicBezTo>
                    <a:cubicBezTo>
                      <a:pt x="70" y="50"/>
                      <a:pt x="73" y="49"/>
                      <a:pt x="74" y="49"/>
                    </a:cubicBezTo>
                    <a:cubicBezTo>
                      <a:pt x="74" y="53"/>
                      <a:pt x="70" y="54"/>
                      <a:pt x="70" y="56"/>
                    </a:cubicBezTo>
                    <a:cubicBezTo>
                      <a:pt x="70" y="58"/>
                      <a:pt x="73" y="60"/>
                      <a:pt x="73" y="63"/>
                    </a:cubicBezTo>
                    <a:cubicBezTo>
                      <a:pt x="77" y="63"/>
                      <a:pt x="76" y="62"/>
                      <a:pt x="79" y="60"/>
                    </a:cubicBezTo>
                    <a:cubicBezTo>
                      <a:pt x="79" y="66"/>
                      <a:pt x="82" y="65"/>
                      <a:pt x="82" y="70"/>
                    </a:cubicBezTo>
                    <a:cubicBezTo>
                      <a:pt x="82" y="75"/>
                      <a:pt x="79" y="80"/>
                      <a:pt x="75" y="80"/>
                    </a:cubicBezTo>
                    <a:cubicBezTo>
                      <a:pt x="72" y="80"/>
                      <a:pt x="71" y="77"/>
                      <a:pt x="71" y="75"/>
                    </a:cubicBezTo>
                    <a:cubicBezTo>
                      <a:pt x="69" y="75"/>
                      <a:pt x="69" y="74"/>
                      <a:pt x="67" y="74"/>
                    </a:cubicBezTo>
                    <a:cubicBezTo>
                      <a:pt x="64" y="74"/>
                      <a:pt x="66" y="66"/>
                      <a:pt x="63" y="62"/>
                    </a:cubicBezTo>
                    <a:cubicBezTo>
                      <a:pt x="59" y="67"/>
                      <a:pt x="55" y="74"/>
                      <a:pt x="50" y="74"/>
                    </a:cubicBezTo>
                    <a:cubicBezTo>
                      <a:pt x="49" y="74"/>
                      <a:pt x="47" y="75"/>
                      <a:pt x="47" y="74"/>
                    </a:cubicBezTo>
                    <a:cubicBezTo>
                      <a:pt x="47" y="70"/>
                      <a:pt x="51" y="70"/>
                      <a:pt x="52" y="67"/>
                    </a:cubicBezTo>
                    <a:cubicBezTo>
                      <a:pt x="48" y="67"/>
                      <a:pt x="42" y="70"/>
                      <a:pt x="40" y="65"/>
                    </a:cubicBezTo>
                    <a:cubicBezTo>
                      <a:pt x="37" y="66"/>
                      <a:pt x="34" y="67"/>
                      <a:pt x="31" y="67"/>
                    </a:cubicBezTo>
                    <a:cubicBezTo>
                      <a:pt x="25" y="67"/>
                      <a:pt x="23" y="64"/>
                      <a:pt x="18" y="64"/>
                    </a:cubicBezTo>
                    <a:cubicBezTo>
                      <a:pt x="11" y="64"/>
                      <a:pt x="9" y="67"/>
                      <a:pt x="4" y="67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40" name="Freeform 92">
                <a:extLst>
                  <a:ext uri="{FF2B5EF4-FFF2-40B4-BE49-F238E27FC236}">
                    <a16:creationId xmlns:a16="http://schemas.microsoft.com/office/drawing/2014/main" id="{30B5CF16-E6A3-4650-B3AD-12A93979F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7288" y="2314575"/>
                <a:ext cx="671513" cy="450850"/>
              </a:xfrm>
              <a:custGeom>
                <a:avLst/>
                <a:gdLst/>
                <a:ahLst/>
                <a:cxnLst>
                  <a:cxn ang="0">
                    <a:pos x="250" y="98"/>
                  </a:cxn>
                  <a:cxn ang="0">
                    <a:pos x="246" y="141"/>
                  </a:cxn>
                  <a:cxn ang="0">
                    <a:pos x="251" y="160"/>
                  </a:cxn>
                  <a:cxn ang="0">
                    <a:pos x="281" y="192"/>
                  </a:cxn>
                  <a:cxn ang="0">
                    <a:pos x="312" y="191"/>
                  </a:cxn>
                  <a:cxn ang="0">
                    <a:pos x="327" y="187"/>
                  </a:cxn>
                  <a:cxn ang="0">
                    <a:pos x="363" y="152"/>
                  </a:cxn>
                  <a:cxn ang="0">
                    <a:pos x="382" y="154"/>
                  </a:cxn>
                  <a:cxn ang="0">
                    <a:pos x="374" y="180"/>
                  </a:cxn>
                  <a:cxn ang="0">
                    <a:pos x="369" y="192"/>
                  </a:cxn>
                  <a:cxn ang="0">
                    <a:pos x="365" y="213"/>
                  </a:cxn>
                  <a:cxn ang="0">
                    <a:pos x="357" y="224"/>
                  </a:cxn>
                  <a:cxn ang="0">
                    <a:pos x="405" y="226"/>
                  </a:cxn>
                  <a:cxn ang="0">
                    <a:pos x="426" y="242"/>
                  </a:cxn>
                  <a:cxn ang="0">
                    <a:pos x="423" y="289"/>
                  </a:cxn>
                  <a:cxn ang="0">
                    <a:pos x="451" y="316"/>
                  </a:cxn>
                  <a:cxn ang="0">
                    <a:pos x="504" y="322"/>
                  </a:cxn>
                  <a:cxn ang="0">
                    <a:pos x="488" y="329"/>
                  </a:cxn>
                  <a:cxn ang="0">
                    <a:pos x="480" y="316"/>
                  </a:cxn>
                  <a:cxn ang="0">
                    <a:pos x="468" y="332"/>
                  </a:cxn>
                  <a:cxn ang="0">
                    <a:pos x="446" y="326"/>
                  </a:cxn>
                  <a:cxn ang="0">
                    <a:pos x="431" y="323"/>
                  </a:cxn>
                  <a:cxn ang="0">
                    <a:pos x="406" y="302"/>
                  </a:cxn>
                  <a:cxn ang="0">
                    <a:pos x="402" y="306"/>
                  </a:cxn>
                  <a:cxn ang="0">
                    <a:pos x="391" y="281"/>
                  </a:cxn>
                  <a:cxn ang="0">
                    <a:pos x="372" y="260"/>
                  </a:cxn>
                  <a:cxn ang="0">
                    <a:pos x="345" y="255"/>
                  </a:cxn>
                  <a:cxn ang="0">
                    <a:pos x="294" y="226"/>
                  </a:cxn>
                  <a:cxn ang="0">
                    <a:pos x="282" y="222"/>
                  </a:cxn>
                  <a:cxn ang="0">
                    <a:pos x="256" y="227"/>
                  </a:cxn>
                  <a:cxn ang="0">
                    <a:pos x="221" y="214"/>
                  </a:cxn>
                  <a:cxn ang="0">
                    <a:pos x="195" y="203"/>
                  </a:cxn>
                  <a:cxn ang="0">
                    <a:pos x="175" y="195"/>
                  </a:cxn>
                  <a:cxn ang="0">
                    <a:pos x="148" y="172"/>
                  </a:cxn>
                  <a:cxn ang="0">
                    <a:pos x="148" y="150"/>
                  </a:cxn>
                  <a:cxn ang="0">
                    <a:pos x="102" y="101"/>
                  </a:cxn>
                  <a:cxn ang="0">
                    <a:pos x="82" y="68"/>
                  </a:cxn>
                  <a:cxn ang="0">
                    <a:pos x="62" y="53"/>
                  </a:cxn>
                  <a:cxn ang="0">
                    <a:pos x="49" y="22"/>
                  </a:cxn>
                  <a:cxn ang="0">
                    <a:pos x="28" y="19"/>
                  </a:cxn>
                  <a:cxn ang="0">
                    <a:pos x="49" y="53"/>
                  </a:cxn>
                  <a:cxn ang="0">
                    <a:pos x="73" y="95"/>
                  </a:cxn>
                  <a:cxn ang="0">
                    <a:pos x="96" y="130"/>
                  </a:cxn>
                  <a:cxn ang="0">
                    <a:pos x="86" y="127"/>
                  </a:cxn>
                  <a:cxn ang="0">
                    <a:pos x="65" y="109"/>
                  </a:cxn>
                  <a:cxn ang="0">
                    <a:pos x="52" y="84"/>
                  </a:cxn>
                  <a:cxn ang="0">
                    <a:pos x="40" y="69"/>
                  </a:cxn>
                  <a:cxn ang="0">
                    <a:pos x="11" y="24"/>
                  </a:cxn>
                  <a:cxn ang="0">
                    <a:pos x="0" y="0"/>
                  </a:cxn>
                  <a:cxn ang="0">
                    <a:pos x="76" y="16"/>
                  </a:cxn>
                  <a:cxn ang="0">
                    <a:pos x="113" y="10"/>
                  </a:cxn>
                  <a:cxn ang="0">
                    <a:pos x="152" y="29"/>
                  </a:cxn>
                  <a:cxn ang="0">
                    <a:pos x="188" y="38"/>
                  </a:cxn>
                  <a:cxn ang="0">
                    <a:pos x="249" y="90"/>
                  </a:cxn>
                  <a:cxn ang="0">
                    <a:pos x="247" y="86"/>
                  </a:cxn>
                </a:cxnLst>
                <a:rect l="0" t="0" r="r" b="b"/>
                <a:pathLst>
                  <a:path w="504" h="338">
                    <a:moveTo>
                      <a:pt x="248" y="91"/>
                    </a:moveTo>
                    <a:cubicBezTo>
                      <a:pt x="249" y="94"/>
                      <a:pt x="250" y="96"/>
                      <a:pt x="250" y="98"/>
                    </a:cubicBezTo>
                    <a:cubicBezTo>
                      <a:pt x="250" y="106"/>
                      <a:pt x="247" y="109"/>
                      <a:pt x="246" y="116"/>
                    </a:cubicBezTo>
                    <a:cubicBezTo>
                      <a:pt x="246" y="141"/>
                      <a:pt x="246" y="141"/>
                      <a:pt x="246" y="141"/>
                    </a:cubicBezTo>
                    <a:cubicBezTo>
                      <a:pt x="245" y="144"/>
                      <a:pt x="248" y="148"/>
                      <a:pt x="249" y="150"/>
                    </a:cubicBezTo>
                    <a:cubicBezTo>
                      <a:pt x="251" y="154"/>
                      <a:pt x="249" y="156"/>
                      <a:pt x="251" y="160"/>
                    </a:cubicBezTo>
                    <a:cubicBezTo>
                      <a:pt x="252" y="164"/>
                      <a:pt x="258" y="170"/>
                      <a:pt x="261" y="173"/>
                    </a:cubicBezTo>
                    <a:cubicBezTo>
                      <a:pt x="269" y="181"/>
                      <a:pt x="269" y="188"/>
                      <a:pt x="281" y="192"/>
                    </a:cubicBezTo>
                    <a:cubicBezTo>
                      <a:pt x="285" y="193"/>
                      <a:pt x="285" y="197"/>
                      <a:pt x="288" y="197"/>
                    </a:cubicBezTo>
                    <a:cubicBezTo>
                      <a:pt x="297" y="197"/>
                      <a:pt x="304" y="191"/>
                      <a:pt x="312" y="191"/>
                    </a:cubicBezTo>
                    <a:cubicBezTo>
                      <a:pt x="317" y="191"/>
                      <a:pt x="319" y="194"/>
                      <a:pt x="321" y="194"/>
                    </a:cubicBezTo>
                    <a:cubicBezTo>
                      <a:pt x="324" y="194"/>
                      <a:pt x="327" y="188"/>
                      <a:pt x="327" y="187"/>
                    </a:cubicBezTo>
                    <a:cubicBezTo>
                      <a:pt x="329" y="181"/>
                      <a:pt x="336" y="176"/>
                      <a:pt x="336" y="169"/>
                    </a:cubicBezTo>
                    <a:cubicBezTo>
                      <a:pt x="336" y="156"/>
                      <a:pt x="351" y="152"/>
                      <a:pt x="363" y="152"/>
                    </a:cubicBezTo>
                    <a:cubicBezTo>
                      <a:pt x="367" y="152"/>
                      <a:pt x="370" y="152"/>
                      <a:pt x="372" y="153"/>
                    </a:cubicBezTo>
                    <a:cubicBezTo>
                      <a:pt x="373" y="154"/>
                      <a:pt x="379" y="154"/>
                      <a:pt x="382" y="154"/>
                    </a:cubicBezTo>
                    <a:cubicBezTo>
                      <a:pt x="382" y="155"/>
                      <a:pt x="382" y="157"/>
                      <a:pt x="382" y="158"/>
                    </a:cubicBezTo>
                    <a:cubicBezTo>
                      <a:pt x="382" y="164"/>
                      <a:pt x="374" y="172"/>
                      <a:pt x="374" y="180"/>
                    </a:cubicBezTo>
                    <a:cubicBezTo>
                      <a:pt x="374" y="188"/>
                      <a:pt x="372" y="191"/>
                      <a:pt x="369" y="195"/>
                    </a:cubicBezTo>
                    <a:cubicBezTo>
                      <a:pt x="369" y="194"/>
                      <a:pt x="369" y="193"/>
                      <a:pt x="369" y="192"/>
                    </a:cubicBezTo>
                    <a:cubicBezTo>
                      <a:pt x="368" y="192"/>
                      <a:pt x="367" y="192"/>
                      <a:pt x="365" y="192"/>
                    </a:cubicBezTo>
                    <a:cubicBezTo>
                      <a:pt x="365" y="197"/>
                      <a:pt x="365" y="207"/>
                      <a:pt x="365" y="213"/>
                    </a:cubicBezTo>
                    <a:cubicBezTo>
                      <a:pt x="365" y="217"/>
                      <a:pt x="360" y="219"/>
                      <a:pt x="357" y="222"/>
                    </a:cubicBezTo>
                    <a:cubicBezTo>
                      <a:pt x="357" y="223"/>
                      <a:pt x="357" y="223"/>
                      <a:pt x="357" y="224"/>
                    </a:cubicBezTo>
                    <a:cubicBezTo>
                      <a:pt x="357" y="227"/>
                      <a:pt x="360" y="229"/>
                      <a:pt x="363" y="229"/>
                    </a:cubicBezTo>
                    <a:cubicBezTo>
                      <a:pt x="377" y="229"/>
                      <a:pt x="389" y="226"/>
                      <a:pt x="405" y="226"/>
                    </a:cubicBezTo>
                    <a:cubicBezTo>
                      <a:pt x="415" y="226"/>
                      <a:pt x="418" y="234"/>
                      <a:pt x="426" y="236"/>
                    </a:cubicBezTo>
                    <a:cubicBezTo>
                      <a:pt x="426" y="238"/>
                      <a:pt x="426" y="240"/>
                      <a:pt x="426" y="242"/>
                    </a:cubicBezTo>
                    <a:cubicBezTo>
                      <a:pt x="426" y="246"/>
                      <a:pt x="425" y="257"/>
                      <a:pt x="423" y="262"/>
                    </a:cubicBezTo>
                    <a:cubicBezTo>
                      <a:pt x="423" y="272"/>
                      <a:pt x="423" y="281"/>
                      <a:pt x="423" y="289"/>
                    </a:cubicBezTo>
                    <a:cubicBezTo>
                      <a:pt x="423" y="298"/>
                      <a:pt x="432" y="302"/>
                      <a:pt x="439" y="306"/>
                    </a:cubicBezTo>
                    <a:cubicBezTo>
                      <a:pt x="444" y="308"/>
                      <a:pt x="444" y="316"/>
                      <a:pt x="451" y="316"/>
                    </a:cubicBezTo>
                    <a:cubicBezTo>
                      <a:pt x="463" y="316"/>
                      <a:pt x="469" y="307"/>
                      <a:pt x="479" y="307"/>
                    </a:cubicBezTo>
                    <a:cubicBezTo>
                      <a:pt x="491" y="307"/>
                      <a:pt x="497" y="316"/>
                      <a:pt x="504" y="322"/>
                    </a:cubicBezTo>
                    <a:cubicBezTo>
                      <a:pt x="503" y="323"/>
                      <a:pt x="494" y="333"/>
                      <a:pt x="493" y="332"/>
                    </a:cubicBezTo>
                    <a:cubicBezTo>
                      <a:pt x="492" y="331"/>
                      <a:pt x="488" y="330"/>
                      <a:pt x="488" y="329"/>
                    </a:cubicBezTo>
                    <a:cubicBezTo>
                      <a:pt x="488" y="327"/>
                      <a:pt x="490" y="326"/>
                      <a:pt x="491" y="324"/>
                    </a:cubicBezTo>
                    <a:cubicBezTo>
                      <a:pt x="486" y="322"/>
                      <a:pt x="484" y="316"/>
                      <a:pt x="480" y="316"/>
                    </a:cubicBezTo>
                    <a:cubicBezTo>
                      <a:pt x="476" y="316"/>
                      <a:pt x="464" y="325"/>
                      <a:pt x="464" y="328"/>
                    </a:cubicBezTo>
                    <a:cubicBezTo>
                      <a:pt x="464" y="330"/>
                      <a:pt x="467" y="331"/>
                      <a:pt x="468" y="332"/>
                    </a:cubicBezTo>
                    <a:cubicBezTo>
                      <a:pt x="467" y="336"/>
                      <a:pt x="465" y="338"/>
                      <a:pt x="461" y="338"/>
                    </a:cubicBezTo>
                    <a:cubicBezTo>
                      <a:pt x="454" y="338"/>
                      <a:pt x="450" y="330"/>
                      <a:pt x="446" y="326"/>
                    </a:cubicBezTo>
                    <a:cubicBezTo>
                      <a:pt x="443" y="323"/>
                      <a:pt x="436" y="326"/>
                      <a:pt x="433" y="326"/>
                    </a:cubicBezTo>
                    <a:cubicBezTo>
                      <a:pt x="432" y="326"/>
                      <a:pt x="431" y="324"/>
                      <a:pt x="431" y="323"/>
                    </a:cubicBezTo>
                    <a:cubicBezTo>
                      <a:pt x="424" y="322"/>
                      <a:pt x="424" y="318"/>
                      <a:pt x="423" y="314"/>
                    </a:cubicBezTo>
                    <a:cubicBezTo>
                      <a:pt x="421" y="311"/>
                      <a:pt x="406" y="302"/>
                      <a:pt x="406" y="302"/>
                    </a:cubicBezTo>
                    <a:cubicBezTo>
                      <a:pt x="405" y="304"/>
                      <a:pt x="405" y="305"/>
                      <a:pt x="406" y="306"/>
                    </a:cubicBezTo>
                    <a:cubicBezTo>
                      <a:pt x="402" y="306"/>
                      <a:pt x="402" y="306"/>
                      <a:pt x="402" y="306"/>
                    </a:cubicBezTo>
                    <a:cubicBezTo>
                      <a:pt x="395" y="302"/>
                      <a:pt x="399" y="296"/>
                      <a:pt x="397" y="289"/>
                    </a:cubicBezTo>
                    <a:cubicBezTo>
                      <a:pt x="396" y="285"/>
                      <a:pt x="394" y="284"/>
                      <a:pt x="391" y="281"/>
                    </a:cubicBezTo>
                    <a:cubicBezTo>
                      <a:pt x="384" y="274"/>
                      <a:pt x="377" y="270"/>
                      <a:pt x="374" y="260"/>
                    </a:cubicBezTo>
                    <a:cubicBezTo>
                      <a:pt x="373" y="260"/>
                      <a:pt x="372" y="260"/>
                      <a:pt x="372" y="260"/>
                    </a:cubicBezTo>
                    <a:cubicBezTo>
                      <a:pt x="368" y="260"/>
                      <a:pt x="366" y="262"/>
                      <a:pt x="363" y="262"/>
                    </a:cubicBezTo>
                    <a:cubicBezTo>
                      <a:pt x="355" y="262"/>
                      <a:pt x="350" y="257"/>
                      <a:pt x="345" y="255"/>
                    </a:cubicBezTo>
                    <a:cubicBezTo>
                      <a:pt x="336" y="251"/>
                      <a:pt x="330" y="253"/>
                      <a:pt x="321" y="248"/>
                    </a:cubicBezTo>
                    <a:cubicBezTo>
                      <a:pt x="308" y="242"/>
                      <a:pt x="306" y="232"/>
                      <a:pt x="294" y="226"/>
                    </a:cubicBezTo>
                    <a:cubicBezTo>
                      <a:pt x="291" y="226"/>
                      <a:pt x="291" y="226"/>
                      <a:pt x="291" y="226"/>
                    </a:cubicBezTo>
                    <a:cubicBezTo>
                      <a:pt x="288" y="224"/>
                      <a:pt x="285" y="222"/>
                      <a:pt x="282" y="222"/>
                    </a:cubicBezTo>
                    <a:cubicBezTo>
                      <a:pt x="274" y="222"/>
                      <a:pt x="272" y="231"/>
                      <a:pt x="265" y="231"/>
                    </a:cubicBezTo>
                    <a:cubicBezTo>
                      <a:pt x="261" y="231"/>
                      <a:pt x="258" y="228"/>
                      <a:pt x="256" y="227"/>
                    </a:cubicBezTo>
                    <a:cubicBezTo>
                      <a:pt x="252" y="225"/>
                      <a:pt x="249" y="226"/>
                      <a:pt x="246" y="226"/>
                    </a:cubicBezTo>
                    <a:cubicBezTo>
                      <a:pt x="241" y="226"/>
                      <a:pt x="226" y="216"/>
                      <a:pt x="221" y="214"/>
                    </a:cubicBezTo>
                    <a:cubicBezTo>
                      <a:pt x="216" y="211"/>
                      <a:pt x="213" y="214"/>
                      <a:pt x="208" y="213"/>
                    </a:cubicBezTo>
                    <a:cubicBezTo>
                      <a:pt x="202" y="211"/>
                      <a:pt x="201" y="206"/>
                      <a:pt x="195" y="203"/>
                    </a:cubicBezTo>
                    <a:cubicBezTo>
                      <a:pt x="189" y="200"/>
                      <a:pt x="186" y="201"/>
                      <a:pt x="180" y="198"/>
                    </a:cubicBezTo>
                    <a:cubicBezTo>
                      <a:pt x="177" y="197"/>
                      <a:pt x="177" y="196"/>
                      <a:pt x="175" y="195"/>
                    </a:cubicBezTo>
                    <a:cubicBezTo>
                      <a:pt x="170" y="190"/>
                      <a:pt x="156" y="187"/>
                      <a:pt x="155" y="181"/>
                    </a:cubicBezTo>
                    <a:cubicBezTo>
                      <a:pt x="151" y="181"/>
                      <a:pt x="148" y="176"/>
                      <a:pt x="148" y="172"/>
                    </a:cubicBezTo>
                    <a:cubicBezTo>
                      <a:pt x="148" y="167"/>
                      <a:pt x="153" y="165"/>
                      <a:pt x="153" y="160"/>
                    </a:cubicBezTo>
                    <a:cubicBezTo>
                      <a:pt x="153" y="154"/>
                      <a:pt x="149" y="153"/>
                      <a:pt x="148" y="150"/>
                    </a:cubicBezTo>
                    <a:cubicBezTo>
                      <a:pt x="143" y="134"/>
                      <a:pt x="128" y="121"/>
                      <a:pt x="118" y="111"/>
                    </a:cubicBezTo>
                    <a:cubicBezTo>
                      <a:pt x="114" y="107"/>
                      <a:pt x="107" y="105"/>
                      <a:pt x="102" y="101"/>
                    </a:cubicBezTo>
                    <a:cubicBezTo>
                      <a:pt x="99" y="97"/>
                      <a:pt x="102" y="93"/>
                      <a:pt x="100" y="88"/>
                    </a:cubicBezTo>
                    <a:cubicBezTo>
                      <a:pt x="96" y="80"/>
                      <a:pt x="82" y="79"/>
                      <a:pt x="82" y="68"/>
                    </a:cubicBezTo>
                    <a:cubicBezTo>
                      <a:pt x="78" y="68"/>
                      <a:pt x="79" y="67"/>
                      <a:pt x="77" y="68"/>
                    </a:cubicBezTo>
                    <a:cubicBezTo>
                      <a:pt x="72" y="63"/>
                      <a:pt x="67" y="58"/>
                      <a:pt x="62" y="53"/>
                    </a:cubicBezTo>
                    <a:cubicBezTo>
                      <a:pt x="58" y="49"/>
                      <a:pt x="60" y="42"/>
                      <a:pt x="56" y="38"/>
                    </a:cubicBezTo>
                    <a:cubicBezTo>
                      <a:pt x="52" y="34"/>
                      <a:pt x="53" y="24"/>
                      <a:pt x="49" y="22"/>
                    </a:cubicBezTo>
                    <a:cubicBezTo>
                      <a:pt x="42" y="19"/>
                      <a:pt x="35" y="19"/>
                      <a:pt x="29" y="13"/>
                    </a:cubicBezTo>
                    <a:cubicBezTo>
                      <a:pt x="27" y="15"/>
                      <a:pt x="28" y="18"/>
                      <a:pt x="28" y="19"/>
                    </a:cubicBezTo>
                    <a:cubicBezTo>
                      <a:pt x="28" y="28"/>
                      <a:pt x="32" y="34"/>
                      <a:pt x="36" y="41"/>
                    </a:cubicBezTo>
                    <a:cubicBezTo>
                      <a:pt x="39" y="48"/>
                      <a:pt x="45" y="48"/>
                      <a:pt x="49" y="53"/>
                    </a:cubicBezTo>
                    <a:cubicBezTo>
                      <a:pt x="55" y="59"/>
                      <a:pt x="56" y="63"/>
                      <a:pt x="58" y="71"/>
                    </a:cubicBezTo>
                    <a:cubicBezTo>
                      <a:pt x="61" y="81"/>
                      <a:pt x="70" y="86"/>
                      <a:pt x="73" y="95"/>
                    </a:cubicBezTo>
                    <a:cubicBezTo>
                      <a:pt x="77" y="106"/>
                      <a:pt x="80" y="117"/>
                      <a:pt x="87" y="122"/>
                    </a:cubicBezTo>
                    <a:cubicBezTo>
                      <a:pt x="91" y="119"/>
                      <a:pt x="96" y="126"/>
                      <a:pt x="96" y="130"/>
                    </a:cubicBezTo>
                    <a:cubicBezTo>
                      <a:pt x="96" y="132"/>
                      <a:pt x="95" y="136"/>
                      <a:pt x="93" y="136"/>
                    </a:cubicBezTo>
                    <a:cubicBezTo>
                      <a:pt x="92" y="136"/>
                      <a:pt x="86" y="129"/>
                      <a:pt x="86" y="127"/>
                    </a:cubicBezTo>
                    <a:cubicBezTo>
                      <a:pt x="78" y="127"/>
                      <a:pt x="74" y="117"/>
                      <a:pt x="69" y="113"/>
                    </a:cubicBezTo>
                    <a:cubicBezTo>
                      <a:pt x="66" y="112"/>
                      <a:pt x="66" y="112"/>
                      <a:pt x="65" y="109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0" y="93"/>
                      <a:pt x="56" y="88"/>
                      <a:pt x="52" y="84"/>
                    </a:cubicBezTo>
                    <a:cubicBezTo>
                      <a:pt x="46" y="78"/>
                      <a:pt x="36" y="79"/>
                      <a:pt x="31" y="72"/>
                    </a:cubicBezTo>
                    <a:cubicBezTo>
                      <a:pt x="34" y="72"/>
                      <a:pt x="44" y="74"/>
                      <a:pt x="40" y="69"/>
                    </a:cubicBezTo>
                    <a:cubicBezTo>
                      <a:pt x="34" y="59"/>
                      <a:pt x="26" y="50"/>
                      <a:pt x="19" y="45"/>
                    </a:cubicBezTo>
                    <a:cubicBezTo>
                      <a:pt x="14" y="41"/>
                      <a:pt x="14" y="29"/>
                      <a:pt x="11" y="24"/>
                    </a:cubicBezTo>
                    <a:cubicBezTo>
                      <a:pt x="7" y="16"/>
                      <a:pt x="3" y="1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36" y="14"/>
                      <a:pt x="145" y="16"/>
                      <a:pt x="152" y="29"/>
                    </a:cubicBezTo>
                    <a:cubicBezTo>
                      <a:pt x="156" y="35"/>
                      <a:pt x="163" y="50"/>
                      <a:pt x="172" y="50"/>
                    </a:cubicBezTo>
                    <a:cubicBezTo>
                      <a:pt x="181" y="50"/>
                      <a:pt x="178" y="38"/>
                      <a:pt x="188" y="38"/>
                    </a:cubicBezTo>
                    <a:cubicBezTo>
                      <a:pt x="214" y="38"/>
                      <a:pt x="213" y="70"/>
                      <a:pt x="227" y="84"/>
                    </a:cubicBezTo>
                    <a:cubicBezTo>
                      <a:pt x="231" y="87"/>
                      <a:pt x="242" y="90"/>
                      <a:pt x="249" y="90"/>
                    </a:cubicBezTo>
                    <a:cubicBezTo>
                      <a:pt x="249" y="89"/>
                      <a:pt x="247" y="87"/>
                      <a:pt x="247" y="86"/>
                    </a:cubicBezTo>
                    <a:cubicBezTo>
                      <a:pt x="247" y="86"/>
                      <a:pt x="247" y="86"/>
                      <a:pt x="247" y="86"/>
                    </a:cubicBezTo>
                    <a:lnTo>
                      <a:pt x="248" y="91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41" name="Freeform 93">
                <a:extLst>
                  <a:ext uri="{FF2B5EF4-FFF2-40B4-BE49-F238E27FC236}">
                    <a16:creationId xmlns:a16="http://schemas.microsoft.com/office/drawing/2014/main" id="{100D925A-5D05-44CB-8CCB-708077302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6250" y="1895475"/>
                <a:ext cx="20638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7"/>
                  </a:cxn>
                  <a:cxn ang="0">
                    <a:pos x="12" y="7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7" y="0"/>
                      <a:pt x="15" y="1"/>
                      <a:pt x="15" y="7"/>
                    </a:cubicBezTo>
                    <a:cubicBezTo>
                      <a:pt x="15" y="8"/>
                      <a:pt x="13" y="7"/>
                      <a:pt x="12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42" name="Freeform 94">
                <a:extLst>
                  <a:ext uri="{FF2B5EF4-FFF2-40B4-BE49-F238E27FC236}">
                    <a16:creationId xmlns:a16="http://schemas.microsoft.com/office/drawing/2014/main" id="{89B64764-412F-4188-9D27-CBFA1327AA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9963" y="1951038"/>
                <a:ext cx="79375" cy="5080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6" y="0"/>
                  </a:cxn>
                  <a:cxn ang="0">
                    <a:pos x="18" y="6"/>
                  </a:cxn>
                  <a:cxn ang="0">
                    <a:pos x="59" y="34"/>
                  </a:cxn>
                  <a:cxn ang="0">
                    <a:pos x="59" y="38"/>
                  </a:cxn>
                  <a:cxn ang="0">
                    <a:pos x="55" y="38"/>
                  </a:cxn>
                  <a:cxn ang="0">
                    <a:pos x="22" y="22"/>
                  </a:cxn>
                  <a:cxn ang="0">
                    <a:pos x="27" y="17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59" h="38">
                    <a:moveTo>
                      <a:pt x="0" y="2"/>
                    </a:move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8" y="6"/>
                    </a:cubicBezTo>
                    <a:cubicBezTo>
                      <a:pt x="37" y="12"/>
                      <a:pt x="48" y="23"/>
                      <a:pt x="59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8" y="38"/>
                      <a:pt x="56" y="38"/>
                      <a:pt x="55" y="38"/>
                    </a:cubicBezTo>
                    <a:cubicBezTo>
                      <a:pt x="45" y="38"/>
                      <a:pt x="29" y="26"/>
                      <a:pt x="22" y="22"/>
                    </a:cubicBezTo>
                    <a:cubicBezTo>
                      <a:pt x="23" y="19"/>
                      <a:pt x="25" y="19"/>
                      <a:pt x="27" y="17"/>
                    </a:cubicBezTo>
                    <a:cubicBezTo>
                      <a:pt x="18" y="17"/>
                      <a:pt x="6" y="13"/>
                      <a:pt x="4" y="8"/>
                    </a:cubicBezTo>
                    <a:cubicBezTo>
                      <a:pt x="6" y="7"/>
                      <a:pt x="8" y="5"/>
                      <a:pt x="8" y="4"/>
                    </a:cubicBezTo>
                    <a:cubicBezTo>
                      <a:pt x="6" y="3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43" name="Freeform 95">
                <a:extLst>
                  <a:ext uri="{FF2B5EF4-FFF2-40B4-BE49-F238E27FC236}">
                    <a16:creationId xmlns:a16="http://schemas.microsoft.com/office/drawing/2014/main" id="{B044B515-113B-4B81-8814-C9180261D2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175" y="1876425"/>
                <a:ext cx="28575" cy="39688"/>
              </a:xfrm>
              <a:custGeom>
                <a:avLst/>
                <a:gdLst/>
                <a:ahLst/>
                <a:cxnLst>
                  <a:cxn ang="0">
                    <a:pos x="5" y="12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10" y="3"/>
                  </a:cxn>
                  <a:cxn ang="0">
                    <a:pos x="7" y="8"/>
                  </a:cxn>
                  <a:cxn ang="0">
                    <a:pos x="13" y="3"/>
                  </a:cxn>
                  <a:cxn ang="0">
                    <a:pos x="13" y="12"/>
                  </a:cxn>
                  <a:cxn ang="0">
                    <a:pos x="15" y="18"/>
                  </a:cxn>
                  <a:cxn ang="0">
                    <a:pos x="13" y="22"/>
                  </a:cxn>
                  <a:cxn ang="0">
                    <a:pos x="17" y="30"/>
                  </a:cxn>
                  <a:cxn ang="0">
                    <a:pos x="10" y="22"/>
                  </a:cxn>
                  <a:cxn ang="0">
                    <a:pos x="12" y="17"/>
                  </a:cxn>
                  <a:cxn ang="0">
                    <a:pos x="5" y="12"/>
                  </a:cxn>
                </a:cxnLst>
                <a:rect l="0" t="0" r="r" b="b"/>
                <a:pathLst>
                  <a:path w="21" h="30">
                    <a:moveTo>
                      <a:pt x="5" y="12"/>
                    </a:moveTo>
                    <a:cubicBezTo>
                      <a:pt x="3" y="12"/>
                      <a:pt x="2" y="6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6" y="3"/>
                      <a:pt x="10" y="3"/>
                    </a:cubicBezTo>
                    <a:cubicBezTo>
                      <a:pt x="10" y="4"/>
                      <a:pt x="5" y="8"/>
                      <a:pt x="7" y="8"/>
                    </a:cubicBezTo>
                    <a:cubicBezTo>
                      <a:pt x="10" y="8"/>
                      <a:pt x="12" y="5"/>
                      <a:pt x="13" y="3"/>
                    </a:cubicBezTo>
                    <a:cubicBezTo>
                      <a:pt x="14" y="5"/>
                      <a:pt x="13" y="8"/>
                      <a:pt x="13" y="12"/>
                    </a:cubicBezTo>
                    <a:cubicBezTo>
                      <a:pt x="13" y="15"/>
                      <a:pt x="15" y="15"/>
                      <a:pt x="15" y="18"/>
                    </a:cubicBezTo>
                    <a:cubicBezTo>
                      <a:pt x="15" y="19"/>
                      <a:pt x="13" y="20"/>
                      <a:pt x="13" y="22"/>
                    </a:cubicBezTo>
                    <a:cubicBezTo>
                      <a:pt x="13" y="24"/>
                      <a:pt x="21" y="30"/>
                      <a:pt x="17" y="30"/>
                    </a:cubicBezTo>
                    <a:cubicBezTo>
                      <a:pt x="13" y="30"/>
                      <a:pt x="10" y="26"/>
                      <a:pt x="10" y="22"/>
                    </a:cubicBezTo>
                    <a:cubicBezTo>
                      <a:pt x="10" y="19"/>
                      <a:pt x="12" y="18"/>
                      <a:pt x="12" y="17"/>
                    </a:cubicBezTo>
                    <a:cubicBezTo>
                      <a:pt x="9" y="16"/>
                      <a:pt x="8" y="12"/>
                      <a:pt x="5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44" name="Freeform 96">
                <a:extLst>
                  <a:ext uri="{FF2B5EF4-FFF2-40B4-BE49-F238E27FC236}">
                    <a16:creationId xmlns:a16="http://schemas.microsoft.com/office/drawing/2014/main" id="{9870CCCE-5220-44A4-BD68-4F0D31948A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3400" y="1787525"/>
                <a:ext cx="34925" cy="23813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7" y="0"/>
                  </a:cxn>
                  <a:cxn ang="0">
                    <a:pos x="27" y="6"/>
                  </a:cxn>
                  <a:cxn ang="0">
                    <a:pos x="10" y="18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21" y="0"/>
                  </a:cxn>
                </a:cxnLst>
                <a:rect l="0" t="0" r="r" b="b"/>
                <a:pathLst>
                  <a:path w="27" h="18">
                    <a:moveTo>
                      <a:pt x="21" y="0"/>
                    </a:moveTo>
                    <a:cubicBezTo>
                      <a:pt x="25" y="0"/>
                      <a:pt x="25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9" y="10"/>
                      <a:pt x="16" y="13"/>
                      <a:pt x="10" y="18"/>
                    </a:cubicBezTo>
                    <a:cubicBezTo>
                      <a:pt x="6" y="15"/>
                      <a:pt x="3" y="15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5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45" name="Freeform 97">
                <a:extLst>
                  <a:ext uri="{FF2B5EF4-FFF2-40B4-BE49-F238E27FC236}">
                    <a16:creationId xmlns:a16="http://schemas.microsoft.com/office/drawing/2014/main" id="{3D57A55B-2A17-4605-8D61-04FFAE239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525" y="1963738"/>
                <a:ext cx="42863" cy="22225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32" y="14"/>
                  </a:cxn>
                  <a:cxn ang="0">
                    <a:pos x="0" y="3"/>
                  </a:cxn>
                  <a:cxn ang="0">
                    <a:pos x="26" y="17"/>
                  </a:cxn>
                </a:cxnLst>
                <a:rect l="0" t="0" r="r" b="b"/>
                <a:pathLst>
                  <a:path w="32" h="17">
                    <a:moveTo>
                      <a:pt x="26" y="17"/>
                    </a:moveTo>
                    <a:cubicBezTo>
                      <a:pt x="29" y="17"/>
                      <a:pt x="30" y="16"/>
                      <a:pt x="32" y="14"/>
                    </a:cubicBezTo>
                    <a:cubicBezTo>
                      <a:pt x="22" y="9"/>
                      <a:pt x="14" y="0"/>
                      <a:pt x="0" y="3"/>
                    </a:cubicBezTo>
                    <a:cubicBezTo>
                      <a:pt x="6" y="7"/>
                      <a:pt x="18" y="17"/>
                      <a:pt x="26" y="17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46" name="Freeform 98">
                <a:extLst>
                  <a:ext uri="{FF2B5EF4-FFF2-40B4-BE49-F238E27FC236}">
                    <a16:creationId xmlns:a16="http://schemas.microsoft.com/office/drawing/2014/main" id="{9AE24C6C-BA08-4097-ACEA-6BD41E881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4700" y="2030413"/>
                <a:ext cx="31750" cy="206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1" y="7"/>
                  </a:cxn>
                  <a:cxn ang="0">
                    <a:pos x="24" y="7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24" h="15">
                    <a:moveTo>
                      <a:pt x="1" y="0"/>
                    </a:moveTo>
                    <a:cubicBezTo>
                      <a:pt x="4" y="4"/>
                      <a:pt x="7" y="6"/>
                      <a:pt x="11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9"/>
                      <a:pt x="24" y="10"/>
                    </a:cubicBezTo>
                    <a:cubicBezTo>
                      <a:pt x="24" y="12"/>
                      <a:pt x="20" y="15"/>
                      <a:pt x="19" y="15"/>
                    </a:cubicBezTo>
                    <a:cubicBezTo>
                      <a:pt x="16" y="15"/>
                      <a:pt x="0" y="6"/>
                      <a:pt x="0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47" name="Freeform 99">
                <a:extLst>
                  <a:ext uri="{FF2B5EF4-FFF2-40B4-BE49-F238E27FC236}">
                    <a16:creationId xmlns:a16="http://schemas.microsoft.com/office/drawing/2014/main" id="{9BCE6C08-7A0A-4BF0-B6E0-63FD3E555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325" y="2030413"/>
                <a:ext cx="22225" cy="26988"/>
              </a:xfrm>
              <a:custGeom>
                <a:avLst/>
                <a:gdLst/>
                <a:ahLst/>
                <a:cxnLst>
                  <a:cxn ang="0">
                    <a:pos x="17" y="12"/>
                  </a:cxn>
                  <a:cxn ang="0">
                    <a:pos x="17" y="15"/>
                  </a:cxn>
                  <a:cxn ang="0">
                    <a:pos x="7" y="20"/>
                  </a:cxn>
                  <a:cxn ang="0">
                    <a:pos x="0" y="15"/>
                  </a:cxn>
                  <a:cxn ang="0">
                    <a:pos x="10" y="0"/>
                  </a:cxn>
                  <a:cxn ang="0">
                    <a:pos x="14" y="5"/>
                  </a:cxn>
                  <a:cxn ang="0">
                    <a:pos x="17" y="12"/>
                  </a:cxn>
                </a:cxnLst>
                <a:rect l="0" t="0" r="r" b="b"/>
                <a:pathLst>
                  <a:path w="17" h="20">
                    <a:moveTo>
                      <a:pt x="17" y="12"/>
                    </a:moveTo>
                    <a:cubicBezTo>
                      <a:pt x="17" y="12"/>
                      <a:pt x="17" y="14"/>
                      <a:pt x="17" y="15"/>
                    </a:cubicBezTo>
                    <a:cubicBezTo>
                      <a:pt x="17" y="18"/>
                      <a:pt x="12" y="20"/>
                      <a:pt x="7" y="20"/>
                    </a:cubicBezTo>
                    <a:cubicBezTo>
                      <a:pt x="3" y="20"/>
                      <a:pt x="0" y="18"/>
                      <a:pt x="0" y="15"/>
                    </a:cubicBezTo>
                    <a:cubicBezTo>
                      <a:pt x="0" y="13"/>
                      <a:pt x="6" y="2"/>
                      <a:pt x="10" y="0"/>
                    </a:cubicBezTo>
                    <a:cubicBezTo>
                      <a:pt x="11" y="2"/>
                      <a:pt x="14" y="3"/>
                      <a:pt x="14" y="5"/>
                    </a:cubicBezTo>
                    <a:cubicBezTo>
                      <a:pt x="14" y="9"/>
                      <a:pt x="7" y="12"/>
                      <a:pt x="17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48" name="Freeform 100">
                <a:extLst>
                  <a:ext uri="{FF2B5EF4-FFF2-40B4-BE49-F238E27FC236}">
                    <a16:creationId xmlns:a16="http://schemas.microsoft.com/office/drawing/2014/main" id="{2B62FE94-34D2-4971-A804-6FC064BD00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850" y="1724025"/>
                <a:ext cx="26988" cy="12700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13" y="1"/>
                  </a:cxn>
                  <a:cxn ang="0">
                    <a:pos x="20" y="9"/>
                  </a:cxn>
                  <a:cxn ang="0">
                    <a:pos x="5" y="9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20" h="9">
                    <a:moveTo>
                      <a:pt x="6" y="4"/>
                    </a:moveTo>
                    <a:cubicBezTo>
                      <a:pt x="8" y="0"/>
                      <a:pt x="10" y="1"/>
                      <a:pt x="13" y="1"/>
                    </a:cubicBezTo>
                    <a:cubicBezTo>
                      <a:pt x="18" y="1"/>
                      <a:pt x="19" y="4"/>
                      <a:pt x="20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7"/>
                      <a:pt x="1" y="6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</p:grpSp>
        <p:grpSp>
          <p:nvGrpSpPr>
            <p:cNvPr id="255" name="Group 345">
              <a:extLst>
                <a:ext uri="{FF2B5EF4-FFF2-40B4-BE49-F238E27FC236}">
                  <a16:creationId xmlns:a16="http://schemas.microsoft.com/office/drawing/2014/main" id="{E8AB93F3-EA86-4A5B-B5B0-E71810915EA9}"/>
                </a:ext>
              </a:extLst>
            </p:cNvPr>
            <p:cNvGrpSpPr/>
            <p:nvPr/>
          </p:nvGrpSpPr>
          <p:grpSpPr>
            <a:xfrm>
              <a:off x="3103551" y="1256797"/>
              <a:ext cx="669405" cy="1125467"/>
              <a:chOff x="4219575" y="1089025"/>
              <a:chExt cx="687388" cy="1155701"/>
            </a:xfrm>
            <a:grpFill/>
          </p:grpSpPr>
          <p:sp>
            <p:nvSpPr>
              <p:cNvPr id="371" name="Freeform 36">
                <a:extLst>
                  <a:ext uri="{FF2B5EF4-FFF2-40B4-BE49-F238E27FC236}">
                    <a16:creationId xmlns:a16="http://schemas.microsoft.com/office/drawing/2014/main" id="{E57D84C3-8934-45A6-B76B-5B2842AC7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8825" y="1816100"/>
                <a:ext cx="26988" cy="39688"/>
              </a:xfrm>
              <a:custGeom>
                <a:avLst/>
                <a:gdLst/>
                <a:ahLst/>
                <a:cxnLst>
                  <a:cxn ang="0">
                    <a:pos x="3" y="27"/>
                  </a:cxn>
                  <a:cxn ang="0">
                    <a:pos x="9" y="21"/>
                  </a:cxn>
                  <a:cxn ang="0">
                    <a:pos x="0" y="14"/>
                  </a:cxn>
                  <a:cxn ang="0">
                    <a:pos x="9" y="0"/>
                  </a:cxn>
                  <a:cxn ang="0">
                    <a:pos x="20" y="12"/>
                  </a:cxn>
                  <a:cxn ang="0">
                    <a:pos x="6" y="30"/>
                  </a:cxn>
                  <a:cxn ang="0">
                    <a:pos x="0" y="27"/>
                  </a:cxn>
                  <a:cxn ang="0">
                    <a:pos x="2" y="25"/>
                  </a:cxn>
                  <a:cxn ang="0">
                    <a:pos x="3" y="27"/>
                  </a:cxn>
                </a:cxnLst>
                <a:rect l="0" t="0" r="r" b="b"/>
                <a:pathLst>
                  <a:path w="20" h="30">
                    <a:moveTo>
                      <a:pt x="3" y="27"/>
                    </a:moveTo>
                    <a:cubicBezTo>
                      <a:pt x="6" y="26"/>
                      <a:pt x="9" y="23"/>
                      <a:pt x="9" y="21"/>
                    </a:cubicBezTo>
                    <a:cubicBezTo>
                      <a:pt x="5" y="20"/>
                      <a:pt x="0" y="16"/>
                      <a:pt x="0" y="14"/>
                    </a:cubicBezTo>
                    <a:cubicBezTo>
                      <a:pt x="0" y="12"/>
                      <a:pt x="5" y="0"/>
                      <a:pt x="9" y="0"/>
                    </a:cubicBezTo>
                    <a:cubicBezTo>
                      <a:pt x="17" y="0"/>
                      <a:pt x="18" y="4"/>
                      <a:pt x="20" y="12"/>
                    </a:cubicBezTo>
                    <a:cubicBezTo>
                      <a:pt x="12" y="14"/>
                      <a:pt x="16" y="30"/>
                      <a:pt x="6" y="30"/>
                    </a:cubicBezTo>
                    <a:cubicBezTo>
                      <a:pt x="3" y="30"/>
                      <a:pt x="1" y="27"/>
                      <a:pt x="0" y="27"/>
                    </a:cubicBezTo>
                    <a:cubicBezTo>
                      <a:pt x="1" y="26"/>
                      <a:pt x="2" y="25"/>
                      <a:pt x="2" y="25"/>
                    </a:cubicBezTo>
                    <a:lnTo>
                      <a:pt x="3" y="27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grpSp>
            <p:nvGrpSpPr>
              <p:cNvPr id="372" name="Group 343">
                <a:extLst>
                  <a:ext uri="{FF2B5EF4-FFF2-40B4-BE49-F238E27FC236}">
                    <a16:creationId xmlns:a16="http://schemas.microsoft.com/office/drawing/2014/main" id="{FCE9CC25-CD99-45F6-A278-060C9C7C80E2}"/>
                  </a:ext>
                </a:extLst>
              </p:cNvPr>
              <p:cNvGrpSpPr/>
              <p:nvPr/>
            </p:nvGrpSpPr>
            <p:grpSpPr>
              <a:xfrm>
                <a:off x="4219575" y="1089025"/>
                <a:ext cx="687388" cy="1155701"/>
                <a:chOff x="4219575" y="1089025"/>
                <a:chExt cx="687388" cy="1155701"/>
              </a:xfrm>
              <a:grpFill/>
            </p:grpSpPr>
            <p:sp>
              <p:nvSpPr>
                <p:cNvPr id="373" name="Freeform 24">
                  <a:extLst>
                    <a:ext uri="{FF2B5EF4-FFF2-40B4-BE49-F238E27FC236}">
                      <a16:creationId xmlns:a16="http://schemas.microsoft.com/office/drawing/2014/main" id="{E63CC73B-BCFB-4B12-B729-5B6E8F07B0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0688" y="1782763"/>
                  <a:ext cx="646113" cy="461963"/>
                </a:xfrm>
                <a:custGeom>
                  <a:avLst/>
                  <a:gdLst/>
                  <a:ahLst/>
                  <a:cxnLst>
                    <a:cxn ang="0">
                      <a:pos x="473" y="233"/>
                    </a:cxn>
                    <a:cxn ang="0">
                      <a:pos x="470" y="273"/>
                    </a:cxn>
                    <a:cxn ang="0">
                      <a:pos x="427" y="274"/>
                    </a:cxn>
                    <a:cxn ang="0">
                      <a:pos x="401" y="283"/>
                    </a:cxn>
                    <a:cxn ang="0">
                      <a:pos x="403" y="303"/>
                    </a:cxn>
                    <a:cxn ang="0">
                      <a:pos x="413" y="322"/>
                    </a:cxn>
                    <a:cxn ang="0">
                      <a:pos x="401" y="319"/>
                    </a:cxn>
                    <a:cxn ang="0">
                      <a:pos x="397" y="336"/>
                    </a:cxn>
                    <a:cxn ang="0">
                      <a:pos x="382" y="315"/>
                    </a:cxn>
                    <a:cxn ang="0">
                      <a:pos x="358" y="278"/>
                    </a:cxn>
                    <a:cxn ang="0">
                      <a:pos x="329" y="238"/>
                    </a:cxn>
                    <a:cxn ang="0">
                      <a:pos x="289" y="213"/>
                    </a:cxn>
                    <a:cxn ang="0">
                      <a:pos x="270" y="212"/>
                    </a:cxn>
                    <a:cxn ang="0">
                      <a:pos x="289" y="244"/>
                    </a:cxn>
                    <a:cxn ang="0">
                      <a:pos x="315" y="264"/>
                    </a:cxn>
                    <a:cxn ang="0">
                      <a:pos x="330" y="283"/>
                    </a:cxn>
                    <a:cxn ang="0">
                      <a:pos x="323" y="305"/>
                    </a:cxn>
                    <a:cxn ang="0">
                      <a:pos x="316" y="303"/>
                    </a:cxn>
                    <a:cxn ang="0">
                      <a:pos x="291" y="273"/>
                    </a:cxn>
                    <a:cxn ang="0">
                      <a:pos x="229" y="223"/>
                    </a:cxn>
                    <a:cxn ang="0">
                      <a:pos x="168" y="237"/>
                    </a:cxn>
                    <a:cxn ang="0">
                      <a:pos x="135" y="272"/>
                    </a:cxn>
                    <a:cxn ang="0">
                      <a:pos x="101" y="326"/>
                    </a:cxn>
                    <a:cxn ang="0">
                      <a:pos x="72" y="338"/>
                    </a:cxn>
                    <a:cxn ang="0">
                      <a:pos x="10" y="334"/>
                    </a:cxn>
                    <a:cxn ang="0">
                      <a:pos x="0" y="306"/>
                    </a:cxn>
                    <a:cxn ang="0">
                      <a:pos x="4" y="246"/>
                    </a:cxn>
                    <a:cxn ang="0">
                      <a:pos x="48" y="235"/>
                    </a:cxn>
                    <a:cxn ang="0">
                      <a:pos x="89" y="240"/>
                    </a:cxn>
                    <a:cxn ang="0">
                      <a:pos x="105" y="206"/>
                    </a:cxn>
                    <a:cxn ang="0">
                      <a:pos x="103" y="193"/>
                    </a:cxn>
                    <a:cxn ang="0">
                      <a:pos x="60" y="163"/>
                    </a:cxn>
                    <a:cxn ang="0">
                      <a:pos x="88" y="157"/>
                    </a:cxn>
                    <a:cxn ang="0">
                      <a:pos x="96" y="143"/>
                    </a:cxn>
                    <a:cxn ang="0">
                      <a:pos x="114" y="145"/>
                    </a:cxn>
                    <a:cxn ang="0">
                      <a:pos x="147" y="118"/>
                    </a:cxn>
                    <a:cxn ang="0">
                      <a:pos x="176" y="89"/>
                    </a:cxn>
                    <a:cxn ang="0">
                      <a:pos x="208" y="73"/>
                    </a:cxn>
                    <a:cxn ang="0">
                      <a:pos x="225" y="54"/>
                    </a:cxn>
                    <a:cxn ang="0">
                      <a:pos x="245" y="5"/>
                    </a:cxn>
                    <a:cxn ang="0">
                      <a:pos x="251" y="25"/>
                    </a:cxn>
                    <a:cxn ang="0">
                      <a:pos x="240" y="54"/>
                    </a:cxn>
                    <a:cxn ang="0">
                      <a:pos x="254" y="66"/>
                    </a:cxn>
                    <a:cxn ang="0">
                      <a:pos x="289" y="68"/>
                    </a:cxn>
                    <a:cxn ang="0">
                      <a:pos x="333" y="50"/>
                    </a:cxn>
                    <a:cxn ang="0">
                      <a:pos x="378" y="55"/>
                    </a:cxn>
                    <a:cxn ang="0">
                      <a:pos x="408" y="95"/>
                    </a:cxn>
                    <a:cxn ang="0">
                      <a:pos x="399" y="153"/>
                    </a:cxn>
                    <a:cxn ang="0">
                      <a:pos x="470" y="180"/>
                    </a:cxn>
                    <a:cxn ang="0">
                      <a:pos x="474" y="204"/>
                    </a:cxn>
                    <a:cxn ang="0">
                      <a:pos x="476" y="216"/>
                    </a:cxn>
                  </a:cxnLst>
                  <a:rect l="0" t="0" r="r" b="b"/>
                  <a:pathLst>
                    <a:path w="485" h="347">
                      <a:moveTo>
                        <a:pt x="476" y="216"/>
                      </a:moveTo>
                      <a:cubicBezTo>
                        <a:pt x="474" y="223"/>
                        <a:pt x="475" y="219"/>
                        <a:pt x="473" y="222"/>
                      </a:cubicBezTo>
                      <a:cubicBezTo>
                        <a:pt x="473" y="233"/>
                        <a:pt x="473" y="233"/>
                        <a:pt x="473" y="233"/>
                      </a:cubicBezTo>
                      <a:cubicBezTo>
                        <a:pt x="469" y="238"/>
                        <a:pt x="461" y="246"/>
                        <a:pt x="461" y="253"/>
                      </a:cubicBezTo>
                      <a:cubicBezTo>
                        <a:pt x="461" y="261"/>
                        <a:pt x="473" y="268"/>
                        <a:pt x="476" y="272"/>
                      </a:cubicBezTo>
                      <a:cubicBezTo>
                        <a:pt x="474" y="273"/>
                        <a:pt x="472" y="273"/>
                        <a:pt x="470" y="273"/>
                      </a:cubicBezTo>
                      <a:cubicBezTo>
                        <a:pt x="466" y="275"/>
                        <a:pt x="463" y="273"/>
                        <a:pt x="459" y="275"/>
                      </a:cubicBezTo>
                      <a:cubicBezTo>
                        <a:pt x="453" y="277"/>
                        <a:pt x="452" y="283"/>
                        <a:pt x="446" y="283"/>
                      </a:cubicBezTo>
                      <a:cubicBezTo>
                        <a:pt x="439" y="283"/>
                        <a:pt x="435" y="274"/>
                        <a:pt x="427" y="274"/>
                      </a:cubicBezTo>
                      <a:cubicBezTo>
                        <a:pt x="420" y="274"/>
                        <a:pt x="419" y="278"/>
                        <a:pt x="413" y="280"/>
                      </a:cubicBezTo>
                      <a:cubicBezTo>
                        <a:pt x="414" y="284"/>
                        <a:pt x="414" y="286"/>
                        <a:pt x="413" y="290"/>
                      </a:cubicBezTo>
                      <a:cubicBezTo>
                        <a:pt x="406" y="290"/>
                        <a:pt x="405" y="283"/>
                        <a:pt x="401" y="283"/>
                      </a:cubicBezTo>
                      <a:cubicBezTo>
                        <a:pt x="399" y="283"/>
                        <a:pt x="397" y="286"/>
                        <a:pt x="397" y="288"/>
                      </a:cubicBezTo>
                      <a:cubicBezTo>
                        <a:pt x="405" y="298"/>
                        <a:pt x="405" y="298"/>
                        <a:pt x="405" y="298"/>
                      </a:cubicBezTo>
                      <a:cubicBezTo>
                        <a:pt x="405" y="300"/>
                        <a:pt x="403" y="302"/>
                        <a:pt x="403" y="303"/>
                      </a:cubicBezTo>
                      <a:cubicBezTo>
                        <a:pt x="403" y="304"/>
                        <a:pt x="415" y="315"/>
                        <a:pt x="419" y="315"/>
                      </a:cubicBezTo>
                      <a:cubicBezTo>
                        <a:pt x="419" y="317"/>
                        <a:pt x="420" y="318"/>
                        <a:pt x="420" y="319"/>
                      </a:cubicBezTo>
                      <a:cubicBezTo>
                        <a:pt x="418" y="321"/>
                        <a:pt x="414" y="319"/>
                        <a:pt x="413" y="322"/>
                      </a:cubicBezTo>
                      <a:cubicBezTo>
                        <a:pt x="412" y="322"/>
                        <a:pt x="412" y="322"/>
                        <a:pt x="412" y="322"/>
                      </a:cubicBezTo>
                      <a:cubicBezTo>
                        <a:pt x="407" y="321"/>
                        <a:pt x="403" y="317"/>
                        <a:pt x="401" y="315"/>
                      </a:cubicBezTo>
                      <a:cubicBezTo>
                        <a:pt x="401" y="319"/>
                        <a:pt x="401" y="319"/>
                        <a:pt x="401" y="319"/>
                      </a:cubicBezTo>
                      <a:cubicBezTo>
                        <a:pt x="402" y="321"/>
                        <a:pt x="403" y="323"/>
                        <a:pt x="403" y="326"/>
                      </a:cubicBezTo>
                      <a:cubicBezTo>
                        <a:pt x="403" y="329"/>
                        <a:pt x="399" y="334"/>
                        <a:pt x="403" y="336"/>
                      </a:cubicBezTo>
                      <a:cubicBezTo>
                        <a:pt x="401" y="336"/>
                        <a:pt x="397" y="336"/>
                        <a:pt x="397" y="336"/>
                      </a:cubicBezTo>
                      <a:cubicBezTo>
                        <a:pt x="390" y="336"/>
                        <a:pt x="384" y="329"/>
                        <a:pt x="384" y="322"/>
                      </a:cubicBezTo>
                      <a:cubicBezTo>
                        <a:pt x="384" y="319"/>
                        <a:pt x="388" y="317"/>
                        <a:pt x="390" y="315"/>
                      </a:cubicBezTo>
                      <a:cubicBezTo>
                        <a:pt x="387" y="315"/>
                        <a:pt x="385" y="315"/>
                        <a:pt x="382" y="315"/>
                      </a:cubicBezTo>
                      <a:cubicBezTo>
                        <a:pt x="380" y="315"/>
                        <a:pt x="379" y="311"/>
                        <a:pt x="379" y="310"/>
                      </a:cubicBezTo>
                      <a:cubicBezTo>
                        <a:pt x="378" y="304"/>
                        <a:pt x="374" y="300"/>
                        <a:pt x="370" y="296"/>
                      </a:cubicBezTo>
                      <a:cubicBezTo>
                        <a:pt x="365" y="291"/>
                        <a:pt x="358" y="287"/>
                        <a:pt x="358" y="278"/>
                      </a:cubicBezTo>
                      <a:cubicBezTo>
                        <a:pt x="358" y="272"/>
                        <a:pt x="358" y="270"/>
                        <a:pt x="358" y="266"/>
                      </a:cubicBezTo>
                      <a:cubicBezTo>
                        <a:pt x="358" y="260"/>
                        <a:pt x="348" y="251"/>
                        <a:pt x="342" y="248"/>
                      </a:cubicBezTo>
                      <a:cubicBezTo>
                        <a:pt x="336" y="245"/>
                        <a:pt x="329" y="244"/>
                        <a:pt x="329" y="238"/>
                      </a:cubicBezTo>
                      <a:cubicBezTo>
                        <a:pt x="326" y="238"/>
                        <a:pt x="325" y="238"/>
                        <a:pt x="323" y="238"/>
                      </a:cubicBezTo>
                      <a:cubicBezTo>
                        <a:pt x="313" y="238"/>
                        <a:pt x="302" y="223"/>
                        <a:pt x="302" y="213"/>
                      </a:cubicBezTo>
                      <a:cubicBezTo>
                        <a:pt x="297" y="213"/>
                        <a:pt x="293" y="213"/>
                        <a:pt x="289" y="213"/>
                      </a:cubicBezTo>
                      <a:cubicBezTo>
                        <a:pt x="283" y="213"/>
                        <a:pt x="285" y="204"/>
                        <a:pt x="283" y="201"/>
                      </a:cubicBezTo>
                      <a:cubicBezTo>
                        <a:pt x="278" y="204"/>
                        <a:pt x="268" y="204"/>
                        <a:pt x="268" y="209"/>
                      </a:cubicBezTo>
                      <a:cubicBezTo>
                        <a:pt x="268" y="210"/>
                        <a:pt x="270" y="212"/>
                        <a:pt x="270" y="212"/>
                      </a:cubicBezTo>
                      <a:cubicBezTo>
                        <a:pt x="270" y="214"/>
                        <a:pt x="269" y="217"/>
                        <a:pt x="269" y="220"/>
                      </a:cubicBezTo>
                      <a:cubicBezTo>
                        <a:pt x="269" y="226"/>
                        <a:pt x="273" y="229"/>
                        <a:pt x="278" y="231"/>
                      </a:cubicBezTo>
                      <a:cubicBezTo>
                        <a:pt x="285" y="233"/>
                        <a:pt x="288" y="240"/>
                        <a:pt x="289" y="244"/>
                      </a:cubicBezTo>
                      <a:cubicBezTo>
                        <a:pt x="291" y="250"/>
                        <a:pt x="294" y="257"/>
                        <a:pt x="298" y="259"/>
                      </a:cubicBezTo>
                      <a:cubicBezTo>
                        <a:pt x="304" y="262"/>
                        <a:pt x="309" y="260"/>
                        <a:pt x="315" y="260"/>
                      </a:cubicBezTo>
                      <a:cubicBezTo>
                        <a:pt x="315" y="261"/>
                        <a:pt x="315" y="263"/>
                        <a:pt x="315" y="264"/>
                      </a:cubicBezTo>
                      <a:cubicBezTo>
                        <a:pt x="313" y="269"/>
                        <a:pt x="323" y="271"/>
                        <a:pt x="326" y="272"/>
                      </a:cubicBezTo>
                      <a:cubicBezTo>
                        <a:pt x="335" y="277"/>
                        <a:pt x="345" y="280"/>
                        <a:pt x="344" y="290"/>
                      </a:cubicBezTo>
                      <a:cubicBezTo>
                        <a:pt x="340" y="289"/>
                        <a:pt x="337" y="283"/>
                        <a:pt x="330" y="283"/>
                      </a:cubicBezTo>
                      <a:cubicBezTo>
                        <a:pt x="325" y="283"/>
                        <a:pt x="320" y="286"/>
                        <a:pt x="320" y="290"/>
                      </a:cubicBezTo>
                      <a:cubicBezTo>
                        <a:pt x="320" y="296"/>
                        <a:pt x="328" y="297"/>
                        <a:pt x="328" y="303"/>
                      </a:cubicBezTo>
                      <a:cubicBezTo>
                        <a:pt x="328" y="305"/>
                        <a:pt x="323" y="305"/>
                        <a:pt x="323" y="305"/>
                      </a:cubicBezTo>
                      <a:cubicBezTo>
                        <a:pt x="319" y="309"/>
                        <a:pt x="319" y="318"/>
                        <a:pt x="313" y="318"/>
                      </a:cubicBezTo>
                      <a:cubicBezTo>
                        <a:pt x="310" y="318"/>
                        <a:pt x="308" y="317"/>
                        <a:pt x="308" y="315"/>
                      </a:cubicBezTo>
                      <a:cubicBezTo>
                        <a:pt x="314" y="315"/>
                        <a:pt x="316" y="309"/>
                        <a:pt x="316" y="303"/>
                      </a:cubicBezTo>
                      <a:cubicBezTo>
                        <a:pt x="316" y="297"/>
                        <a:pt x="312" y="295"/>
                        <a:pt x="311" y="291"/>
                      </a:cubicBezTo>
                      <a:cubicBezTo>
                        <a:pt x="310" y="291"/>
                        <a:pt x="300" y="281"/>
                        <a:pt x="299" y="278"/>
                      </a:cubicBezTo>
                      <a:cubicBezTo>
                        <a:pt x="297" y="278"/>
                        <a:pt x="291" y="276"/>
                        <a:pt x="291" y="273"/>
                      </a:cubicBezTo>
                      <a:cubicBezTo>
                        <a:pt x="277" y="270"/>
                        <a:pt x="274" y="266"/>
                        <a:pt x="266" y="259"/>
                      </a:cubicBezTo>
                      <a:cubicBezTo>
                        <a:pt x="263" y="256"/>
                        <a:pt x="257" y="254"/>
                        <a:pt x="256" y="251"/>
                      </a:cubicBezTo>
                      <a:cubicBezTo>
                        <a:pt x="248" y="241"/>
                        <a:pt x="245" y="223"/>
                        <a:pt x="229" y="223"/>
                      </a:cubicBezTo>
                      <a:cubicBezTo>
                        <a:pt x="221" y="223"/>
                        <a:pt x="220" y="228"/>
                        <a:pt x="216" y="230"/>
                      </a:cubicBezTo>
                      <a:cubicBezTo>
                        <a:pt x="208" y="234"/>
                        <a:pt x="202" y="242"/>
                        <a:pt x="192" y="242"/>
                      </a:cubicBezTo>
                      <a:cubicBezTo>
                        <a:pt x="183" y="242"/>
                        <a:pt x="177" y="237"/>
                        <a:pt x="168" y="237"/>
                      </a:cubicBezTo>
                      <a:cubicBezTo>
                        <a:pt x="161" y="237"/>
                        <a:pt x="154" y="242"/>
                        <a:pt x="154" y="248"/>
                      </a:cubicBezTo>
                      <a:cubicBezTo>
                        <a:pt x="157" y="258"/>
                        <a:pt x="157" y="258"/>
                        <a:pt x="157" y="258"/>
                      </a:cubicBezTo>
                      <a:cubicBezTo>
                        <a:pt x="154" y="267"/>
                        <a:pt x="144" y="270"/>
                        <a:pt x="135" y="272"/>
                      </a:cubicBezTo>
                      <a:cubicBezTo>
                        <a:pt x="127" y="274"/>
                        <a:pt x="114" y="292"/>
                        <a:pt x="114" y="302"/>
                      </a:cubicBezTo>
                      <a:cubicBezTo>
                        <a:pt x="114" y="305"/>
                        <a:pt x="117" y="306"/>
                        <a:pt x="119" y="307"/>
                      </a:cubicBezTo>
                      <a:cubicBezTo>
                        <a:pt x="113" y="316"/>
                        <a:pt x="110" y="321"/>
                        <a:pt x="101" y="326"/>
                      </a:cubicBezTo>
                      <a:cubicBezTo>
                        <a:pt x="96" y="328"/>
                        <a:pt x="95" y="340"/>
                        <a:pt x="86" y="337"/>
                      </a:cubicBezTo>
                      <a:cubicBezTo>
                        <a:pt x="86" y="337"/>
                        <a:pt x="86" y="337"/>
                        <a:pt x="86" y="337"/>
                      </a:cubicBezTo>
                      <a:cubicBezTo>
                        <a:pt x="82" y="336"/>
                        <a:pt x="75" y="338"/>
                        <a:pt x="72" y="338"/>
                      </a:cubicBezTo>
                      <a:cubicBezTo>
                        <a:pt x="62" y="338"/>
                        <a:pt x="56" y="347"/>
                        <a:pt x="46" y="347"/>
                      </a:cubicBezTo>
                      <a:cubicBezTo>
                        <a:pt x="40" y="347"/>
                        <a:pt x="39" y="331"/>
                        <a:pt x="29" y="331"/>
                      </a:cubicBezTo>
                      <a:cubicBezTo>
                        <a:pt x="22" y="331"/>
                        <a:pt x="17" y="334"/>
                        <a:pt x="10" y="334"/>
                      </a:cubicBezTo>
                      <a:cubicBezTo>
                        <a:pt x="8" y="334"/>
                        <a:pt x="7" y="332"/>
                        <a:pt x="7" y="330"/>
                      </a:cubicBezTo>
                      <a:cubicBezTo>
                        <a:pt x="7" y="321"/>
                        <a:pt x="7" y="318"/>
                        <a:pt x="7" y="313"/>
                      </a:cubicBezTo>
                      <a:cubicBezTo>
                        <a:pt x="3" y="313"/>
                        <a:pt x="0" y="310"/>
                        <a:pt x="0" y="306"/>
                      </a:cubicBezTo>
                      <a:cubicBezTo>
                        <a:pt x="0" y="301"/>
                        <a:pt x="4" y="299"/>
                        <a:pt x="4" y="296"/>
                      </a:cubicBezTo>
                      <a:cubicBezTo>
                        <a:pt x="4" y="285"/>
                        <a:pt x="8" y="274"/>
                        <a:pt x="8" y="262"/>
                      </a:cubicBezTo>
                      <a:cubicBezTo>
                        <a:pt x="8" y="256"/>
                        <a:pt x="4" y="250"/>
                        <a:pt x="4" y="246"/>
                      </a:cubicBezTo>
                      <a:cubicBezTo>
                        <a:pt x="4" y="243"/>
                        <a:pt x="19" y="234"/>
                        <a:pt x="21" y="234"/>
                      </a:cubicBezTo>
                      <a:cubicBezTo>
                        <a:pt x="23" y="234"/>
                        <a:pt x="25" y="236"/>
                        <a:pt x="28" y="235"/>
                      </a:cubicBezTo>
                      <a:cubicBezTo>
                        <a:pt x="48" y="235"/>
                        <a:pt x="48" y="235"/>
                        <a:pt x="48" y="235"/>
                      </a:cubicBezTo>
                      <a:cubicBezTo>
                        <a:pt x="49" y="237"/>
                        <a:pt x="53" y="238"/>
                        <a:pt x="55" y="238"/>
                      </a:cubicBezTo>
                      <a:cubicBezTo>
                        <a:pt x="76" y="238"/>
                        <a:pt x="76" y="238"/>
                        <a:pt x="76" y="238"/>
                      </a:cubicBezTo>
                      <a:cubicBezTo>
                        <a:pt x="82" y="237"/>
                        <a:pt x="84" y="240"/>
                        <a:pt x="89" y="240"/>
                      </a:cubicBezTo>
                      <a:cubicBezTo>
                        <a:pt x="92" y="240"/>
                        <a:pt x="98" y="238"/>
                        <a:pt x="100" y="238"/>
                      </a:cubicBezTo>
                      <a:cubicBezTo>
                        <a:pt x="100" y="229"/>
                        <a:pt x="105" y="226"/>
                        <a:pt x="105" y="218"/>
                      </a:cubicBezTo>
                      <a:cubicBezTo>
                        <a:pt x="105" y="216"/>
                        <a:pt x="105" y="208"/>
                        <a:pt x="105" y="206"/>
                      </a:cubicBezTo>
                      <a:cubicBezTo>
                        <a:pt x="104" y="206"/>
                        <a:pt x="104" y="206"/>
                        <a:pt x="104" y="206"/>
                      </a:cubicBezTo>
                      <a:cubicBezTo>
                        <a:pt x="105" y="205"/>
                        <a:pt x="106" y="201"/>
                        <a:pt x="106" y="200"/>
                      </a:cubicBezTo>
                      <a:cubicBezTo>
                        <a:pt x="106" y="196"/>
                        <a:pt x="103" y="197"/>
                        <a:pt x="103" y="193"/>
                      </a:cubicBezTo>
                      <a:cubicBezTo>
                        <a:pt x="94" y="193"/>
                        <a:pt x="92" y="185"/>
                        <a:pt x="92" y="178"/>
                      </a:cubicBezTo>
                      <a:cubicBezTo>
                        <a:pt x="89" y="178"/>
                        <a:pt x="89" y="175"/>
                        <a:pt x="87" y="175"/>
                      </a:cubicBezTo>
                      <a:cubicBezTo>
                        <a:pt x="79" y="173"/>
                        <a:pt x="60" y="169"/>
                        <a:pt x="60" y="163"/>
                      </a:cubicBezTo>
                      <a:cubicBezTo>
                        <a:pt x="60" y="163"/>
                        <a:pt x="60" y="161"/>
                        <a:pt x="60" y="161"/>
                      </a:cubicBezTo>
                      <a:cubicBezTo>
                        <a:pt x="60" y="157"/>
                        <a:pt x="72" y="154"/>
                        <a:pt x="76" y="153"/>
                      </a:cubicBezTo>
                      <a:cubicBezTo>
                        <a:pt x="78" y="156"/>
                        <a:pt x="85" y="157"/>
                        <a:pt x="88" y="157"/>
                      </a:cubicBezTo>
                      <a:cubicBezTo>
                        <a:pt x="92" y="157"/>
                        <a:pt x="97" y="156"/>
                        <a:pt x="98" y="155"/>
                      </a:cubicBezTo>
                      <a:cubicBezTo>
                        <a:pt x="98" y="152"/>
                        <a:pt x="98" y="152"/>
                        <a:pt x="98" y="152"/>
                      </a:cubicBezTo>
                      <a:cubicBezTo>
                        <a:pt x="95" y="151"/>
                        <a:pt x="97" y="145"/>
                        <a:pt x="96" y="143"/>
                      </a:cubicBezTo>
                      <a:cubicBezTo>
                        <a:pt x="96" y="140"/>
                        <a:pt x="96" y="140"/>
                        <a:pt x="96" y="140"/>
                      </a:cubicBezTo>
                      <a:cubicBezTo>
                        <a:pt x="101" y="140"/>
                        <a:pt x="101" y="140"/>
                        <a:pt x="101" y="140"/>
                      </a:cubicBezTo>
                      <a:cubicBezTo>
                        <a:pt x="104" y="143"/>
                        <a:pt x="109" y="145"/>
                        <a:pt x="114" y="145"/>
                      </a:cubicBezTo>
                      <a:cubicBezTo>
                        <a:pt x="117" y="145"/>
                        <a:pt x="120" y="142"/>
                        <a:pt x="121" y="139"/>
                      </a:cubicBezTo>
                      <a:cubicBezTo>
                        <a:pt x="135" y="139"/>
                        <a:pt x="138" y="129"/>
                        <a:pt x="141" y="119"/>
                      </a:cubicBezTo>
                      <a:cubicBezTo>
                        <a:pt x="143" y="119"/>
                        <a:pt x="145" y="118"/>
                        <a:pt x="147" y="118"/>
                      </a:cubicBezTo>
                      <a:cubicBezTo>
                        <a:pt x="150" y="117"/>
                        <a:pt x="167" y="110"/>
                        <a:pt x="169" y="108"/>
                      </a:cubicBezTo>
                      <a:cubicBezTo>
                        <a:pt x="173" y="104"/>
                        <a:pt x="171" y="99"/>
                        <a:pt x="171" y="94"/>
                      </a:cubicBezTo>
                      <a:cubicBezTo>
                        <a:pt x="171" y="92"/>
                        <a:pt x="175" y="89"/>
                        <a:pt x="176" y="89"/>
                      </a:cubicBezTo>
                      <a:cubicBezTo>
                        <a:pt x="182" y="83"/>
                        <a:pt x="188" y="76"/>
                        <a:pt x="198" y="76"/>
                      </a:cubicBezTo>
                      <a:cubicBezTo>
                        <a:pt x="204" y="76"/>
                        <a:pt x="201" y="77"/>
                        <a:pt x="204" y="76"/>
                      </a:cubicBezTo>
                      <a:cubicBezTo>
                        <a:pt x="206" y="77"/>
                        <a:pt x="207" y="74"/>
                        <a:pt x="208" y="73"/>
                      </a:cubicBezTo>
                      <a:cubicBezTo>
                        <a:pt x="211" y="70"/>
                        <a:pt x="215" y="72"/>
                        <a:pt x="219" y="72"/>
                      </a:cubicBezTo>
                      <a:cubicBezTo>
                        <a:pt x="221" y="72"/>
                        <a:pt x="229" y="68"/>
                        <a:pt x="229" y="65"/>
                      </a:cubicBezTo>
                      <a:cubicBezTo>
                        <a:pt x="229" y="63"/>
                        <a:pt x="225" y="54"/>
                        <a:pt x="225" y="54"/>
                      </a:cubicBezTo>
                      <a:cubicBezTo>
                        <a:pt x="224" y="42"/>
                        <a:pt x="217" y="38"/>
                        <a:pt x="217" y="28"/>
                      </a:cubicBezTo>
                      <a:cubicBezTo>
                        <a:pt x="217" y="9"/>
                        <a:pt x="234" y="8"/>
                        <a:pt x="245" y="0"/>
                      </a:cubicBezTo>
                      <a:cubicBezTo>
                        <a:pt x="245" y="5"/>
                        <a:pt x="245" y="5"/>
                        <a:pt x="245" y="5"/>
                      </a:cubicBezTo>
                      <a:cubicBezTo>
                        <a:pt x="243" y="10"/>
                        <a:pt x="242" y="12"/>
                        <a:pt x="242" y="17"/>
                      </a:cubicBezTo>
                      <a:cubicBezTo>
                        <a:pt x="242" y="21"/>
                        <a:pt x="247" y="22"/>
                        <a:pt x="251" y="22"/>
                      </a:cubicBezTo>
                      <a:cubicBezTo>
                        <a:pt x="251" y="23"/>
                        <a:pt x="251" y="24"/>
                        <a:pt x="251" y="25"/>
                      </a:cubicBezTo>
                      <a:cubicBezTo>
                        <a:pt x="251" y="27"/>
                        <a:pt x="247" y="28"/>
                        <a:pt x="245" y="29"/>
                      </a:cubicBezTo>
                      <a:cubicBezTo>
                        <a:pt x="241" y="34"/>
                        <a:pt x="236" y="38"/>
                        <a:pt x="236" y="46"/>
                      </a:cubicBezTo>
                      <a:cubicBezTo>
                        <a:pt x="236" y="50"/>
                        <a:pt x="238" y="53"/>
                        <a:pt x="240" y="54"/>
                      </a:cubicBezTo>
                      <a:cubicBezTo>
                        <a:pt x="240" y="56"/>
                        <a:pt x="241" y="57"/>
                        <a:pt x="240" y="59"/>
                      </a:cubicBezTo>
                      <a:cubicBezTo>
                        <a:pt x="245" y="59"/>
                        <a:pt x="247" y="60"/>
                        <a:pt x="251" y="60"/>
                      </a:cubicBezTo>
                      <a:cubicBezTo>
                        <a:pt x="252" y="63"/>
                        <a:pt x="253" y="66"/>
                        <a:pt x="254" y="66"/>
                      </a:cubicBezTo>
                      <a:cubicBezTo>
                        <a:pt x="266" y="66"/>
                        <a:pt x="274" y="56"/>
                        <a:pt x="285" y="57"/>
                      </a:cubicBezTo>
                      <a:cubicBezTo>
                        <a:pt x="284" y="59"/>
                        <a:pt x="282" y="60"/>
                        <a:pt x="282" y="62"/>
                      </a:cubicBezTo>
                      <a:cubicBezTo>
                        <a:pt x="282" y="63"/>
                        <a:pt x="289" y="68"/>
                        <a:pt x="289" y="68"/>
                      </a:cubicBezTo>
                      <a:cubicBezTo>
                        <a:pt x="294" y="68"/>
                        <a:pt x="295" y="65"/>
                        <a:pt x="297" y="64"/>
                      </a:cubicBezTo>
                      <a:cubicBezTo>
                        <a:pt x="304" y="60"/>
                        <a:pt x="310" y="62"/>
                        <a:pt x="317" y="59"/>
                      </a:cubicBezTo>
                      <a:cubicBezTo>
                        <a:pt x="321" y="57"/>
                        <a:pt x="328" y="50"/>
                        <a:pt x="333" y="50"/>
                      </a:cubicBezTo>
                      <a:cubicBezTo>
                        <a:pt x="339" y="50"/>
                        <a:pt x="345" y="51"/>
                        <a:pt x="348" y="52"/>
                      </a:cubicBezTo>
                      <a:cubicBezTo>
                        <a:pt x="347" y="54"/>
                        <a:pt x="346" y="56"/>
                        <a:pt x="346" y="57"/>
                      </a:cubicBezTo>
                      <a:cubicBezTo>
                        <a:pt x="358" y="57"/>
                        <a:pt x="370" y="55"/>
                        <a:pt x="378" y="55"/>
                      </a:cubicBezTo>
                      <a:cubicBezTo>
                        <a:pt x="386" y="55"/>
                        <a:pt x="392" y="54"/>
                        <a:pt x="401" y="54"/>
                      </a:cubicBezTo>
                      <a:cubicBezTo>
                        <a:pt x="410" y="54"/>
                        <a:pt x="414" y="70"/>
                        <a:pt x="414" y="80"/>
                      </a:cubicBezTo>
                      <a:cubicBezTo>
                        <a:pt x="414" y="86"/>
                        <a:pt x="408" y="89"/>
                        <a:pt x="408" y="95"/>
                      </a:cubicBezTo>
                      <a:cubicBezTo>
                        <a:pt x="408" y="104"/>
                        <a:pt x="416" y="110"/>
                        <a:pt x="416" y="118"/>
                      </a:cubicBezTo>
                      <a:cubicBezTo>
                        <a:pt x="416" y="123"/>
                        <a:pt x="408" y="125"/>
                        <a:pt x="406" y="128"/>
                      </a:cubicBezTo>
                      <a:cubicBezTo>
                        <a:pt x="401" y="136"/>
                        <a:pt x="399" y="143"/>
                        <a:pt x="399" y="153"/>
                      </a:cubicBezTo>
                      <a:cubicBezTo>
                        <a:pt x="399" y="166"/>
                        <a:pt x="408" y="163"/>
                        <a:pt x="418" y="163"/>
                      </a:cubicBezTo>
                      <a:cubicBezTo>
                        <a:pt x="432" y="163"/>
                        <a:pt x="439" y="157"/>
                        <a:pt x="450" y="157"/>
                      </a:cubicBezTo>
                      <a:cubicBezTo>
                        <a:pt x="461" y="157"/>
                        <a:pt x="459" y="180"/>
                        <a:pt x="470" y="180"/>
                      </a:cubicBezTo>
                      <a:cubicBezTo>
                        <a:pt x="470" y="198"/>
                        <a:pt x="470" y="198"/>
                        <a:pt x="470" y="198"/>
                      </a:cubicBezTo>
                      <a:cubicBezTo>
                        <a:pt x="470" y="200"/>
                        <a:pt x="471" y="201"/>
                        <a:pt x="472" y="201"/>
                      </a:cubicBezTo>
                      <a:cubicBezTo>
                        <a:pt x="474" y="204"/>
                        <a:pt x="474" y="204"/>
                        <a:pt x="474" y="204"/>
                      </a:cubicBezTo>
                      <a:cubicBezTo>
                        <a:pt x="476" y="204"/>
                        <a:pt x="482" y="202"/>
                        <a:pt x="485" y="201"/>
                      </a:cubicBezTo>
                      <a:cubicBezTo>
                        <a:pt x="485" y="204"/>
                        <a:pt x="485" y="206"/>
                        <a:pt x="485" y="208"/>
                      </a:cubicBezTo>
                      <a:cubicBezTo>
                        <a:pt x="481" y="209"/>
                        <a:pt x="476" y="211"/>
                        <a:pt x="476" y="21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74" name="Freeform 25">
                  <a:extLst>
                    <a:ext uri="{FF2B5EF4-FFF2-40B4-BE49-F238E27FC236}">
                      <a16:creationId xmlns:a16="http://schemas.microsoft.com/office/drawing/2014/main" id="{2DA8E9A4-6EED-48ED-A1D2-4D5567995D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0400" y="1416050"/>
                  <a:ext cx="436563" cy="423863"/>
                </a:xfrm>
                <a:custGeom>
                  <a:avLst/>
                  <a:gdLst/>
                  <a:ahLst/>
                  <a:cxnLst>
                    <a:cxn ang="0">
                      <a:pos x="66" y="236"/>
                    </a:cxn>
                    <a:cxn ang="0">
                      <a:pos x="4" y="254"/>
                    </a:cxn>
                    <a:cxn ang="0">
                      <a:pos x="12" y="241"/>
                    </a:cxn>
                    <a:cxn ang="0">
                      <a:pos x="8" y="231"/>
                    </a:cxn>
                    <a:cxn ang="0">
                      <a:pos x="10" y="190"/>
                    </a:cxn>
                    <a:cxn ang="0">
                      <a:pos x="55" y="163"/>
                    </a:cxn>
                    <a:cxn ang="0">
                      <a:pos x="85" y="129"/>
                    </a:cxn>
                    <a:cxn ang="0">
                      <a:pos x="97" y="102"/>
                    </a:cxn>
                    <a:cxn ang="0">
                      <a:pos x="142" y="55"/>
                    </a:cxn>
                    <a:cxn ang="0">
                      <a:pos x="124" y="57"/>
                    </a:cxn>
                    <a:cxn ang="0">
                      <a:pos x="124" y="49"/>
                    </a:cxn>
                    <a:cxn ang="0">
                      <a:pos x="132" y="44"/>
                    </a:cxn>
                    <a:cxn ang="0">
                      <a:pos x="148" y="57"/>
                    </a:cxn>
                    <a:cxn ang="0">
                      <a:pos x="149" y="45"/>
                    </a:cxn>
                    <a:cxn ang="0">
                      <a:pos x="168" y="37"/>
                    </a:cxn>
                    <a:cxn ang="0">
                      <a:pos x="183" y="28"/>
                    </a:cxn>
                    <a:cxn ang="0">
                      <a:pos x="199" y="21"/>
                    </a:cxn>
                    <a:cxn ang="0">
                      <a:pos x="221" y="17"/>
                    </a:cxn>
                    <a:cxn ang="0">
                      <a:pos x="223" y="5"/>
                    </a:cxn>
                    <a:cxn ang="0">
                      <a:pos x="256" y="6"/>
                    </a:cxn>
                    <a:cxn ang="0">
                      <a:pos x="266" y="7"/>
                    </a:cxn>
                    <a:cxn ang="0">
                      <a:pos x="285" y="2"/>
                    </a:cxn>
                    <a:cxn ang="0">
                      <a:pos x="296" y="6"/>
                    </a:cxn>
                    <a:cxn ang="0">
                      <a:pos x="293" y="24"/>
                    </a:cxn>
                    <a:cxn ang="0">
                      <a:pos x="315" y="32"/>
                    </a:cxn>
                    <a:cxn ang="0">
                      <a:pos x="309" y="72"/>
                    </a:cxn>
                    <a:cxn ang="0">
                      <a:pos x="310" y="113"/>
                    </a:cxn>
                    <a:cxn ang="0">
                      <a:pos x="318" y="148"/>
                    </a:cxn>
                    <a:cxn ang="0">
                      <a:pos x="327" y="172"/>
                    </a:cxn>
                    <a:cxn ang="0">
                      <a:pos x="255" y="224"/>
                    </a:cxn>
                    <a:cxn ang="0">
                      <a:pos x="218" y="225"/>
                    </a:cxn>
                    <a:cxn ang="0">
                      <a:pos x="206" y="200"/>
                    </a:cxn>
                    <a:cxn ang="0">
                      <a:pos x="197" y="174"/>
                    </a:cxn>
                    <a:cxn ang="0">
                      <a:pos x="254" y="130"/>
                    </a:cxn>
                    <a:cxn ang="0">
                      <a:pos x="202" y="135"/>
                    </a:cxn>
                    <a:cxn ang="0">
                      <a:pos x="172" y="169"/>
                    </a:cxn>
                    <a:cxn ang="0">
                      <a:pos x="146" y="201"/>
                    </a:cxn>
                    <a:cxn ang="0">
                      <a:pos x="150" y="218"/>
                    </a:cxn>
                    <a:cxn ang="0">
                      <a:pos x="152" y="253"/>
                    </a:cxn>
                    <a:cxn ang="0">
                      <a:pos x="146" y="283"/>
                    </a:cxn>
                    <a:cxn ang="0">
                      <a:pos x="121" y="304"/>
                    </a:cxn>
                    <a:cxn ang="0">
                      <a:pos x="90" y="297"/>
                    </a:cxn>
                    <a:cxn ang="0">
                      <a:pos x="82" y="269"/>
                    </a:cxn>
                    <a:cxn ang="0">
                      <a:pos x="76" y="245"/>
                    </a:cxn>
                  </a:cxnLst>
                  <a:rect l="0" t="0" r="r" b="b"/>
                  <a:pathLst>
                    <a:path w="327" h="318">
                      <a:moveTo>
                        <a:pt x="76" y="247"/>
                      </a:moveTo>
                      <a:cubicBezTo>
                        <a:pt x="70" y="245"/>
                        <a:pt x="69" y="241"/>
                        <a:pt x="66" y="236"/>
                      </a:cubicBezTo>
                      <a:cubicBezTo>
                        <a:pt x="57" y="249"/>
                        <a:pt x="43" y="266"/>
                        <a:pt x="24" y="266"/>
                      </a:cubicBezTo>
                      <a:cubicBezTo>
                        <a:pt x="22" y="266"/>
                        <a:pt x="4" y="256"/>
                        <a:pt x="4" y="254"/>
                      </a:cubicBezTo>
                      <a:cubicBezTo>
                        <a:pt x="4" y="250"/>
                        <a:pt x="10" y="248"/>
                        <a:pt x="12" y="247"/>
                      </a:cubicBezTo>
                      <a:cubicBezTo>
                        <a:pt x="12" y="241"/>
                        <a:pt x="12" y="241"/>
                        <a:pt x="12" y="241"/>
                      </a:cubicBezTo>
                      <a:cubicBezTo>
                        <a:pt x="6" y="241"/>
                        <a:pt x="6" y="241"/>
                        <a:pt x="0" y="243"/>
                      </a:cubicBezTo>
                      <a:cubicBezTo>
                        <a:pt x="0" y="240"/>
                        <a:pt x="5" y="234"/>
                        <a:pt x="8" y="231"/>
                      </a:cubicBezTo>
                      <a:cubicBezTo>
                        <a:pt x="1" y="223"/>
                        <a:pt x="0" y="212"/>
                        <a:pt x="0" y="200"/>
                      </a:cubicBezTo>
                      <a:cubicBezTo>
                        <a:pt x="0" y="193"/>
                        <a:pt x="7" y="194"/>
                        <a:pt x="10" y="190"/>
                      </a:cubicBezTo>
                      <a:cubicBezTo>
                        <a:pt x="15" y="182"/>
                        <a:pt x="20" y="177"/>
                        <a:pt x="30" y="174"/>
                      </a:cubicBezTo>
                      <a:cubicBezTo>
                        <a:pt x="38" y="172"/>
                        <a:pt x="39" y="162"/>
                        <a:pt x="55" y="163"/>
                      </a:cubicBezTo>
                      <a:cubicBezTo>
                        <a:pt x="50" y="162"/>
                        <a:pt x="49" y="161"/>
                        <a:pt x="45" y="160"/>
                      </a:cubicBezTo>
                      <a:cubicBezTo>
                        <a:pt x="64" y="155"/>
                        <a:pt x="71" y="140"/>
                        <a:pt x="85" y="129"/>
                      </a:cubicBezTo>
                      <a:cubicBezTo>
                        <a:pt x="90" y="126"/>
                        <a:pt x="89" y="112"/>
                        <a:pt x="93" y="112"/>
                      </a:cubicBezTo>
                      <a:cubicBezTo>
                        <a:pt x="93" y="112"/>
                        <a:pt x="97" y="102"/>
                        <a:pt x="97" y="102"/>
                      </a:cubicBezTo>
                      <a:cubicBezTo>
                        <a:pt x="102" y="93"/>
                        <a:pt x="109" y="87"/>
                        <a:pt x="118" y="83"/>
                      </a:cubicBezTo>
                      <a:cubicBezTo>
                        <a:pt x="127" y="80"/>
                        <a:pt x="139" y="65"/>
                        <a:pt x="142" y="55"/>
                      </a:cubicBezTo>
                      <a:cubicBezTo>
                        <a:pt x="131" y="58"/>
                        <a:pt x="126" y="63"/>
                        <a:pt x="116" y="63"/>
                      </a:cubicBezTo>
                      <a:cubicBezTo>
                        <a:pt x="118" y="60"/>
                        <a:pt x="123" y="58"/>
                        <a:pt x="124" y="57"/>
                      </a:cubicBezTo>
                      <a:cubicBezTo>
                        <a:pt x="122" y="57"/>
                        <a:pt x="118" y="56"/>
                        <a:pt x="118" y="56"/>
                      </a:cubicBezTo>
                      <a:cubicBezTo>
                        <a:pt x="119" y="51"/>
                        <a:pt x="121" y="49"/>
                        <a:pt x="124" y="49"/>
                      </a:cubicBezTo>
                      <a:cubicBezTo>
                        <a:pt x="126" y="49"/>
                        <a:pt x="127" y="50"/>
                        <a:pt x="128" y="50"/>
                      </a:cubicBezTo>
                      <a:cubicBezTo>
                        <a:pt x="129" y="47"/>
                        <a:pt x="131" y="46"/>
                        <a:pt x="132" y="44"/>
                      </a:cubicBezTo>
                      <a:cubicBezTo>
                        <a:pt x="134" y="47"/>
                        <a:pt x="135" y="49"/>
                        <a:pt x="133" y="52"/>
                      </a:cubicBezTo>
                      <a:cubicBezTo>
                        <a:pt x="140" y="52"/>
                        <a:pt x="142" y="57"/>
                        <a:pt x="148" y="57"/>
                      </a:cubicBezTo>
                      <a:cubicBezTo>
                        <a:pt x="150" y="57"/>
                        <a:pt x="155" y="46"/>
                        <a:pt x="156" y="46"/>
                      </a:cubicBezTo>
                      <a:cubicBezTo>
                        <a:pt x="153" y="45"/>
                        <a:pt x="153" y="44"/>
                        <a:pt x="149" y="45"/>
                      </a:cubicBezTo>
                      <a:cubicBezTo>
                        <a:pt x="151" y="41"/>
                        <a:pt x="154" y="38"/>
                        <a:pt x="159" y="38"/>
                      </a:cubicBezTo>
                      <a:cubicBezTo>
                        <a:pt x="162" y="38"/>
                        <a:pt x="165" y="39"/>
                        <a:pt x="168" y="37"/>
                      </a:cubicBezTo>
                      <a:cubicBezTo>
                        <a:pt x="165" y="35"/>
                        <a:pt x="166" y="35"/>
                        <a:pt x="164" y="33"/>
                      </a:cubicBezTo>
                      <a:cubicBezTo>
                        <a:pt x="169" y="29"/>
                        <a:pt x="176" y="29"/>
                        <a:pt x="183" y="28"/>
                      </a:cubicBezTo>
                      <a:cubicBezTo>
                        <a:pt x="183" y="33"/>
                        <a:pt x="183" y="33"/>
                        <a:pt x="183" y="33"/>
                      </a:cubicBezTo>
                      <a:cubicBezTo>
                        <a:pt x="189" y="32"/>
                        <a:pt x="190" y="22"/>
                        <a:pt x="199" y="21"/>
                      </a:cubicBezTo>
                      <a:cubicBezTo>
                        <a:pt x="199" y="29"/>
                        <a:pt x="199" y="29"/>
                        <a:pt x="199" y="29"/>
                      </a:cubicBezTo>
                      <a:cubicBezTo>
                        <a:pt x="205" y="18"/>
                        <a:pt x="213" y="21"/>
                        <a:pt x="221" y="17"/>
                      </a:cubicBezTo>
                      <a:cubicBezTo>
                        <a:pt x="217" y="15"/>
                        <a:pt x="214" y="14"/>
                        <a:pt x="214" y="11"/>
                      </a:cubicBezTo>
                      <a:cubicBezTo>
                        <a:pt x="214" y="9"/>
                        <a:pt x="222" y="7"/>
                        <a:pt x="223" y="5"/>
                      </a:cubicBezTo>
                      <a:cubicBezTo>
                        <a:pt x="226" y="8"/>
                        <a:pt x="228" y="11"/>
                        <a:pt x="232" y="11"/>
                      </a:cubicBezTo>
                      <a:cubicBezTo>
                        <a:pt x="239" y="11"/>
                        <a:pt x="256" y="0"/>
                        <a:pt x="256" y="6"/>
                      </a:cubicBezTo>
                      <a:cubicBezTo>
                        <a:pt x="256" y="12"/>
                        <a:pt x="248" y="14"/>
                        <a:pt x="247" y="20"/>
                      </a:cubicBezTo>
                      <a:cubicBezTo>
                        <a:pt x="255" y="21"/>
                        <a:pt x="258" y="11"/>
                        <a:pt x="266" y="7"/>
                      </a:cubicBezTo>
                      <a:cubicBezTo>
                        <a:pt x="267" y="10"/>
                        <a:pt x="267" y="12"/>
                        <a:pt x="268" y="15"/>
                      </a:cubicBezTo>
                      <a:cubicBezTo>
                        <a:pt x="274" y="9"/>
                        <a:pt x="277" y="7"/>
                        <a:pt x="285" y="2"/>
                      </a:cubicBezTo>
                      <a:cubicBezTo>
                        <a:pt x="285" y="8"/>
                        <a:pt x="284" y="12"/>
                        <a:pt x="289" y="13"/>
                      </a:cubicBezTo>
                      <a:cubicBezTo>
                        <a:pt x="290" y="9"/>
                        <a:pt x="292" y="6"/>
                        <a:pt x="296" y="6"/>
                      </a:cubicBezTo>
                      <a:cubicBezTo>
                        <a:pt x="298" y="6"/>
                        <a:pt x="307" y="11"/>
                        <a:pt x="311" y="13"/>
                      </a:cubicBezTo>
                      <a:cubicBezTo>
                        <a:pt x="307" y="24"/>
                        <a:pt x="303" y="20"/>
                        <a:pt x="293" y="24"/>
                      </a:cubicBezTo>
                      <a:cubicBezTo>
                        <a:pt x="298" y="27"/>
                        <a:pt x="301" y="28"/>
                        <a:pt x="301" y="30"/>
                      </a:cubicBezTo>
                      <a:cubicBezTo>
                        <a:pt x="305" y="31"/>
                        <a:pt x="314" y="32"/>
                        <a:pt x="315" y="32"/>
                      </a:cubicBezTo>
                      <a:cubicBezTo>
                        <a:pt x="309" y="36"/>
                        <a:pt x="293" y="44"/>
                        <a:pt x="293" y="55"/>
                      </a:cubicBezTo>
                      <a:cubicBezTo>
                        <a:pt x="293" y="63"/>
                        <a:pt x="309" y="62"/>
                        <a:pt x="309" y="72"/>
                      </a:cubicBezTo>
                      <a:cubicBezTo>
                        <a:pt x="309" y="80"/>
                        <a:pt x="301" y="83"/>
                        <a:pt x="301" y="91"/>
                      </a:cubicBezTo>
                      <a:cubicBezTo>
                        <a:pt x="301" y="99"/>
                        <a:pt x="310" y="104"/>
                        <a:pt x="310" y="113"/>
                      </a:cubicBezTo>
                      <a:cubicBezTo>
                        <a:pt x="310" y="118"/>
                        <a:pt x="305" y="121"/>
                        <a:pt x="305" y="126"/>
                      </a:cubicBezTo>
                      <a:cubicBezTo>
                        <a:pt x="305" y="136"/>
                        <a:pt x="318" y="138"/>
                        <a:pt x="318" y="148"/>
                      </a:cubicBezTo>
                      <a:cubicBezTo>
                        <a:pt x="318" y="151"/>
                        <a:pt x="314" y="153"/>
                        <a:pt x="313" y="154"/>
                      </a:cubicBezTo>
                      <a:cubicBezTo>
                        <a:pt x="317" y="161"/>
                        <a:pt x="327" y="163"/>
                        <a:pt x="327" y="172"/>
                      </a:cubicBezTo>
                      <a:cubicBezTo>
                        <a:pt x="327" y="187"/>
                        <a:pt x="297" y="203"/>
                        <a:pt x="288" y="215"/>
                      </a:cubicBezTo>
                      <a:cubicBezTo>
                        <a:pt x="283" y="224"/>
                        <a:pt x="263" y="226"/>
                        <a:pt x="255" y="224"/>
                      </a:cubicBezTo>
                      <a:cubicBezTo>
                        <a:pt x="246" y="227"/>
                        <a:pt x="236" y="231"/>
                        <a:pt x="228" y="231"/>
                      </a:cubicBezTo>
                      <a:cubicBezTo>
                        <a:pt x="222" y="231"/>
                        <a:pt x="218" y="230"/>
                        <a:pt x="218" y="225"/>
                      </a:cubicBezTo>
                      <a:cubicBezTo>
                        <a:pt x="209" y="225"/>
                        <a:pt x="199" y="219"/>
                        <a:pt x="199" y="210"/>
                      </a:cubicBezTo>
                      <a:cubicBezTo>
                        <a:pt x="199" y="205"/>
                        <a:pt x="204" y="202"/>
                        <a:pt x="206" y="200"/>
                      </a:cubicBezTo>
                      <a:cubicBezTo>
                        <a:pt x="201" y="198"/>
                        <a:pt x="197" y="188"/>
                        <a:pt x="197" y="183"/>
                      </a:cubicBezTo>
                      <a:cubicBezTo>
                        <a:pt x="197" y="180"/>
                        <a:pt x="198" y="178"/>
                        <a:pt x="197" y="174"/>
                      </a:cubicBezTo>
                      <a:cubicBezTo>
                        <a:pt x="216" y="174"/>
                        <a:pt x="225" y="150"/>
                        <a:pt x="237" y="144"/>
                      </a:cubicBezTo>
                      <a:cubicBezTo>
                        <a:pt x="243" y="140"/>
                        <a:pt x="254" y="138"/>
                        <a:pt x="254" y="130"/>
                      </a:cubicBezTo>
                      <a:cubicBezTo>
                        <a:pt x="254" y="119"/>
                        <a:pt x="239" y="117"/>
                        <a:pt x="228" y="117"/>
                      </a:cubicBezTo>
                      <a:cubicBezTo>
                        <a:pt x="213" y="117"/>
                        <a:pt x="202" y="122"/>
                        <a:pt x="202" y="135"/>
                      </a:cubicBezTo>
                      <a:cubicBezTo>
                        <a:pt x="202" y="140"/>
                        <a:pt x="203" y="142"/>
                        <a:pt x="202" y="145"/>
                      </a:cubicBezTo>
                      <a:cubicBezTo>
                        <a:pt x="202" y="155"/>
                        <a:pt x="181" y="164"/>
                        <a:pt x="172" y="169"/>
                      </a:cubicBezTo>
                      <a:cubicBezTo>
                        <a:pt x="165" y="174"/>
                        <a:pt x="157" y="175"/>
                        <a:pt x="152" y="183"/>
                      </a:cubicBezTo>
                      <a:cubicBezTo>
                        <a:pt x="149" y="189"/>
                        <a:pt x="153" y="198"/>
                        <a:pt x="146" y="201"/>
                      </a:cubicBezTo>
                      <a:cubicBezTo>
                        <a:pt x="146" y="210"/>
                        <a:pt x="146" y="210"/>
                        <a:pt x="146" y="210"/>
                      </a:cubicBezTo>
                      <a:cubicBezTo>
                        <a:pt x="149" y="212"/>
                        <a:pt x="150" y="215"/>
                        <a:pt x="150" y="218"/>
                      </a:cubicBezTo>
                      <a:cubicBezTo>
                        <a:pt x="158" y="219"/>
                        <a:pt x="170" y="227"/>
                        <a:pt x="170" y="235"/>
                      </a:cubicBezTo>
                      <a:cubicBezTo>
                        <a:pt x="170" y="242"/>
                        <a:pt x="157" y="253"/>
                        <a:pt x="152" y="253"/>
                      </a:cubicBezTo>
                      <a:cubicBezTo>
                        <a:pt x="143" y="253"/>
                        <a:pt x="140" y="266"/>
                        <a:pt x="140" y="275"/>
                      </a:cubicBezTo>
                      <a:cubicBezTo>
                        <a:pt x="140" y="280"/>
                        <a:pt x="144" y="282"/>
                        <a:pt x="146" y="283"/>
                      </a:cubicBezTo>
                      <a:cubicBezTo>
                        <a:pt x="145" y="294"/>
                        <a:pt x="135" y="295"/>
                        <a:pt x="133" y="304"/>
                      </a:cubicBezTo>
                      <a:cubicBezTo>
                        <a:pt x="127" y="304"/>
                        <a:pt x="125" y="304"/>
                        <a:pt x="121" y="304"/>
                      </a:cubicBezTo>
                      <a:cubicBezTo>
                        <a:pt x="114" y="304"/>
                        <a:pt x="111" y="318"/>
                        <a:pt x="100" y="318"/>
                      </a:cubicBezTo>
                      <a:cubicBezTo>
                        <a:pt x="97" y="318"/>
                        <a:pt x="90" y="299"/>
                        <a:pt x="90" y="297"/>
                      </a:cubicBezTo>
                      <a:cubicBezTo>
                        <a:pt x="90" y="296"/>
                        <a:pt x="91" y="294"/>
                        <a:pt x="91" y="293"/>
                      </a:cubicBezTo>
                      <a:cubicBezTo>
                        <a:pt x="84" y="285"/>
                        <a:pt x="85" y="279"/>
                        <a:pt x="82" y="269"/>
                      </a:cubicBezTo>
                      <a:cubicBezTo>
                        <a:pt x="79" y="263"/>
                        <a:pt x="73" y="261"/>
                        <a:pt x="73" y="253"/>
                      </a:cubicBezTo>
                      <a:cubicBezTo>
                        <a:pt x="73" y="250"/>
                        <a:pt x="75" y="246"/>
                        <a:pt x="76" y="245"/>
                      </a:cubicBezTo>
                      <a:lnTo>
                        <a:pt x="76" y="247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75" name="Freeform 26">
                  <a:extLst>
                    <a:ext uri="{FF2B5EF4-FFF2-40B4-BE49-F238E27FC236}">
                      <a16:creationId xmlns:a16="http://schemas.microsoft.com/office/drawing/2014/main" id="{14B6CCAC-696B-4266-93C1-79200B9490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300" y="1109663"/>
                  <a:ext cx="234950" cy="128588"/>
                </a:xfrm>
                <a:custGeom>
                  <a:avLst/>
                  <a:gdLst/>
                  <a:ahLst/>
                  <a:cxnLst>
                    <a:cxn ang="0">
                      <a:pos x="148" y="79"/>
                    </a:cxn>
                    <a:cxn ang="0">
                      <a:pos x="148" y="71"/>
                    </a:cxn>
                    <a:cxn ang="0">
                      <a:pos x="128" y="71"/>
                    </a:cxn>
                    <a:cxn ang="0">
                      <a:pos x="135" y="58"/>
                    </a:cxn>
                    <a:cxn ang="0">
                      <a:pos x="126" y="46"/>
                    </a:cxn>
                    <a:cxn ang="0">
                      <a:pos x="132" y="45"/>
                    </a:cxn>
                    <a:cxn ang="0">
                      <a:pos x="121" y="38"/>
                    </a:cxn>
                    <a:cxn ang="0">
                      <a:pos x="97" y="69"/>
                    </a:cxn>
                    <a:cxn ang="0">
                      <a:pos x="90" y="73"/>
                    </a:cxn>
                    <a:cxn ang="0">
                      <a:pos x="78" y="97"/>
                    </a:cxn>
                    <a:cxn ang="0">
                      <a:pos x="43" y="69"/>
                    </a:cxn>
                    <a:cxn ang="0">
                      <a:pos x="60" y="70"/>
                    </a:cxn>
                    <a:cxn ang="0">
                      <a:pos x="74" y="66"/>
                    </a:cxn>
                    <a:cxn ang="0">
                      <a:pos x="54" y="64"/>
                    </a:cxn>
                    <a:cxn ang="0">
                      <a:pos x="38" y="58"/>
                    </a:cxn>
                    <a:cxn ang="0">
                      <a:pos x="50" y="54"/>
                    </a:cxn>
                    <a:cxn ang="0">
                      <a:pos x="72" y="43"/>
                    </a:cxn>
                    <a:cxn ang="0">
                      <a:pos x="61" y="43"/>
                    </a:cxn>
                    <a:cxn ang="0">
                      <a:pos x="54" y="39"/>
                    </a:cxn>
                    <a:cxn ang="0">
                      <a:pos x="51" y="39"/>
                    </a:cxn>
                    <a:cxn ang="0">
                      <a:pos x="38" y="51"/>
                    </a:cxn>
                    <a:cxn ang="0">
                      <a:pos x="23" y="44"/>
                    </a:cxn>
                    <a:cxn ang="0">
                      <a:pos x="27" y="43"/>
                    </a:cxn>
                    <a:cxn ang="0">
                      <a:pos x="15" y="28"/>
                    </a:cxn>
                    <a:cxn ang="0">
                      <a:pos x="11" y="26"/>
                    </a:cxn>
                    <a:cxn ang="0">
                      <a:pos x="0" y="16"/>
                    </a:cxn>
                    <a:cxn ang="0">
                      <a:pos x="16" y="5"/>
                    </a:cxn>
                    <a:cxn ang="0">
                      <a:pos x="38" y="7"/>
                    </a:cxn>
                    <a:cxn ang="0">
                      <a:pos x="32" y="13"/>
                    </a:cxn>
                    <a:cxn ang="0">
                      <a:pos x="44" y="20"/>
                    </a:cxn>
                    <a:cxn ang="0">
                      <a:pos x="41" y="14"/>
                    </a:cxn>
                    <a:cxn ang="0">
                      <a:pos x="49" y="7"/>
                    </a:cxn>
                    <a:cxn ang="0">
                      <a:pos x="68" y="26"/>
                    </a:cxn>
                    <a:cxn ang="0">
                      <a:pos x="63" y="7"/>
                    </a:cxn>
                    <a:cxn ang="0">
                      <a:pos x="72" y="0"/>
                    </a:cxn>
                    <a:cxn ang="0">
                      <a:pos x="90" y="9"/>
                    </a:cxn>
                    <a:cxn ang="0">
                      <a:pos x="88" y="18"/>
                    </a:cxn>
                    <a:cxn ang="0">
                      <a:pos x="96" y="12"/>
                    </a:cxn>
                    <a:cxn ang="0">
                      <a:pos x="102" y="23"/>
                    </a:cxn>
                    <a:cxn ang="0">
                      <a:pos x="106" y="23"/>
                    </a:cxn>
                    <a:cxn ang="0">
                      <a:pos x="141" y="41"/>
                    </a:cxn>
                    <a:cxn ang="0">
                      <a:pos x="137" y="42"/>
                    </a:cxn>
                    <a:cxn ang="0">
                      <a:pos x="145" y="42"/>
                    </a:cxn>
                    <a:cxn ang="0">
                      <a:pos x="145" y="49"/>
                    </a:cxn>
                    <a:cxn ang="0">
                      <a:pos x="159" y="49"/>
                    </a:cxn>
                    <a:cxn ang="0">
                      <a:pos x="176" y="64"/>
                    </a:cxn>
                    <a:cxn ang="0">
                      <a:pos x="148" y="79"/>
                    </a:cxn>
                  </a:cxnLst>
                  <a:rect l="0" t="0" r="r" b="b"/>
                  <a:pathLst>
                    <a:path w="176" h="97">
                      <a:moveTo>
                        <a:pt x="148" y="79"/>
                      </a:moveTo>
                      <a:cubicBezTo>
                        <a:pt x="147" y="76"/>
                        <a:pt x="147" y="74"/>
                        <a:pt x="148" y="71"/>
                      </a:cubicBezTo>
                      <a:cubicBezTo>
                        <a:pt x="143" y="71"/>
                        <a:pt x="134" y="71"/>
                        <a:pt x="128" y="71"/>
                      </a:cubicBezTo>
                      <a:cubicBezTo>
                        <a:pt x="129" y="63"/>
                        <a:pt x="134" y="65"/>
                        <a:pt x="135" y="58"/>
                      </a:cubicBezTo>
                      <a:cubicBezTo>
                        <a:pt x="132" y="57"/>
                        <a:pt x="128" y="49"/>
                        <a:pt x="126" y="46"/>
                      </a:cubicBezTo>
                      <a:cubicBezTo>
                        <a:pt x="128" y="45"/>
                        <a:pt x="130" y="45"/>
                        <a:pt x="132" y="45"/>
                      </a:cubicBezTo>
                      <a:cubicBezTo>
                        <a:pt x="125" y="44"/>
                        <a:pt x="121" y="38"/>
                        <a:pt x="121" y="38"/>
                      </a:cubicBezTo>
                      <a:cubicBezTo>
                        <a:pt x="106" y="38"/>
                        <a:pt x="102" y="58"/>
                        <a:pt x="97" y="69"/>
                      </a:cubicBezTo>
                      <a:cubicBezTo>
                        <a:pt x="96" y="72"/>
                        <a:pt x="93" y="71"/>
                        <a:pt x="90" y="73"/>
                      </a:cubicBezTo>
                      <a:cubicBezTo>
                        <a:pt x="83" y="79"/>
                        <a:pt x="84" y="91"/>
                        <a:pt x="78" y="97"/>
                      </a:cubicBezTo>
                      <a:cubicBezTo>
                        <a:pt x="67" y="90"/>
                        <a:pt x="43" y="84"/>
                        <a:pt x="43" y="69"/>
                      </a:cubicBezTo>
                      <a:cubicBezTo>
                        <a:pt x="49" y="68"/>
                        <a:pt x="60" y="70"/>
                        <a:pt x="60" y="70"/>
                      </a:cubicBezTo>
                      <a:cubicBezTo>
                        <a:pt x="64" y="66"/>
                        <a:pt x="69" y="67"/>
                        <a:pt x="74" y="66"/>
                      </a:cubicBezTo>
                      <a:cubicBezTo>
                        <a:pt x="72" y="64"/>
                        <a:pt x="57" y="64"/>
                        <a:pt x="54" y="64"/>
                      </a:cubicBezTo>
                      <a:cubicBezTo>
                        <a:pt x="49" y="64"/>
                        <a:pt x="38" y="69"/>
                        <a:pt x="38" y="58"/>
                      </a:cubicBezTo>
                      <a:cubicBezTo>
                        <a:pt x="38" y="54"/>
                        <a:pt x="48" y="54"/>
                        <a:pt x="50" y="54"/>
                      </a:cubicBezTo>
                      <a:cubicBezTo>
                        <a:pt x="56" y="52"/>
                        <a:pt x="68" y="47"/>
                        <a:pt x="72" y="43"/>
                      </a:cubicBezTo>
                      <a:cubicBezTo>
                        <a:pt x="66" y="43"/>
                        <a:pt x="63" y="43"/>
                        <a:pt x="61" y="43"/>
                      </a:cubicBezTo>
                      <a:cubicBezTo>
                        <a:pt x="60" y="43"/>
                        <a:pt x="56" y="40"/>
                        <a:pt x="54" y="39"/>
                      </a:cubicBezTo>
                      <a:cubicBezTo>
                        <a:pt x="53" y="39"/>
                        <a:pt x="52" y="39"/>
                        <a:pt x="51" y="39"/>
                      </a:cubicBezTo>
                      <a:cubicBezTo>
                        <a:pt x="47" y="41"/>
                        <a:pt x="47" y="51"/>
                        <a:pt x="38" y="51"/>
                      </a:cubicBezTo>
                      <a:cubicBezTo>
                        <a:pt x="31" y="51"/>
                        <a:pt x="26" y="48"/>
                        <a:pt x="23" y="44"/>
                      </a:cubicBezTo>
                      <a:cubicBezTo>
                        <a:pt x="25" y="43"/>
                        <a:pt x="26" y="43"/>
                        <a:pt x="27" y="43"/>
                      </a:cubicBezTo>
                      <a:cubicBezTo>
                        <a:pt x="19" y="39"/>
                        <a:pt x="13" y="35"/>
                        <a:pt x="15" y="28"/>
                      </a:cubicBezTo>
                      <a:cubicBezTo>
                        <a:pt x="13" y="28"/>
                        <a:pt x="12" y="26"/>
                        <a:pt x="11" y="26"/>
                      </a:cubicBezTo>
                      <a:cubicBezTo>
                        <a:pt x="8" y="26"/>
                        <a:pt x="3" y="19"/>
                        <a:pt x="0" y="16"/>
                      </a:cubicBezTo>
                      <a:cubicBezTo>
                        <a:pt x="2" y="14"/>
                        <a:pt x="11" y="5"/>
                        <a:pt x="16" y="5"/>
                      </a:cubicBezTo>
                      <a:cubicBezTo>
                        <a:pt x="23" y="5"/>
                        <a:pt x="27" y="5"/>
                        <a:pt x="38" y="7"/>
                      </a:cubicBezTo>
                      <a:cubicBezTo>
                        <a:pt x="35" y="10"/>
                        <a:pt x="34" y="11"/>
                        <a:pt x="32" y="13"/>
                      </a:cubicBezTo>
                      <a:cubicBezTo>
                        <a:pt x="37" y="17"/>
                        <a:pt x="41" y="17"/>
                        <a:pt x="44" y="20"/>
                      </a:cubicBezTo>
                      <a:cubicBezTo>
                        <a:pt x="42" y="19"/>
                        <a:pt x="41" y="17"/>
                        <a:pt x="41" y="14"/>
                      </a:cubicBezTo>
                      <a:cubicBezTo>
                        <a:pt x="41" y="10"/>
                        <a:pt x="45" y="7"/>
                        <a:pt x="49" y="7"/>
                      </a:cubicBezTo>
                      <a:cubicBezTo>
                        <a:pt x="60" y="7"/>
                        <a:pt x="57" y="22"/>
                        <a:pt x="68" y="26"/>
                      </a:cubicBezTo>
                      <a:cubicBezTo>
                        <a:pt x="66" y="19"/>
                        <a:pt x="63" y="15"/>
                        <a:pt x="63" y="7"/>
                      </a:cubicBezTo>
                      <a:cubicBezTo>
                        <a:pt x="63" y="0"/>
                        <a:pt x="66" y="0"/>
                        <a:pt x="72" y="0"/>
                      </a:cubicBezTo>
                      <a:cubicBezTo>
                        <a:pt x="78" y="0"/>
                        <a:pt x="90" y="4"/>
                        <a:pt x="90" y="9"/>
                      </a:cubicBezTo>
                      <a:cubicBezTo>
                        <a:pt x="90" y="12"/>
                        <a:pt x="88" y="15"/>
                        <a:pt x="88" y="18"/>
                      </a:cubicBezTo>
                      <a:cubicBezTo>
                        <a:pt x="92" y="16"/>
                        <a:pt x="93" y="12"/>
                        <a:pt x="96" y="12"/>
                      </a:cubicBezTo>
                      <a:cubicBezTo>
                        <a:pt x="103" y="12"/>
                        <a:pt x="102" y="19"/>
                        <a:pt x="102" y="23"/>
                      </a:cubicBezTo>
                      <a:cubicBezTo>
                        <a:pt x="103" y="23"/>
                        <a:pt x="105" y="23"/>
                        <a:pt x="106" y="23"/>
                      </a:cubicBezTo>
                      <a:cubicBezTo>
                        <a:pt x="113" y="23"/>
                        <a:pt x="137" y="36"/>
                        <a:pt x="141" y="41"/>
                      </a:cubicBezTo>
                      <a:cubicBezTo>
                        <a:pt x="140" y="42"/>
                        <a:pt x="138" y="42"/>
                        <a:pt x="137" y="42"/>
                      </a:cubicBezTo>
                      <a:cubicBezTo>
                        <a:pt x="140" y="43"/>
                        <a:pt x="142" y="42"/>
                        <a:pt x="145" y="42"/>
                      </a:cubicBezTo>
                      <a:cubicBezTo>
                        <a:pt x="146" y="44"/>
                        <a:pt x="146" y="47"/>
                        <a:pt x="145" y="49"/>
                      </a:cubicBezTo>
                      <a:cubicBezTo>
                        <a:pt x="151" y="49"/>
                        <a:pt x="154" y="49"/>
                        <a:pt x="159" y="49"/>
                      </a:cubicBezTo>
                      <a:cubicBezTo>
                        <a:pt x="159" y="62"/>
                        <a:pt x="172" y="59"/>
                        <a:pt x="176" y="64"/>
                      </a:cubicBezTo>
                      <a:cubicBezTo>
                        <a:pt x="164" y="68"/>
                        <a:pt x="159" y="76"/>
                        <a:pt x="148" y="7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76" name="Freeform 27">
                  <a:extLst>
                    <a:ext uri="{FF2B5EF4-FFF2-40B4-BE49-F238E27FC236}">
                      <a16:creationId xmlns:a16="http://schemas.microsoft.com/office/drawing/2014/main" id="{B2D1B21B-DAB6-4384-93AF-3015DBFED3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125" y="1089025"/>
                  <a:ext cx="150813" cy="55563"/>
                </a:xfrm>
                <a:custGeom>
                  <a:avLst/>
                  <a:gdLst/>
                  <a:ahLst/>
                  <a:cxnLst>
                    <a:cxn ang="0">
                      <a:pos x="114" y="19"/>
                    </a:cxn>
                    <a:cxn ang="0">
                      <a:pos x="69" y="41"/>
                    </a:cxn>
                    <a:cxn ang="0">
                      <a:pos x="54" y="34"/>
                    </a:cxn>
                    <a:cxn ang="0">
                      <a:pos x="28" y="34"/>
                    </a:cxn>
                    <a:cxn ang="0">
                      <a:pos x="23" y="26"/>
                    </a:cxn>
                    <a:cxn ang="0">
                      <a:pos x="32" y="26"/>
                    </a:cxn>
                    <a:cxn ang="0">
                      <a:pos x="43" y="24"/>
                    </a:cxn>
                    <a:cxn ang="0">
                      <a:pos x="22" y="23"/>
                    </a:cxn>
                    <a:cxn ang="0">
                      <a:pos x="6" y="18"/>
                    </a:cxn>
                    <a:cxn ang="0">
                      <a:pos x="0" y="7"/>
                    </a:cxn>
                    <a:cxn ang="0">
                      <a:pos x="6" y="7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23" y="6"/>
                    </a:cxn>
                    <a:cxn ang="0">
                      <a:pos x="21" y="2"/>
                    </a:cxn>
                    <a:cxn ang="0">
                      <a:pos x="33" y="2"/>
                    </a:cxn>
                    <a:cxn ang="0">
                      <a:pos x="51" y="11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67" y="12"/>
                    </a:cxn>
                    <a:cxn ang="0">
                      <a:pos x="80" y="7"/>
                    </a:cxn>
                    <a:cxn ang="0">
                      <a:pos x="95" y="7"/>
                    </a:cxn>
                    <a:cxn ang="0">
                      <a:pos x="114" y="19"/>
                    </a:cxn>
                  </a:cxnLst>
                  <a:rect l="0" t="0" r="r" b="b"/>
                  <a:pathLst>
                    <a:path w="114" h="41">
                      <a:moveTo>
                        <a:pt x="114" y="19"/>
                      </a:moveTo>
                      <a:cubicBezTo>
                        <a:pt x="104" y="26"/>
                        <a:pt x="82" y="41"/>
                        <a:pt x="69" y="41"/>
                      </a:cubicBezTo>
                      <a:cubicBezTo>
                        <a:pt x="61" y="41"/>
                        <a:pt x="57" y="39"/>
                        <a:pt x="54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5" y="32"/>
                        <a:pt x="23" y="30"/>
                        <a:pt x="23" y="26"/>
                      </a:cubicBezTo>
                      <a:cubicBezTo>
                        <a:pt x="26" y="26"/>
                        <a:pt x="31" y="26"/>
                        <a:pt x="32" y="26"/>
                      </a:cubicBezTo>
                      <a:cubicBezTo>
                        <a:pt x="36" y="25"/>
                        <a:pt x="40" y="25"/>
                        <a:pt x="43" y="24"/>
                      </a:cubicBezTo>
                      <a:cubicBezTo>
                        <a:pt x="41" y="24"/>
                        <a:pt x="23" y="23"/>
                        <a:pt x="22" y="23"/>
                      </a:cubicBezTo>
                      <a:cubicBezTo>
                        <a:pt x="14" y="23"/>
                        <a:pt x="6" y="28"/>
                        <a:pt x="6" y="18"/>
                      </a:cubicBezTo>
                      <a:cubicBezTo>
                        <a:pt x="3" y="15"/>
                        <a:pt x="0" y="12"/>
                        <a:pt x="0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9" y="9"/>
                        <a:pt x="13" y="10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6" y="4"/>
                        <a:pt x="48" y="11"/>
                        <a:pt x="51" y="11"/>
                      </a:cubicBezTo>
                      <a:cubicBezTo>
                        <a:pt x="56" y="11"/>
                        <a:pt x="59" y="2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6"/>
                        <a:pt x="66" y="8"/>
                        <a:pt x="67" y="12"/>
                      </a:cubicBezTo>
                      <a:cubicBezTo>
                        <a:pt x="71" y="12"/>
                        <a:pt x="73" y="7"/>
                        <a:pt x="80" y="7"/>
                      </a:cubicBezTo>
                      <a:cubicBezTo>
                        <a:pt x="91" y="7"/>
                        <a:pt x="88" y="7"/>
                        <a:pt x="95" y="7"/>
                      </a:cubicBezTo>
                      <a:cubicBezTo>
                        <a:pt x="103" y="7"/>
                        <a:pt x="112" y="14"/>
                        <a:pt x="114" y="1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77" name="Freeform 28">
                  <a:extLst>
                    <a:ext uri="{FF2B5EF4-FFF2-40B4-BE49-F238E27FC236}">
                      <a16:creationId xmlns:a16="http://schemas.microsoft.com/office/drawing/2014/main" id="{6B9D7A50-8F56-4323-8E6C-DEDE83C50F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9575" y="1841500"/>
                  <a:ext cx="73025" cy="87313"/>
                </a:xfrm>
                <a:custGeom>
                  <a:avLst/>
                  <a:gdLst/>
                  <a:ahLst/>
                  <a:cxnLst>
                    <a:cxn ang="0">
                      <a:pos x="9" y="19"/>
                    </a:cxn>
                    <a:cxn ang="0">
                      <a:pos x="22" y="14"/>
                    </a:cxn>
                    <a:cxn ang="0">
                      <a:pos x="19" y="8"/>
                    </a:cxn>
                    <a:cxn ang="0">
                      <a:pos x="32" y="0"/>
                    </a:cxn>
                    <a:cxn ang="0">
                      <a:pos x="40" y="0"/>
                    </a:cxn>
                    <a:cxn ang="0">
                      <a:pos x="55" y="18"/>
                    </a:cxn>
                    <a:cxn ang="0">
                      <a:pos x="47" y="24"/>
                    </a:cxn>
                    <a:cxn ang="0">
                      <a:pos x="47" y="39"/>
                    </a:cxn>
                    <a:cxn ang="0">
                      <a:pos x="47" y="52"/>
                    </a:cxn>
                    <a:cxn ang="0">
                      <a:pos x="35" y="54"/>
                    </a:cxn>
                    <a:cxn ang="0">
                      <a:pos x="19" y="64"/>
                    </a:cxn>
                    <a:cxn ang="0">
                      <a:pos x="11" y="65"/>
                    </a:cxn>
                    <a:cxn ang="0">
                      <a:pos x="0" y="55"/>
                    </a:cxn>
                    <a:cxn ang="0">
                      <a:pos x="13" y="33"/>
                    </a:cxn>
                    <a:cxn ang="0">
                      <a:pos x="4" y="23"/>
                    </a:cxn>
                    <a:cxn ang="0">
                      <a:pos x="9" y="19"/>
                    </a:cxn>
                  </a:cxnLst>
                  <a:rect l="0" t="0" r="r" b="b"/>
                  <a:pathLst>
                    <a:path w="55" h="65">
                      <a:moveTo>
                        <a:pt x="9" y="19"/>
                      </a:moveTo>
                      <a:cubicBezTo>
                        <a:pt x="12" y="19"/>
                        <a:pt x="19" y="16"/>
                        <a:pt x="22" y="14"/>
                      </a:cubicBezTo>
                      <a:cubicBezTo>
                        <a:pt x="20" y="11"/>
                        <a:pt x="19" y="10"/>
                        <a:pt x="19" y="8"/>
                      </a:cubicBezTo>
                      <a:cubicBezTo>
                        <a:pt x="19" y="5"/>
                        <a:pt x="28" y="0"/>
                        <a:pt x="32" y="0"/>
                      </a:cubicBezTo>
                      <a:cubicBezTo>
                        <a:pt x="35" y="0"/>
                        <a:pt x="37" y="0"/>
                        <a:pt x="40" y="0"/>
                      </a:cubicBezTo>
                      <a:cubicBezTo>
                        <a:pt x="50" y="0"/>
                        <a:pt x="55" y="10"/>
                        <a:pt x="55" y="18"/>
                      </a:cubicBezTo>
                      <a:cubicBezTo>
                        <a:pt x="55" y="21"/>
                        <a:pt x="47" y="21"/>
                        <a:pt x="47" y="24"/>
                      </a:cubicBezTo>
                      <a:cubicBezTo>
                        <a:pt x="47" y="27"/>
                        <a:pt x="47" y="39"/>
                        <a:pt x="47" y="39"/>
                      </a:cubicBezTo>
                      <a:cubicBezTo>
                        <a:pt x="47" y="43"/>
                        <a:pt x="50" y="48"/>
                        <a:pt x="47" y="52"/>
                      </a:cubicBezTo>
                      <a:cubicBezTo>
                        <a:pt x="44" y="54"/>
                        <a:pt x="40" y="54"/>
                        <a:pt x="35" y="54"/>
                      </a:cubicBezTo>
                      <a:cubicBezTo>
                        <a:pt x="28" y="54"/>
                        <a:pt x="23" y="61"/>
                        <a:pt x="19" y="64"/>
                      </a:cubicBezTo>
                      <a:cubicBezTo>
                        <a:pt x="17" y="65"/>
                        <a:pt x="13" y="65"/>
                        <a:pt x="11" y="65"/>
                      </a:cubicBezTo>
                      <a:cubicBezTo>
                        <a:pt x="6" y="65"/>
                        <a:pt x="0" y="60"/>
                        <a:pt x="0" y="55"/>
                      </a:cubicBezTo>
                      <a:cubicBezTo>
                        <a:pt x="0" y="44"/>
                        <a:pt x="11" y="43"/>
                        <a:pt x="13" y="33"/>
                      </a:cubicBezTo>
                      <a:cubicBezTo>
                        <a:pt x="8" y="30"/>
                        <a:pt x="4" y="28"/>
                        <a:pt x="4" y="23"/>
                      </a:cubicBezTo>
                      <a:cubicBezTo>
                        <a:pt x="4" y="18"/>
                        <a:pt x="8" y="19"/>
                        <a:pt x="9" y="1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78" name="Freeform 29">
                  <a:extLst>
                    <a:ext uri="{FF2B5EF4-FFF2-40B4-BE49-F238E27FC236}">
                      <a16:creationId xmlns:a16="http://schemas.microsoft.com/office/drawing/2014/main" id="{C38EF07B-4963-4717-BE3E-3172315475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6725" y="1758950"/>
                  <a:ext cx="139700" cy="203200"/>
                </a:xfrm>
                <a:custGeom>
                  <a:avLst/>
                  <a:gdLst/>
                  <a:ahLst/>
                  <a:cxnLst>
                    <a:cxn ang="0">
                      <a:pos x="96" y="102"/>
                    </a:cxn>
                    <a:cxn ang="0">
                      <a:pos x="91" y="128"/>
                    </a:cxn>
                    <a:cxn ang="0">
                      <a:pos x="100" y="133"/>
                    </a:cxn>
                    <a:cxn ang="0">
                      <a:pos x="70" y="139"/>
                    </a:cxn>
                    <a:cxn ang="0">
                      <a:pos x="39" y="141"/>
                    </a:cxn>
                    <a:cxn ang="0">
                      <a:pos x="26" y="148"/>
                    </a:cxn>
                    <a:cxn ang="0">
                      <a:pos x="16" y="152"/>
                    </a:cxn>
                    <a:cxn ang="0">
                      <a:pos x="32" y="133"/>
                    </a:cxn>
                    <a:cxn ang="0">
                      <a:pos x="46" y="124"/>
                    </a:cxn>
                    <a:cxn ang="0">
                      <a:pos x="26" y="123"/>
                    </a:cxn>
                    <a:cxn ang="0">
                      <a:pos x="19" y="123"/>
                    </a:cxn>
                    <a:cxn ang="0">
                      <a:pos x="28" y="96"/>
                    </a:cxn>
                    <a:cxn ang="0">
                      <a:pos x="48" y="81"/>
                    </a:cxn>
                    <a:cxn ang="0">
                      <a:pos x="40" y="70"/>
                    </a:cxn>
                    <a:cxn ang="0">
                      <a:pos x="26" y="72"/>
                    </a:cxn>
                    <a:cxn ang="0">
                      <a:pos x="23" y="59"/>
                    </a:cxn>
                    <a:cxn ang="0">
                      <a:pos x="16" y="49"/>
                    </a:cxn>
                    <a:cxn ang="0">
                      <a:pos x="12" y="55"/>
                    </a:cxn>
                    <a:cxn ang="0">
                      <a:pos x="14" y="45"/>
                    </a:cxn>
                    <a:cxn ang="0">
                      <a:pos x="8" y="38"/>
                    </a:cxn>
                    <a:cxn ang="0">
                      <a:pos x="11" y="29"/>
                    </a:cxn>
                    <a:cxn ang="0">
                      <a:pos x="8" y="20"/>
                    </a:cxn>
                    <a:cxn ang="0">
                      <a:pos x="12" y="21"/>
                    </a:cxn>
                    <a:cxn ang="0">
                      <a:pos x="16" y="14"/>
                    </a:cxn>
                    <a:cxn ang="0">
                      <a:pos x="25" y="0"/>
                    </a:cxn>
                    <a:cxn ang="0">
                      <a:pos x="42" y="4"/>
                    </a:cxn>
                    <a:cxn ang="0">
                      <a:pos x="33" y="19"/>
                    </a:cxn>
                    <a:cxn ang="0">
                      <a:pos x="47" y="46"/>
                    </a:cxn>
                    <a:cxn ang="0">
                      <a:pos x="53" y="50"/>
                    </a:cxn>
                    <a:cxn ang="0">
                      <a:pos x="84" y="89"/>
                    </a:cxn>
                    <a:cxn ang="0">
                      <a:pos x="87" y="102"/>
                    </a:cxn>
                    <a:cxn ang="0">
                      <a:pos x="92" y="102"/>
                    </a:cxn>
                  </a:cxnLst>
                  <a:rect l="0" t="0" r="r" b="b"/>
                  <a:pathLst>
                    <a:path w="105" h="152">
                      <a:moveTo>
                        <a:pt x="90" y="103"/>
                      </a:moveTo>
                      <a:cubicBezTo>
                        <a:pt x="93" y="101"/>
                        <a:pt x="92" y="102"/>
                        <a:pt x="96" y="102"/>
                      </a:cubicBezTo>
                      <a:cubicBezTo>
                        <a:pt x="101" y="102"/>
                        <a:pt x="105" y="106"/>
                        <a:pt x="105" y="110"/>
                      </a:cubicBezTo>
                      <a:cubicBezTo>
                        <a:pt x="105" y="118"/>
                        <a:pt x="94" y="122"/>
                        <a:pt x="91" y="128"/>
                      </a:cubicBezTo>
                      <a:cubicBezTo>
                        <a:pt x="95" y="129"/>
                        <a:pt x="97" y="130"/>
                        <a:pt x="100" y="13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96" y="137"/>
                        <a:pt x="93" y="139"/>
                        <a:pt x="87" y="139"/>
                      </a:cubicBezTo>
                      <a:cubicBezTo>
                        <a:pt x="82" y="139"/>
                        <a:pt x="72" y="139"/>
                        <a:pt x="70" y="139"/>
                      </a:cubicBezTo>
                      <a:cubicBezTo>
                        <a:pt x="65" y="139"/>
                        <a:pt x="53" y="143"/>
                        <a:pt x="47" y="143"/>
                      </a:cubicBezTo>
                      <a:cubicBezTo>
                        <a:pt x="44" y="143"/>
                        <a:pt x="42" y="141"/>
                        <a:pt x="39" y="141"/>
                      </a:cubicBezTo>
                      <a:cubicBezTo>
                        <a:pt x="34" y="141"/>
                        <a:pt x="32" y="144"/>
                        <a:pt x="32" y="148"/>
                      </a:cubicBezTo>
                      <a:cubicBezTo>
                        <a:pt x="26" y="148"/>
                        <a:pt x="26" y="148"/>
                        <a:pt x="26" y="148"/>
                      </a:cubicBezTo>
                      <a:cubicBezTo>
                        <a:pt x="23" y="148"/>
                        <a:pt x="21" y="150"/>
                        <a:pt x="19" y="152"/>
                      </a:cubicBezTo>
                      <a:cubicBezTo>
                        <a:pt x="16" y="152"/>
                        <a:pt x="16" y="152"/>
                        <a:pt x="16" y="152"/>
                      </a:cubicBezTo>
                      <a:cubicBezTo>
                        <a:pt x="16" y="149"/>
                        <a:pt x="16" y="149"/>
                        <a:pt x="16" y="149"/>
                      </a:cubicBezTo>
                      <a:cubicBezTo>
                        <a:pt x="17" y="147"/>
                        <a:pt x="30" y="133"/>
                        <a:pt x="32" y="133"/>
                      </a:cubicBezTo>
                      <a:cubicBezTo>
                        <a:pt x="38" y="131"/>
                        <a:pt x="47" y="133"/>
                        <a:pt x="47" y="127"/>
                      </a:cubicBezTo>
                      <a:cubicBezTo>
                        <a:pt x="47" y="126"/>
                        <a:pt x="46" y="125"/>
                        <a:pt x="46" y="124"/>
                      </a:cubicBezTo>
                      <a:cubicBezTo>
                        <a:pt x="44" y="126"/>
                        <a:pt x="41" y="128"/>
                        <a:pt x="38" y="128"/>
                      </a:cubicBezTo>
                      <a:cubicBezTo>
                        <a:pt x="32" y="128"/>
                        <a:pt x="30" y="123"/>
                        <a:pt x="26" y="123"/>
                      </a:cubicBezTo>
                      <a:cubicBezTo>
                        <a:pt x="23" y="123"/>
                        <a:pt x="23" y="125"/>
                        <a:pt x="21" y="125"/>
                      </a:cubicBezTo>
                      <a:cubicBezTo>
                        <a:pt x="20" y="125"/>
                        <a:pt x="19" y="124"/>
                        <a:pt x="19" y="123"/>
                      </a:cubicBezTo>
                      <a:cubicBezTo>
                        <a:pt x="19" y="116"/>
                        <a:pt x="31" y="116"/>
                        <a:pt x="31" y="109"/>
                      </a:cubicBezTo>
                      <a:cubicBezTo>
                        <a:pt x="31" y="103"/>
                        <a:pt x="28" y="101"/>
                        <a:pt x="28" y="96"/>
                      </a:cubicBezTo>
                      <a:cubicBezTo>
                        <a:pt x="36" y="96"/>
                        <a:pt x="45" y="92"/>
                        <a:pt x="48" y="88"/>
                      </a:cubicBezTo>
                      <a:cubicBezTo>
                        <a:pt x="48" y="81"/>
                        <a:pt x="48" y="81"/>
                        <a:pt x="48" y="81"/>
                      </a:cubicBezTo>
                      <a:cubicBezTo>
                        <a:pt x="43" y="82"/>
                        <a:pt x="37" y="81"/>
                        <a:pt x="37" y="77"/>
                      </a:cubicBezTo>
                      <a:cubicBezTo>
                        <a:pt x="37" y="73"/>
                        <a:pt x="39" y="72"/>
                        <a:pt x="40" y="70"/>
                      </a:cubicBezTo>
                      <a:cubicBezTo>
                        <a:pt x="39" y="70"/>
                        <a:pt x="38" y="70"/>
                        <a:pt x="36" y="70"/>
                      </a:cubicBezTo>
                      <a:cubicBezTo>
                        <a:pt x="32" y="70"/>
                        <a:pt x="30" y="72"/>
                        <a:pt x="26" y="72"/>
                      </a:cubicBezTo>
                      <a:cubicBezTo>
                        <a:pt x="22" y="72"/>
                        <a:pt x="19" y="72"/>
                        <a:pt x="19" y="69"/>
                      </a:cubicBezTo>
                      <a:cubicBezTo>
                        <a:pt x="19" y="65"/>
                        <a:pt x="23" y="63"/>
                        <a:pt x="23" y="59"/>
                      </a:cubicBezTo>
                      <a:cubicBezTo>
                        <a:pt x="23" y="55"/>
                        <a:pt x="22" y="55"/>
                        <a:pt x="23" y="51"/>
                      </a:cubicBezTo>
                      <a:cubicBezTo>
                        <a:pt x="20" y="51"/>
                        <a:pt x="17" y="50"/>
                        <a:pt x="16" y="49"/>
                      </a:cubicBezTo>
                      <a:cubicBezTo>
                        <a:pt x="14" y="52"/>
                        <a:pt x="15" y="54"/>
                        <a:pt x="16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2" y="52"/>
                        <a:pt x="12" y="51"/>
                        <a:pt x="12" y="48"/>
                      </a:cubicBezTo>
                      <a:cubicBezTo>
                        <a:pt x="12" y="47"/>
                        <a:pt x="13" y="46"/>
                        <a:pt x="14" y="45"/>
                      </a:cubicBezTo>
                      <a:cubicBezTo>
                        <a:pt x="14" y="41"/>
                        <a:pt x="14" y="41"/>
                        <a:pt x="14" y="41"/>
                      </a:cubicBezTo>
                      <a:cubicBezTo>
                        <a:pt x="12" y="41"/>
                        <a:pt x="8" y="40"/>
                        <a:pt x="8" y="38"/>
                      </a:cubicBezTo>
                      <a:cubicBezTo>
                        <a:pt x="8" y="36"/>
                        <a:pt x="11" y="32"/>
                        <a:pt x="11" y="32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4" y="27"/>
                        <a:pt x="0" y="26"/>
                        <a:pt x="0" y="2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8" y="23"/>
                        <a:pt x="10" y="24"/>
                        <a:pt x="11" y="24"/>
                      </a:cubicBezTo>
                      <a:cubicBezTo>
                        <a:pt x="12" y="24"/>
                        <a:pt x="12" y="22"/>
                        <a:pt x="12" y="21"/>
                      </a:cubicBezTo>
                      <a:cubicBezTo>
                        <a:pt x="12" y="21"/>
                        <a:pt x="10" y="20"/>
                        <a:pt x="10" y="19"/>
                      </a:cubicBezTo>
                      <a:cubicBezTo>
                        <a:pt x="10" y="15"/>
                        <a:pt x="13" y="14"/>
                        <a:pt x="16" y="14"/>
                      </a:cubicBezTo>
                      <a:cubicBezTo>
                        <a:pt x="16" y="10"/>
                        <a:pt x="18" y="8"/>
                        <a:pt x="18" y="6"/>
                      </a:cubicBezTo>
                      <a:cubicBezTo>
                        <a:pt x="18" y="4"/>
                        <a:pt x="23" y="0"/>
                        <a:pt x="25" y="0"/>
                      </a:cubicBezTo>
                      <a:cubicBezTo>
                        <a:pt x="30" y="0"/>
                        <a:pt x="35" y="0"/>
                        <a:pt x="38" y="0"/>
                      </a:cubicBezTo>
                      <a:cubicBezTo>
                        <a:pt x="40" y="0"/>
                        <a:pt x="42" y="3"/>
                        <a:pt x="42" y="4"/>
                      </a:cubicBezTo>
                      <a:cubicBezTo>
                        <a:pt x="42" y="10"/>
                        <a:pt x="33" y="10"/>
                        <a:pt x="31" y="16"/>
                      </a:cubicBezTo>
                      <a:cubicBezTo>
                        <a:pt x="31" y="17"/>
                        <a:pt x="32" y="18"/>
                        <a:pt x="33" y="19"/>
                      </a:cubicBezTo>
                      <a:cubicBezTo>
                        <a:pt x="59" y="19"/>
                        <a:pt x="59" y="19"/>
                        <a:pt x="59" y="19"/>
                      </a:cubicBezTo>
                      <a:cubicBezTo>
                        <a:pt x="60" y="32"/>
                        <a:pt x="47" y="37"/>
                        <a:pt x="47" y="46"/>
                      </a:cubicBezTo>
                      <a:cubicBezTo>
                        <a:pt x="45" y="47"/>
                        <a:pt x="44" y="48"/>
                        <a:pt x="43" y="50"/>
                      </a:cubicBezTo>
                      <a:cubicBezTo>
                        <a:pt x="48" y="51"/>
                        <a:pt x="50" y="49"/>
                        <a:pt x="53" y="50"/>
                      </a:cubicBezTo>
                      <a:cubicBezTo>
                        <a:pt x="62" y="53"/>
                        <a:pt x="60" y="63"/>
                        <a:pt x="66" y="69"/>
                      </a:cubicBezTo>
                      <a:cubicBezTo>
                        <a:pt x="73" y="76"/>
                        <a:pt x="84" y="79"/>
                        <a:pt x="84" y="89"/>
                      </a:cubicBezTo>
                      <a:cubicBezTo>
                        <a:pt x="84" y="93"/>
                        <a:pt x="89" y="95"/>
                        <a:pt x="89" y="99"/>
                      </a:cubicBezTo>
                      <a:cubicBezTo>
                        <a:pt x="89" y="100"/>
                        <a:pt x="88" y="101"/>
                        <a:pt x="87" y="102"/>
                      </a:cubicBezTo>
                      <a:cubicBezTo>
                        <a:pt x="87" y="105"/>
                        <a:pt x="87" y="105"/>
                        <a:pt x="87" y="105"/>
                      </a:cubicBezTo>
                      <a:cubicBezTo>
                        <a:pt x="90" y="104"/>
                        <a:pt x="90" y="103"/>
                        <a:pt x="92" y="102"/>
                      </a:cubicBezTo>
                      <a:lnTo>
                        <a:pt x="90" y="10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79" name="Freeform 31">
                  <a:extLst>
                    <a:ext uri="{FF2B5EF4-FFF2-40B4-BE49-F238E27FC236}">
                      <a16:creationId xmlns:a16="http://schemas.microsoft.com/office/drawing/2014/main" id="{63430E42-4872-4E73-B9B5-526FB41433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2638" y="2203450"/>
                  <a:ext cx="46038" cy="301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8"/>
                    </a:cxn>
                    <a:cxn ang="0">
                      <a:pos x="7" y="10"/>
                    </a:cxn>
                    <a:cxn ang="0">
                      <a:pos x="27" y="21"/>
                    </a:cxn>
                    <a:cxn ang="0">
                      <a:pos x="30" y="23"/>
                    </a:cxn>
                    <a:cxn ang="0">
                      <a:pos x="33" y="20"/>
                    </a:cxn>
                    <a:cxn ang="0">
                      <a:pos x="31" y="13"/>
                    </a:cxn>
                    <a:cxn ang="0">
                      <a:pos x="33" y="8"/>
                    </a:cxn>
                    <a:cxn ang="0">
                      <a:pos x="35" y="3"/>
                    </a:cxn>
                    <a:cxn ang="0">
                      <a:pos x="20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5" h="23">
                      <a:moveTo>
                        <a:pt x="0" y="5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2" y="10"/>
                        <a:pt x="5" y="10"/>
                        <a:pt x="7" y="10"/>
                      </a:cubicBezTo>
                      <a:cubicBezTo>
                        <a:pt x="14" y="12"/>
                        <a:pt x="19" y="20"/>
                        <a:pt x="27" y="21"/>
                      </a:cubicBezTo>
                      <a:cubicBezTo>
                        <a:pt x="27" y="23"/>
                        <a:pt x="29" y="23"/>
                        <a:pt x="30" y="23"/>
                      </a:cubicBezTo>
                      <a:cubicBezTo>
                        <a:pt x="32" y="23"/>
                        <a:pt x="33" y="21"/>
                        <a:pt x="33" y="20"/>
                      </a:cubicBezTo>
                      <a:cubicBezTo>
                        <a:pt x="33" y="17"/>
                        <a:pt x="31" y="16"/>
                        <a:pt x="31" y="13"/>
                      </a:cubicBezTo>
                      <a:cubicBezTo>
                        <a:pt x="31" y="11"/>
                        <a:pt x="33" y="8"/>
                        <a:pt x="33" y="8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28" y="2"/>
                        <a:pt x="25" y="6"/>
                        <a:pt x="20" y="6"/>
                      </a:cubicBezTo>
                      <a:cubicBezTo>
                        <a:pt x="14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80" name="Freeform 32">
                  <a:extLst>
                    <a:ext uri="{FF2B5EF4-FFF2-40B4-BE49-F238E27FC236}">
                      <a16:creationId xmlns:a16="http://schemas.microsoft.com/office/drawing/2014/main" id="{CC825CCE-429C-46BC-ABF4-ADCDC22165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7550" y="2111375"/>
                  <a:ext cx="15875" cy="30163"/>
                </a:xfrm>
                <a:custGeom>
                  <a:avLst/>
                  <a:gdLst/>
                  <a:ahLst/>
                  <a:cxnLst>
                    <a:cxn ang="0">
                      <a:pos x="3" y="5"/>
                    </a:cxn>
                    <a:cxn ang="0">
                      <a:pos x="10" y="0"/>
                    </a:cxn>
                    <a:cxn ang="0">
                      <a:pos x="12" y="5"/>
                    </a:cxn>
                    <a:cxn ang="0">
                      <a:pos x="8" y="23"/>
                    </a:cxn>
                    <a:cxn ang="0">
                      <a:pos x="0" y="6"/>
                    </a:cxn>
                    <a:cxn ang="0">
                      <a:pos x="3" y="5"/>
                    </a:cxn>
                  </a:cxnLst>
                  <a:rect l="0" t="0" r="r" b="b"/>
                  <a:pathLst>
                    <a:path w="12" h="23">
                      <a:moveTo>
                        <a:pt x="3" y="5"/>
                      </a:moveTo>
                      <a:cubicBezTo>
                        <a:pt x="6" y="5"/>
                        <a:pt x="8" y="1"/>
                        <a:pt x="10" y="0"/>
                      </a:cubicBezTo>
                      <a:cubicBezTo>
                        <a:pt x="10" y="3"/>
                        <a:pt x="11" y="5"/>
                        <a:pt x="12" y="5"/>
                      </a:cubicBezTo>
                      <a:cubicBezTo>
                        <a:pt x="11" y="11"/>
                        <a:pt x="10" y="20"/>
                        <a:pt x="8" y="23"/>
                      </a:cubicBezTo>
                      <a:cubicBezTo>
                        <a:pt x="4" y="22"/>
                        <a:pt x="2" y="9"/>
                        <a:pt x="0" y="6"/>
                      </a:cubicBezTo>
                      <a:cubicBezTo>
                        <a:pt x="1" y="6"/>
                        <a:pt x="2" y="5"/>
                        <a:pt x="3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81" name="Freeform 33">
                  <a:extLst>
                    <a:ext uri="{FF2B5EF4-FFF2-40B4-BE49-F238E27FC236}">
                      <a16:creationId xmlns:a16="http://schemas.microsoft.com/office/drawing/2014/main" id="{DFDC8E35-2E09-45FC-A2BB-312CED0838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4375" y="2144713"/>
                  <a:ext cx="25400" cy="44450"/>
                </a:xfrm>
                <a:custGeom>
                  <a:avLst/>
                  <a:gdLst/>
                  <a:ahLst/>
                  <a:cxnLst>
                    <a:cxn ang="0">
                      <a:pos x="5" y="15"/>
                    </a:cxn>
                    <a:cxn ang="0">
                      <a:pos x="0" y="6"/>
                    </a:cxn>
                    <a:cxn ang="0">
                      <a:pos x="9" y="0"/>
                    </a:cxn>
                    <a:cxn ang="0">
                      <a:pos x="15" y="3"/>
                    </a:cxn>
                    <a:cxn ang="0">
                      <a:pos x="18" y="21"/>
                    </a:cxn>
                    <a:cxn ang="0">
                      <a:pos x="6" y="33"/>
                    </a:cxn>
                    <a:cxn ang="0">
                      <a:pos x="2" y="24"/>
                    </a:cxn>
                    <a:cxn ang="0">
                      <a:pos x="5" y="15"/>
                    </a:cxn>
                  </a:cxnLst>
                  <a:rect l="0" t="0" r="r" b="b"/>
                  <a:pathLst>
                    <a:path w="19" h="33">
                      <a:moveTo>
                        <a:pt x="5" y="15"/>
                      </a:moveTo>
                      <a:cubicBezTo>
                        <a:pt x="5" y="12"/>
                        <a:pt x="1" y="9"/>
                        <a:pt x="0" y="6"/>
                      </a:cubicBezTo>
                      <a:cubicBezTo>
                        <a:pt x="5" y="4"/>
                        <a:pt x="5" y="0"/>
                        <a:pt x="9" y="0"/>
                      </a:cubicBezTo>
                      <a:cubicBezTo>
                        <a:pt x="13" y="0"/>
                        <a:pt x="14" y="3"/>
                        <a:pt x="15" y="3"/>
                      </a:cubicBezTo>
                      <a:cubicBezTo>
                        <a:pt x="19" y="10"/>
                        <a:pt x="18" y="14"/>
                        <a:pt x="18" y="21"/>
                      </a:cubicBezTo>
                      <a:cubicBezTo>
                        <a:pt x="18" y="27"/>
                        <a:pt x="10" y="33"/>
                        <a:pt x="6" y="33"/>
                      </a:cubicBezTo>
                      <a:cubicBezTo>
                        <a:pt x="2" y="33"/>
                        <a:pt x="2" y="27"/>
                        <a:pt x="2" y="24"/>
                      </a:cubicBezTo>
                      <a:cubicBezTo>
                        <a:pt x="2" y="20"/>
                        <a:pt x="5" y="18"/>
                        <a:pt x="5" y="1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82" name="Freeform 34">
                  <a:extLst>
                    <a:ext uri="{FF2B5EF4-FFF2-40B4-BE49-F238E27FC236}">
                      <a16:creationId xmlns:a16="http://schemas.microsoft.com/office/drawing/2014/main" id="{169AA9DF-1B7D-45F4-B6A0-57BC8D0334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125" y="2171700"/>
                  <a:ext cx="12700" cy="9525"/>
                </a:xfrm>
                <a:custGeom>
                  <a:avLst/>
                  <a:gdLst/>
                  <a:ahLst/>
                  <a:cxnLst>
                    <a:cxn ang="0">
                      <a:pos x="9" y="5"/>
                    </a:cxn>
                    <a:cxn ang="0">
                      <a:pos x="6" y="7"/>
                    </a:cxn>
                    <a:cxn ang="0">
                      <a:pos x="0" y="3"/>
                    </a:cxn>
                    <a:cxn ang="0">
                      <a:pos x="7" y="0"/>
                    </a:cxn>
                    <a:cxn ang="0">
                      <a:pos x="9" y="5"/>
                    </a:cxn>
                  </a:cxnLst>
                  <a:rect l="0" t="0" r="r" b="b"/>
                  <a:pathLst>
                    <a:path w="9" h="7">
                      <a:moveTo>
                        <a:pt x="9" y="5"/>
                      </a:moveTo>
                      <a:cubicBezTo>
                        <a:pt x="9" y="6"/>
                        <a:pt x="7" y="7"/>
                        <a:pt x="6" y="7"/>
                      </a:cubicBezTo>
                      <a:cubicBezTo>
                        <a:pt x="4" y="7"/>
                        <a:pt x="1" y="3"/>
                        <a:pt x="0" y="3"/>
                      </a:cubicBezTo>
                      <a:cubicBezTo>
                        <a:pt x="3" y="2"/>
                        <a:pt x="5" y="0"/>
                        <a:pt x="7" y="0"/>
                      </a:cubicBezTo>
                      <a:cubicBezTo>
                        <a:pt x="7" y="1"/>
                        <a:pt x="9" y="3"/>
                        <a:pt x="9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83" name="Freeform 35">
                  <a:extLst>
                    <a:ext uri="{FF2B5EF4-FFF2-40B4-BE49-F238E27FC236}">
                      <a16:creationId xmlns:a16="http://schemas.microsoft.com/office/drawing/2014/main" id="{8E5766EC-8D93-43E8-9664-3BBA6858D3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363" y="1833563"/>
                  <a:ext cx="15875" cy="19050"/>
                </a:xfrm>
                <a:custGeom>
                  <a:avLst/>
                  <a:gdLst/>
                  <a:ahLst/>
                  <a:cxnLst>
                    <a:cxn ang="0">
                      <a:pos x="11" y="10"/>
                    </a:cxn>
                    <a:cxn ang="0">
                      <a:pos x="0" y="5"/>
                    </a:cxn>
                    <a:cxn ang="0">
                      <a:pos x="0" y="0"/>
                    </a:cxn>
                    <a:cxn ang="0">
                      <a:pos x="9" y="0"/>
                    </a:cxn>
                    <a:cxn ang="0">
                      <a:pos x="12" y="9"/>
                    </a:cxn>
                    <a:cxn ang="0">
                      <a:pos x="11" y="14"/>
                    </a:cxn>
                    <a:cxn ang="0">
                      <a:pos x="11" y="10"/>
                    </a:cxn>
                  </a:cxnLst>
                  <a:rect l="0" t="0" r="r" b="b"/>
                  <a:pathLst>
                    <a:path w="12" h="14">
                      <a:moveTo>
                        <a:pt x="11" y="10"/>
                      </a:moveTo>
                      <a:cubicBezTo>
                        <a:pt x="5" y="10"/>
                        <a:pt x="0" y="9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6"/>
                        <a:pt x="12" y="5"/>
                        <a:pt x="12" y="9"/>
                      </a:cubicBezTo>
                      <a:cubicBezTo>
                        <a:pt x="12" y="13"/>
                        <a:pt x="11" y="12"/>
                        <a:pt x="11" y="14"/>
                      </a:cubicBezTo>
                      <a:cubicBezTo>
                        <a:pt x="11" y="13"/>
                        <a:pt x="11" y="12"/>
                        <a:pt x="11" y="1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84" name="Freeform 37">
                  <a:extLst>
                    <a:ext uri="{FF2B5EF4-FFF2-40B4-BE49-F238E27FC236}">
                      <a16:creationId xmlns:a16="http://schemas.microsoft.com/office/drawing/2014/main" id="{6F76FCFA-C786-47EC-AA67-1619FA795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4713" y="1773238"/>
                  <a:ext cx="15875" cy="23813"/>
                </a:xfrm>
                <a:custGeom>
                  <a:avLst/>
                  <a:gdLst/>
                  <a:ahLst/>
                  <a:cxnLst>
                    <a:cxn ang="0">
                      <a:pos x="8" y="6"/>
                    </a:cxn>
                    <a:cxn ang="0">
                      <a:pos x="1" y="17"/>
                    </a:cxn>
                    <a:cxn ang="0">
                      <a:pos x="1" y="11"/>
                    </a:cxn>
                    <a:cxn ang="0">
                      <a:pos x="11" y="0"/>
                    </a:cxn>
                    <a:cxn ang="0">
                      <a:pos x="8" y="6"/>
                    </a:cxn>
                  </a:cxnLst>
                  <a:rect l="0" t="0" r="r" b="b"/>
                  <a:pathLst>
                    <a:path w="11" h="17">
                      <a:moveTo>
                        <a:pt x="8" y="6"/>
                      </a:moveTo>
                      <a:cubicBezTo>
                        <a:pt x="8" y="11"/>
                        <a:pt x="4" y="13"/>
                        <a:pt x="1" y="17"/>
                      </a:cubicBezTo>
                      <a:cubicBezTo>
                        <a:pt x="0" y="15"/>
                        <a:pt x="1" y="14"/>
                        <a:pt x="1" y="11"/>
                      </a:cubicBezTo>
                      <a:cubicBezTo>
                        <a:pt x="1" y="9"/>
                        <a:pt x="3" y="1"/>
                        <a:pt x="11" y="0"/>
                      </a:cubicBezTo>
                      <a:cubicBezTo>
                        <a:pt x="10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85" name="Freeform 38">
                  <a:extLst>
                    <a:ext uri="{FF2B5EF4-FFF2-40B4-BE49-F238E27FC236}">
                      <a16:creationId xmlns:a16="http://schemas.microsoft.com/office/drawing/2014/main" id="{565E8C26-CDF3-4930-A00C-EE654D5E62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6625" y="1744663"/>
                  <a:ext cx="20638" cy="26988"/>
                </a:xfrm>
                <a:custGeom>
                  <a:avLst/>
                  <a:gdLst/>
                  <a:ahLst/>
                  <a:cxnLst>
                    <a:cxn ang="0">
                      <a:pos x="12" y="10"/>
                    </a:cxn>
                    <a:cxn ang="0">
                      <a:pos x="12" y="16"/>
                    </a:cxn>
                    <a:cxn ang="0">
                      <a:pos x="5" y="20"/>
                    </a:cxn>
                    <a:cxn ang="0">
                      <a:pos x="0" y="13"/>
                    </a:cxn>
                    <a:cxn ang="0">
                      <a:pos x="10" y="10"/>
                    </a:cxn>
                    <a:cxn ang="0">
                      <a:pos x="7" y="5"/>
                    </a:cxn>
                    <a:cxn ang="0">
                      <a:pos x="11" y="0"/>
                    </a:cxn>
                    <a:cxn ang="0">
                      <a:pos x="16" y="5"/>
                    </a:cxn>
                    <a:cxn ang="0">
                      <a:pos x="12" y="10"/>
                    </a:cxn>
                  </a:cxnLst>
                  <a:rect l="0" t="0" r="r" b="b"/>
                  <a:pathLst>
                    <a:path w="16" h="20">
                      <a:moveTo>
                        <a:pt x="12" y="10"/>
                      </a:moveTo>
                      <a:cubicBezTo>
                        <a:pt x="12" y="12"/>
                        <a:pt x="12" y="14"/>
                        <a:pt x="12" y="16"/>
                      </a:cubicBezTo>
                      <a:cubicBezTo>
                        <a:pt x="12" y="17"/>
                        <a:pt x="6" y="20"/>
                        <a:pt x="5" y="20"/>
                      </a:cubicBezTo>
                      <a:cubicBezTo>
                        <a:pt x="1" y="20"/>
                        <a:pt x="0" y="16"/>
                        <a:pt x="0" y="13"/>
                      </a:cubicBezTo>
                      <a:cubicBezTo>
                        <a:pt x="4" y="13"/>
                        <a:pt x="6" y="10"/>
                        <a:pt x="10" y="10"/>
                      </a:cubicBezTo>
                      <a:cubicBezTo>
                        <a:pt x="9" y="8"/>
                        <a:pt x="7" y="7"/>
                        <a:pt x="7" y="5"/>
                      </a:cubicBezTo>
                      <a:cubicBezTo>
                        <a:pt x="7" y="2"/>
                        <a:pt x="11" y="0"/>
                        <a:pt x="11" y="0"/>
                      </a:cubicBezTo>
                      <a:cubicBezTo>
                        <a:pt x="13" y="3"/>
                        <a:pt x="14" y="4"/>
                        <a:pt x="16" y="5"/>
                      </a:cubicBezTo>
                      <a:cubicBezTo>
                        <a:pt x="15" y="7"/>
                        <a:pt x="13" y="10"/>
                        <a:pt x="12" y="1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</p:grpSp>
        </p:grpSp>
        <p:grpSp>
          <p:nvGrpSpPr>
            <p:cNvPr id="263" name="Group 363">
              <a:extLst>
                <a:ext uri="{FF2B5EF4-FFF2-40B4-BE49-F238E27FC236}">
                  <a16:creationId xmlns:a16="http://schemas.microsoft.com/office/drawing/2014/main" id="{F8387F50-521F-452C-9074-DFC0AA7C3E25}"/>
                </a:ext>
              </a:extLst>
            </p:cNvPr>
            <p:cNvGrpSpPr/>
            <p:nvPr/>
          </p:nvGrpSpPr>
          <p:grpSpPr>
            <a:xfrm>
              <a:off x="5105582" y="3000650"/>
              <a:ext cx="941496" cy="822457"/>
              <a:chOff x="6275388" y="2879725"/>
              <a:chExt cx="966788" cy="844551"/>
            </a:xfrm>
            <a:grpFill/>
          </p:grpSpPr>
          <p:sp>
            <p:nvSpPr>
              <p:cNvPr id="353" name="Freeform 9">
                <a:extLst>
                  <a:ext uri="{FF2B5EF4-FFF2-40B4-BE49-F238E27FC236}">
                    <a16:creationId xmlns:a16="http://schemas.microsoft.com/office/drawing/2014/main" id="{20D92CE0-F11E-4D4A-A04D-2757A998B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88" y="2879725"/>
                <a:ext cx="339725" cy="1762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160" y="39"/>
                  </a:cxn>
                  <a:cxn ang="0">
                    <a:pos x="173" y="45"/>
                  </a:cxn>
                  <a:cxn ang="0">
                    <a:pos x="179" y="49"/>
                  </a:cxn>
                  <a:cxn ang="0">
                    <a:pos x="203" y="71"/>
                  </a:cxn>
                  <a:cxn ang="0">
                    <a:pos x="217" y="78"/>
                  </a:cxn>
                  <a:cxn ang="0">
                    <a:pos x="208" y="85"/>
                  </a:cxn>
                  <a:cxn ang="0">
                    <a:pos x="217" y="96"/>
                  </a:cxn>
                  <a:cxn ang="0">
                    <a:pos x="224" y="108"/>
                  </a:cxn>
                  <a:cxn ang="0">
                    <a:pos x="233" y="113"/>
                  </a:cxn>
                  <a:cxn ang="0">
                    <a:pos x="237" y="118"/>
                  </a:cxn>
                  <a:cxn ang="0">
                    <a:pos x="242" y="119"/>
                  </a:cxn>
                  <a:cxn ang="0">
                    <a:pos x="247" y="124"/>
                  </a:cxn>
                  <a:cxn ang="0">
                    <a:pos x="255" y="126"/>
                  </a:cxn>
                  <a:cxn ang="0">
                    <a:pos x="250" y="133"/>
                  </a:cxn>
                  <a:cxn ang="0">
                    <a:pos x="247" y="133"/>
                  </a:cxn>
                  <a:cxn ang="0">
                    <a:pos x="239" y="127"/>
                  </a:cxn>
                  <a:cxn ang="0">
                    <a:pos x="227" y="127"/>
                  </a:cxn>
                  <a:cxn ang="0">
                    <a:pos x="210" y="116"/>
                  </a:cxn>
                  <a:cxn ang="0">
                    <a:pos x="206" y="113"/>
                  </a:cxn>
                  <a:cxn ang="0">
                    <a:pos x="175" y="92"/>
                  </a:cxn>
                  <a:cxn ang="0">
                    <a:pos x="158" y="103"/>
                  </a:cxn>
                  <a:cxn ang="0">
                    <a:pos x="156" y="113"/>
                  </a:cxn>
                  <a:cxn ang="0">
                    <a:pos x="139" y="113"/>
                  </a:cxn>
                  <a:cxn ang="0">
                    <a:pos x="113" y="100"/>
                  </a:cxn>
                  <a:cxn ang="0">
                    <a:pos x="107" y="102"/>
                  </a:cxn>
                  <a:cxn ang="0">
                    <a:pos x="98" y="102"/>
                  </a:cxn>
                  <a:cxn ang="0">
                    <a:pos x="90" y="99"/>
                  </a:cxn>
                  <a:cxn ang="0">
                    <a:pos x="101" y="90"/>
                  </a:cxn>
                  <a:cxn ang="0">
                    <a:pos x="96" y="71"/>
                  </a:cxn>
                  <a:cxn ang="0">
                    <a:pos x="77" y="59"/>
                  </a:cxn>
                  <a:cxn ang="0">
                    <a:pos x="53" y="54"/>
                  </a:cxn>
                  <a:cxn ang="0">
                    <a:pos x="37" y="45"/>
                  </a:cxn>
                  <a:cxn ang="0">
                    <a:pos x="37" y="41"/>
                  </a:cxn>
                  <a:cxn ang="0">
                    <a:pos x="30" y="49"/>
                  </a:cxn>
                  <a:cxn ang="0">
                    <a:pos x="26" y="48"/>
                  </a:cxn>
                  <a:cxn ang="0">
                    <a:pos x="24" y="38"/>
                  </a:cxn>
                  <a:cxn ang="0">
                    <a:pos x="16" y="33"/>
                  </a:cxn>
                  <a:cxn ang="0">
                    <a:pos x="38" y="25"/>
                  </a:cxn>
                  <a:cxn ang="0">
                    <a:pos x="35" y="25"/>
                  </a:cxn>
                  <a:cxn ang="0">
                    <a:pos x="23" y="27"/>
                  </a:cxn>
                  <a:cxn ang="0">
                    <a:pos x="16" y="26"/>
                  </a:cxn>
                  <a:cxn ang="0">
                    <a:pos x="14" y="22"/>
                  </a:cxn>
                  <a:cxn ang="0">
                    <a:pos x="0" y="12"/>
                  </a:cxn>
                  <a:cxn ang="0">
                    <a:pos x="6" y="8"/>
                  </a:cxn>
                  <a:cxn ang="0">
                    <a:pos x="23" y="0"/>
                  </a:cxn>
                  <a:cxn ang="0">
                    <a:pos x="44" y="9"/>
                  </a:cxn>
                  <a:cxn ang="0">
                    <a:pos x="44" y="25"/>
                  </a:cxn>
                  <a:cxn ang="0">
                    <a:pos x="50" y="29"/>
                  </a:cxn>
                  <a:cxn ang="0">
                    <a:pos x="59" y="38"/>
                  </a:cxn>
                  <a:cxn ang="0">
                    <a:pos x="67" y="30"/>
                  </a:cxn>
                  <a:cxn ang="0">
                    <a:pos x="78" y="25"/>
                  </a:cxn>
                  <a:cxn ang="0">
                    <a:pos x="92" y="14"/>
                  </a:cxn>
                  <a:cxn ang="0">
                    <a:pos x="98" y="17"/>
                  </a:cxn>
                  <a:cxn ang="0">
                    <a:pos x="109" y="25"/>
                  </a:cxn>
                  <a:cxn ang="0">
                    <a:pos x="121" y="25"/>
                  </a:cxn>
                  <a:cxn ang="0">
                    <a:pos x="130" y="29"/>
                  </a:cxn>
                  <a:cxn ang="0">
                    <a:pos x="130" y="30"/>
                  </a:cxn>
                  <a:cxn ang="0">
                    <a:pos x="128" y="28"/>
                  </a:cxn>
                </a:cxnLst>
                <a:rect l="0" t="0" r="r" b="b"/>
                <a:pathLst>
                  <a:path w="255" h="133">
                    <a:moveTo>
                      <a:pt x="128" y="28"/>
                    </a:moveTo>
                    <a:cubicBezTo>
                      <a:pt x="133" y="33"/>
                      <a:pt x="149" y="39"/>
                      <a:pt x="160" y="39"/>
                    </a:cubicBezTo>
                    <a:cubicBezTo>
                      <a:pt x="165" y="39"/>
                      <a:pt x="168" y="45"/>
                      <a:pt x="173" y="45"/>
                    </a:cubicBezTo>
                    <a:cubicBezTo>
                      <a:pt x="173" y="48"/>
                      <a:pt x="176" y="49"/>
                      <a:pt x="179" y="49"/>
                    </a:cubicBezTo>
                    <a:cubicBezTo>
                      <a:pt x="193" y="54"/>
                      <a:pt x="192" y="66"/>
                      <a:pt x="203" y="71"/>
                    </a:cubicBezTo>
                    <a:cubicBezTo>
                      <a:pt x="207" y="73"/>
                      <a:pt x="217" y="68"/>
                      <a:pt x="217" y="78"/>
                    </a:cubicBezTo>
                    <a:cubicBezTo>
                      <a:pt x="217" y="83"/>
                      <a:pt x="208" y="81"/>
                      <a:pt x="208" y="85"/>
                    </a:cubicBezTo>
                    <a:cubicBezTo>
                      <a:pt x="208" y="87"/>
                      <a:pt x="216" y="95"/>
                      <a:pt x="217" y="96"/>
                    </a:cubicBezTo>
                    <a:cubicBezTo>
                      <a:pt x="221" y="100"/>
                      <a:pt x="220" y="103"/>
                      <a:pt x="224" y="108"/>
                    </a:cubicBezTo>
                    <a:cubicBezTo>
                      <a:pt x="225" y="111"/>
                      <a:pt x="230" y="113"/>
                      <a:pt x="233" y="113"/>
                    </a:cubicBezTo>
                    <a:cubicBezTo>
                      <a:pt x="235" y="113"/>
                      <a:pt x="236" y="116"/>
                      <a:pt x="237" y="118"/>
                    </a:cubicBezTo>
                    <a:cubicBezTo>
                      <a:pt x="238" y="120"/>
                      <a:pt x="240" y="118"/>
                      <a:pt x="242" y="119"/>
                    </a:cubicBezTo>
                    <a:cubicBezTo>
                      <a:pt x="245" y="119"/>
                      <a:pt x="246" y="122"/>
                      <a:pt x="247" y="124"/>
                    </a:cubicBezTo>
                    <a:cubicBezTo>
                      <a:pt x="247" y="126"/>
                      <a:pt x="254" y="125"/>
                      <a:pt x="255" y="126"/>
                    </a:cubicBezTo>
                    <a:cubicBezTo>
                      <a:pt x="253" y="127"/>
                      <a:pt x="250" y="130"/>
                      <a:pt x="250" y="133"/>
                    </a:cubicBezTo>
                    <a:cubicBezTo>
                      <a:pt x="249" y="133"/>
                      <a:pt x="248" y="133"/>
                      <a:pt x="247" y="133"/>
                    </a:cubicBezTo>
                    <a:cubicBezTo>
                      <a:pt x="246" y="133"/>
                      <a:pt x="240" y="128"/>
                      <a:pt x="239" y="127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1" y="126"/>
                      <a:pt x="210" y="121"/>
                      <a:pt x="210" y="116"/>
                    </a:cubicBezTo>
                    <a:cubicBezTo>
                      <a:pt x="210" y="115"/>
                      <a:pt x="207" y="114"/>
                      <a:pt x="206" y="113"/>
                    </a:cubicBezTo>
                    <a:cubicBezTo>
                      <a:pt x="197" y="104"/>
                      <a:pt x="189" y="92"/>
                      <a:pt x="175" y="92"/>
                    </a:cubicBezTo>
                    <a:cubicBezTo>
                      <a:pt x="164" y="92"/>
                      <a:pt x="165" y="100"/>
                      <a:pt x="158" y="103"/>
                    </a:cubicBezTo>
                    <a:cubicBezTo>
                      <a:pt x="160" y="108"/>
                      <a:pt x="156" y="110"/>
                      <a:pt x="156" y="113"/>
                    </a:cubicBezTo>
                    <a:cubicBezTo>
                      <a:pt x="146" y="113"/>
                      <a:pt x="144" y="113"/>
                      <a:pt x="139" y="113"/>
                    </a:cubicBezTo>
                    <a:cubicBezTo>
                      <a:pt x="128" y="113"/>
                      <a:pt x="125" y="100"/>
                      <a:pt x="113" y="100"/>
                    </a:cubicBezTo>
                    <a:cubicBezTo>
                      <a:pt x="112" y="100"/>
                      <a:pt x="107" y="100"/>
                      <a:pt x="107" y="102"/>
                    </a:cubicBezTo>
                    <a:cubicBezTo>
                      <a:pt x="98" y="102"/>
                      <a:pt x="98" y="102"/>
                      <a:pt x="98" y="102"/>
                    </a:cubicBezTo>
                    <a:cubicBezTo>
                      <a:pt x="94" y="102"/>
                      <a:pt x="90" y="102"/>
                      <a:pt x="90" y="99"/>
                    </a:cubicBezTo>
                    <a:cubicBezTo>
                      <a:pt x="90" y="93"/>
                      <a:pt x="99" y="91"/>
                      <a:pt x="101" y="90"/>
                    </a:cubicBezTo>
                    <a:cubicBezTo>
                      <a:pt x="95" y="84"/>
                      <a:pt x="98" y="78"/>
                      <a:pt x="96" y="71"/>
                    </a:cubicBezTo>
                    <a:cubicBezTo>
                      <a:pt x="94" y="66"/>
                      <a:pt x="82" y="61"/>
                      <a:pt x="77" y="59"/>
                    </a:cubicBezTo>
                    <a:cubicBezTo>
                      <a:pt x="72" y="56"/>
                      <a:pt x="60" y="54"/>
                      <a:pt x="53" y="54"/>
                    </a:cubicBezTo>
                    <a:cubicBezTo>
                      <a:pt x="47" y="54"/>
                      <a:pt x="44" y="43"/>
                      <a:pt x="37" y="45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6" y="44"/>
                      <a:pt x="34" y="49"/>
                      <a:pt x="30" y="49"/>
                    </a:cubicBezTo>
                    <a:cubicBezTo>
                      <a:pt x="29" y="49"/>
                      <a:pt x="26" y="49"/>
                      <a:pt x="26" y="48"/>
                    </a:cubicBezTo>
                    <a:cubicBezTo>
                      <a:pt x="24" y="43"/>
                      <a:pt x="26" y="41"/>
                      <a:pt x="24" y="38"/>
                    </a:cubicBezTo>
                    <a:cubicBezTo>
                      <a:pt x="22" y="34"/>
                      <a:pt x="17" y="36"/>
                      <a:pt x="16" y="33"/>
                    </a:cubicBezTo>
                    <a:cubicBezTo>
                      <a:pt x="22" y="29"/>
                      <a:pt x="35" y="30"/>
                      <a:pt x="38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0" y="26"/>
                      <a:pt x="27" y="27"/>
                      <a:pt x="23" y="27"/>
                    </a:cubicBezTo>
                    <a:cubicBezTo>
                      <a:pt x="20" y="27"/>
                      <a:pt x="19" y="26"/>
                      <a:pt x="16" y="26"/>
                    </a:cubicBezTo>
                    <a:cubicBezTo>
                      <a:pt x="15" y="25"/>
                      <a:pt x="14" y="23"/>
                      <a:pt x="14" y="22"/>
                    </a:cubicBezTo>
                    <a:cubicBezTo>
                      <a:pt x="11" y="15"/>
                      <a:pt x="0" y="18"/>
                      <a:pt x="0" y="12"/>
                    </a:cubicBezTo>
                    <a:cubicBezTo>
                      <a:pt x="0" y="9"/>
                      <a:pt x="4" y="8"/>
                      <a:pt x="6" y="8"/>
                    </a:cubicBezTo>
                    <a:cubicBezTo>
                      <a:pt x="12" y="8"/>
                      <a:pt x="15" y="0"/>
                      <a:pt x="23" y="0"/>
                    </a:cubicBezTo>
                    <a:cubicBezTo>
                      <a:pt x="30" y="0"/>
                      <a:pt x="36" y="7"/>
                      <a:pt x="44" y="9"/>
                    </a:cubicBezTo>
                    <a:cubicBezTo>
                      <a:pt x="44" y="15"/>
                      <a:pt x="44" y="22"/>
                      <a:pt x="44" y="25"/>
                    </a:cubicBezTo>
                    <a:cubicBezTo>
                      <a:pt x="44" y="27"/>
                      <a:pt x="46" y="29"/>
                      <a:pt x="50" y="29"/>
                    </a:cubicBezTo>
                    <a:cubicBezTo>
                      <a:pt x="50" y="31"/>
                      <a:pt x="56" y="38"/>
                      <a:pt x="59" y="38"/>
                    </a:cubicBezTo>
                    <a:cubicBezTo>
                      <a:pt x="62" y="38"/>
                      <a:pt x="66" y="31"/>
                      <a:pt x="67" y="30"/>
                    </a:cubicBezTo>
                    <a:cubicBezTo>
                      <a:pt x="71" y="27"/>
                      <a:pt x="71" y="26"/>
                      <a:pt x="78" y="25"/>
                    </a:cubicBezTo>
                    <a:cubicBezTo>
                      <a:pt x="82" y="23"/>
                      <a:pt x="87" y="15"/>
                      <a:pt x="92" y="14"/>
                    </a:cubicBezTo>
                    <a:cubicBezTo>
                      <a:pt x="93" y="17"/>
                      <a:pt x="96" y="16"/>
                      <a:pt x="98" y="17"/>
                    </a:cubicBezTo>
                    <a:cubicBezTo>
                      <a:pt x="103" y="18"/>
                      <a:pt x="106" y="24"/>
                      <a:pt x="109" y="25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3" y="27"/>
                      <a:pt x="128" y="29"/>
                      <a:pt x="130" y="29"/>
                    </a:cubicBezTo>
                    <a:cubicBezTo>
                      <a:pt x="130" y="30"/>
                      <a:pt x="130" y="30"/>
                      <a:pt x="130" y="30"/>
                    </a:cubicBezTo>
                    <a:lnTo>
                      <a:pt x="128" y="28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grpSp>
            <p:nvGrpSpPr>
              <p:cNvPr id="354" name="Group 361">
                <a:extLst>
                  <a:ext uri="{FF2B5EF4-FFF2-40B4-BE49-F238E27FC236}">
                    <a16:creationId xmlns:a16="http://schemas.microsoft.com/office/drawing/2014/main" id="{04ED0482-DECC-48F6-A0CC-C859591D576B}"/>
                  </a:ext>
                </a:extLst>
              </p:cNvPr>
              <p:cNvGrpSpPr/>
              <p:nvPr/>
            </p:nvGrpSpPr>
            <p:grpSpPr>
              <a:xfrm>
                <a:off x="6275388" y="2917825"/>
                <a:ext cx="966788" cy="806451"/>
                <a:chOff x="6275388" y="2917825"/>
                <a:chExt cx="966788" cy="806451"/>
              </a:xfrm>
              <a:grpFill/>
            </p:grpSpPr>
            <p:sp>
              <p:nvSpPr>
                <p:cNvPr id="355" name="Freeform 7">
                  <a:extLst>
                    <a:ext uri="{FF2B5EF4-FFF2-40B4-BE49-F238E27FC236}">
                      <a16:creationId xmlns:a16="http://schemas.microsoft.com/office/drawing/2014/main" id="{F732F3BA-B34E-4B91-8932-120E7780A6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3050" y="2968625"/>
                  <a:ext cx="11113" cy="2540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8" y="5"/>
                    </a:cxn>
                    <a:cxn ang="0">
                      <a:pos x="5" y="9"/>
                    </a:cxn>
                    <a:cxn ang="0">
                      <a:pos x="2" y="19"/>
                    </a:cxn>
                    <a:cxn ang="0">
                      <a:pos x="0" y="15"/>
                    </a:cxn>
                    <a:cxn ang="0">
                      <a:pos x="4" y="8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8" h="19">
                      <a:moveTo>
                        <a:pt x="7" y="0"/>
                      </a:moveTo>
                      <a:cubicBezTo>
                        <a:pt x="7" y="4"/>
                        <a:pt x="8" y="2"/>
                        <a:pt x="8" y="5"/>
                      </a:cubicBezTo>
                      <a:cubicBezTo>
                        <a:pt x="8" y="8"/>
                        <a:pt x="7" y="9"/>
                        <a:pt x="5" y="9"/>
                      </a:cubicBezTo>
                      <a:cubicBezTo>
                        <a:pt x="5" y="14"/>
                        <a:pt x="6" y="19"/>
                        <a:pt x="2" y="19"/>
                      </a:cubicBezTo>
                      <a:cubicBezTo>
                        <a:pt x="1" y="19"/>
                        <a:pt x="0" y="16"/>
                        <a:pt x="0" y="15"/>
                      </a:cubicBezTo>
                      <a:cubicBezTo>
                        <a:pt x="0" y="11"/>
                        <a:pt x="4" y="10"/>
                        <a:pt x="4" y="8"/>
                      </a:cubicBezTo>
                      <a:cubicBezTo>
                        <a:pt x="4" y="4"/>
                        <a:pt x="3" y="0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56" name="Freeform 8">
                  <a:extLst>
                    <a:ext uri="{FF2B5EF4-FFF2-40B4-BE49-F238E27FC236}">
                      <a16:creationId xmlns:a16="http://schemas.microsoft.com/office/drawing/2014/main" id="{0994A7E4-6275-4A2B-B0DB-A0BD1F74F7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67525" y="2944813"/>
                  <a:ext cx="65088" cy="38100"/>
                </a:xfrm>
                <a:custGeom>
                  <a:avLst/>
                  <a:gdLst/>
                  <a:ahLst/>
                  <a:cxnLst>
                    <a:cxn ang="0">
                      <a:pos x="13" y="27"/>
                    </a:cxn>
                    <a:cxn ang="0">
                      <a:pos x="0" y="18"/>
                    </a:cxn>
                    <a:cxn ang="0">
                      <a:pos x="13" y="18"/>
                    </a:cxn>
                    <a:cxn ang="0">
                      <a:pos x="18" y="17"/>
                    </a:cxn>
                    <a:cxn ang="0">
                      <a:pos x="35" y="13"/>
                    </a:cxn>
                    <a:cxn ang="0">
                      <a:pos x="45" y="0"/>
                    </a:cxn>
                    <a:cxn ang="0">
                      <a:pos x="49" y="7"/>
                    </a:cxn>
                    <a:cxn ang="0">
                      <a:pos x="40" y="22"/>
                    </a:cxn>
                    <a:cxn ang="0">
                      <a:pos x="19" y="29"/>
                    </a:cxn>
                    <a:cxn ang="0">
                      <a:pos x="11" y="25"/>
                    </a:cxn>
                    <a:cxn ang="0">
                      <a:pos x="13" y="27"/>
                    </a:cxn>
                  </a:cxnLst>
                  <a:rect l="0" t="0" r="r" b="b"/>
                  <a:pathLst>
                    <a:path w="49" h="29">
                      <a:moveTo>
                        <a:pt x="13" y="27"/>
                      </a:moveTo>
                      <a:cubicBezTo>
                        <a:pt x="9" y="22"/>
                        <a:pt x="1" y="24"/>
                        <a:pt x="0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8" y="17"/>
                        <a:pt x="18" y="17"/>
                      </a:cubicBezTo>
                      <a:cubicBezTo>
                        <a:pt x="25" y="14"/>
                        <a:pt x="31" y="15"/>
                        <a:pt x="35" y="13"/>
                      </a:cubicBezTo>
                      <a:cubicBezTo>
                        <a:pt x="41" y="10"/>
                        <a:pt x="39" y="0"/>
                        <a:pt x="45" y="0"/>
                      </a:cubicBezTo>
                      <a:cubicBezTo>
                        <a:pt x="48" y="0"/>
                        <a:pt x="49" y="4"/>
                        <a:pt x="49" y="7"/>
                      </a:cubicBezTo>
                      <a:cubicBezTo>
                        <a:pt x="49" y="16"/>
                        <a:pt x="40" y="14"/>
                        <a:pt x="40" y="22"/>
                      </a:cubicBezTo>
                      <a:cubicBezTo>
                        <a:pt x="32" y="24"/>
                        <a:pt x="28" y="29"/>
                        <a:pt x="19" y="29"/>
                      </a:cubicBezTo>
                      <a:cubicBezTo>
                        <a:pt x="17" y="29"/>
                        <a:pt x="11" y="26"/>
                        <a:pt x="11" y="25"/>
                      </a:cubicBezTo>
                      <a:lnTo>
                        <a:pt x="13" y="27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57" name="Freeform 10">
                  <a:extLst>
                    <a:ext uri="{FF2B5EF4-FFF2-40B4-BE49-F238E27FC236}">
                      <a16:creationId xmlns:a16="http://schemas.microsoft.com/office/drawing/2014/main" id="{74D6EA35-B11B-4517-8912-E50BADA8D1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1975" y="2917825"/>
                  <a:ext cx="34925" cy="34925"/>
                </a:xfrm>
                <a:custGeom>
                  <a:avLst/>
                  <a:gdLst/>
                  <a:ahLst/>
                  <a:cxnLst>
                    <a:cxn ang="0">
                      <a:pos x="23" y="25"/>
                    </a:cxn>
                    <a:cxn ang="0">
                      <a:pos x="19" y="17"/>
                    </a:cxn>
                    <a:cxn ang="0">
                      <a:pos x="8" y="6"/>
                    </a:cxn>
                    <a:cxn ang="0">
                      <a:pos x="0" y="0"/>
                    </a:cxn>
                    <a:cxn ang="0">
                      <a:pos x="18" y="13"/>
                    </a:cxn>
                    <a:cxn ang="0">
                      <a:pos x="26" y="22"/>
                    </a:cxn>
                    <a:cxn ang="0">
                      <a:pos x="26" y="25"/>
                    </a:cxn>
                    <a:cxn ang="0">
                      <a:pos x="23" y="25"/>
                    </a:cxn>
                  </a:cxnLst>
                  <a:rect l="0" t="0" r="r" b="b"/>
                  <a:pathLst>
                    <a:path w="26" h="26">
                      <a:moveTo>
                        <a:pt x="23" y="25"/>
                      </a:moveTo>
                      <a:cubicBezTo>
                        <a:pt x="18" y="24"/>
                        <a:pt x="18" y="21"/>
                        <a:pt x="19" y="17"/>
                      </a:cubicBezTo>
                      <a:cubicBezTo>
                        <a:pt x="13" y="14"/>
                        <a:pt x="14" y="9"/>
                        <a:pt x="8" y="6"/>
                      </a:cubicBezTo>
                      <a:cubicBezTo>
                        <a:pt x="5" y="4"/>
                        <a:pt x="2" y="4"/>
                        <a:pt x="0" y="0"/>
                      </a:cubicBezTo>
                      <a:cubicBezTo>
                        <a:pt x="9" y="3"/>
                        <a:pt x="13" y="8"/>
                        <a:pt x="18" y="13"/>
                      </a:cubicBezTo>
                      <a:cubicBezTo>
                        <a:pt x="21" y="17"/>
                        <a:pt x="26" y="16"/>
                        <a:pt x="26" y="22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5" y="25"/>
                        <a:pt x="24" y="26"/>
                        <a:pt x="23" y="2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58" name="Freeform 11">
                  <a:extLst>
                    <a:ext uri="{FF2B5EF4-FFF2-40B4-BE49-F238E27FC236}">
                      <a16:creationId xmlns:a16="http://schemas.microsoft.com/office/drawing/2014/main" id="{4E83B532-AEEF-4BDB-9925-57D827DD68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2300" y="2967038"/>
                  <a:ext cx="17463" cy="20638"/>
                </a:xfrm>
                <a:custGeom>
                  <a:avLst/>
                  <a:gdLst/>
                  <a:ahLst/>
                  <a:cxnLst>
                    <a:cxn ang="0">
                      <a:pos x="7" y="9"/>
                    </a:cxn>
                    <a:cxn ang="0">
                      <a:pos x="1" y="0"/>
                    </a:cxn>
                    <a:cxn ang="0">
                      <a:pos x="13" y="12"/>
                    </a:cxn>
                    <a:cxn ang="0">
                      <a:pos x="10" y="16"/>
                    </a:cxn>
                    <a:cxn ang="0">
                      <a:pos x="7" y="13"/>
                    </a:cxn>
                    <a:cxn ang="0">
                      <a:pos x="7" y="9"/>
                    </a:cxn>
                  </a:cxnLst>
                  <a:rect l="0" t="0" r="r" b="b"/>
                  <a:pathLst>
                    <a:path w="13" h="16">
                      <a:moveTo>
                        <a:pt x="7" y="9"/>
                      </a:moveTo>
                      <a:cubicBezTo>
                        <a:pt x="2" y="9"/>
                        <a:pt x="0" y="4"/>
                        <a:pt x="1" y="0"/>
                      </a:cubicBezTo>
                      <a:cubicBezTo>
                        <a:pt x="4" y="1"/>
                        <a:pt x="13" y="11"/>
                        <a:pt x="13" y="12"/>
                      </a:cubicBezTo>
                      <a:cubicBezTo>
                        <a:pt x="13" y="14"/>
                        <a:pt x="11" y="16"/>
                        <a:pt x="10" y="16"/>
                      </a:cubicBezTo>
                      <a:cubicBezTo>
                        <a:pt x="9" y="16"/>
                        <a:pt x="7" y="14"/>
                        <a:pt x="7" y="13"/>
                      </a:cubicBezTo>
                      <a:cubicBezTo>
                        <a:pt x="7" y="12"/>
                        <a:pt x="7" y="11"/>
                        <a:pt x="7" y="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59" name="Freeform 12">
                  <a:extLst>
                    <a:ext uri="{FF2B5EF4-FFF2-40B4-BE49-F238E27FC236}">
                      <a16:creationId xmlns:a16="http://schemas.microsoft.com/office/drawing/2014/main" id="{306649C6-1A3A-47A5-A544-7DA06C5C18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6600" y="3046413"/>
                  <a:ext cx="9525" cy="11113"/>
                </a:xfrm>
                <a:custGeom>
                  <a:avLst/>
                  <a:gdLst/>
                  <a:ahLst/>
                  <a:cxnLst>
                    <a:cxn ang="0">
                      <a:pos x="7" y="6"/>
                    </a:cxn>
                    <a:cxn ang="0">
                      <a:pos x="7" y="9"/>
                    </a:cxn>
                    <a:cxn ang="0">
                      <a:pos x="0" y="0"/>
                    </a:cxn>
                    <a:cxn ang="0">
                      <a:pos x="7" y="6"/>
                    </a:cxn>
                  </a:cxnLst>
                  <a:rect l="0" t="0" r="r" b="b"/>
                  <a:pathLst>
                    <a:path w="7" h="9">
                      <a:moveTo>
                        <a:pt x="7" y="6"/>
                      </a:moveTo>
                      <a:cubicBezTo>
                        <a:pt x="7" y="7"/>
                        <a:pt x="7" y="8"/>
                        <a:pt x="7" y="9"/>
                      </a:cubicBezTo>
                      <a:cubicBezTo>
                        <a:pt x="3" y="9"/>
                        <a:pt x="0" y="2"/>
                        <a:pt x="0" y="0"/>
                      </a:cubicBezTo>
                      <a:cubicBezTo>
                        <a:pt x="4" y="2"/>
                        <a:pt x="7" y="3"/>
                        <a:pt x="7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60" name="Freeform 13">
                  <a:extLst>
                    <a:ext uri="{FF2B5EF4-FFF2-40B4-BE49-F238E27FC236}">
                      <a16:creationId xmlns:a16="http://schemas.microsoft.com/office/drawing/2014/main" id="{02E15E63-69C9-4393-A386-DA1FBA6A88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1200" y="3036888"/>
                  <a:ext cx="20638" cy="9525"/>
                </a:xfrm>
                <a:custGeom>
                  <a:avLst/>
                  <a:gdLst/>
                  <a:ahLst/>
                  <a:cxnLst>
                    <a:cxn ang="0">
                      <a:pos x="15" y="6"/>
                    </a:cxn>
                    <a:cxn ang="0">
                      <a:pos x="12" y="7"/>
                    </a:cxn>
                    <a:cxn ang="0">
                      <a:pos x="0" y="0"/>
                    </a:cxn>
                    <a:cxn ang="0">
                      <a:pos x="15" y="6"/>
                    </a:cxn>
                  </a:cxnLst>
                  <a:rect l="0" t="0" r="r" b="b"/>
                  <a:pathLst>
                    <a:path w="15" h="7">
                      <a:moveTo>
                        <a:pt x="15" y="6"/>
                      </a:moveTo>
                      <a:cubicBezTo>
                        <a:pt x="14" y="6"/>
                        <a:pt x="13" y="7"/>
                        <a:pt x="12" y="7"/>
                      </a:cubicBezTo>
                      <a:cubicBezTo>
                        <a:pt x="7" y="7"/>
                        <a:pt x="0" y="5"/>
                        <a:pt x="0" y="0"/>
                      </a:cubicBezTo>
                      <a:cubicBezTo>
                        <a:pt x="7" y="0"/>
                        <a:pt x="11" y="1"/>
                        <a:pt x="15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61" name="Freeform 14">
                  <a:extLst>
                    <a:ext uri="{FF2B5EF4-FFF2-40B4-BE49-F238E27FC236}">
                      <a16:creationId xmlns:a16="http://schemas.microsoft.com/office/drawing/2014/main" id="{6B1AFF77-DFE5-495D-B00B-916F3ED4CB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4375" y="3013075"/>
                  <a:ext cx="17463" cy="19050"/>
                </a:xfrm>
                <a:custGeom>
                  <a:avLst/>
                  <a:gdLst/>
                  <a:ahLst/>
                  <a:cxnLst>
                    <a:cxn ang="0">
                      <a:pos x="13" y="14"/>
                    </a:cxn>
                    <a:cxn ang="0">
                      <a:pos x="0" y="0"/>
                    </a:cxn>
                    <a:cxn ang="0">
                      <a:pos x="13" y="14"/>
                    </a:cxn>
                  </a:cxnLst>
                  <a:rect l="0" t="0" r="r" b="b"/>
                  <a:pathLst>
                    <a:path w="13" h="14">
                      <a:moveTo>
                        <a:pt x="13" y="14"/>
                      </a:moveTo>
                      <a:cubicBezTo>
                        <a:pt x="9" y="14"/>
                        <a:pt x="1" y="3"/>
                        <a:pt x="0" y="0"/>
                      </a:cubicBezTo>
                      <a:cubicBezTo>
                        <a:pt x="6" y="3"/>
                        <a:pt x="11" y="7"/>
                        <a:pt x="13" y="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62" name="Freeform 15">
                  <a:extLst>
                    <a:ext uri="{FF2B5EF4-FFF2-40B4-BE49-F238E27FC236}">
                      <a16:creationId xmlns:a16="http://schemas.microsoft.com/office/drawing/2014/main" id="{0C6EC57A-2386-4409-BC73-E72F6331C3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27863" y="2998788"/>
                  <a:ext cx="23813" cy="142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7" y="9"/>
                    </a:cxn>
                    <a:cxn ang="0">
                      <a:pos x="14" y="1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7" h="10">
                      <a:moveTo>
                        <a:pt x="2" y="0"/>
                      </a:moveTo>
                      <a:cubicBezTo>
                        <a:pt x="6" y="2"/>
                        <a:pt x="15" y="5"/>
                        <a:pt x="17" y="9"/>
                      </a:cubicBezTo>
                      <a:cubicBezTo>
                        <a:pt x="17" y="9"/>
                        <a:pt x="15" y="10"/>
                        <a:pt x="14" y="10"/>
                      </a:cubicBezTo>
                      <a:cubicBezTo>
                        <a:pt x="10" y="10"/>
                        <a:pt x="0" y="6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63" name="Freeform 16">
                  <a:extLst>
                    <a:ext uri="{FF2B5EF4-FFF2-40B4-BE49-F238E27FC236}">
                      <a16:creationId xmlns:a16="http://schemas.microsoft.com/office/drawing/2014/main" id="{A70EBA53-FE97-49F1-B881-DDCC3D2BE7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02463" y="2984500"/>
                  <a:ext cx="14288" cy="793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" y="6"/>
                    </a:cxn>
                    <a:cxn ang="0">
                      <a:pos x="7" y="6"/>
                    </a:cxn>
                    <a:cxn ang="0">
                      <a:pos x="0" y="2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" h="6">
                      <a:moveTo>
                        <a:pt x="0" y="0"/>
                      </a:moveTo>
                      <a:cubicBezTo>
                        <a:pt x="5" y="3"/>
                        <a:pt x="8" y="2"/>
                        <a:pt x="11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3" y="2"/>
                        <a:pt x="3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64" name="Freeform 17">
                  <a:extLst>
                    <a:ext uri="{FF2B5EF4-FFF2-40B4-BE49-F238E27FC236}">
                      <a16:creationId xmlns:a16="http://schemas.microsoft.com/office/drawing/2014/main" id="{D6544472-2FB7-4F25-9F91-7C493E48CF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0850" y="3594100"/>
                  <a:ext cx="63500" cy="65088"/>
                </a:xfrm>
                <a:custGeom>
                  <a:avLst/>
                  <a:gdLst/>
                  <a:ahLst/>
                  <a:cxnLst>
                    <a:cxn ang="0">
                      <a:pos x="24" y="7"/>
                    </a:cxn>
                    <a:cxn ang="0">
                      <a:pos x="43" y="3"/>
                    </a:cxn>
                    <a:cxn ang="0">
                      <a:pos x="48" y="16"/>
                    </a:cxn>
                    <a:cxn ang="0">
                      <a:pos x="27" y="49"/>
                    </a:cxn>
                    <a:cxn ang="0">
                      <a:pos x="0" y="7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48" h="49">
                      <a:moveTo>
                        <a:pt x="24" y="7"/>
                      </a:moveTo>
                      <a:cubicBezTo>
                        <a:pt x="30" y="7"/>
                        <a:pt x="37" y="5"/>
                        <a:pt x="43" y="3"/>
                      </a:cubicBezTo>
                      <a:cubicBezTo>
                        <a:pt x="45" y="8"/>
                        <a:pt x="48" y="11"/>
                        <a:pt x="48" y="16"/>
                      </a:cubicBezTo>
                      <a:cubicBezTo>
                        <a:pt x="48" y="26"/>
                        <a:pt x="36" y="49"/>
                        <a:pt x="27" y="49"/>
                      </a:cubicBezTo>
                      <a:cubicBezTo>
                        <a:pt x="14" y="49"/>
                        <a:pt x="0" y="16"/>
                        <a:pt x="0" y="7"/>
                      </a:cubicBezTo>
                      <a:cubicBezTo>
                        <a:pt x="0" y="0"/>
                        <a:pt x="24" y="7"/>
                        <a:pt x="24" y="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65" name="Freeform 18">
                  <a:extLst>
                    <a:ext uri="{FF2B5EF4-FFF2-40B4-BE49-F238E27FC236}">
                      <a16:creationId xmlns:a16="http://schemas.microsoft.com/office/drawing/2014/main" id="{480D0553-91B1-41A3-995D-168F67D252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75388" y="3057525"/>
                  <a:ext cx="676275" cy="509588"/>
                </a:xfrm>
                <a:custGeom>
                  <a:avLst/>
                  <a:gdLst/>
                  <a:ahLst/>
                  <a:cxnLst>
                    <a:cxn ang="0">
                      <a:pos x="508" y="232"/>
                    </a:cxn>
                    <a:cxn ang="0">
                      <a:pos x="501" y="272"/>
                    </a:cxn>
                    <a:cxn ang="0">
                      <a:pos x="478" y="312"/>
                    </a:cxn>
                    <a:cxn ang="0">
                      <a:pos x="465" y="351"/>
                    </a:cxn>
                    <a:cxn ang="0">
                      <a:pos x="398" y="370"/>
                    </a:cxn>
                    <a:cxn ang="0">
                      <a:pos x="335" y="350"/>
                    </a:cxn>
                    <a:cxn ang="0">
                      <a:pos x="329" y="330"/>
                    </a:cxn>
                    <a:cxn ang="0">
                      <a:pos x="314" y="333"/>
                    </a:cxn>
                    <a:cxn ang="0">
                      <a:pos x="313" y="315"/>
                    </a:cxn>
                    <a:cxn ang="0">
                      <a:pos x="301" y="329"/>
                    </a:cxn>
                    <a:cxn ang="0">
                      <a:pos x="310" y="292"/>
                    </a:cxn>
                    <a:cxn ang="0">
                      <a:pos x="278" y="315"/>
                    </a:cxn>
                    <a:cxn ang="0">
                      <a:pos x="214" y="276"/>
                    </a:cxn>
                    <a:cxn ang="0">
                      <a:pos x="131" y="308"/>
                    </a:cxn>
                    <a:cxn ang="0">
                      <a:pos x="93" y="311"/>
                    </a:cxn>
                    <a:cxn ang="0">
                      <a:pos x="22" y="310"/>
                    </a:cxn>
                    <a:cxn ang="0">
                      <a:pos x="23" y="262"/>
                    </a:cxn>
                    <a:cxn ang="0">
                      <a:pos x="2" y="204"/>
                    </a:cxn>
                    <a:cxn ang="0">
                      <a:pos x="9" y="204"/>
                    </a:cxn>
                    <a:cxn ang="0">
                      <a:pos x="3" y="176"/>
                    </a:cxn>
                    <a:cxn ang="0">
                      <a:pos x="8" y="145"/>
                    </a:cxn>
                    <a:cxn ang="0">
                      <a:pos x="32" y="132"/>
                    </a:cxn>
                    <a:cxn ang="0">
                      <a:pos x="114" y="95"/>
                    </a:cxn>
                    <a:cxn ang="0">
                      <a:pos x="119" y="76"/>
                    </a:cxn>
                    <a:cxn ang="0">
                      <a:pos x="131" y="71"/>
                    </a:cxn>
                    <a:cxn ang="0">
                      <a:pos x="150" y="50"/>
                    </a:cxn>
                    <a:cxn ang="0">
                      <a:pos x="187" y="58"/>
                    </a:cxn>
                    <a:cxn ang="0">
                      <a:pos x="203" y="56"/>
                    </a:cxn>
                    <a:cxn ang="0">
                      <a:pos x="211" y="30"/>
                    </a:cxn>
                    <a:cxn ang="0">
                      <a:pos x="244" y="17"/>
                    </a:cxn>
                    <a:cxn ang="0">
                      <a:pos x="276" y="19"/>
                    </a:cxn>
                    <a:cxn ang="0">
                      <a:pos x="297" y="23"/>
                    </a:cxn>
                    <a:cxn ang="0">
                      <a:pos x="281" y="54"/>
                    </a:cxn>
                    <a:cxn ang="0">
                      <a:pos x="295" y="68"/>
                    </a:cxn>
                    <a:cxn ang="0">
                      <a:pos x="341" y="90"/>
                    </a:cxn>
                    <a:cxn ang="0">
                      <a:pos x="359" y="15"/>
                    </a:cxn>
                    <a:cxn ang="0">
                      <a:pos x="381" y="28"/>
                    </a:cxn>
                    <a:cxn ang="0">
                      <a:pos x="400" y="50"/>
                    </a:cxn>
                    <a:cxn ang="0">
                      <a:pos x="419" y="104"/>
                    </a:cxn>
                    <a:cxn ang="0">
                      <a:pos x="457" y="146"/>
                    </a:cxn>
                    <a:cxn ang="0">
                      <a:pos x="497" y="185"/>
                    </a:cxn>
                  </a:cxnLst>
                  <a:rect l="0" t="0" r="r" b="b"/>
                  <a:pathLst>
                    <a:path w="508" h="383">
                      <a:moveTo>
                        <a:pt x="496" y="186"/>
                      </a:moveTo>
                      <a:cubicBezTo>
                        <a:pt x="503" y="195"/>
                        <a:pt x="508" y="219"/>
                        <a:pt x="508" y="232"/>
                      </a:cubicBezTo>
                      <a:cubicBezTo>
                        <a:pt x="508" y="242"/>
                        <a:pt x="505" y="256"/>
                        <a:pt x="501" y="260"/>
                      </a:cubicBezTo>
                      <a:cubicBezTo>
                        <a:pt x="501" y="272"/>
                        <a:pt x="501" y="272"/>
                        <a:pt x="501" y="272"/>
                      </a:cubicBezTo>
                      <a:cubicBezTo>
                        <a:pt x="499" y="276"/>
                        <a:pt x="500" y="277"/>
                        <a:pt x="498" y="281"/>
                      </a:cubicBezTo>
                      <a:cubicBezTo>
                        <a:pt x="490" y="293"/>
                        <a:pt x="482" y="298"/>
                        <a:pt x="478" y="312"/>
                      </a:cubicBezTo>
                      <a:cubicBezTo>
                        <a:pt x="474" y="322"/>
                        <a:pt x="465" y="336"/>
                        <a:pt x="465" y="352"/>
                      </a:cubicBezTo>
                      <a:cubicBezTo>
                        <a:pt x="465" y="351"/>
                        <a:pt x="465" y="351"/>
                        <a:pt x="465" y="351"/>
                      </a:cubicBezTo>
                      <a:cubicBezTo>
                        <a:pt x="460" y="371"/>
                        <a:pt x="424" y="362"/>
                        <a:pt x="420" y="383"/>
                      </a:cubicBezTo>
                      <a:cubicBezTo>
                        <a:pt x="417" y="382"/>
                        <a:pt x="399" y="372"/>
                        <a:pt x="398" y="370"/>
                      </a:cubicBezTo>
                      <a:cubicBezTo>
                        <a:pt x="388" y="371"/>
                        <a:pt x="392" y="379"/>
                        <a:pt x="381" y="379"/>
                      </a:cubicBezTo>
                      <a:cubicBezTo>
                        <a:pt x="363" y="379"/>
                        <a:pt x="335" y="368"/>
                        <a:pt x="335" y="350"/>
                      </a:cubicBezTo>
                      <a:cubicBezTo>
                        <a:pt x="335" y="343"/>
                        <a:pt x="329" y="338"/>
                        <a:pt x="329" y="332"/>
                      </a:cubicBezTo>
                      <a:cubicBezTo>
                        <a:pt x="329" y="332"/>
                        <a:pt x="329" y="330"/>
                        <a:pt x="329" y="330"/>
                      </a:cubicBezTo>
                      <a:cubicBezTo>
                        <a:pt x="325" y="332"/>
                        <a:pt x="323" y="332"/>
                        <a:pt x="320" y="333"/>
                      </a:cubicBezTo>
                      <a:cubicBezTo>
                        <a:pt x="314" y="333"/>
                        <a:pt x="314" y="333"/>
                        <a:pt x="314" y="333"/>
                      </a:cubicBezTo>
                      <a:cubicBezTo>
                        <a:pt x="316" y="330"/>
                        <a:pt x="318" y="328"/>
                        <a:pt x="318" y="323"/>
                      </a:cubicBezTo>
                      <a:cubicBezTo>
                        <a:pt x="318" y="318"/>
                        <a:pt x="315" y="316"/>
                        <a:pt x="313" y="315"/>
                      </a:cubicBezTo>
                      <a:cubicBezTo>
                        <a:pt x="313" y="316"/>
                        <a:pt x="312" y="318"/>
                        <a:pt x="312" y="319"/>
                      </a:cubicBezTo>
                      <a:cubicBezTo>
                        <a:pt x="308" y="321"/>
                        <a:pt x="308" y="329"/>
                        <a:pt x="301" y="329"/>
                      </a:cubicBezTo>
                      <a:cubicBezTo>
                        <a:pt x="299" y="329"/>
                        <a:pt x="297" y="326"/>
                        <a:pt x="297" y="324"/>
                      </a:cubicBezTo>
                      <a:cubicBezTo>
                        <a:pt x="308" y="322"/>
                        <a:pt x="310" y="299"/>
                        <a:pt x="310" y="292"/>
                      </a:cubicBezTo>
                      <a:cubicBezTo>
                        <a:pt x="302" y="300"/>
                        <a:pt x="291" y="323"/>
                        <a:pt x="281" y="323"/>
                      </a:cubicBezTo>
                      <a:cubicBezTo>
                        <a:pt x="276" y="323"/>
                        <a:pt x="278" y="315"/>
                        <a:pt x="278" y="315"/>
                      </a:cubicBezTo>
                      <a:cubicBezTo>
                        <a:pt x="275" y="315"/>
                        <a:pt x="265" y="294"/>
                        <a:pt x="262" y="289"/>
                      </a:cubicBezTo>
                      <a:cubicBezTo>
                        <a:pt x="254" y="280"/>
                        <a:pt x="228" y="276"/>
                        <a:pt x="214" y="276"/>
                      </a:cubicBezTo>
                      <a:cubicBezTo>
                        <a:pt x="198" y="276"/>
                        <a:pt x="195" y="283"/>
                        <a:pt x="185" y="286"/>
                      </a:cubicBezTo>
                      <a:cubicBezTo>
                        <a:pt x="163" y="293"/>
                        <a:pt x="135" y="285"/>
                        <a:pt x="131" y="308"/>
                      </a:cubicBezTo>
                      <a:cubicBezTo>
                        <a:pt x="122" y="309"/>
                        <a:pt x="115" y="311"/>
                        <a:pt x="105" y="311"/>
                      </a:cubicBezTo>
                      <a:cubicBezTo>
                        <a:pt x="98" y="307"/>
                        <a:pt x="98" y="311"/>
                        <a:pt x="93" y="311"/>
                      </a:cubicBezTo>
                      <a:cubicBezTo>
                        <a:pt x="77" y="311"/>
                        <a:pt x="71" y="326"/>
                        <a:pt x="51" y="326"/>
                      </a:cubicBezTo>
                      <a:cubicBezTo>
                        <a:pt x="43" y="326"/>
                        <a:pt x="22" y="316"/>
                        <a:pt x="22" y="310"/>
                      </a:cubicBezTo>
                      <a:cubicBezTo>
                        <a:pt x="22" y="303"/>
                        <a:pt x="32" y="300"/>
                        <a:pt x="32" y="290"/>
                      </a:cubicBezTo>
                      <a:cubicBezTo>
                        <a:pt x="32" y="277"/>
                        <a:pt x="26" y="270"/>
                        <a:pt x="23" y="262"/>
                      </a:cubicBezTo>
                      <a:cubicBezTo>
                        <a:pt x="18" y="243"/>
                        <a:pt x="17" y="237"/>
                        <a:pt x="11" y="220"/>
                      </a:cubicBezTo>
                      <a:cubicBezTo>
                        <a:pt x="9" y="213"/>
                        <a:pt x="0" y="211"/>
                        <a:pt x="2" y="204"/>
                      </a:cubicBezTo>
                      <a:cubicBezTo>
                        <a:pt x="3" y="202"/>
                        <a:pt x="3" y="201"/>
                        <a:pt x="5" y="198"/>
                      </a:cubicBezTo>
                      <a:cubicBezTo>
                        <a:pt x="6" y="201"/>
                        <a:pt x="7" y="203"/>
                        <a:pt x="9" y="204"/>
                      </a:cubicBezTo>
                      <a:cubicBezTo>
                        <a:pt x="10" y="202"/>
                        <a:pt x="9" y="201"/>
                        <a:pt x="9" y="198"/>
                      </a:cubicBezTo>
                      <a:cubicBezTo>
                        <a:pt x="9" y="192"/>
                        <a:pt x="3" y="187"/>
                        <a:pt x="3" y="176"/>
                      </a:cubicBezTo>
                      <a:cubicBezTo>
                        <a:pt x="3" y="162"/>
                        <a:pt x="3" y="161"/>
                        <a:pt x="3" y="150"/>
                      </a:cubicBezTo>
                      <a:cubicBezTo>
                        <a:pt x="3" y="146"/>
                        <a:pt x="7" y="146"/>
                        <a:pt x="8" y="145"/>
                      </a:cubicBezTo>
                      <a:cubicBezTo>
                        <a:pt x="9" y="146"/>
                        <a:pt x="9" y="148"/>
                        <a:pt x="9" y="149"/>
                      </a:cubicBezTo>
                      <a:cubicBezTo>
                        <a:pt x="17" y="148"/>
                        <a:pt x="27" y="137"/>
                        <a:pt x="32" y="132"/>
                      </a:cubicBezTo>
                      <a:cubicBezTo>
                        <a:pt x="37" y="127"/>
                        <a:pt x="53" y="126"/>
                        <a:pt x="62" y="125"/>
                      </a:cubicBezTo>
                      <a:cubicBezTo>
                        <a:pt x="78" y="122"/>
                        <a:pt x="114" y="110"/>
                        <a:pt x="114" y="95"/>
                      </a:cubicBezTo>
                      <a:cubicBezTo>
                        <a:pt x="114" y="92"/>
                        <a:pt x="114" y="90"/>
                        <a:pt x="114" y="87"/>
                      </a:cubicBezTo>
                      <a:cubicBezTo>
                        <a:pt x="114" y="83"/>
                        <a:pt x="115" y="79"/>
                        <a:pt x="119" y="76"/>
                      </a:cubicBezTo>
                      <a:cubicBezTo>
                        <a:pt x="122" y="80"/>
                        <a:pt x="124" y="82"/>
                        <a:pt x="126" y="85"/>
                      </a:cubicBezTo>
                      <a:cubicBezTo>
                        <a:pt x="131" y="82"/>
                        <a:pt x="129" y="75"/>
                        <a:pt x="131" y="71"/>
                      </a:cubicBezTo>
                      <a:cubicBezTo>
                        <a:pt x="134" y="72"/>
                        <a:pt x="137" y="74"/>
                        <a:pt x="140" y="74"/>
                      </a:cubicBezTo>
                      <a:cubicBezTo>
                        <a:pt x="140" y="62"/>
                        <a:pt x="149" y="60"/>
                        <a:pt x="150" y="50"/>
                      </a:cubicBezTo>
                      <a:cubicBezTo>
                        <a:pt x="162" y="50"/>
                        <a:pt x="164" y="41"/>
                        <a:pt x="173" y="41"/>
                      </a:cubicBezTo>
                      <a:cubicBezTo>
                        <a:pt x="181" y="41"/>
                        <a:pt x="186" y="50"/>
                        <a:pt x="187" y="58"/>
                      </a:cubicBezTo>
                      <a:cubicBezTo>
                        <a:pt x="189" y="55"/>
                        <a:pt x="192" y="53"/>
                        <a:pt x="196" y="53"/>
                      </a:cubicBezTo>
                      <a:cubicBezTo>
                        <a:pt x="198" y="53"/>
                        <a:pt x="202" y="56"/>
                        <a:pt x="203" y="56"/>
                      </a:cubicBezTo>
                      <a:cubicBezTo>
                        <a:pt x="205" y="52"/>
                        <a:pt x="204" y="49"/>
                        <a:pt x="204" y="45"/>
                      </a:cubicBezTo>
                      <a:cubicBezTo>
                        <a:pt x="204" y="39"/>
                        <a:pt x="211" y="36"/>
                        <a:pt x="211" y="30"/>
                      </a:cubicBezTo>
                      <a:cubicBezTo>
                        <a:pt x="211" y="24"/>
                        <a:pt x="228" y="20"/>
                        <a:pt x="236" y="20"/>
                      </a:cubicBezTo>
                      <a:cubicBezTo>
                        <a:pt x="239" y="20"/>
                        <a:pt x="243" y="17"/>
                        <a:pt x="244" y="17"/>
                      </a:cubicBezTo>
                      <a:cubicBezTo>
                        <a:pt x="241" y="13"/>
                        <a:pt x="237" y="11"/>
                        <a:pt x="236" y="7"/>
                      </a:cubicBezTo>
                      <a:cubicBezTo>
                        <a:pt x="251" y="13"/>
                        <a:pt x="260" y="19"/>
                        <a:pt x="276" y="19"/>
                      </a:cubicBezTo>
                      <a:cubicBezTo>
                        <a:pt x="281" y="19"/>
                        <a:pt x="283" y="15"/>
                        <a:pt x="288" y="15"/>
                      </a:cubicBezTo>
                      <a:cubicBezTo>
                        <a:pt x="291" y="15"/>
                        <a:pt x="297" y="20"/>
                        <a:pt x="297" y="23"/>
                      </a:cubicBezTo>
                      <a:cubicBezTo>
                        <a:pt x="297" y="29"/>
                        <a:pt x="290" y="30"/>
                        <a:pt x="287" y="32"/>
                      </a:cubicBezTo>
                      <a:cubicBezTo>
                        <a:pt x="281" y="54"/>
                        <a:pt x="281" y="54"/>
                        <a:pt x="281" y="54"/>
                      </a:cubicBezTo>
                      <a:cubicBezTo>
                        <a:pt x="281" y="58"/>
                        <a:pt x="288" y="57"/>
                        <a:pt x="290" y="59"/>
                      </a:cubicBezTo>
                      <a:cubicBezTo>
                        <a:pt x="293" y="60"/>
                        <a:pt x="293" y="67"/>
                        <a:pt x="295" y="68"/>
                      </a:cubicBezTo>
                      <a:cubicBezTo>
                        <a:pt x="306" y="72"/>
                        <a:pt x="313" y="74"/>
                        <a:pt x="324" y="79"/>
                      </a:cubicBezTo>
                      <a:cubicBezTo>
                        <a:pt x="330" y="81"/>
                        <a:pt x="333" y="90"/>
                        <a:pt x="341" y="90"/>
                      </a:cubicBezTo>
                      <a:cubicBezTo>
                        <a:pt x="355" y="90"/>
                        <a:pt x="357" y="64"/>
                        <a:pt x="359" y="54"/>
                      </a:cubicBezTo>
                      <a:cubicBezTo>
                        <a:pt x="359" y="15"/>
                        <a:pt x="359" y="15"/>
                        <a:pt x="359" y="15"/>
                      </a:cubicBezTo>
                      <a:cubicBezTo>
                        <a:pt x="366" y="9"/>
                        <a:pt x="364" y="4"/>
                        <a:pt x="372" y="0"/>
                      </a:cubicBezTo>
                      <a:cubicBezTo>
                        <a:pt x="373" y="11"/>
                        <a:pt x="379" y="19"/>
                        <a:pt x="381" y="28"/>
                      </a:cubicBezTo>
                      <a:cubicBezTo>
                        <a:pt x="383" y="34"/>
                        <a:pt x="381" y="42"/>
                        <a:pt x="386" y="45"/>
                      </a:cubicBezTo>
                      <a:cubicBezTo>
                        <a:pt x="390" y="47"/>
                        <a:pt x="399" y="49"/>
                        <a:pt x="400" y="50"/>
                      </a:cubicBezTo>
                      <a:cubicBezTo>
                        <a:pt x="406" y="54"/>
                        <a:pt x="406" y="68"/>
                        <a:pt x="408" y="75"/>
                      </a:cubicBezTo>
                      <a:cubicBezTo>
                        <a:pt x="412" y="87"/>
                        <a:pt x="415" y="93"/>
                        <a:pt x="419" y="104"/>
                      </a:cubicBezTo>
                      <a:cubicBezTo>
                        <a:pt x="422" y="114"/>
                        <a:pt x="441" y="118"/>
                        <a:pt x="449" y="126"/>
                      </a:cubicBezTo>
                      <a:cubicBezTo>
                        <a:pt x="454" y="131"/>
                        <a:pt x="455" y="139"/>
                        <a:pt x="457" y="146"/>
                      </a:cubicBezTo>
                      <a:cubicBezTo>
                        <a:pt x="459" y="151"/>
                        <a:pt x="466" y="151"/>
                        <a:pt x="471" y="151"/>
                      </a:cubicBezTo>
                      <a:cubicBezTo>
                        <a:pt x="471" y="169"/>
                        <a:pt x="488" y="176"/>
                        <a:pt x="497" y="185"/>
                      </a:cubicBezTo>
                      <a:lnTo>
                        <a:pt x="496" y="186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66" name="Freeform 19">
                  <a:extLst>
                    <a:ext uri="{FF2B5EF4-FFF2-40B4-BE49-F238E27FC236}">
                      <a16:creationId xmlns:a16="http://schemas.microsoft.com/office/drawing/2014/main" id="{FAEB5DAA-CB86-45B4-9F75-D46C5C9168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43738" y="3598863"/>
                  <a:ext cx="127000" cy="125413"/>
                </a:xfrm>
                <a:custGeom>
                  <a:avLst/>
                  <a:gdLst/>
                  <a:ahLst/>
                  <a:cxnLst>
                    <a:cxn ang="0">
                      <a:pos x="58" y="26"/>
                    </a:cxn>
                    <a:cxn ang="0">
                      <a:pos x="59" y="22"/>
                    </a:cxn>
                    <a:cxn ang="0">
                      <a:pos x="67" y="17"/>
                    </a:cxn>
                    <a:cxn ang="0">
                      <a:pos x="67" y="14"/>
                    </a:cxn>
                    <a:cxn ang="0">
                      <a:pos x="78" y="0"/>
                    </a:cxn>
                    <a:cxn ang="0">
                      <a:pos x="81" y="4"/>
                    </a:cxn>
                    <a:cxn ang="0">
                      <a:pos x="83" y="10"/>
                    </a:cxn>
                    <a:cxn ang="0">
                      <a:pos x="90" y="6"/>
                    </a:cxn>
                    <a:cxn ang="0">
                      <a:pos x="94" y="8"/>
                    </a:cxn>
                    <a:cxn ang="0">
                      <a:pos x="96" y="15"/>
                    </a:cxn>
                    <a:cxn ang="0">
                      <a:pos x="79" y="37"/>
                    </a:cxn>
                    <a:cxn ang="0">
                      <a:pos x="79" y="50"/>
                    </a:cxn>
                    <a:cxn ang="0">
                      <a:pos x="63" y="53"/>
                    </a:cxn>
                    <a:cxn ang="0">
                      <a:pos x="49" y="84"/>
                    </a:cxn>
                    <a:cxn ang="0">
                      <a:pos x="32" y="94"/>
                    </a:cxn>
                    <a:cxn ang="0">
                      <a:pos x="23" y="92"/>
                    </a:cxn>
                    <a:cxn ang="0">
                      <a:pos x="3" y="83"/>
                    </a:cxn>
                    <a:cxn ang="0">
                      <a:pos x="0" y="81"/>
                    </a:cxn>
                    <a:cxn ang="0">
                      <a:pos x="18" y="57"/>
                    </a:cxn>
                    <a:cxn ang="0">
                      <a:pos x="25" y="51"/>
                    </a:cxn>
                    <a:cxn ang="0">
                      <a:pos x="50" y="37"/>
                    </a:cxn>
                    <a:cxn ang="0">
                      <a:pos x="58" y="26"/>
                    </a:cxn>
                  </a:cxnLst>
                  <a:rect l="0" t="0" r="r" b="b"/>
                  <a:pathLst>
                    <a:path w="96" h="94">
                      <a:moveTo>
                        <a:pt x="58" y="26"/>
                      </a:moveTo>
                      <a:cubicBezTo>
                        <a:pt x="58" y="26"/>
                        <a:pt x="58" y="23"/>
                        <a:pt x="59" y="22"/>
                      </a:cubicBezTo>
                      <a:cubicBezTo>
                        <a:pt x="60" y="18"/>
                        <a:pt x="63" y="17"/>
                        <a:pt x="67" y="17"/>
                      </a:cubicBezTo>
                      <a:cubicBezTo>
                        <a:pt x="67" y="16"/>
                        <a:pt x="67" y="15"/>
                        <a:pt x="67" y="14"/>
                      </a:cubicBezTo>
                      <a:cubicBezTo>
                        <a:pt x="67" y="8"/>
                        <a:pt x="74" y="2"/>
                        <a:pt x="78" y="0"/>
                      </a:cubicBezTo>
                      <a:cubicBezTo>
                        <a:pt x="78" y="3"/>
                        <a:pt x="79" y="4"/>
                        <a:pt x="81" y="4"/>
                      </a:cubicBezTo>
                      <a:cubicBezTo>
                        <a:pt x="81" y="7"/>
                        <a:pt x="80" y="10"/>
                        <a:pt x="83" y="10"/>
                      </a:cubicBezTo>
                      <a:cubicBezTo>
                        <a:pt x="86" y="10"/>
                        <a:pt x="88" y="7"/>
                        <a:pt x="90" y="6"/>
                      </a:cubicBezTo>
                      <a:cubicBezTo>
                        <a:pt x="91" y="8"/>
                        <a:pt x="92" y="8"/>
                        <a:pt x="94" y="8"/>
                      </a:cubicBezTo>
                      <a:cubicBezTo>
                        <a:pt x="94" y="12"/>
                        <a:pt x="94" y="14"/>
                        <a:pt x="96" y="15"/>
                      </a:cubicBezTo>
                      <a:cubicBezTo>
                        <a:pt x="95" y="21"/>
                        <a:pt x="86" y="37"/>
                        <a:pt x="79" y="37"/>
                      </a:cubicBezTo>
                      <a:cubicBezTo>
                        <a:pt x="78" y="43"/>
                        <a:pt x="80" y="45"/>
                        <a:pt x="79" y="50"/>
                      </a:cubicBezTo>
                      <a:cubicBezTo>
                        <a:pt x="77" y="50"/>
                        <a:pt x="66" y="53"/>
                        <a:pt x="63" y="53"/>
                      </a:cubicBezTo>
                      <a:cubicBezTo>
                        <a:pt x="61" y="58"/>
                        <a:pt x="49" y="84"/>
                        <a:pt x="49" y="84"/>
                      </a:cubicBezTo>
                      <a:cubicBezTo>
                        <a:pt x="45" y="88"/>
                        <a:pt x="37" y="94"/>
                        <a:pt x="32" y="94"/>
                      </a:cubicBezTo>
                      <a:cubicBezTo>
                        <a:pt x="30" y="94"/>
                        <a:pt x="25" y="92"/>
                        <a:pt x="23" y="92"/>
                      </a:cubicBezTo>
                      <a:cubicBezTo>
                        <a:pt x="20" y="92"/>
                        <a:pt x="3" y="85"/>
                        <a:pt x="3" y="83"/>
                      </a:cubicBezTo>
                      <a:cubicBezTo>
                        <a:pt x="2" y="83"/>
                        <a:pt x="0" y="82"/>
                        <a:pt x="0" y="81"/>
                      </a:cubicBezTo>
                      <a:cubicBezTo>
                        <a:pt x="0" y="70"/>
                        <a:pt x="14" y="64"/>
                        <a:pt x="18" y="57"/>
                      </a:cubicBezTo>
                      <a:cubicBezTo>
                        <a:pt x="20" y="54"/>
                        <a:pt x="22" y="51"/>
                        <a:pt x="25" y="51"/>
                      </a:cubicBezTo>
                      <a:cubicBezTo>
                        <a:pt x="36" y="51"/>
                        <a:pt x="42" y="40"/>
                        <a:pt x="50" y="37"/>
                      </a:cubicBezTo>
                      <a:cubicBezTo>
                        <a:pt x="52" y="36"/>
                        <a:pt x="58" y="26"/>
                        <a:pt x="58" y="2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67" name="Freeform 20">
                  <a:extLst>
                    <a:ext uri="{FF2B5EF4-FFF2-40B4-BE49-F238E27FC236}">
                      <a16:creationId xmlns:a16="http://schemas.microsoft.com/office/drawing/2014/main" id="{289E92FA-2209-43C2-B939-4F5335635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48513" y="3476625"/>
                  <a:ext cx="93663" cy="139700"/>
                </a:xfrm>
                <a:custGeom>
                  <a:avLst/>
                  <a:gdLst/>
                  <a:ahLst/>
                  <a:cxnLst>
                    <a:cxn ang="0">
                      <a:pos x="22" y="40"/>
                    </a:cxn>
                    <a:cxn ang="0">
                      <a:pos x="17" y="31"/>
                    </a:cxn>
                    <a:cxn ang="0">
                      <a:pos x="19" y="27"/>
                    </a:cxn>
                    <a:cxn ang="0">
                      <a:pos x="0" y="0"/>
                    </a:cxn>
                    <a:cxn ang="0">
                      <a:pos x="16" y="12"/>
                    </a:cxn>
                    <a:cxn ang="0">
                      <a:pos x="22" y="19"/>
                    </a:cxn>
                    <a:cxn ang="0">
                      <a:pos x="20" y="22"/>
                    </a:cxn>
                    <a:cxn ang="0">
                      <a:pos x="27" y="37"/>
                    </a:cxn>
                    <a:cxn ang="0">
                      <a:pos x="30" y="37"/>
                    </a:cxn>
                    <a:cxn ang="0">
                      <a:pos x="34" y="32"/>
                    </a:cxn>
                    <a:cxn ang="0">
                      <a:pos x="37" y="32"/>
                    </a:cxn>
                    <a:cxn ang="0">
                      <a:pos x="53" y="50"/>
                    </a:cxn>
                    <a:cxn ang="0">
                      <a:pos x="68" y="46"/>
                    </a:cxn>
                    <a:cxn ang="0">
                      <a:pos x="71" y="48"/>
                    </a:cxn>
                    <a:cxn ang="0">
                      <a:pos x="63" y="71"/>
                    </a:cxn>
                    <a:cxn ang="0">
                      <a:pos x="61" y="68"/>
                    </a:cxn>
                    <a:cxn ang="0">
                      <a:pos x="60" y="70"/>
                    </a:cxn>
                    <a:cxn ang="0">
                      <a:pos x="51" y="75"/>
                    </a:cxn>
                    <a:cxn ang="0">
                      <a:pos x="52" y="80"/>
                    </a:cxn>
                    <a:cxn ang="0">
                      <a:pos x="46" y="89"/>
                    </a:cxn>
                    <a:cxn ang="0">
                      <a:pos x="30" y="104"/>
                    </a:cxn>
                    <a:cxn ang="0">
                      <a:pos x="23" y="98"/>
                    </a:cxn>
                    <a:cxn ang="0">
                      <a:pos x="29" y="86"/>
                    </a:cxn>
                    <a:cxn ang="0">
                      <a:pos x="12" y="72"/>
                    </a:cxn>
                    <a:cxn ang="0">
                      <a:pos x="19" y="65"/>
                    </a:cxn>
                    <a:cxn ang="0">
                      <a:pos x="24" y="48"/>
                    </a:cxn>
                    <a:cxn ang="0">
                      <a:pos x="22" y="38"/>
                    </a:cxn>
                    <a:cxn ang="0">
                      <a:pos x="22" y="38"/>
                    </a:cxn>
                    <a:cxn ang="0">
                      <a:pos x="22" y="40"/>
                    </a:cxn>
                  </a:cxnLst>
                  <a:rect l="0" t="0" r="r" b="b"/>
                  <a:pathLst>
                    <a:path w="71" h="104">
                      <a:moveTo>
                        <a:pt x="22" y="40"/>
                      </a:moveTo>
                      <a:cubicBezTo>
                        <a:pt x="21" y="36"/>
                        <a:pt x="17" y="35"/>
                        <a:pt x="17" y="31"/>
                      </a:cubicBezTo>
                      <a:cubicBezTo>
                        <a:pt x="17" y="30"/>
                        <a:pt x="18" y="28"/>
                        <a:pt x="19" y="27"/>
                      </a:cubicBezTo>
                      <a:cubicBezTo>
                        <a:pt x="8" y="25"/>
                        <a:pt x="2" y="11"/>
                        <a:pt x="0" y="0"/>
                      </a:cubicBezTo>
                      <a:cubicBezTo>
                        <a:pt x="4" y="7"/>
                        <a:pt x="12" y="8"/>
                        <a:pt x="16" y="12"/>
                      </a:cubicBezTo>
                      <a:cubicBezTo>
                        <a:pt x="19" y="15"/>
                        <a:pt x="19" y="18"/>
                        <a:pt x="22" y="19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ubicBezTo>
                        <a:pt x="20" y="25"/>
                        <a:pt x="25" y="34"/>
                        <a:pt x="27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34"/>
                        <a:pt x="32" y="32"/>
                        <a:pt x="34" y="32"/>
                      </a:cubicBezTo>
                      <a:cubicBezTo>
                        <a:pt x="35" y="32"/>
                        <a:pt x="36" y="32"/>
                        <a:pt x="37" y="32"/>
                      </a:cubicBezTo>
                      <a:cubicBezTo>
                        <a:pt x="37" y="44"/>
                        <a:pt x="42" y="50"/>
                        <a:pt x="53" y="50"/>
                      </a:cubicBezTo>
                      <a:cubicBezTo>
                        <a:pt x="61" y="50"/>
                        <a:pt x="61" y="46"/>
                        <a:pt x="68" y="46"/>
                      </a:cubicBezTo>
                      <a:cubicBezTo>
                        <a:pt x="69" y="46"/>
                        <a:pt x="71" y="47"/>
                        <a:pt x="71" y="48"/>
                      </a:cubicBezTo>
                      <a:cubicBezTo>
                        <a:pt x="65" y="55"/>
                        <a:pt x="67" y="64"/>
                        <a:pt x="63" y="71"/>
                      </a:cubicBezTo>
                      <a:cubicBezTo>
                        <a:pt x="61" y="68"/>
                        <a:pt x="61" y="68"/>
                        <a:pt x="61" y="68"/>
                      </a:cubicBezTo>
                      <a:cubicBezTo>
                        <a:pt x="60" y="68"/>
                        <a:pt x="60" y="70"/>
                        <a:pt x="60" y="70"/>
                      </a:cubicBezTo>
                      <a:cubicBezTo>
                        <a:pt x="55" y="71"/>
                        <a:pt x="51" y="72"/>
                        <a:pt x="51" y="75"/>
                      </a:cubicBezTo>
                      <a:cubicBezTo>
                        <a:pt x="51" y="77"/>
                        <a:pt x="52" y="78"/>
                        <a:pt x="52" y="80"/>
                      </a:cubicBezTo>
                      <a:cubicBezTo>
                        <a:pt x="52" y="83"/>
                        <a:pt x="47" y="87"/>
                        <a:pt x="46" y="89"/>
                      </a:cubicBezTo>
                      <a:cubicBezTo>
                        <a:pt x="42" y="95"/>
                        <a:pt x="39" y="104"/>
                        <a:pt x="30" y="104"/>
                      </a:cubicBezTo>
                      <a:cubicBezTo>
                        <a:pt x="26" y="104"/>
                        <a:pt x="23" y="102"/>
                        <a:pt x="23" y="98"/>
                      </a:cubicBezTo>
                      <a:cubicBezTo>
                        <a:pt x="23" y="93"/>
                        <a:pt x="29" y="91"/>
                        <a:pt x="29" y="86"/>
                      </a:cubicBezTo>
                      <a:cubicBezTo>
                        <a:pt x="29" y="77"/>
                        <a:pt x="12" y="80"/>
                        <a:pt x="12" y="72"/>
                      </a:cubicBezTo>
                      <a:cubicBezTo>
                        <a:pt x="12" y="68"/>
                        <a:pt x="16" y="67"/>
                        <a:pt x="19" y="65"/>
                      </a:cubicBezTo>
                      <a:cubicBezTo>
                        <a:pt x="23" y="61"/>
                        <a:pt x="24" y="55"/>
                        <a:pt x="24" y="48"/>
                      </a:cubicBezTo>
                      <a:cubicBezTo>
                        <a:pt x="24" y="44"/>
                        <a:pt x="22" y="40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lnTo>
                        <a:pt x="22" y="4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68" name="Freeform 116">
                  <a:extLst>
                    <a:ext uri="{FF2B5EF4-FFF2-40B4-BE49-F238E27FC236}">
                      <a16:creationId xmlns:a16="http://schemas.microsoft.com/office/drawing/2014/main" id="{62CB8E09-806B-4A1C-9590-35B971D380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6413" y="3582988"/>
                  <a:ext cx="6350" cy="952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7"/>
                    </a:cxn>
                    <a:cxn ang="0">
                      <a:pos x="0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7">
                      <a:moveTo>
                        <a:pt x="5" y="0"/>
                      </a:moveTo>
                      <a:cubicBezTo>
                        <a:pt x="5" y="4"/>
                        <a:pt x="4" y="5"/>
                        <a:pt x="4" y="7"/>
                      </a:cubicBezTo>
                      <a:cubicBezTo>
                        <a:pt x="0" y="6"/>
                        <a:pt x="0" y="3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69" name="Freeform 117">
                  <a:extLst>
                    <a:ext uri="{FF2B5EF4-FFF2-40B4-BE49-F238E27FC236}">
                      <a16:creationId xmlns:a16="http://schemas.microsoft.com/office/drawing/2014/main" id="{778AF5A3-DE7D-427C-9153-35746E6D8F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64325" y="3500438"/>
                  <a:ext cx="22225" cy="11113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0" y="4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1" y="7"/>
                        <a:pt x="4" y="8"/>
                        <a:pt x="0" y="4"/>
                      </a:cubicBezTo>
                      <a:cubicBezTo>
                        <a:pt x="9" y="0"/>
                        <a:pt x="10" y="0"/>
                        <a:pt x="16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70" name="Freeform 118">
                  <a:extLst>
                    <a:ext uri="{FF2B5EF4-FFF2-40B4-BE49-F238E27FC236}">
                      <a16:creationId xmlns:a16="http://schemas.microsoft.com/office/drawing/2014/main" id="{1199386B-CA8B-45D4-811A-80A70ECB12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6375" y="3065463"/>
                  <a:ext cx="22225" cy="9525"/>
                </a:xfrm>
                <a:custGeom>
                  <a:avLst/>
                  <a:gdLst/>
                  <a:ahLst/>
                  <a:cxnLst>
                    <a:cxn ang="0">
                      <a:pos x="17" y="1"/>
                    </a:cxn>
                    <a:cxn ang="0">
                      <a:pos x="17" y="7"/>
                    </a:cxn>
                    <a:cxn ang="0">
                      <a:pos x="13" y="7"/>
                    </a:cxn>
                    <a:cxn ang="0">
                      <a:pos x="0" y="3"/>
                    </a:cxn>
                    <a:cxn ang="0">
                      <a:pos x="17" y="1"/>
                    </a:cxn>
                  </a:cxnLst>
                  <a:rect l="0" t="0" r="r" b="b"/>
                  <a:pathLst>
                    <a:path w="17" h="7">
                      <a:moveTo>
                        <a:pt x="17" y="1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4" y="7"/>
                        <a:pt x="13" y="7"/>
                      </a:cubicBezTo>
                      <a:cubicBezTo>
                        <a:pt x="8" y="7"/>
                        <a:pt x="2" y="5"/>
                        <a:pt x="0" y="3"/>
                      </a:cubicBezTo>
                      <a:cubicBezTo>
                        <a:pt x="8" y="1"/>
                        <a:pt x="11" y="0"/>
                        <a:pt x="17" y="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</p:grpSp>
        </p:grpSp>
        <p:grpSp>
          <p:nvGrpSpPr>
            <p:cNvPr id="264" name="Group 383">
              <a:extLst>
                <a:ext uri="{FF2B5EF4-FFF2-40B4-BE49-F238E27FC236}">
                  <a16:creationId xmlns:a16="http://schemas.microsoft.com/office/drawing/2014/main" id="{F75CB71F-C69F-418D-9DB4-9DF682F338DE}"/>
                </a:ext>
              </a:extLst>
            </p:cNvPr>
            <p:cNvGrpSpPr/>
            <p:nvPr/>
          </p:nvGrpSpPr>
          <p:grpSpPr>
            <a:xfrm>
              <a:off x="3584348" y="1207327"/>
              <a:ext cx="2773469" cy="1960289"/>
              <a:chOff x="4713288" y="1038225"/>
              <a:chExt cx="2847975" cy="2012950"/>
            </a:xfrm>
            <a:grpFill/>
          </p:grpSpPr>
          <p:sp>
            <p:nvSpPr>
              <p:cNvPr id="265" name="Freeform 101">
                <a:extLst>
                  <a:ext uri="{FF2B5EF4-FFF2-40B4-BE49-F238E27FC236}">
                    <a16:creationId xmlns:a16="http://schemas.microsoft.com/office/drawing/2014/main" id="{D8771648-F6B2-466A-BBAB-59284C8C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8063" y="2127250"/>
                <a:ext cx="622300" cy="538163"/>
              </a:xfrm>
              <a:custGeom>
                <a:avLst/>
                <a:gdLst/>
                <a:ahLst/>
                <a:cxnLst>
                  <a:cxn ang="0">
                    <a:pos x="102" y="154"/>
                  </a:cxn>
                  <a:cxn ang="0">
                    <a:pos x="113" y="126"/>
                  </a:cxn>
                  <a:cxn ang="0">
                    <a:pos x="122" y="86"/>
                  </a:cxn>
                  <a:cxn ang="0">
                    <a:pos x="125" y="77"/>
                  </a:cxn>
                  <a:cxn ang="0">
                    <a:pos x="108" y="77"/>
                  </a:cxn>
                  <a:cxn ang="0">
                    <a:pos x="64" y="77"/>
                  </a:cxn>
                  <a:cxn ang="0">
                    <a:pos x="27" y="79"/>
                  </a:cxn>
                  <a:cxn ang="0">
                    <a:pos x="26" y="77"/>
                  </a:cxn>
                  <a:cxn ang="0">
                    <a:pos x="0" y="55"/>
                  </a:cxn>
                  <a:cxn ang="0">
                    <a:pos x="9" y="37"/>
                  </a:cxn>
                  <a:cxn ang="0">
                    <a:pos x="41" y="20"/>
                  </a:cxn>
                  <a:cxn ang="0">
                    <a:pos x="48" y="13"/>
                  </a:cxn>
                  <a:cxn ang="0">
                    <a:pos x="80" y="4"/>
                  </a:cxn>
                  <a:cxn ang="0">
                    <a:pos x="127" y="7"/>
                  </a:cxn>
                  <a:cxn ang="0">
                    <a:pos x="174" y="15"/>
                  </a:cxn>
                  <a:cxn ang="0">
                    <a:pos x="223" y="21"/>
                  </a:cxn>
                  <a:cxn ang="0">
                    <a:pos x="256" y="44"/>
                  </a:cxn>
                  <a:cxn ang="0">
                    <a:pos x="278" y="33"/>
                  </a:cxn>
                  <a:cxn ang="0">
                    <a:pos x="281" y="43"/>
                  </a:cxn>
                  <a:cxn ang="0">
                    <a:pos x="289" y="65"/>
                  </a:cxn>
                  <a:cxn ang="0">
                    <a:pos x="309" y="76"/>
                  </a:cxn>
                  <a:cxn ang="0">
                    <a:pos x="350" y="76"/>
                  </a:cxn>
                  <a:cxn ang="0">
                    <a:pos x="359" y="63"/>
                  </a:cxn>
                  <a:cxn ang="0">
                    <a:pos x="387" y="51"/>
                  </a:cxn>
                  <a:cxn ang="0">
                    <a:pos x="439" y="74"/>
                  </a:cxn>
                  <a:cxn ang="0">
                    <a:pos x="445" y="96"/>
                  </a:cxn>
                  <a:cxn ang="0">
                    <a:pos x="435" y="119"/>
                  </a:cxn>
                  <a:cxn ang="0">
                    <a:pos x="436" y="138"/>
                  </a:cxn>
                  <a:cxn ang="0">
                    <a:pos x="449" y="156"/>
                  </a:cxn>
                  <a:cxn ang="0">
                    <a:pos x="445" y="179"/>
                  </a:cxn>
                  <a:cxn ang="0">
                    <a:pos x="448" y="232"/>
                  </a:cxn>
                  <a:cxn ang="0">
                    <a:pos x="448" y="240"/>
                  </a:cxn>
                  <a:cxn ang="0">
                    <a:pos x="393" y="231"/>
                  </a:cxn>
                  <a:cxn ang="0">
                    <a:pos x="370" y="220"/>
                  </a:cxn>
                  <a:cxn ang="0">
                    <a:pos x="333" y="207"/>
                  </a:cxn>
                  <a:cxn ang="0">
                    <a:pos x="313" y="192"/>
                  </a:cxn>
                  <a:cxn ang="0">
                    <a:pos x="278" y="183"/>
                  </a:cxn>
                  <a:cxn ang="0">
                    <a:pos x="304" y="224"/>
                  </a:cxn>
                  <a:cxn ang="0">
                    <a:pos x="315" y="227"/>
                  </a:cxn>
                  <a:cxn ang="0">
                    <a:pos x="313" y="246"/>
                  </a:cxn>
                  <a:cxn ang="0">
                    <a:pos x="379" y="225"/>
                  </a:cxn>
                  <a:cxn ang="0">
                    <a:pos x="406" y="260"/>
                  </a:cxn>
                  <a:cxn ang="0">
                    <a:pos x="414" y="270"/>
                  </a:cxn>
                  <a:cxn ang="0">
                    <a:pos x="410" y="302"/>
                  </a:cxn>
                  <a:cxn ang="0">
                    <a:pos x="390" y="321"/>
                  </a:cxn>
                  <a:cxn ang="0">
                    <a:pos x="365" y="347"/>
                  </a:cxn>
                  <a:cxn ang="0">
                    <a:pos x="328" y="368"/>
                  </a:cxn>
                  <a:cxn ang="0">
                    <a:pos x="265" y="395"/>
                  </a:cxn>
                  <a:cxn ang="0">
                    <a:pos x="234" y="404"/>
                  </a:cxn>
                  <a:cxn ang="0">
                    <a:pos x="217" y="399"/>
                  </a:cxn>
                  <a:cxn ang="0">
                    <a:pos x="209" y="372"/>
                  </a:cxn>
                  <a:cxn ang="0">
                    <a:pos x="198" y="340"/>
                  </a:cxn>
                  <a:cxn ang="0">
                    <a:pos x="162" y="280"/>
                  </a:cxn>
                  <a:cxn ang="0">
                    <a:pos x="154" y="259"/>
                  </a:cxn>
                  <a:cxn ang="0">
                    <a:pos x="140" y="251"/>
                  </a:cxn>
                  <a:cxn ang="0">
                    <a:pos x="131" y="229"/>
                  </a:cxn>
                  <a:cxn ang="0">
                    <a:pos x="109" y="196"/>
                  </a:cxn>
                  <a:cxn ang="0">
                    <a:pos x="112" y="177"/>
                  </a:cxn>
                </a:cxnLst>
                <a:rect l="0" t="0" r="r" b="b"/>
                <a:pathLst>
                  <a:path w="467" h="405">
                    <a:moveTo>
                      <a:pt x="112" y="177"/>
                    </a:move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1"/>
                      <a:pt x="105" y="151"/>
                      <a:pt x="106" y="149"/>
                    </a:cubicBezTo>
                    <a:cubicBezTo>
                      <a:pt x="109" y="139"/>
                      <a:pt x="110" y="134"/>
                      <a:pt x="113" y="126"/>
                    </a:cubicBezTo>
                    <a:cubicBezTo>
                      <a:pt x="115" y="117"/>
                      <a:pt x="124" y="115"/>
                      <a:pt x="124" y="104"/>
                    </a:cubicBezTo>
                    <a:cubicBezTo>
                      <a:pt x="124" y="97"/>
                      <a:pt x="122" y="91"/>
                      <a:pt x="122" y="86"/>
                    </a:cubicBezTo>
                    <a:cubicBezTo>
                      <a:pt x="122" y="83"/>
                      <a:pt x="124" y="82"/>
                      <a:pt x="125" y="81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1" y="78"/>
                      <a:pt x="120" y="81"/>
                      <a:pt x="117" y="81"/>
                    </a:cubicBezTo>
                    <a:cubicBezTo>
                      <a:pt x="112" y="81"/>
                      <a:pt x="110" y="79"/>
                      <a:pt x="108" y="77"/>
                    </a:cubicBezTo>
                    <a:cubicBezTo>
                      <a:pt x="101" y="82"/>
                      <a:pt x="98" y="88"/>
                      <a:pt x="86" y="88"/>
                    </a:cubicBezTo>
                    <a:cubicBezTo>
                      <a:pt x="76" y="88"/>
                      <a:pt x="73" y="77"/>
                      <a:pt x="64" y="77"/>
                    </a:cubicBezTo>
                    <a:cubicBezTo>
                      <a:pt x="54" y="77"/>
                      <a:pt x="56" y="87"/>
                      <a:pt x="48" y="87"/>
                    </a:cubicBezTo>
                    <a:cubicBezTo>
                      <a:pt x="40" y="87"/>
                      <a:pt x="35" y="75"/>
                      <a:pt x="27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4" y="79"/>
                      <a:pt x="25" y="78"/>
                      <a:pt x="26" y="77"/>
                    </a:cubicBezTo>
                    <a:cubicBezTo>
                      <a:pt x="23" y="74"/>
                      <a:pt x="10" y="67"/>
                      <a:pt x="15" y="63"/>
                    </a:cubicBezTo>
                    <a:cubicBezTo>
                      <a:pt x="11" y="57"/>
                      <a:pt x="6" y="58"/>
                      <a:pt x="0" y="55"/>
                    </a:cubicBezTo>
                    <a:cubicBezTo>
                      <a:pt x="4" y="50"/>
                      <a:pt x="9" y="51"/>
                      <a:pt x="9" y="43"/>
                    </a:cubicBezTo>
                    <a:cubicBezTo>
                      <a:pt x="9" y="40"/>
                      <a:pt x="8" y="40"/>
                      <a:pt x="9" y="37"/>
                    </a:cubicBezTo>
                    <a:cubicBezTo>
                      <a:pt x="6" y="37"/>
                      <a:pt x="1" y="38"/>
                      <a:pt x="1" y="35"/>
                    </a:cubicBezTo>
                    <a:cubicBezTo>
                      <a:pt x="1" y="22"/>
                      <a:pt x="33" y="24"/>
                      <a:pt x="41" y="20"/>
                    </a:cubicBezTo>
                    <a:cubicBezTo>
                      <a:pt x="40" y="17"/>
                      <a:pt x="38" y="18"/>
                      <a:pt x="38" y="15"/>
                    </a:cubicBezTo>
                    <a:cubicBezTo>
                      <a:pt x="38" y="11"/>
                      <a:pt x="46" y="13"/>
                      <a:pt x="48" y="13"/>
                    </a:cubicBezTo>
                    <a:cubicBezTo>
                      <a:pt x="53" y="13"/>
                      <a:pt x="62" y="13"/>
                      <a:pt x="62" y="13"/>
                    </a:cubicBezTo>
                    <a:cubicBezTo>
                      <a:pt x="67" y="13"/>
                      <a:pt x="75" y="7"/>
                      <a:pt x="80" y="4"/>
                    </a:cubicBezTo>
                    <a:cubicBezTo>
                      <a:pt x="86" y="0"/>
                      <a:pt x="98" y="0"/>
                      <a:pt x="106" y="0"/>
                    </a:cubicBezTo>
                    <a:cubicBezTo>
                      <a:pt x="117" y="0"/>
                      <a:pt x="117" y="7"/>
                      <a:pt x="127" y="7"/>
                    </a:cubicBezTo>
                    <a:cubicBezTo>
                      <a:pt x="127" y="12"/>
                      <a:pt x="144" y="15"/>
                      <a:pt x="149" y="15"/>
                    </a:cubicBezTo>
                    <a:cubicBezTo>
                      <a:pt x="162" y="15"/>
                      <a:pt x="170" y="15"/>
                      <a:pt x="174" y="15"/>
                    </a:cubicBezTo>
                    <a:cubicBezTo>
                      <a:pt x="186" y="15"/>
                      <a:pt x="192" y="3"/>
                      <a:pt x="205" y="3"/>
                    </a:cubicBezTo>
                    <a:cubicBezTo>
                      <a:pt x="219" y="3"/>
                      <a:pt x="218" y="12"/>
                      <a:pt x="223" y="21"/>
                    </a:cubicBezTo>
                    <a:cubicBezTo>
                      <a:pt x="224" y="23"/>
                      <a:pt x="233" y="28"/>
                      <a:pt x="233" y="28"/>
                    </a:cubicBezTo>
                    <a:cubicBezTo>
                      <a:pt x="241" y="31"/>
                      <a:pt x="243" y="44"/>
                      <a:pt x="256" y="44"/>
                    </a:cubicBezTo>
                    <a:cubicBezTo>
                      <a:pt x="265" y="44"/>
                      <a:pt x="265" y="36"/>
                      <a:pt x="271" y="34"/>
                    </a:cubicBezTo>
                    <a:cubicBezTo>
                      <a:pt x="275" y="33"/>
                      <a:pt x="274" y="33"/>
                      <a:pt x="278" y="33"/>
                    </a:cubicBezTo>
                    <a:cubicBezTo>
                      <a:pt x="279" y="35"/>
                      <a:pt x="279" y="39"/>
                      <a:pt x="281" y="41"/>
                    </a:cubicBezTo>
                    <a:cubicBezTo>
                      <a:pt x="280" y="41"/>
                      <a:pt x="281" y="42"/>
                      <a:pt x="281" y="43"/>
                    </a:cubicBezTo>
                    <a:cubicBezTo>
                      <a:pt x="281" y="48"/>
                      <a:pt x="284" y="47"/>
                      <a:pt x="286" y="51"/>
                    </a:cubicBezTo>
                    <a:cubicBezTo>
                      <a:pt x="290" y="56"/>
                      <a:pt x="286" y="59"/>
                      <a:pt x="289" y="65"/>
                    </a:cubicBezTo>
                    <a:cubicBezTo>
                      <a:pt x="291" y="70"/>
                      <a:pt x="297" y="67"/>
                      <a:pt x="301" y="68"/>
                    </a:cubicBezTo>
                    <a:cubicBezTo>
                      <a:pt x="305" y="69"/>
                      <a:pt x="306" y="73"/>
                      <a:pt x="309" y="76"/>
                    </a:cubicBezTo>
                    <a:cubicBezTo>
                      <a:pt x="312" y="79"/>
                      <a:pt x="323" y="78"/>
                      <a:pt x="329" y="78"/>
                    </a:cubicBezTo>
                    <a:cubicBezTo>
                      <a:pt x="337" y="78"/>
                      <a:pt x="345" y="77"/>
                      <a:pt x="350" y="76"/>
                    </a:cubicBezTo>
                    <a:cubicBezTo>
                      <a:pt x="350" y="72"/>
                      <a:pt x="350" y="71"/>
                      <a:pt x="350" y="68"/>
                    </a:cubicBezTo>
                    <a:cubicBezTo>
                      <a:pt x="350" y="64"/>
                      <a:pt x="355" y="64"/>
                      <a:pt x="359" y="63"/>
                    </a:cubicBezTo>
                    <a:cubicBezTo>
                      <a:pt x="364" y="61"/>
                      <a:pt x="363" y="59"/>
                      <a:pt x="368" y="57"/>
                    </a:cubicBezTo>
                    <a:cubicBezTo>
                      <a:pt x="376" y="54"/>
                      <a:pt x="381" y="56"/>
                      <a:pt x="387" y="51"/>
                    </a:cubicBezTo>
                    <a:cubicBezTo>
                      <a:pt x="397" y="57"/>
                      <a:pt x="403" y="57"/>
                      <a:pt x="412" y="60"/>
                    </a:cubicBezTo>
                    <a:cubicBezTo>
                      <a:pt x="423" y="64"/>
                      <a:pt x="426" y="74"/>
                      <a:pt x="439" y="74"/>
                    </a:cubicBezTo>
                    <a:cubicBezTo>
                      <a:pt x="439" y="76"/>
                      <a:pt x="442" y="77"/>
                      <a:pt x="443" y="79"/>
                    </a:cubicBezTo>
                    <a:cubicBezTo>
                      <a:pt x="445" y="86"/>
                      <a:pt x="442" y="92"/>
                      <a:pt x="445" y="96"/>
                    </a:cubicBezTo>
                    <a:cubicBezTo>
                      <a:pt x="442" y="98"/>
                      <a:pt x="435" y="114"/>
                      <a:pt x="435" y="115"/>
                    </a:cubicBezTo>
                    <a:cubicBezTo>
                      <a:pt x="435" y="116"/>
                      <a:pt x="436" y="118"/>
                      <a:pt x="435" y="119"/>
                    </a:cubicBezTo>
                    <a:cubicBezTo>
                      <a:pt x="436" y="121"/>
                      <a:pt x="435" y="122"/>
                      <a:pt x="436" y="124"/>
                    </a:cubicBezTo>
                    <a:cubicBezTo>
                      <a:pt x="436" y="138"/>
                      <a:pt x="436" y="138"/>
                      <a:pt x="436" y="138"/>
                    </a:cubicBezTo>
                    <a:cubicBezTo>
                      <a:pt x="438" y="142"/>
                      <a:pt x="437" y="145"/>
                      <a:pt x="439" y="149"/>
                    </a:cubicBezTo>
                    <a:cubicBezTo>
                      <a:pt x="440" y="153"/>
                      <a:pt x="449" y="149"/>
                      <a:pt x="449" y="156"/>
                    </a:cubicBezTo>
                    <a:cubicBezTo>
                      <a:pt x="449" y="165"/>
                      <a:pt x="439" y="164"/>
                      <a:pt x="439" y="171"/>
                    </a:cubicBezTo>
                    <a:cubicBezTo>
                      <a:pt x="439" y="177"/>
                      <a:pt x="443" y="177"/>
                      <a:pt x="445" y="179"/>
                    </a:cubicBezTo>
                    <a:cubicBezTo>
                      <a:pt x="452" y="194"/>
                      <a:pt x="467" y="196"/>
                      <a:pt x="467" y="215"/>
                    </a:cubicBezTo>
                    <a:cubicBezTo>
                      <a:pt x="456" y="218"/>
                      <a:pt x="448" y="220"/>
                      <a:pt x="448" y="232"/>
                    </a:cubicBezTo>
                    <a:cubicBezTo>
                      <a:pt x="448" y="235"/>
                      <a:pt x="450" y="238"/>
                      <a:pt x="450" y="240"/>
                    </a:cubicBezTo>
                    <a:cubicBezTo>
                      <a:pt x="450" y="240"/>
                      <a:pt x="448" y="240"/>
                      <a:pt x="448" y="240"/>
                    </a:cubicBezTo>
                    <a:cubicBezTo>
                      <a:pt x="439" y="240"/>
                      <a:pt x="420" y="235"/>
                      <a:pt x="408" y="235"/>
                    </a:cubicBezTo>
                    <a:cubicBezTo>
                      <a:pt x="406" y="235"/>
                      <a:pt x="393" y="231"/>
                      <a:pt x="393" y="231"/>
                    </a:cubicBezTo>
                    <a:cubicBezTo>
                      <a:pt x="388" y="226"/>
                      <a:pt x="388" y="213"/>
                      <a:pt x="379" y="213"/>
                    </a:cubicBezTo>
                    <a:cubicBezTo>
                      <a:pt x="374" y="213"/>
                      <a:pt x="372" y="217"/>
                      <a:pt x="370" y="220"/>
                    </a:cubicBezTo>
                    <a:cubicBezTo>
                      <a:pt x="348" y="220"/>
                      <a:pt x="348" y="220"/>
                      <a:pt x="348" y="220"/>
                    </a:cubicBezTo>
                    <a:cubicBezTo>
                      <a:pt x="341" y="217"/>
                      <a:pt x="337" y="212"/>
                      <a:pt x="333" y="207"/>
                    </a:cubicBezTo>
                    <a:cubicBezTo>
                      <a:pt x="327" y="202"/>
                      <a:pt x="320" y="205"/>
                      <a:pt x="315" y="200"/>
                    </a:cubicBezTo>
                    <a:cubicBezTo>
                      <a:pt x="313" y="197"/>
                      <a:pt x="314" y="194"/>
                      <a:pt x="313" y="192"/>
                    </a:cubicBezTo>
                    <a:cubicBezTo>
                      <a:pt x="308" y="182"/>
                      <a:pt x="299" y="168"/>
                      <a:pt x="286" y="168"/>
                    </a:cubicBezTo>
                    <a:cubicBezTo>
                      <a:pt x="280" y="168"/>
                      <a:pt x="278" y="176"/>
                      <a:pt x="278" y="183"/>
                    </a:cubicBezTo>
                    <a:cubicBezTo>
                      <a:pt x="278" y="187"/>
                      <a:pt x="278" y="189"/>
                      <a:pt x="278" y="193"/>
                    </a:cubicBezTo>
                    <a:cubicBezTo>
                      <a:pt x="281" y="203"/>
                      <a:pt x="293" y="222"/>
                      <a:pt x="304" y="224"/>
                    </a:cubicBezTo>
                    <a:cubicBezTo>
                      <a:pt x="304" y="229"/>
                      <a:pt x="306" y="231"/>
                      <a:pt x="307" y="235"/>
                    </a:cubicBezTo>
                    <a:cubicBezTo>
                      <a:pt x="312" y="233"/>
                      <a:pt x="311" y="228"/>
                      <a:pt x="315" y="227"/>
                    </a:cubicBezTo>
                    <a:cubicBezTo>
                      <a:pt x="316" y="228"/>
                      <a:pt x="316" y="230"/>
                      <a:pt x="316" y="231"/>
                    </a:cubicBezTo>
                    <a:cubicBezTo>
                      <a:pt x="316" y="237"/>
                      <a:pt x="313" y="240"/>
                      <a:pt x="313" y="246"/>
                    </a:cubicBezTo>
                    <a:cubicBezTo>
                      <a:pt x="313" y="252"/>
                      <a:pt x="324" y="255"/>
                      <a:pt x="331" y="255"/>
                    </a:cubicBezTo>
                    <a:cubicBezTo>
                      <a:pt x="360" y="255"/>
                      <a:pt x="363" y="237"/>
                      <a:pt x="379" y="225"/>
                    </a:cubicBezTo>
                    <a:cubicBezTo>
                      <a:pt x="379" y="241"/>
                      <a:pt x="379" y="241"/>
                      <a:pt x="379" y="241"/>
                    </a:cubicBezTo>
                    <a:cubicBezTo>
                      <a:pt x="385" y="254"/>
                      <a:pt x="393" y="256"/>
                      <a:pt x="406" y="260"/>
                    </a:cubicBezTo>
                    <a:cubicBezTo>
                      <a:pt x="411" y="261"/>
                      <a:pt x="411" y="269"/>
                      <a:pt x="414" y="271"/>
                    </a:cubicBezTo>
                    <a:cubicBezTo>
                      <a:pt x="414" y="270"/>
                      <a:pt x="414" y="270"/>
                      <a:pt x="414" y="270"/>
                    </a:cubicBezTo>
                    <a:cubicBezTo>
                      <a:pt x="416" y="274"/>
                      <a:pt x="423" y="273"/>
                      <a:pt x="423" y="277"/>
                    </a:cubicBezTo>
                    <a:cubicBezTo>
                      <a:pt x="423" y="288"/>
                      <a:pt x="410" y="291"/>
                      <a:pt x="410" y="302"/>
                    </a:cubicBezTo>
                    <a:cubicBezTo>
                      <a:pt x="403" y="302"/>
                      <a:pt x="399" y="303"/>
                      <a:pt x="397" y="309"/>
                    </a:cubicBezTo>
                    <a:cubicBezTo>
                      <a:pt x="395" y="314"/>
                      <a:pt x="396" y="321"/>
                      <a:pt x="390" y="321"/>
                    </a:cubicBezTo>
                    <a:cubicBezTo>
                      <a:pt x="384" y="321"/>
                      <a:pt x="384" y="334"/>
                      <a:pt x="378" y="334"/>
                    </a:cubicBezTo>
                    <a:cubicBezTo>
                      <a:pt x="374" y="334"/>
                      <a:pt x="365" y="342"/>
                      <a:pt x="365" y="347"/>
                    </a:cubicBezTo>
                    <a:cubicBezTo>
                      <a:pt x="353" y="349"/>
                      <a:pt x="327" y="354"/>
                      <a:pt x="327" y="364"/>
                    </a:cubicBezTo>
                    <a:cubicBezTo>
                      <a:pt x="327" y="365"/>
                      <a:pt x="327" y="367"/>
                      <a:pt x="328" y="368"/>
                    </a:cubicBezTo>
                    <a:cubicBezTo>
                      <a:pt x="318" y="373"/>
                      <a:pt x="304" y="376"/>
                      <a:pt x="294" y="378"/>
                    </a:cubicBezTo>
                    <a:cubicBezTo>
                      <a:pt x="289" y="380"/>
                      <a:pt x="271" y="392"/>
                      <a:pt x="265" y="395"/>
                    </a:cubicBezTo>
                    <a:cubicBezTo>
                      <a:pt x="252" y="395"/>
                      <a:pt x="252" y="395"/>
                      <a:pt x="252" y="395"/>
                    </a:cubicBezTo>
                    <a:cubicBezTo>
                      <a:pt x="244" y="400"/>
                      <a:pt x="243" y="404"/>
                      <a:pt x="234" y="404"/>
                    </a:cubicBezTo>
                    <a:cubicBezTo>
                      <a:pt x="231" y="405"/>
                      <a:pt x="231" y="405"/>
                      <a:pt x="231" y="405"/>
                    </a:cubicBezTo>
                    <a:cubicBezTo>
                      <a:pt x="229" y="405"/>
                      <a:pt x="218" y="400"/>
                      <a:pt x="217" y="399"/>
                    </a:cubicBezTo>
                    <a:cubicBezTo>
                      <a:pt x="216" y="399"/>
                      <a:pt x="219" y="399"/>
                      <a:pt x="217" y="394"/>
                    </a:cubicBezTo>
                    <a:cubicBezTo>
                      <a:pt x="212" y="387"/>
                      <a:pt x="209" y="380"/>
                      <a:pt x="209" y="372"/>
                    </a:cubicBezTo>
                    <a:cubicBezTo>
                      <a:pt x="204" y="371"/>
                      <a:pt x="207" y="363"/>
                      <a:pt x="208" y="359"/>
                    </a:cubicBezTo>
                    <a:cubicBezTo>
                      <a:pt x="210" y="349"/>
                      <a:pt x="203" y="345"/>
                      <a:pt x="198" y="340"/>
                    </a:cubicBezTo>
                    <a:cubicBezTo>
                      <a:pt x="193" y="335"/>
                      <a:pt x="181" y="320"/>
                      <a:pt x="181" y="309"/>
                    </a:cubicBezTo>
                    <a:cubicBezTo>
                      <a:pt x="165" y="306"/>
                      <a:pt x="162" y="297"/>
                      <a:pt x="162" y="280"/>
                    </a:cubicBezTo>
                    <a:cubicBezTo>
                      <a:pt x="162" y="270"/>
                      <a:pt x="156" y="268"/>
                      <a:pt x="154" y="259"/>
                    </a:cubicBezTo>
                    <a:cubicBezTo>
                      <a:pt x="154" y="259"/>
                      <a:pt x="154" y="259"/>
                      <a:pt x="154" y="259"/>
                    </a:cubicBezTo>
                    <a:cubicBezTo>
                      <a:pt x="152" y="258"/>
                      <a:pt x="150" y="255"/>
                      <a:pt x="148" y="254"/>
                    </a:cubicBezTo>
                    <a:cubicBezTo>
                      <a:pt x="147" y="252"/>
                      <a:pt x="141" y="253"/>
                      <a:pt x="140" y="251"/>
                    </a:cubicBezTo>
                    <a:cubicBezTo>
                      <a:pt x="137" y="249"/>
                      <a:pt x="138" y="242"/>
                      <a:pt x="137" y="239"/>
                    </a:cubicBezTo>
                    <a:cubicBezTo>
                      <a:pt x="136" y="235"/>
                      <a:pt x="132" y="231"/>
                      <a:pt x="131" y="229"/>
                    </a:cubicBezTo>
                    <a:cubicBezTo>
                      <a:pt x="125" y="221"/>
                      <a:pt x="121" y="214"/>
                      <a:pt x="116" y="207"/>
                    </a:cubicBezTo>
                    <a:cubicBezTo>
                      <a:pt x="115" y="205"/>
                      <a:pt x="109" y="198"/>
                      <a:pt x="109" y="196"/>
                    </a:cubicBezTo>
                    <a:cubicBezTo>
                      <a:pt x="109" y="192"/>
                      <a:pt x="112" y="182"/>
                      <a:pt x="112" y="175"/>
                    </a:cubicBezTo>
                    <a:lnTo>
                      <a:pt x="112" y="177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66" name="Freeform 102">
                <a:extLst>
                  <a:ext uri="{FF2B5EF4-FFF2-40B4-BE49-F238E27FC236}">
                    <a16:creationId xmlns:a16="http://schemas.microsoft.com/office/drawing/2014/main" id="{6D0AEDA5-AC42-4C06-A2A4-AEA8C96F4E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3413" y="2714625"/>
                <a:ext cx="33338" cy="63500"/>
              </a:xfrm>
              <a:custGeom>
                <a:avLst/>
                <a:gdLst/>
                <a:ahLst/>
                <a:cxnLst>
                  <a:cxn ang="0">
                    <a:pos x="25" y="30"/>
                  </a:cxn>
                  <a:cxn ang="0">
                    <a:pos x="11" y="48"/>
                  </a:cxn>
                  <a:cxn ang="0">
                    <a:pos x="0" y="35"/>
                  </a:cxn>
                  <a:cxn ang="0">
                    <a:pos x="6" y="0"/>
                  </a:cxn>
                  <a:cxn ang="0">
                    <a:pos x="25" y="30"/>
                  </a:cxn>
                </a:cxnLst>
                <a:rect l="0" t="0" r="r" b="b"/>
                <a:pathLst>
                  <a:path w="25" h="48">
                    <a:moveTo>
                      <a:pt x="25" y="30"/>
                    </a:moveTo>
                    <a:cubicBezTo>
                      <a:pt x="25" y="37"/>
                      <a:pt x="20" y="48"/>
                      <a:pt x="11" y="48"/>
                    </a:cubicBezTo>
                    <a:cubicBezTo>
                      <a:pt x="5" y="48"/>
                      <a:pt x="0" y="41"/>
                      <a:pt x="0" y="35"/>
                    </a:cubicBezTo>
                    <a:cubicBezTo>
                      <a:pt x="0" y="22"/>
                      <a:pt x="6" y="13"/>
                      <a:pt x="6" y="0"/>
                    </a:cubicBezTo>
                    <a:cubicBezTo>
                      <a:pt x="13" y="10"/>
                      <a:pt x="25" y="15"/>
                      <a:pt x="25" y="3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67" name="Freeform 103">
                <a:extLst>
                  <a:ext uri="{FF2B5EF4-FFF2-40B4-BE49-F238E27FC236}">
                    <a16:creationId xmlns:a16="http://schemas.microsoft.com/office/drawing/2014/main" id="{788DB08A-59AC-417B-83DD-A81923E56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500" y="2195513"/>
                <a:ext cx="677863" cy="544513"/>
              </a:xfrm>
              <a:custGeom>
                <a:avLst/>
                <a:gdLst/>
                <a:ahLst/>
                <a:cxnLst>
                  <a:cxn ang="0">
                    <a:pos x="148" y="270"/>
                  </a:cxn>
                  <a:cxn ang="0">
                    <a:pos x="174" y="340"/>
                  </a:cxn>
                  <a:cxn ang="0">
                    <a:pos x="200" y="401"/>
                  </a:cxn>
                  <a:cxn ang="0">
                    <a:pos x="216" y="401"/>
                  </a:cxn>
                  <a:cxn ang="0">
                    <a:pos x="237" y="379"/>
                  </a:cxn>
                  <a:cxn ang="0">
                    <a:pos x="243" y="341"/>
                  </a:cxn>
                  <a:cxn ang="0">
                    <a:pos x="268" y="298"/>
                  </a:cxn>
                  <a:cxn ang="0">
                    <a:pos x="326" y="240"/>
                  </a:cxn>
                  <a:cxn ang="0">
                    <a:pos x="374" y="218"/>
                  </a:cxn>
                  <a:cxn ang="0">
                    <a:pos x="409" y="259"/>
                  </a:cxn>
                  <a:cxn ang="0">
                    <a:pos x="423" y="302"/>
                  </a:cxn>
                  <a:cxn ang="0">
                    <a:pos x="457" y="300"/>
                  </a:cxn>
                  <a:cxn ang="0">
                    <a:pos x="476" y="367"/>
                  </a:cxn>
                  <a:cxn ang="0">
                    <a:pos x="489" y="358"/>
                  </a:cxn>
                  <a:cxn ang="0">
                    <a:pos x="472" y="316"/>
                  </a:cxn>
                  <a:cxn ang="0">
                    <a:pos x="473" y="288"/>
                  </a:cxn>
                  <a:cxn ang="0">
                    <a:pos x="483" y="254"/>
                  </a:cxn>
                  <a:cxn ang="0">
                    <a:pos x="487" y="213"/>
                  </a:cxn>
                  <a:cxn ang="0">
                    <a:pos x="467" y="197"/>
                  </a:cxn>
                  <a:cxn ang="0">
                    <a:pos x="445" y="125"/>
                  </a:cxn>
                  <a:cxn ang="0">
                    <a:pos x="423" y="130"/>
                  </a:cxn>
                  <a:cxn ang="0">
                    <a:pos x="373" y="144"/>
                  </a:cxn>
                  <a:cxn ang="0">
                    <a:pos x="341" y="147"/>
                  </a:cxn>
                  <a:cxn ang="0">
                    <a:pos x="295" y="136"/>
                  </a:cxn>
                  <a:cxn ang="0">
                    <a:pos x="254" y="116"/>
                  </a:cxn>
                  <a:cxn ang="0">
                    <a:pos x="226" y="89"/>
                  </a:cxn>
                  <a:cxn ang="0">
                    <a:pos x="229" y="69"/>
                  </a:cxn>
                  <a:cxn ang="0">
                    <a:pos x="213" y="43"/>
                  </a:cxn>
                  <a:cxn ang="0">
                    <a:pos x="178" y="16"/>
                  </a:cxn>
                  <a:cxn ang="0">
                    <a:pos x="131" y="0"/>
                  </a:cxn>
                  <a:cxn ang="0">
                    <a:pos x="94" y="21"/>
                  </a:cxn>
                  <a:cxn ang="0">
                    <a:pos x="65" y="13"/>
                  </a:cxn>
                  <a:cxn ang="0">
                    <a:pos x="23" y="46"/>
                  </a:cxn>
                  <a:cxn ang="0">
                    <a:pos x="0" y="64"/>
                  </a:cxn>
                  <a:cxn ang="0">
                    <a:pos x="1" y="87"/>
                  </a:cxn>
                  <a:cxn ang="0">
                    <a:pos x="4" y="120"/>
                  </a:cxn>
                  <a:cxn ang="0">
                    <a:pos x="13" y="181"/>
                  </a:cxn>
                  <a:cxn ang="0">
                    <a:pos x="34" y="185"/>
                  </a:cxn>
                  <a:cxn ang="0">
                    <a:pos x="70" y="185"/>
                  </a:cxn>
                  <a:cxn ang="0">
                    <a:pos x="118" y="219"/>
                  </a:cxn>
                  <a:cxn ang="0">
                    <a:pos x="127" y="248"/>
                  </a:cxn>
                  <a:cxn ang="0">
                    <a:pos x="145" y="233"/>
                  </a:cxn>
                  <a:cxn ang="0">
                    <a:pos x="149" y="265"/>
                  </a:cxn>
                </a:cxnLst>
                <a:rect l="0" t="0" r="r" b="b"/>
                <a:pathLst>
                  <a:path w="509" h="410">
                    <a:moveTo>
                      <a:pt x="149" y="265"/>
                    </a:moveTo>
                    <a:cubicBezTo>
                      <a:pt x="147" y="263"/>
                      <a:pt x="147" y="263"/>
                      <a:pt x="147" y="263"/>
                    </a:cubicBezTo>
                    <a:cubicBezTo>
                      <a:pt x="147" y="265"/>
                      <a:pt x="148" y="268"/>
                      <a:pt x="148" y="270"/>
                    </a:cubicBezTo>
                    <a:cubicBezTo>
                      <a:pt x="148" y="278"/>
                      <a:pt x="153" y="286"/>
                      <a:pt x="155" y="295"/>
                    </a:cubicBezTo>
                    <a:cubicBezTo>
                      <a:pt x="158" y="305"/>
                      <a:pt x="166" y="319"/>
                      <a:pt x="168" y="326"/>
                    </a:cubicBezTo>
                    <a:cubicBezTo>
                      <a:pt x="170" y="332"/>
                      <a:pt x="170" y="334"/>
                      <a:pt x="174" y="340"/>
                    </a:cubicBezTo>
                    <a:cubicBezTo>
                      <a:pt x="177" y="345"/>
                      <a:pt x="175" y="351"/>
                      <a:pt x="179" y="358"/>
                    </a:cubicBezTo>
                    <a:cubicBezTo>
                      <a:pt x="180" y="362"/>
                      <a:pt x="187" y="366"/>
                      <a:pt x="188" y="372"/>
                    </a:cubicBezTo>
                    <a:cubicBezTo>
                      <a:pt x="191" y="382"/>
                      <a:pt x="196" y="390"/>
                      <a:pt x="200" y="401"/>
                    </a:cubicBezTo>
                    <a:cubicBezTo>
                      <a:pt x="200" y="402"/>
                      <a:pt x="202" y="405"/>
                      <a:pt x="204" y="405"/>
                    </a:cubicBezTo>
                    <a:cubicBezTo>
                      <a:pt x="204" y="409"/>
                      <a:pt x="207" y="410"/>
                      <a:pt x="210" y="410"/>
                    </a:cubicBezTo>
                    <a:cubicBezTo>
                      <a:pt x="214" y="410"/>
                      <a:pt x="214" y="405"/>
                      <a:pt x="216" y="401"/>
                    </a:cubicBezTo>
                    <a:cubicBezTo>
                      <a:pt x="218" y="397"/>
                      <a:pt x="219" y="398"/>
                      <a:pt x="224" y="396"/>
                    </a:cubicBezTo>
                    <a:cubicBezTo>
                      <a:pt x="228" y="394"/>
                      <a:pt x="227" y="382"/>
                      <a:pt x="233" y="381"/>
                    </a:cubicBezTo>
                    <a:cubicBezTo>
                      <a:pt x="234" y="380"/>
                      <a:pt x="237" y="380"/>
                      <a:pt x="237" y="379"/>
                    </a:cubicBezTo>
                    <a:cubicBezTo>
                      <a:pt x="240" y="379"/>
                      <a:pt x="240" y="379"/>
                      <a:pt x="240" y="379"/>
                    </a:cubicBezTo>
                    <a:cubicBezTo>
                      <a:pt x="237" y="367"/>
                      <a:pt x="237" y="367"/>
                      <a:pt x="237" y="367"/>
                    </a:cubicBezTo>
                    <a:cubicBezTo>
                      <a:pt x="237" y="359"/>
                      <a:pt x="243" y="352"/>
                      <a:pt x="243" y="341"/>
                    </a:cubicBezTo>
                    <a:cubicBezTo>
                      <a:pt x="243" y="334"/>
                      <a:pt x="240" y="329"/>
                      <a:pt x="240" y="321"/>
                    </a:cubicBezTo>
                    <a:cubicBezTo>
                      <a:pt x="240" y="312"/>
                      <a:pt x="249" y="311"/>
                      <a:pt x="257" y="308"/>
                    </a:cubicBezTo>
                    <a:cubicBezTo>
                      <a:pt x="260" y="307"/>
                      <a:pt x="265" y="302"/>
                      <a:pt x="268" y="298"/>
                    </a:cubicBezTo>
                    <a:cubicBezTo>
                      <a:pt x="277" y="290"/>
                      <a:pt x="284" y="281"/>
                      <a:pt x="293" y="272"/>
                    </a:cubicBezTo>
                    <a:cubicBezTo>
                      <a:pt x="300" y="265"/>
                      <a:pt x="313" y="263"/>
                      <a:pt x="321" y="255"/>
                    </a:cubicBezTo>
                    <a:cubicBezTo>
                      <a:pt x="325" y="251"/>
                      <a:pt x="325" y="246"/>
                      <a:pt x="326" y="240"/>
                    </a:cubicBezTo>
                    <a:cubicBezTo>
                      <a:pt x="328" y="236"/>
                      <a:pt x="337" y="236"/>
                      <a:pt x="340" y="229"/>
                    </a:cubicBezTo>
                    <a:cubicBezTo>
                      <a:pt x="344" y="231"/>
                      <a:pt x="344" y="233"/>
                      <a:pt x="351" y="233"/>
                    </a:cubicBezTo>
                    <a:cubicBezTo>
                      <a:pt x="362" y="233"/>
                      <a:pt x="374" y="231"/>
                      <a:pt x="374" y="218"/>
                    </a:cubicBezTo>
                    <a:cubicBezTo>
                      <a:pt x="381" y="219"/>
                      <a:pt x="389" y="222"/>
                      <a:pt x="390" y="228"/>
                    </a:cubicBezTo>
                    <a:cubicBezTo>
                      <a:pt x="392" y="233"/>
                      <a:pt x="391" y="240"/>
                      <a:pt x="395" y="245"/>
                    </a:cubicBezTo>
                    <a:cubicBezTo>
                      <a:pt x="398" y="251"/>
                      <a:pt x="403" y="255"/>
                      <a:pt x="409" y="259"/>
                    </a:cubicBezTo>
                    <a:cubicBezTo>
                      <a:pt x="414" y="267"/>
                      <a:pt x="419" y="274"/>
                      <a:pt x="422" y="283"/>
                    </a:cubicBezTo>
                    <a:cubicBezTo>
                      <a:pt x="423" y="285"/>
                      <a:pt x="425" y="286"/>
                      <a:pt x="425" y="289"/>
                    </a:cubicBezTo>
                    <a:cubicBezTo>
                      <a:pt x="425" y="293"/>
                      <a:pt x="423" y="296"/>
                      <a:pt x="423" y="302"/>
                    </a:cubicBezTo>
                    <a:cubicBezTo>
                      <a:pt x="423" y="307"/>
                      <a:pt x="423" y="313"/>
                      <a:pt x="430" y="313"/>
                    </a:cubicBezTo>
                    <a:cubicBezTo>
                      <a:pt x="442" y="313"/>
                      <a:pt x="445" y="300"/>
                      <a:pt x="453" y="293"/>
                    </a:cubicBezTo>
                    <a:cubicBezTo>
                      <a:pt x="455" y="295"/>
                      <a:pt x="454" y="297"/>
                      <a:pt x="457" y="300"/>
                    </a:cubicBezTo>
                    <a:cubicBezTo>
                      <a:pt x="457" y="300"/>
                      <a:pt x="461" y="300"/>
                      <a:pt x="462" y="302"/>
                    </a:cubicBezTo>
                    <a:cubicBezTo>
                      <a:pt x="467" y="308"/>
                      <a:pt x="459" y="322"/>
                      <a:pt x="465" y="322"/>
                    </a:cubicBezTo>
                    <a:cubicBezTo>
                      <a:pt x="465" y="336"/>
                      <a:pt x="476" y="347"/>
                      <a:pt x="476" y="367"/>
                    </a:cubicBezTo>
                    <a:cubicBezTo>
                      <a:pt x="476" y="371"/>
                      <a:pt x="473" y="382"/>
                      <a:pt x="476" y="383"/>
                    </a:cubicBezTo>
                    <a:cubicBezTo>
                      <a:pt x="480" y="376"/>
                      <a:pt x="481" y="371"/>
                      <a:pt x="485" y="363"/>
                    </a:cubicBezTo>
                    <a:cubicBezTo>
                      <a:pt x="486" y="361"/>
                      <a:pt x="489" y="360"/>
                      <a:pt x="489" y="358"/>
                    </a:cubicBezTo>
                    <a:cubicBezTo>
                      <a:pt x="489" y="354"/>
                      <a:pt x="483" y="334"/>
                      <a:pt x="479" y="330"/>
                    </a:cubicBezTo>
                    <a:cubicBezTo>
                      <a:pt x="476" y="327"/>
                      <a:pt x="472" y="325"/>
                      <a:pt x="472" y="320"/>
                    </a:cubicBezTo>
                    <a:cubicBezTo>
                      <a:pt x="472" y="319"/>
                      <a:pt x="472" y="318"/>
                      <a:pt x="472" y="316"/>
                    </a:cubicBezTo>
                    <a:cubicBezTo>
                      <a:pt x="472" y="317"/>
                      <a:pt x="472" y="317"/>
                      <a:pt x="472" y="317"/>
                    </a:cubicBezTo>
                    <a:cubicBezTo>
                      <a:pt x="473" y="316"/>
                      <a:pt x="476" y="311"/>
                      <a:pt x="476" y="307"/>
                    </a:cubicBezTo>
                    <a:cubicBezTo>
                      <a:pt x="476" y="302"/>
                      <a:pt x="476" y="293"/>
                      <a:pt x="473" y="288"/>
                    </a:cubicBezTo>
                    <a:cubicBezTo>
                      <a:pt x="470" y="284"/>
                      <a:pt x="464" y="284"/>
                      <a:pt x="464" y="276"/>
                    </a:cubicBezTo>
                    <a:cubicBezTo>
                      <a:pt x="464" y="268"/>
                      <a:pt x="467" y="262"/>
                      <a:pt x="472" y="258"/>
                    </a:cubicBezTo>
                    <a:cubicBezTo>
                      <a:pt x="474" y="255"/>
                      <a:pt x="479" y="256"/>
                      <a:pt x="483" y="254"/>
                    </a:cubicBezTo>
                    <a:cubicBezTo>
                      <a:pt x="493" y="247"/>
                      <a:pt x="500" y="244"/>
                      <a:pt x="509" y="230"/>
                    </a:cubicBezTo>
                    <a:cubicBezTo>
                      <a:pt x="506" y="230"/>
                      <a:pt x="505" y="231"/>
                      <a:pt x="501" y="231"/>
                    </a:cubicBezTo>
                    <a:cubicBezTo>
                      <a:pt x="493" y="231"/>
                      <a:pt x="487" y="222"/>
                      <a:pt x="487" y="213"/>
                    </a:cubicBezTo>
                    <a:cubicBezTo>
                      <a:pt x="483" y="212"/>
                      <a:pt x="482" y="199"/>
                      <a:pt x="478" y="199"/>
                    </a:cubicBezTo>
                    <a:cubicBezTo>
                      <a:pt x="475" y="199"/>
                      <a:pt x="472" y="202"/>
                      <a:pt x="469" y="202"/>
                    </a:cubicBezTo>
                    <a:cubicBezTo>
                      <a:pt x="468" y="202"/>
                      <a:pt x="467" y="199"/>
                      <a:pt x="467" y="197"/>
                    </a:cubicBezTo>
                    <a:cubicBezTo>
                      <a:pt x="467" y="181"/>
                      <a:pt x="479" y="180"/>
                      <a:pt x="479" y="163"/>
                    </a:cubicBezTo>
                    <a:cubicBezTo>
                      <a:pt x="479" y="154"/>
                      <a:pt x="472" y="151"/>
                      <a:pt x="468" y="144"/>
                    </a:cubicBezTo>
                    <a:cubicBezTo>
                      <a:pt x="457" y="139"/>
                      <a:pt x="448" y="140"/>
                      <a:pt x="445" y="125"/>
                    </a:cubicBezTo>
                    <a:cubicBezTo>
                      <a:pt x="442" y="125"/>
                      <a:pt x="442" y="125"/>
                      <a:pt x="442" y="125"/>
                    </a:cubicBezTo>
                    <a:cubicBezTo>
                      <a:pt x="438" y="129"/>
                      <a:pt x="438" y="129"/>
                      <a:pt x="438" y="129"/>
                    </a:cubicBezTo>
                    <a:cubicBezTo>
                      <a:pt x="433" y="131"/>
                      <a:pt x="427" y="126"/>
                      <a:pt x="423" y="130"/>
                    </a:cubicBezTo>
                    <a:cubicBezTo>
                      <a:pt x="422" y="132"/>
                      <a:pt x="421" y="133"/>
                      <a:pt x="418" y="135"/>
                    </a:cubicBezTo>
                    <a:cubicBezTo>
                      <a:pt x="415" y="137"/>
                      <a:pt x="401" y="149"/>
                      <a:pt x="394" y="149"/>
                    </a:cubicBezTo>
                    <a:cubicBezTo>
                      <a:pt x="387" y="149"/>
                      <a:pt x="382" y="144"/>
                      <a:pt x="373" y="144"/>
                    </a:cubicBezTo>
                    <a:cubicBezTo>
                      <a:pt x="362" y="144"/>
                      <a:pt x="360" y="152"/>
                      <a:pt x="354" y="155"/>
                    </a:cubicBezTo>
                    <a:cubicBezTo>
                      <a:pt x="353" y="152"/>
                      <a:pt x="352" y="145"/>
                      <a:pt x="349" y="145"/>
                    </a:cubicBezTo>
                    <a:cubicBezTo>
                      <a:pt x="347" y="145"/>
                      <a:pt x="345" y="147"/>
                      <a:pt x="341" y="147"/>
                    </a:cubicBezTo>
                    <a:cubicBezTo>
                      <a:pt x="335" y="147"/>
                      <a:pt x="329" y="147"/>
                      <a:pt x="323" y="147"/>
                    </a:cubicBezTo>
                    <a:cubicBezTo>
                      <a:pt x="313" y="147"/>
                      <a:pt x="309" y="141"/>
                      <a:pt x="302" y="136"/>
                    </a:cubicBezTo>
                    <a:cubicBezTo>
                      <a:pt x="300" y="135"/>
                      <a:pt x="296" y="139"/>
                      <a:pt x="295" y="136"/>
                    </a:cubicBezTo>
                    <a:cubicBezTo>
                      <a:pt x="293" y="132"/>
                      <a:pt x="293" y="129"/>
                      <a:pt x="290" y="127"/>
                    </a:cubicBezTo>
                    <a:cubicBezTo>
                      <a:pt x="283" y="124"/>
                      <a:pt x="279" y="126"/>
                      <a:pt x="273" y="120"/>
                    </a:cubicBezTo>
                    <a:cubicBezTo>
                      <a:pt x="268" y="115"/>
                      <a:pt x="263" y="118"/>
                      <a:pt x="254" y="116"/>
                    </a:cubicBezTo>
                    <a:cubicBezTo>
                      <a:pt x="246" y="114"/>
                      <a:pt x="243" y="108"/>
                      <a:pt x="236" y="106"/>
                    </a:cubicBezTo>
                    <a:cubicBezTo>
                      <a:pt x="234" y="105"/>
                      <a:pt x="229" y="106"/>
                      <a:pt x="228" y="103"/>
                    </a:cubicBezTo>
                    <a:cubicBezTo>
                      <a:pt x="227" y="98"/>
                      <a:pt x="227" y="94"/>
                      <a:pt x="226" y="89"/>
                    </a:cubicBezTo>
                    <a:cubicBezTo>
                      <a:pt x="226" y="85"/>
                      <a:pt x="226" y="85"/>
                      <a:pt x="226" y="85"/>
                    </a:cubicBezTo>
                    <a:cubicBezTo>
                      <a:pt x="231" y="85"/>
                      <a:pt x="236" y="86"/>
                      <a:pt x="236" y="80"/>
                    </a:cubicBezTo>
                    <a:cubicBezTo>
                      <a:pt x="236" y="75"/>
                      <a:pt x="229" y="74"/>
                      <a:pt x="229" y="69"/>
                    </a:cubicBezTo>
                    <a:cubicBezTo>
                      <a:pt x="229" y="57"/>
                      <a:pt x="246" y="59"/>
                      <a:pt x="246" y="47"/>
                    </a:cubicBezTo>
                    <a:cubicBezTo>
                      <a:pt x="246" y="43"/>
                      <a:pt x="236" y="35"/>
                      <a:pt x="232" y="35"/>
                    </a:cubicBezTo>
                    <a:cubicBezTo>
                      <a:pt x="224" y="35"/>
                      <a:pt x="221" y="42"/>
                      <a:pt x="213" y="43"/>
                    </a:cubicBezTo>
                    <a:cubicBezTo>
                      <a:pt x="205" y="40"/>
                      <a:pt x="200" y="40"/>
                      <a:pt x="194" y="34"/>
                    </a:cubicBezTo>
                    <a:cubicBezTo>
                      <a:pt x="191" y="31"/>
                      <a:pt x="193" y="25"/>
                      <a:pt x="188" y="24"/>
                    </a:cubicBezTo>
                    <a:cubicBezTo>
                      <a:pt x="182" y="22"/>
                      <a:pt x="178" y="24"/>
                      <a:pt x="178" y="16"/>
                    </a:cubicBezTo>
                    <a:cubicBezTo>
                      <a:pt x="172" y="15"/>
                      <a:pt x="168" y="15"/>
                      <a:pt x="163" y="15"/>
                    </a:cubicBezTo>
                    <a:cubicBezTo>
                      <a:pt x="154" y="15"/>
                      <a:pt x="150" y="23"/>
                      <a:pt x="140" y="23"/>
                    </a:cubicBezTo>
                    <a:cubicBezTo>
                      <a:pt x="130" y="23"/>
                      <a:pt x="140" y="0"/>
                      <a:pt x="131" y="0"/>
                    </a:cubicBezTo>
                    <a:cubicBezTo>
                      <a:pt x="122" y="0"/>
                      <a:pt x="120" y="10"/>
                      <a:pt x="116" y="10"/>
                    </a:cubicBezTo>
                    <a:cubicBezTo>
                      <a:pt x="115" y="10"/>
                      <a:pt x="114" y="11"/>
                      <a:pt x="113" y="10"/>
                    </a:cubicBezTo>
                    <a:cubicBezTo>
                      <a:pt x="110" y="16"/>
                      <a:pt x="103" y="21"/>
                      <a:pt x="94" y="21"/>
                    </a:cubicBezTo>
                    <a:cubicBezTo>
                      <a:pt x="91" y="21"/>
                      <a:pt x="90" y="16"/>
                      <a:pt x="86" y="16"/>
                    </a:cubicBezTo>
                    <a:cubicBezTo>
                      <a:pt x="83" y="16"/>
                      <a:pt x="73" y="20"/>
                      <a:pt x="72" y="15"/>
                    </a:cubicBezTo>
                    <a:cubicBezTo>
                      <a:pt x="68" y="15"/>
                      <a:pt x="69" y="13"/>
                      <a:pt x="65" y="13"/>
                    </a:cubicBezTo>
                    <a:cubicBezTo>
                      <a:pt x="54" y="13"/>
                      <a:pt x="53" y="24"/>
                      <a:pt x="45" y="32"/>
                    </a:cubicBezTo>
                    <a:cubicBezTo>
                      <a:pt x="42" y="35"/>
                      <a:pt x="37" y="35"/>
                      <a:pt x="33" y="39"/>
                    </a:cubicBezTo>
                    <a:cubicBezTo>
                      <a:pt x="30" y="42"/>
                      <a:pt x="28" y="46"/>
                      <a:pt x="23" y="46"/>
                    </a:cubicBezTo>
                    <a:cubicBezTo>
                      <a:pt x="19" y="46"/>
                      <a:pt x="16" y="42"/>
                      <a:pt x="12" y="42"/>
                    </a:cubicBezTo>
                    <a:cubicBezTo>
                      <a:pt x="11" y="42"/>
                      <a:pt x="11" y="45"/>
                      <a:pt x="10" y="45"/>
                    </a:cubicBezTo>
                    <a:cubicBezTo>
                      <a:pt x="7" y="47"/>
                      <a:pt x="0" y="63"/>
                      <a:pt x="0" y="64"/>
                    </a:cubicBezTo>
                    <a:cubicBezTo>
                      <a:pt x="0" y="65"/>
                      <a:pt x="1" y="67"/>
                      <a:pt x="0" y="68"/>
                    </a:cubicBezTo>
                    <a:cubicBezTo>
                      <a:pt x="1" y="70"/>
                      <a:pt x="0" y="71"/>
                      <a:pt x="1" y="73"/>
                    </a:cubicBezTo>
                    <a:cubicBezTo>
                      <a:pt x="1" y="87"/>
                      <a:pt x="1" y="87"/>
                      <a:pt x="1" y="87"/>
                    </a:cubicBezTo>
                    <a:cubicBezTo>
                      <a:pt x="3" y="91"/>
                      <a:pt x="2" y="94"/>
                      <a:pt x="4" y="98"/>
                    </a:cubicBezTo>
                    <a:cubicBezTo>
                      <a:pt x="5" y="102"/>
                      <a:pt x="14" y="98"/>
                      <a:pt x="14" y="105"/>
                    </a:cubicBezTo>
                    <a:cubicBezTo>
                      <a:pt x="14" y="114"/>
                      <a:pt x="4" y="113"/>
                      <a:pt x="4" y="120"/>
                    </a:cubicBezTo>
                    <a:cubicBezTo>
                      <a:pt x="4" y="126"/>
                      <a:pt x="8" y="126"/>
                      <a:pt x="10" y="128"/>
                    </a:cubicBezTo>
                    <a:cubicBezTo>
                      <a:pt x="17" y="143"/>
                      <a:pt x="32" y="145"/>
                      <a:pt x="32" y="164"/>
                    </a:cubicBezTo>
                    <a:cubicBezTo>
                      <a:pt x="21" y="167"/>
                      <a:pt x="13" y="169"/>
                      <a:pt x="13" y="181"/>
                    </a:cubicBezTo>
                    <a:cubicBezTo>
                      <a:pt x="13" y="184"/>
                      <a:pt x="15" y="187"/>
                      <a:pt x="15" y="189"/>
                    </a:cubicBezTo>
                    <a:cubicBezTo>
                      <a:pt x="30" y="188"/>
                      <a:pt x="30" y="188"/>
                      <a:pt x="30" y="188"/>
                    </a:cubicBezTo>
                    <a:cubicBezTo>
                      <a:pt x="31" y="187"/>
                      <a:pt x="33" y="186"/>
                      <a:pt x="34" y="185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50" y="188"/>
                      <a:pt x="52" y="184"/>
                      <a:pt x="57" y="184"/>
                    </a:cubicBezTo>
                    <a:cubicBezTo>
                      <a:pt x="62" y="184"/>
                      <a:pt x="65" y="184"/>
                      <a:pt x="70" y="185"/>
                    </a:cubicBezTo>
                    <a:cubicBezTo>
                      <a:pt x="75" y="187"/>
                      <a:pt x="78" y="197"/>
                      <a:pt x="82" y="203"/>
                    </a:cubicBezTo>
                    <a:cubicBezTo>
                      <a:pt x="86" y="209"/>
                      <a:pt x="99" y="218"/>
                      <a:pt x="108" y="218"/>
                    </a:cubicBezTo>
                    <a:cubicBezTo>
                      <a:pt x="111" y="218"/>
                      <a:pt x="114" y="218"/>
                      <a:pt x="118" y="219"/>
                    </a:cubicBezTo>
                    <a:cubicBezTo>
                      <a:pt x="116" y="221"/>
                      <a:pt x="116" y="225"/>
                      <a:pt x="112" y="225"/>
                    </a:cubicBezTo>
                    <a:cubicBezTo>
                      <a:pt x="108" y="227"/>
                      <a:pt x="105" y="225"/>
                      <a:pt x="101" y="227"/>
                    </a:cubicBezTo>
                    <a:cubicBezTo>
                      <a:pt x="108" y="234"/>
                      <a:pt x="113" y="248"/>
                      <a:pt x="127" y="248"/>
                    </a:cubicBezTo>
                    <a:cubicBezTo>
                      <a:pt x="138" y="248"/>
                      <a:pt x="139" y="233"/>
                      <a:pt x="144" y="227"/>
                    </a:cubicBezTo>
                    <a:cubicBezTo>
                      <a:pt x="148" y="227"/>
                      <a:pt x="148" y="227"/>
                      <a:pt x="148" y="227"/>
                    </a:cubicBezTo>
                    <a:cubicBezTo>
                      <a:pt x="148" y="229"/>
                      <a:pt x="145" y="232"/>
                      <a:pt x="145" y="233"/>
                    </a:cubicBezTo>
                    <a:cubicBezTo>
                      <a:pt x="145" y="239"/>
                      <a:pt x="150" y="244"/>
                      <a:pt x="150" y="251"/>
                    </a:cubicBezTo>
                    <a:cubicBezTo>
                      <a:pt x="150" y="257"/>
                      <a:pt x="147" y="258"/>
                      <a:pt x="147" y="264"/>
                    </a:cubicBezTo>
                    <a:lnTo>
                      <a:pt x="149" y="265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68" name="Freeform 104">
                <a:extLst>
                  <a:ext uri="{FF2B5EF4-FFF2-40B4-BE49-F238E27FC236}">
                    <a16:creationId xmlns:a16="http://schemas.microsoft.com/office/drawing/2014/main" id="{51762141-CCC8-43AB-9E97-9C7A5E98C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5350" y="2781300"/>
                <a:ext cx="177800" cy="192088"/>
              </a:xfrm>
              <a:custGeom>
                <a:avLst/>
                <a:gdLst/>
                <a:ahLst/>
                <a:cxnLst>
                  <a:cxn ang="0">
                    <a:pos x="59" y="74"/>
                  </a:cxn>
                  <a:cxn ang="0">
                    <a:pos x="58" y="70"/>
                  </a:cxn>
                  <a:cxn ang="0">
                    <a:pos x="51" y="68"/>
                  </a:cxn>
                  <a:cxn ang="0">
                    <a:pos x="45" y="53"/>
                  </a:cxn>
                  <a:cxn ang="0">
                    <a:pos x="28" y="38"/>
                  </a:cxn>
                  <a:cxn ang="0">
                    <a:pos x="22" y="25"/>
                  </a:cxn>
                  <a:cxn ang="0">
                    <a:pos x="11" y="21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1" y="4"/>
                  </a:cxn>
                  <a:cxn ang="0">
                    <a:pos x="26" y="4"/>
                  </a:cxn>
                  <a:cxn ang="0">
                    <a:pos x="42" y="20"/>
                  </a:cxn>
                  <a:cxn ang="0">
                    <a:pos x="47" y="23"/>
                  </a:cxn>
                  <a:cxn ang="0">
                    <a:pos x="61" y="35"/>
                  </a:cxn>
                  <a:cxn ang="0">
                    <a:pos x="86" y="53"/>
                  </a:cxn>
                  <a:cxn ang="0">
                    <a:pos x="101" y="64"/>
                  </a:cxn>
                  <a:cxn ang="0">
                    <a:pos x="100" y="66"/>
                  </a:cxn>
                  <a:cxn ang="0">
                    <a:pos x="103" y="66"/>
                  </a:cxn>
                  <a:cxn ang="0">
                    <a:pos x="107" y="70"/>
                  </a:cxn>
                  <a:cxn ang="0">
                    <a:pos x="105" y="74"/>
                  </a:cxn>
                  <a:cxn ang="0">
                    <a:pos x="114" y="81"/>
                  </a:cxn>
                  <a:cxn ang="0">
                    <a:pos x="124" y="98"/>
                  </a:cxn>
                  <a:cxn ang="0">
                    <a:pos x="133" y="106"/>
                  </a:cxn>
                  <a:cxn ang="0">
                    <a:pos x="133" y="125"/>
                  </a:cxn>
                  <a:cxn ang="0">
                    <a:pos x="131" y="138"/>
                  </a:cxn>
                  <a:cxn ang="0">
                    <a:pos x="119" y="144"/>
                  </a:cxn>
                  <a:cxn ang="0">
                    <a:pos x="108" y="132"/>
                  </a:cxn>
                  <a:cxn ang="0">
                    <a:pos x="84" y="112"/>
                  </a:cxn>
                  <a:cxn ang="0">
                    <a:pos x="67" y="85"/>
                  </a:cxn>
                  <a:cxn ang="0">
                    <a:pos x="59" y="74"/>
                  </a:cxn>
                </a:cxnLst>
                <a:rect l="0" t="0" r="r" b="b"/>
                <a:pathLst>
                  <a:path w="133" h="144">
                    <a:moveTo>
                      <a:pt x="59" y="74"/>
                    </a:moveTo>
                    <a:cubicBezTo>
                      <a:pt x="58" y="74"/>
                      <a:pt x="59" y="72"/>
                      <a:pt x="58" y="70"/>
                    </a:cubicBezTo>
                    <a:cubicBezTo>
                      <a:pt x="57" y="69"/>
                      <a:pt x="52" y="69"/>
                      <a:pt x="51" y="68"/>
                    </a:cubicBezTo>
                    <a:cubicBezTo>
                      <a:pt x="49" y="67"/>
                      <a:pt x="45" y="56"/>
                      <a:pt x="45" y="53"/>
                    </a:cubicBezTo>
                    <a:cubicBezTo>
                      <a:pt x="41" y="43"/>
                      <a:pt x="31" y="44"/>
                      <a:pt x="28" y="38"/>
                    </a:cubicBezTo>
                    <a:cubicBezTo>
                      <a:pt x="26" y="33"/>
                      <a:pt x="24" y="30"/>
                      <a:pt x="22" y="25"/>
                    </a:cubicBezTo>
                    <a:cubicBezTo>
                      <a:pt x="20" y="21"/>
                      <a:pt x="15" y="22"/>
                      <a:pt x="11" y="21"/>
                    </a:cubicBezTo>
                    <a:cubicBezTo>
                      <a:pt x="8" y="20"/>
                      <a:pt x="1" y="8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" y="0"/>
                      <a:pt x="8" y="2"/>
                      <a:pt x="11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5" y="7"/>
                      <a:pt x="38" y="13"/>
                      <a:pt x="42" y="20"/>
                    </a:cubicBezTo>
                    <a:cubicBezTo>
                      <a:pt x="43" y="23"/>
                      <a:pt x="45" y="22"/>
                      <a:pt x="47" y="23"/>
                    </a:cubicBezTo>
                    <a:cubicBezTo>
                      <a:pt x="53" y="25"/>
                      <a:pt x="56" y="30"/>
                      <a:pt x="61" y="35"/>
                    </a:cubicBezTo>
                    <a:cubicBezTo>
                      <a:pt x="69" y="43"/>
                      <a:pt x="74" y="49"/>
                      <a:pt x="86" y="53"/>
                    </a:cubicBezTo>
                    <a:cubicBezTo>
                      <a:pt x="93" y="55"/>
                      <a:pt x="101" y="57"/>
                      <a:pt x="101" y="64"/>
                    </a:cubicBezTo>
                    <a:cubicBezTo>
                      <a:pt x="101" y="64"/>
                      <a:pt x="100" y="65"/>
                      <a:pt x="100" y="66"/>
                    </a:cubicBezTo>
                    <a:cubicBezTo>
                      <a:pt x="101" y="66"/>
                      <a:pt x="102" y="66"/>
                      <a:pt x="103" y="66"/>
                    </a:cubicBezTo>
                    <a:cubicBezTo>
                      <a:pt x="105" y="66"/>
                      <a:pt x="106" y="68"/>
                      <a:pt x="107" y="70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80"/>
                      <a:pt x="109" y="81"/>
                      <a:pt x="114" y="81"/>
                    </a:cubicBezTo>
                    <a:cubicBezTo>
                      <a:pt x="114" y="91"/>
                      <a:pt x="119" y="93"/>
                      <a:pt x="124" y="98"/>
                    </a:cubicBezTo>
                    <a:cubicBezTo>
                      <a:pt x="127" y="101"/>
                      <a:pt x="133" y="102"/>
                      <a:pt x="133" y="106"/>
                    </a:cubicBezTo>
                    <a:cubicBezTo>
                      <a:pt x="133" y="112"/>
                      <a:pt x="133" y="116"/>
                      <a:pt x="133" y="125"/>
                    </a:cubicBezTo>
                    <a:cubicBezTo>
                      <a:pt x="128" y="127"/>
                      <a:pt x="131" y="133"/>
                      <a:pt x="131" y="138"/>
                    </a:cubicBezTo>
                    <a:cubicBezTo>
                      <a:pt x="131" y="143"/>
                      <a:pt x="122" y="144"/>
                      <a:pt x="119" y="144"/>
                    </a:cubicBezTo>
                    <a:cubicBezTo>
                      <a:pt x="116" y="144"/>
                      <a:pt x="109" y="132"/>
                      <a:pt x="108" y="132"/>
                    </a:cubicBezTo>
                    <a:cubicBezTo>
                      <a:pt x="100" y="124"/>
                      <a:pt x="92" y="120"/>
                      <a:pt x="84" y="112"/>
                    </a:cubicBezTo>
                    <a:cubicBezTo>
                      <a:pt x="75" y="103"/>
                      <a:pt x="71" y="95"/>
                      <a:pt x="67" y="85"/>
                    </a:cubicBezTo>
                    <a:cubicBezTo>
                      <a:pt x="66" y="83"/>
                      <a:pt x="60" y="74"/>
                      <a:pt x="59" y="7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69" name="Freeform 105">
                <a:extLst>
                  <a:ext uri="{FF2B5EF4-FFF2-40B4-BE49-F238E27FC236}">
                    <a16:creationId xmlns:a16="http://schemas.microsoft.com/office/drawing/2014/main" id="{B36FFD4B-C88B-46A9-92E8-E381DEDF9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950" y="2757488"/>
                <a:ext cx="169863" cy="188913"/>
              </a:xfrm>
              <a:custGeom>
                <a:avLst/>
                <a:gdLst/>
                <a:ahLst/>
                <a:cxnLst>
                  <a:cxn ang="0">
                    <a:pos x="37" y="130"/>
                  </a:cxn>
                  <a:cxn ang="0">
                    <a:pos x="36" y="124"/>
                  </a:cxn>
                  <a:cxn ang="0">
                    <a:pos x="27" y="126"/>
                  </a:cxn>
                  <a:cxn ang="0">
                    <a:pos x="11" y="102"/>
                  </a:cxn>
                  <a:cxn ang="0">
                    <a:pos x="12" y="99"/>
                  </a:cxn>
                  <a:cxn ang="0">
                    <a:pos x="6" y="97"/>
                  </a:cxn>
                  <a:cxn ang="0">
                    <a:pos x="0" y="78"/>
                  </a:cxn>
                  <a:cxn ang="0">
                    <a:pos x="15" y="74"/>
                  </a:cxn>
                  <a:cxn ang="0">
                    <a:pos x="33" y="54"/>
                  </a:cxn>
                  <a:cxn ang="0">
                    <a:pos x="45" y="50"/>
                  </a:cxn>
                  <a:cxn ang="0">
                    <a:pos x="56" y="41"/>
                  </a:cxn>
                  <a:cxn ang="0">
                    <a:pos x="59" y="35"/>
                  </a:cxn>
                  <a:cxn ang="0">
                    <a:pos x="63" y="32"/>
                  </a:cxn>
                  <a:cxn ang="0">
                    <a:pos x="66" y="29"/>
                  </a:cxn>
                  <a:cxn ang="0">
                    <a:pos x="82" y="23"/>
                  </a:cxn>
                  <a:cxn ang="0">
                    <a:pos x="102" y="0"/>
                  </a:cxn>
                  <a:cxn ang="0">
                    <a:pos x="109" y="11"/>
                  </a:cxn>
                  <a:cxn ang="0">
                    <a:pos x="127" y="23"/>
                  </a:cxn>
                  <a:cxn ang="0">
                    <a:pos x="117" y="29"/>
                  </a:cxn>
                  <a:cxn ang="0">
                    <a:pos x="119" y="31"/>
                  </a:cxn>
                  <a:cxn ang="0">
                    <a:pos x="106" y="37"/>
                  </a:cxn>
                  <a:cxn ang="0">
                    <a:pos x="108" y="41"/>
                  </a:cxn>
                  <a:cxn ang="0">
                    <a:pos x="105" y="44"/>
                  </a:cxn>
                  <a:cxn ang="0">
                    <a:pos x="125" y="73"/>
                  </a:cxn>
                  <a:cxn ang="0">
                    <a:pos x="115" y="77"/>
                  </a:cxn>
                  <a:cxn ang="0">
                    <a:pos x="111" y="78"/>
                  </a:cxn>
                  <a:cxn ang="0">
                    <a:pos x="109" y="83"/>
                  </a:cxn>
                  <a:cxn ang="0">
                    <a:pos x="103" y="102"/>
                  </a:cxn>
                  <a:cxn ang="0">
                    <a:pos x="93" y="113"/>
                  </a:cxn>
                  <a:cxn ang="0">
                    <a:pos x="95" y="119"/>
                  </a:cxn>
                  <a:cxn ang="0">
                    <a:pos x="90" y="134"/>
                  </a:cxn>
                  <a:cxn ang="0">
                    <a:pos x="76" y="141"/>
                  </a:cxn>
                  <a:cxn ang="0">
                    <a:pos x="71" y="135"/>
                  </a:cxn>
                  <a:cxn ang="0">
                    <a:pos x="51" y="128"/>
                  </a:cxn>
                  <a:cxn ang="0">
                    <a:pos x="40" y="132"/>
                  </a:cxn>
                  <a:cxn ang="0">
                    <a:pos x="37" y="130"/>
                  </a:cxn>
                </a:cxnLst>
                <a:rect l="0" t="0" r="r" b="b"/>
                <a:pathLst>
                  <a:path w="127" h="141">
                    <a:moveTo>
                      <a:pt x="37" y="130"/>
                    </a:moveTo>
                    <a:cubicBezTo>
                      <a:pt x="36" y="130"/>
                      <a:pt x="36" y="125"/>
                      <a:pt x="36" y="124"/>
                    </a:cubicBezTo>
                    <a:cubicBezTo>
                      <a:pt x="32" y="123"/>
                      <a:pt x="30" y="126"/>
                      <a:pt x="27" y="126"/>
                    </a:cubicBezTo>
                    <a:cubicBezTo>
                      <a:pt x="10" y="126"/>
                      <a:pt x="17" y="11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ubicBezTo>
                      <a:pt x="11" y="97"/>
                      <a:pt x="8" y="97"/>
                      <a:pt x="6" y="97"/>
                    </a:cubicBezTo>
                    <a:cubicBezTo>
                      <a:pt x="4" y="96"/>
                      <a:pt x="0" y="80"/>
                      <a:pt x="0" y="78"/>
                    </a:cubicBezTo>
                    <a:cubicBezTo>
                      <a:pt x="0" y="71"/>
                      <a:pt x="9" y="74"/>
                      <a:pt x="15" y="74"/>
                    </a:cubicBezTo>
                    <a:cubicBezTo>
                      <a:pt x="29" y="74"/>
                      <a:pt x="27" y="60"/>
                      <a:pt x="33" y="54"/>
                    </a:cubicBezTo>
                    <a:cubicBezTo>
                      <a:pt x="36" y="51"/>
                      <a:pt x="41" y="51"/>
                      <a:pt x="45" y="50"/>
                    </a:cubicBezTo>
                    <a:cubicBezTo>
                      <a:pt x="52" y="49"/>
                      <a:pt x="52" y="44"/>
                      <a:pt x="56" y="41"/>
                    </a:cubicBezTo>
                    <a:cubicBezTo>
                      <a:pt x="54" y="39"/>
                      <a:pt x="59" y="35"/>
                      <a:pt x="59" y="35"/>
                    </a:cubicBezTo>
                    <a:cubicBezTo>
                      <a:pt x="61" y="34"/>
                      <a:pt x="61" y="33"/>
                      <a:pt x="63" y="32"/>
                    </a:cubicBezTo>
                    <a:cubicBezTo>
                      <a:pt x="64" y="32"/>
                      <a:pt x="65" y="30"/>
                      <a:pt x="66" y="29"/>
                    </a:cubicBezTo>
                    <a:cubicBezTo>
                      <a:pt x="70" y="25"/>
                      <a:pt x="80" y="27"/>
                      <a:pt x="82" y="23"/>
                    </a:cubicBezTo>
                    <a:cubicBezTo>
                      <a:pt x="85" y="16"/>
                      <a:pt x="95" y="0"/>
                      <a:pt x="102" y="0"/>
                    </a:cubicBezTo>
                    <a:cubicBezTo>
                      <a:pt x="109" y="0"/>
                      <a:pt x="109" y="4"/>
                      <a:pt x="109" y="11"/>
                    </a:cubicBezTo>
                    <a:cubicBezTo>
                      <a:pt x="109" y="20"/>
                      <a:pt x="127" y="15"/>
                      <a:pt x="127" y="23"/>
                    </a:cubicBezTo>
                    <a:cubicBezTo>
                      <a:pt x="127" y="27"/>
                      <a:pt x="117" y="25"/>
                      <a:pt x="117" y="29"/>
                    </a:cubicBezTo>
                    <a:cubicBezTo>
                      <a:pt x="117" y="30"/>
                      <a:pt x="118" y="31"/>
                      <a:pt x="119" y="31"/>
                    </a:cubicBezTo>
                    <a:cubicBezTo>
                      <a:pt x="118" y="32"/>
                      <a:pt x="106" y="37"/>
                      <a:pt x="106" y="37"/>
                    </a:cubicBezTo>
                    <a:cubicBezTo>
                      <a:pt x="107" y="38"/>
                      <a:pt x="108" y="40"/>
                      <a:pt x="108" y="41"/>
                    </a:cubicBezTo>
                    <a:cubicBezTo>
                      <a:pt x="107" y="42"/>
                      <a:pt x="105" y="43"/>
                      <a:pt x="105" y="44"/>
                    </a:cubicBezTo>
                    <a:cubicBezTo>
                      <a:pt x="105" y="51"/>
                      <a:pt x="117" y="73"/>
                      <a:pt x="125" y="73"/>
                    </a:cubicBezTo>
                    <a:cubicBezTo>
                      <a:pt x="124" y="79"/>
                      <a:pt x="120" y="77"/>
                      <a:pt x="115" y="77"/>
                    </a:cubicBezTo>
                    <a:cubicBezTo>
                      <a:pt x="114" y="77"/>
                      <a:pt x="112" y="78"/>
                      <a:pt x="111" y="78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6" y="92"/>
                      <a:pt x="103" y="95"/>
                      <a:pt x="103" y="102"/>
                    </a:cubicBezTo>
                    <a:cubicBezTo>
                      <a:pt x="98" y="103"/>
                      <a:pt x="93" y="110"/>
                      <a:pt x="93" y="113"/>
                    </a:cubicBezTo>
                    <a:cubicBezTo>
                      <a:pt x="93" y="116"/>
                      <a:pt x="95" y="117"/>
                      <a:pt x="95" y="119"/>
                    </a:cubicBezTo>
                    <a:cubicBezTo>
                      <a:pt x="95" y="122"/>
                      <a:pt x="90" y="129"/>
                      <a:pt x="90" y="134"/>
                    </a:cubicBezTo>
                    <a:cubicBezTo>
                      <a:pt x="83" y="135"/>
                      <a:pt x="82" y="141"/>
                      <a:pt x="76" y="141"/>
                    </a:cubicBezTo>
                    <a:cubicBezTo>
                      <a:pt x="72" y="141"/>
                      <a:pt x="71" y="137"/>
                      <a:pt x="71" y="135"/>
                    </a:cubicBezTo>
                    <a:cubicBezTo>
                      <a:pt x="64" y="133"/>
                      <a:pt x="59" y="128"/>
                      <a:pt x="51" y="128"/>
                    </a:cubicBezTo>
                    <a:cubicBezTo>
                      <a:pt x="48" y="128"/>
                      <a:pt x="45" y="132"/>
                      <a:pt x="40" y="132"/>
                    </a:cubicBezTo>
                    <a:cubicBezTo>
                      <a:pt x="39" y="132"/>
                      <a:pt x="38" y="130"/>
                      <a:pt x="37" y="13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71" name="Freeform 106">
                <a:extLst>
                  <a:ext uri="{FF2B5EF4-FFF2-40B4-BE49-F238E27FC236}">
                    <a16:creationId xmlns:a16="http://schemas.microsoft.com/office/drawing/2014/main" id="{76F37078-CDBE-455A-A1A4-85B8E1B55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463" y="2847975"/>
                <a:ext cx="106363" cy="123825"/>
              </a:xfrm>
              <a:custGeom>
                <a:avLst/>
                <a:gdLst/>
                <a:ahLst/>
                <a:cxnLst>
                  <a:cxn ang="0">
                    <a:pos x="31" y="34"/>
                  </a:cxn>
                  <a:cxn ang="0">
                    <a:pos x="27" y="38"/>
                  </a:cxn>
                  <a:cxn ang="0">
                    <a:pos x="17" y="24"/>
                  </a:cxn>
                  <a:cxn ang="0">
                    <a:pos x="32" y="16"/>
                  </a:cxn>
                  <a:cxn ang="0">
                    <a:pos x="49" y="15"/>
                  </a:cxn>
                  <a:cxn ang="0">
                    <a:pos x="64" y="18"/>
                  </a:cxn>
                  <a:cxn ang="0">
                    <a:pos x="77" y="4"/>
                  </a:cxn>
                  <a:cxn ang="0">
                    <a:pos x="79" y="0"/>
                  </a:cxn>
                  <a:cxn ang="0">
                    <a:pos x="77" y="0"/>
                  </a:cxn>
                  <a:cxn ang="0">
                    <a:pos x="63" y="10"/>
                  </a:cxn>
                  <a:cxn ang="0">
                    <a:pos x="59" y="10"/>
                  </a:cxn>
                  <a:cxn ang="0">
                    <a:pos x="28" y="5"/>
                  </a:cxn>
                  <a:cxn ang="0">
                    <a:pos x="12" y="30"/>
                  </a:cxn>
                  <a:cxn ang="0">
                    <a:pos x="8" y="37"/>
                  </a:cxn>
                  <a:cxn ang="0">
                    <a:pos x="0" y="61"/>
                  </a:cxn>
                  <a:cxn ang="0">
                    <a:pos x="8" y="66"/>
                  </a:cxn>
                  <a:cxn ang="0">
                    <a:pos x="8" y="87"/>
                  </a:cxn>
                  <a:cxn ang="0">
                    <a:pos x="16" y="93"/>
                  </a:cxn>
                  <a:cxn ang="0">
                    <a:pos x="22" y="76"/>
                  </a:cxn>
                  <a:cxn ang="0">
                    <a:pos x="18" y="61"/>
                  </a:cxn>
                  <a:cxn ang="0">
                    <a:pos x="25" y="56"/>
                  </a:cxn>
                  <a:cxn ang="0">
                    <a:pos x="28" y="56"/>
                  </a:cxn>
                  <a:cxn ang="0">
                    <a:pos x="27" y="65"/>
                  </a:cxn>
                  <a:cxn ang="0">
                    <a:pos x="34" y="79"/>
                  </a:cxn>
                  <a:cxn ang="0">
                    <a:pos x="34" y="83"/>
                  </a:cxn>
                  <a:cxn ang="0">
                    <a:pos x="39" y="83"/>
                  </a:cxn>
                  <a:cxn ang="0">
                    <a:pos x="49" y="73"/>
                  </a:cxn>
                  <a:cxn ang="0">
                    <a:pos x="43" y="65"/>
                  </a:cxn>
                  <a:cxn ang="0">
                    <a:pos x="45" y="63"/>
                  </a:cxn>
                  <a:cxn ang="0">
                    <a:pos x="34" y="44"/>
                  </a:cxn>
                  <a:cxn ang="0">
                    <a:pos x="57" y="31"/>
                  </a:cxn>
                  <a:cxn ang="0">
                    <a:pos x="57" y="28"/>
                  </a:cxn>
                  <a:cxn ang="0">
                    <a:pos x="31" y="36"/>
                  </a:cxn>
                  <a:cxn ang="0">
                    <a:pos x="31" y="34"/>
                  </a:cxn>
                </a:cxnLst>
                <a:rect l="0" t="0" r="r" b="b"/>
                <a:pathLst>
                  <a:path w="79" h="93">
                    <a:moveTo>
                      <a:pt x="31" y="34"/>
                    </a:moveTo>
                    <a:cubicBezTo>
                      <a:pt x="30" y="36"/>
                      <a:pt x="29" y="38"/>
                      <a:pt x="27" y="38"/>
                    </a:cubicBezTo>
                    <a:cubicBezTo>
                      <a:pt x="20" y="38"/>
                      <a:pt x="17" y="30"/>
                      <a:pt x="17" y="24"/>
                    </a:cubicBezTo>
                    <a:cubicBezTo>
                      <a:pt x="17" y="15"/>
                      <a:pt x="24" y="16"/>
                      <a:pt x="32" y="16"/>
                    </a:cubicBezTo>
                    <a:cubicBezTo>
                      <a:pt x="39" y="16"/>
                      <a:pt x="42" y="15"/>
                      <a:pt x="49" y="15"/>
                    </a:cubicBezTo>
                    <a:cubicBezTo>
                      <a:pt x="54" y="15"/>
                      <a:pt x="58" y="18"/>
                      <a:pt x="64" y="18"/>
                    </a:cubicBezTo>
                    <a:cubicBezTo>
                      <a:pt x="73" y="18"/>
                      <a:pt x="76" y="10"/>
                      <a:pt x="77" y="4"/>
                    </a:cubicBezTo>
                    <a:cubicBezTo>
                      <a:pt x="79" y="4"/>
                      <a:pt x="79" y="1"/>
                      <a:pt x="79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2" y="4"/>
                      <a:pt x="65" y="8"/>
                      <a:pt x="63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17" y="5"/>
                      <a:pt x="12" y="20"/>
                      <a:pt x="12" y="30"/>
                    </a:cubicBezTo>
                    <a:cubicBezTo>
                      <a:pt x="12" y="33"/>
                      <a:pt x="8" y="35"/>
                      <a:pt x="8" y="37"/>
                    </a:cubicBezTo>
                    <a:cubicBezTo>
                      <a:pt x="4" y="47"/>
                      <a:pt x="0" y="51"/>
                      <a:pt x="0" y="61"/>
                    </a:cubicBezTo>
                    <a:cubicBezTo>
                      <a:pt x="0" y="66"/>
                      <a:pt x="6" y="66"/>
                      <a:pt x="8" y="66"/>
                    </a:cubicBezTo>
                    <a:cubicBezTo>
                      <a:pt x="8" y="73"/>
                      <a:pt x="8" y="83"/>
                      <a:pt x="8" y="87"/>
                    </a:cubicBezTo>
                    <a:cubicBezTo>
                      <a:pt x="8" y="90"/>
                      <a:pt x="12" y="93"/>
                      <a:pt x="16" y="93"/>
                    </a:cubicBezTo>
                    <a:cubicBezTo>
                      <a:pt x="20" y="93"/>
                      <a:pt x="22" y="78"/>
                      <a:pt x="22" y="76"/>
                    </a:cubicBezTo>
                    <a:cubicBezTo>
                      <a:pt x="22" y="70"/>
                      <a:pt x="18" y="67"/>
                      <a:pt x="18" y="61"/>
                    </a:cubicBezTo>
                    <a:cubicBezTo>
                      <a:pt x="18" y="58"/>
                      <a:pt x="22" y="56"/>
                      <a:pt x="25" y="56"/>
                    </a:cubicBezTo>
                    <a:cubicBezTo>
                      <a:pt x="26" y="56"/>
                      <a:pt x="27" y="56"/>
                      <a:pt x="28" y="56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71"/>
                      <a:pt x="34" y="73"/>
                      <a:pt x="34" y="79"/>
                    </a:cubicBezTo>
                    <a:cubicBezTo>
                      <a:pt x="34" y="80"/>
                      <a:pt x="34" y="81"/>
                      <a:pt x="34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78"/>
                      <a:pt x="49" y="78"/>
                      <a:pt x="49" y="73"/>
                    </a:cubicBezTo>
                    <a:cubicBezTo>
                      <a:pt x="47" y="73"/>
                      <a:pt x="43" y="68"/>
                      <a:pt x="43" y="65"/>
                    </a:cubicBezTo>
                    <a:cubicBezTo>
                      <a:pt x="43" y="65"/>
                      <a:pt x="44" y="64"/>
                      <a:pt x="45" y="63"/>
                    </a:cubicBezTo>
                    <a:cubicBezTo>
                      <a:pt x="42" y="61"/>
                      <a:pt x="34" y="46"/>
                      <a:pt x="34" y="44"/>
                    </a:cubicBezTo>
                    <a:cubicBezTo>
                      <a:pt x="46" y="44"/>
                      <a:pt x="47" y="35"/>
                      <a:pt x="57" y="31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4" y="27"/>
                      <a:pt x="31" y="35"/>
                      <a:pt x="31" y="36"/>
                    </a:cubicBezTo>
                    <a:lnTo>
                      <a:pt x="31" y="34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72" name="Freeform 107">
                <a:extLst>
                  <a:ext uri="{FF2B5EF4-FFF2-40B4-BE49-F238E27FC236}">
                    <a16:creationId xmlns:a16="http://schemas.microsoft.com/office/drawing/2014/main" id="{CFF10C4B-84C5-4183-BC88-F01E85518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5213" y="2973388"/>
                <a:ext cx="171450" cy="49213"/>
              </a:xfrm>
              <a:custGeom>
                <a:avLst/>
                <a:gdLst/>
                <a:ahLst/>
                <a:cxnLst>
                  <a:cxn ang="0">
                    <a:pos x="123" y="36"/>
                  </a:cxn>
                  <a:cxn ang="0">
                    <a:pos x="114" y="33"/>
                  </a:cxn>
                  <a:cxn ang="0">
                    <a:pos x="114" y="37"/>
                  </a:cxn>
                  <a:cxn ang="0">
                    <a:pos x="67" y="31"/>
                  </a:cxn>
                  <a:cxn ang="0">
                    <a:pos x="56" y="25"/>
                  </a:cxn>
                  <a:cxn ang="0">
                    <a:pos x="32" y="22"/>
                  </a:cxn>
                  <a:cxn ang="0">
                    <a:pos x="14" y="20"/>
                  </a:cxn>
                  <a:cxn ang="0">
                    <a:pos x="0" y="10"/>
                  </a:cxn>
                  <a:cxn ang="0">
                    <a:pos x="11" y="1"/>
                  </a:cxn>
                  <a:cxn ang="0">
                    <a:pos x="14" y="3"/>
                  </a:cxn>
                  <a:cxn ang="0">
                    <a:pos x="22" y="0"/>
                  </a:cxn>
                  <a:cxn ang="0">
                    <a:pos x="55" y="14"/>
                  </a:cxn>
                  <a:cxn ang="0">
                    <a:pos x="68" y="7"/>
                  </a:cxn>
                  <a:cxn ang="0">
                    <a:pos x="88" y="15"/>
                  </a:cxn>
                  <a:cxn ang="0">
                    <a:pos x="101" y="14"/>
                  </a:cxn>
                  <a:cxn ang="0">
                    <a:pos x="105" y="14"/>
                  </a:cxn>
                  <a:cxn ang="0">
                    <a:pos x="89" y="17"/>
                  </a:cxn>
                  <a:cxn ang="0">
                    <a:pos x="107" y="22"/>
                  </a:cxn>
                  <a:cxn ang="0">
                    <a:pos x="111" y="26"/>
                  </a:cxn>
                  <a:cxn ang="0">
                    <a:pos x="121" y="27"/>
                  </a:cxn>
                  <a:cxn ang="0">
                    <a:pos x="128" y="31"/>
                  </a:cxn>
                  <a:cxn ang="0">
                    <a:pos x="123" y="36"/>
                  </a:cxn>
                </a:cxnLst>
                <a:rect l="0" t="0" r="r" b="b"/>
                <a:pathLst>
                  <a:path w="128" h="37">
                    <a:moveTo>
                      <a:pt x="123" y="36"/>
                    </a:moveTo>
                    <a:cubicBezTo>
                      <a:pt x="119" y="36"/>
                      <a:pt x="119" y="33"/>
                      <a:pt x="114" y="33"/>
                    </a:cubicBezTo>
                    <a:cubicBezTo>
                      <a:pt x="113" y="33"/>
                      <a:pt x="114" y="36"/>
                      <a:pt x="114" y="37"/>
                    </a:cubicBezTo>
                    <a:cubicBezTo>
                      <a:pt x="100" y="32"/>
                      <a:pt x="85" y="31"/>
                      <a:pt x="67" y="31"/>
                    </a:cubicBezTo>
                    <a:cubicBezTo>
                      <a:pt x="62" y="31"/>
                      <a:pt x="61" y="25"/>
                      <a:pt x="56" y="25"/>
                    </a:cubicBezTo>
                    <a:cubicBezTo>
                      <a:pt x="48" y="25"/>
                      <a:pt x="41" y="25"/>
                      <a:pt x="32" y="22"/>
                    </a:cubicBezTo>
                    <a:cubicBezTo>
                      <a:pt x="25" y="20"/>
                      <a:pt x="19" y="24"/>
                      <a:pt x="14" y="20"/>
                    </a:cubicBezTo>
                    <a:cubicBezTo>
                      <a:pt x="10" y="15"/>
                      <a:pt x="7" y="10"/>
                      <a:pt x="0" y="10"/>
                    </a:cubicBezTo>
                    <a:cubicBezTo>
                      <a:pt x="0" y="9"/>
                      <a:pt x="8" y="1"/>
                      <a:pt x="11" y="1"/>
                    </a:cubicBezTo>
                    <a:cubicBezTo>
                      <a:pt x="12" y="1"/>
                      <a:pt x="13" y="3"/>
                      <a:pt x="14" y="3"/>
                    </a:cubicBezTo>
                    <a:cubicBezTo>
                      <a:pt x="17" y="3"/>
                      <a:pt x="19" y="0"/>
                      <a:pt x="22" y="0"/>
                    </a:cubicBezTo>
                    <a:cubicBezTo>
                      <a:pt x="35" y="0"/>
                      <a:pt x="41" y="14"/>
                      <a:pt x="55" y="14"/>
                    </a:cubicBezTo>
                    <a:cubicBezTo>
                      <a:pt x="62" y="14"/>
                      <a:pt x="63" y="7"/>
                      <a:pt x="68" y="7"/>
                    </a:cubicBezTo>
                    <a:cubicBezTo>
                      <a:pt x="77" y="7"/>
                      <a:pt x="80" y="15"/>
                      <a:pt x="88" y="1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4" y="16"/>
                      <a:pt x="89" y="17"/>
                      <a:pt x="89" y="17"/>
                    </a:cubicBezTo>
                    <a:cubicBezTo>
                      <a:pt x="93" y="22"/>
                      <a:pt x="99" y="22"/>
                      <a:pt x="107" y="22"/>
                    </a:cubicBezTo>
                    <a:cubicBezTo>
                      <a:pt x="110" y="22"/>
                      <a:pt x="110" y="26"/>
                      <a:pt x="111" y="26"/>
                    </a:cubicBezTo>
                    <a:cubicBezTo>
                      <a:pt x="114" y="30"/>
                      <a:pt x="117" y="26"/>
                      <a:pt x="121" y="27"/>
                    </a:cubicBezTo>
                    <a:cubicBezTo>
                      <a:pt x="125" y="29"/>
                      <a:pt x="125" y="30"/>
                      <a:pt x="128" y="31"/>
                    </a:cubicBezTo>
                    <a:cubicBezTo>
                      <a:pt x="127" y="33"/>
                      <a:pt x="124" y="36"/>
                      <a:pt x="123" y="36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73" name="Freeform 108">
                <a:extLst>
                  <a:ext uri="{FF2B5EF4-FFF2-40B4-BE49-F238E27FC236}">
                    <a16:creationId xmlns:a16="http://schemas.microsoft.com/office/drawing/2014/main" id="{E2055A4C-39A3-4A60-8BE1-91657840C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6513" y="3013075"/>
                <a:ext cx="52388" cy="12700"/>
              </a:xfrm>
              <a:custGeom>
                <a:avLst/>
                <a:gdLst/>
                <a:ahLst/>
                <a:cxnLst>
                  <a:cxn ang="0">
                    <a:pos x="26" y="9"/>
                  </a:cxn>
                  <a:cxn ang="0">
                    <a:pos x="10" y="9"/>
                  </a:cxn>
                  <a:cxn ang="0">
                    <a:pos x="0" y="4"/>
                  </a:cxn>
                  <a:cxn ang="0">
                    <a:pos x="8" y="1"/>
                  </a:cxn>
                  <a:cxn ang="0">
                    <a:pos x="26" y="4"/>
                  </a:cxn>
                  <a:cxn ang="0">
                    <a:pos x="39" y="0"/>
                  </a:cxn>
                  <a:cxn ang="0">
                    <a:pos x="26" y="9"/>
                  </a:cxn>
                </a:cxnLst>
                <a:rect l="0" t="0" r="r" b="b"/>
                <a:pathLst>
                  <a:path w="39" h="9">
                    <a:moveTo>
                      <a:pt x="26" y="9"/>
                    </a:moveTo>
                    <a:cubicBezTo>
                      <a:pt x="20" y="9"/>
                      <a:pt x="13" y="9"/>
                      <a:pt x="10" y="9"/>
                    </a:cubicBezTo>
                    <a:cubicBezTo>
                      <a:pt x="7" y="9"/>
                      <a:pt x="0" y="9"/>
                      <a:pt x="0" y="4"/>
                    </a:cubicBezTo>
                    <a:cubicBezTo>
                      <a:pt x="0" y="1"/>
                      <a:pt x="5" y="1"/>
                      <a:pt x="8" y="1"/>
                    </a:cubicBezTo>
                    <a:cubicBezTo>
                      <a:pt x="16" y="1"/>
                      <a:pt x="19" y="4"/>
                      <a:pt x="26" y="4"/>
                    </a:cubicBezTo>
                    <a:cubicBezTo>
                      <a:pt x="32" y="4"/>
                      <a:pt x="35" y="2"/>
                      <a:pt x="39" y="0"/>
                    </a:cubicBezTo>
                    <a:cubicBezTo>
                      <a:pt x="35" y="6"/>
                      <a:pt x="32" y="7"/>
                      <a:pt x="26" y="9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74" name="Freeform 109">
                <a:extLst>
                  <a:ext uri="{FF2B5EF4-FFF2-40B4-BE49-F238E27FC236}">
                    <a16:creationId xmlns:a16="http://schemas.microsoft.com/office/drawing/2014/main" id="{A6303652-9888-4D0D-ADF1-D17BA5582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5713" y="3016250"/>
                <a:ext cx="36513" cy="12700"/>
              </a:xfrm>
              <a:custGeom>
                <a:avLst/>
                <a:gdLst/>
                <a:ahLst/>
                <a:cxnLst>
                  <a:cxn ang="0">
                    <a:pos x="27" y="6"/>
                  </a:cxn>
                  <a:cxn ang="0">
                    <a:pos x="23" y="6"/>
                  </a:cxn>
                  <a:cxn ang="0">
                    <a:pos x="19" y="5"/>
                  </a:cxn>
                  <a:cxn ang="0">
                    <a:pos x="9" y="9"/>
                  </a:cxn>
                  <a:cxn ang="0">
                    <a:pos x="0" y="6"/>
                  </a:cxn>
                  <a:cxn ang="0">
                    <a:pos x="7" y="1"/>
                  </a:cxn>
                  <a:cxn ang="0">
                    <a:pos x="16" y="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27" y="6"/>
                  </a:cxn>
                </a:cxnLst>
                <a:rect l="0" t="0" r="r" b="b"/>
                <a:pathLst>
                  <a:path w="27" h="9">
                    <a:moveTo>
                      <a:pt x="27" y="6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6"/>
                      <a:pt x="13" y="9"/>
                      <a:pt x="9" y="9"/>
                    </a:cubicBezTo>
                    <a:cubicBezTo>
                      <a:pt x="5" y="9"/>
                      <a:pt x="0" y="8"/>
                      <a:pt x="0" y="6"/>
                    </a:cubicBezTo>
                    <a:cubicBezTo>
                      <a:pt x="0" y="1"/>
                      <a:pt x="3" y="1"/>
                      <a:pt x="7" y="1"/>
                    </a:cubicBezTo>
                    <a:cubicBezTo>
                      <a:pt x="11" y="1"/>
                      <a:pt x="13" y="2"/>
                      <a:pt x="16" y="3"/>
                    </a:cubicBezTo>
                    <a:cubicBezTo>
                      <a:pt x="16" y="2"/>
                      <a:pt x="16" y="1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6" y="5"/>
                      <a:pt x="27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81" name="Freeform 110">
                <a:extLst>
                  <a:ext uri="{FF2B5EF4-FFF2-40B4-BE49-F238E27FC236}">
                    <a16:creationId xmlns:a16="http://schemas.microsoft.com/office/drawing/2014/main" id="{C3C74B9C-F9D3-437A-9611-A78CBBB47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813" y="3030538"/>
                <a:ext cx="26988" cy="19050"/>
              </a:xfrm>
              <a:custGeom>
                <a:avLst/>
                <a:gdLst/>
                <a:ahLst/>
                <a:cxnLst>
                  <a:cxn ang="0">
                    <a:pos x="15" y="14"/>
                  </a:cxn>
                  <a:cxn ang="0">
                    <a:pos x="12" y="9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13" y="1"/>
                  </a:cxn>
                  <a:cxn ang="0">
                    <a:pos x="20" y="11"/>
                  </a:cxn>
                  <a:cxn ang="0">
                    <a:pos x="16" y="14"/>
                  </a:cxn>
                  <a:cxn ang="0">
                    <a:pos x="15" y="14"/>
                  </a:cxn>
                </a:cxnLst>
                <a:rect l="0" t="0" r="r" b="b"/>
                <a:pathLst>
                  <a:path w="20" h="14">
                    <a:moveTo>
                      <a:pt x="15" y="14"/>
                    </a:moveTo>
                    <a:cubicBezTo>
                      <a:pt x="12" y="14"/>
                      <a:pt x="12" y="10"/>
                      <a:pt x="12" y="9"/>
                    </a:cubicBezTo>
                    <a:cubicBezTo>
                      <a:pt x="8" y="9"/>
                      <a:pt x="0" y="8"/>
                      <a:pt x="0" y="4"/>
                    </a:cubicBezTo>
                    <a:cubicBezTo>
                      <a:pt x="0" y="0"/>
                      <a:pt x="6" y="1"/>
                      <a:pt x="9" y="1"/>
                    </a:cubicBezTo>
                    <a:cubicBezTo>
                      <a:pt x="10" y="1"/>
                      <a:pt x="12" y="1"/>
                      <a:pt x="13" y="1"/>
                    </a:cubicBezTo>
                    <a:cubicBezTo>
                      <a:pt x="13" y="7"/>
                      <a:pt x="20" y="6"/>
                      <a:pt x="20" y="11"/>
                    </a:cubicBezTo>
                    <a:cubicBezTo>
                      <a:pt x="20" y="13"/>
                      <a:pt x="18" y="14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83" name="Freeform 111">
                <a:extLst>
                  <a:ext uri="{FF2B5EF4-FFF2-40B4-BE49-F238E27FC236}">
                    <a16:creationId xmlns:a16="http://schemas.microsoft.com/office/drawing/2014/main" id="{2D5B0056-BD51-4653-BDE1-7A1679111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3013" y="3014663"/>
                <a:ext cx="11113" cy="11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3" y="8"/>
                  </a:cxn>
                  <a:cxn ang="0">
                    <a:pos x="0" y="5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6" y="0"/>
                      <a:pt x="6" y="2"/>
                      <a:pt x="8" y="3"/>
                    </a:cubicBezTo>
                    <a:cubicBezTo>
                      <a:pt x="7" y="6"/>
                      <a:pt x="5" y="8"/>
                      <a:pt x="3" y="8"/>
                    </a:cubicBezTo>
                    <a:cubicBezTo>
                      <a:pt x="2" y="8"/>
                      <a:pt x="0" y="6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94" name="Freeform 112">
                <a:extLst>
                  <a:ext uri="{FF2B5EF4-FFF2-40B4-BE49-F238E27FC236}">
                    <a16:creationId xmlns:a16="http://schemas.microsoft.com/office/drawing/2014/main" id="{7E0613DB-C56E-4803-93A7-A7F5211E0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8425" y="3016250"/>
                <a:ext cx="58738" cy="34925"/>
              </a:xfrm>
              <a:custGeom>
                <a:avLst/>
                <a:gdLst/>
                <a:ahLst/>
                <a:cxnLst>
                  <a:cxn ang="0">
                    <a:pos x="19" y="13"/>
                  </a:cxn>
                  <a:cxn ang="0">
                    <a:pos x="17" y="19"/>
                  </a:cxn>
                  <a:cxn ang="0">
                    <a:pos x="3" y="26"/>
                  </a:cxn>
                  <a:cxn ang="0">
                    <a:pos x="0" y="22"/>
                  </a:cxn>
                  <a:cxn ang="0">
                    <a:pos x="15" y="10"/>
                  </a:cxn>
                  <a:cxn ang="0">
                    <a:pos x="17" y="6"/>
                  </a:cxn>
                  <a:cxn ang="0">
                    <a:pos x="45" y="3"/>
                  </a:cxn>
                  <a:cxn ang="0">
                    <a:pos x="19" y="13"/>
                  </a:cxn>
                </a:cxnLst>
                <a:rect l="0" t="0" r="r" b="b"/>
                <a:pathLst>
                  <a:path w="45" h="26">
                    <a:moveTo>
                      <a:pt x="19" y="13"/>
                    </a:moveTo>
                    <a:cubicBezTo>
                      <a:pt x="16" y="13"/>
                      <a:pt x="19" y="17"/>
                      <a:pt x="17" y="19"/>
                    </a:cubicBezTo>
                    <a:cubicBezTo>
                      <a:pt x="15" y="21"/>
                      <a:pt x="8" y="26"/>
                      <a:pt x="3" y="26"/>
                    </a:cubicBezTo>
                    <a:cubicBezTo>
                      <a:pt x="1" y="26"/>
                      <a:pt x="0" y="24"/>
                      <a:pt x="0" y="22"/>
                    </a:cubicBezTo>
                    <a:cubicBezTo>
                      <a:pt x="0" y="12"/>
                      <a:pt x="8" y="12"/>
                      <a:pt x="15" y="10"/>
                    </a:cubicBezTo>
                    <a:cubicBezTo>
                      <a:pt x="16" y="10"/>
                      <a:pt x="16" y="7"/>
                      <a:pt x="17" y="6"/>
                    </a:cubicBezTo>
                    <a:cubicBezTo>
                      <a:pt x="21" y="2"/>
                      <a:pt x="41" y="0"/>
                      <a:pt x="45" y="3"/>
                    </a:cubicBezTo>
                    <a:cubicBezTo>
                      <a:pt x="40" y="9"/>
                      <a:pt x="26" y="13"/>
                      <a:pt x="19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95" name="Freeform 113">
                <a:extLst>
                  <a:ext uri="{FF2B5EF4-FFF2-40B4-BE49-F238E27FC236}">
                    <a16:creationId xmlns:a16="http://schemas.microsoft.com/office/drawing/2014/main" id="{8D93EF10-84B6-453E-A589-1AD17415E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9700" y="2922588"/>
                <a:ext cx="17463" cy="19050"/>
              </a:xfrm>
              <a:custGeom>
                <a:avLst/>
                <a:gdLst/>
                <a:ahLst/>
                <a:cxnLst>
                  <a:cxn ang="0">
                    <a:pos x="13" y="8"/>
                  </a:cxn>
                  <a:cxn ang="0">
                    <a:pos x="8" y="14"/>
                  </a:cxn>
                  <a:cxn ang="0">
                    <a:pos x="0" y="5"/>
                  </a:cxn>
                  <a:cxn ang="0">
                    <a:pos x="13" y="8"/>
                  </a:cxn>
                </a:cxnLst>
                <a:rect l="0" t="0" r="r" b="b"/>
                <a:pathLst>
                  <a:path w="13" h="14">
                    <a:moveTo>
                      <a:pt x="13" y="8"/>
                    </a:moveTo>
                    <a:cubicBezTo>
                      <a:pt x="13" y="9"/>
                      <a:pt x="10" y="14"/>
                      <a:pt x="8" y="14"/>
                    </a:cubicBezTo>
                    <a:cubicBezTo>
                      <a:pt x="6" y="14"/>
                      <a:pt x="0" y="9"/>
                      <a:pt x="0" y="5"/>
                    </a:cubicBezTo>
                    <a:cubicBezTo>
                      <a:pt x="0" y="0"/>
                      <a:pt x="13" y="4"/>
                      <a:pt x="13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99" name="Freeform 114">
                <a:extLst>
                  <a:ext uri="{FF2B5EF4-FFF2-40B4-BE49-F238E27FC236}">
                    <a16:creationId xmlns:a16="http://schemas.microsoft.com/office/drawing/2014/main" id="{E6524D6A-5ED1-4FE8-8D28-8416FB276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9863" y="2924175"/>
                <a:ext cx="47625" cy="14288"/>
              </a:xfrm>
              <a:custGeom>
                <a:avLst/>
                <a:gdLst/>
                <a:ahLst/>
                <a:cxnLst>
                  <a:cxn ang="0">
                    <a:pos x="31" y="2"/>
                  </a:cxn>
                  <a:cxn ang="0">
                    <a:pos x="36" y="10"/>
                  </a:cxn>
                  <a:cxn ang="0">
                    <a:pos x="34" y="10"/>
                  </a:cxn>
                  <a:cxn ang="0">
                    <a:pos x="18" y="6"/>
                  </a:cxn>
                  <a:cxn ang="0">
                    <a:pos x="8" y="6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23" y="0"/>
                  </a:cxn>
                  <a:cxn ang="0">
                    <a:pos x="30" y="2"/>
                  </a:cxn>
                  <a:cxn ang="0">
                    <a:pos x="31" y="2"/>
                  </a:cxn>
                </a:cxnLst>
                <a:rect l="0" t="0" r="r" b="b"/>
                <a:pathLst>
                  <a:path w="36" h="10">
                    <a:moveTo>
                      <a:pt x="31" y="2"/>
                    </a:moveTo>
                    <a:cubicBezTo>
                      <a:pt x="32" y="5"/>
                      <a:pt x="36" y="6"/>
                      <a:pt x="36" y="10"/>
                    </a:cubicBezTo>
                    <a:cubicBezTo>
                      <a:pt x="36" y="10"/>
                      <a:pt x="35" y="10"/>
                      <a:pt x="34" y="10"/>
                    </a:cubicBezTo>
                    <a:cubicBezTo>
                      <a:pt x="28" y="10"/>
                      <a:pt x="25" y="6"/>
                      <a:pt x="18" y="6"/>
                    </a:cubicBezTo>
                    <a:cubicBezTo>
                      <a:pt x="14" y="6"/>
                      <a:pt x="12" y="6"/>
                      <a:pt x="8" y="6"/>
                    </a:cubicBezTo>
                    <a:cubicBezTo>
                      <a:pt x="6" y="6"/>
                      <a:pt x="0" y="4"/>
                      <a:pt x="0" y="4"/>
                    </a:cubicBezTo>
                    <a:cubicBezTo>
                      <a:pt x="0" y="2"/>
                      <a:pt x="3" y="1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3"/>
                      <a:pt x="27" y="2"/>
                      <a:pt x="30" y="2"/>
                    </a:cubicBezTo>
                    <a:lnTo>
                      <a:pt x="31" y="2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00" name="Freeform 115">
                <a:extLst>
                  <a:ext uri="{FF2B5EF4-FFF2-40B4-BE49-F238E27FC236}">
                    <a16:creationId xmlns:a16="http://schemas.microsoft.com/office/drawing/2014/main" id="{0975A77A-1084-4F7B-B8C6-1341A087E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3513" y="2836863"/>
                <a:ext cx="19050" cy="46038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5"/>
                  </a:cxn>
                  <a:cxn ang="0">
                    <a:pos x="14" y="24"/>
                  </a:cxn>
                  <a:cxn ang="0">
                    <a:pos x="11" y="17"/>
                  </a:cxn>
                  <a:cxn ang="0">
                    <a:pos x="15" y="12"/>
                  </a:cxn>
                  <a:cxn ang="0">
                    <a:pos x="4" y="0"/>
                  </a:cxn>
                  <a:cxn ang="0">
                    <a:pos x="0" y="9"/>
                  </a:cxn>
                  <a:cxn ang="0">
                    <a:pos x="3" y="21"/>
                  </a:cxn>
                  <a:cxn ang="0">
                    <a:pos x="3" y="27"/>
                  </a:cxn>
                  <a:cxn ang="0">
                    <a:pos x="9" y="35"/>
                  </a:cxn>
                  <a:cxn ang="0">
                    <a:pos x="4" y="28"/>
                  </a:cxn>
                </a:cxnLst>
                <a:rect l="0" t="0" r="r" b="b"/>
                <a:pathLst>
                  <a:path w="15" h="35">
                    <a:moveTo>
                      <a:pt x="4" y="28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8" y="25"/>
                      <a:pt x="12" y="24"/>
                      <a:pt x="14" y="24"/>
                    </a:cubicBezTo>
                    <a:cubicBezTo>
                      <a:pt x="14" y="20"/>
                      <a:pt x="11" y="20"/>
                      <a:pt x="11" y="17"/>
                    </a:cubicBezTo>
                    <a:cubicBezTo>
                      <a:pt x="11" y="15"/>
                      <a:pt x="15" y="14"/>
                      <a:pt x="15" y="12"/>
                    </a:cubicBezTo>
                    <a:cubicBezTo>
                      <a:pt x="8" y="10"/>
                      <a:pt x="4" y="6"/>
                      <a:pt x="4" y="0"/>
                    </a:cubicBezTo>
                    <a:cubicBezTo>
                      <a:pt x="0" y="2"/>
                      <a:pt x="0" y="5"/>
                      <a:pt x="0" y="9"/>
                    </a:cubicBezTo>
                    <a:cubicBezTo>
                      <a:pt x="0" y="15"/>
                      <a:pt x="3" y="16"/>
                      <a:pt x="3" y="21"/>
                    </a:cubicBezTo>
                    <a:cubicBezTo>
                      <a:pt x="3" y="26"/>
                      <a:pt x="3" y="24"/>
                      <a:pt x="3" y="27"/>
                    </a:cubicBezTo>
                    <a:cubicBezTo>
                      <a:pt x="3" y="30"/>
                      <a:pt x="4" y="35"/>
                      <a:pt x="9" y="35"/>
                    </a:cubicBezTo>
                    <a:cubicBezTo>
                      <a:pt x="7" y="32"/>
                      <a:pt x="6" y="31"/>
                      <a:pt x="4" y="28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01" name="Freeform 119">
                <a:extLst>
                  <a:ext uri="{FF2B5EF4-FFF2-40B4-BE49-F238E27FC236}">
                    <a16:creationId xmlns:a16="http://schemas.microsoft.com/office/drawing/2014/main" id="{010F729B-BAE2-48D5-96E7-ECA785CEB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4613" y="2709863"/>
                <a:ext cx="76200" cy="71438"/>
              </a:xfrm>
              <a:custGeom>
                <a:avLst/>
                <a:gdLst/>
                <a:ahLst/>
                <a:cxnLst>
                  <a:cxn ang="0">
                    <a:pos x="48" y="38"/>
                  </a:cxn>
                  <a:cxn ang="0">
                    <a:pos x="46" y="35"/>
                  </a:cxn>
                  <a:cxn ang="0">
                    <a:pos x="42" y="40"/>
                  </a:cxn>
                  <a:cxn ang="0">
                    <a:pos x="47" y="48"/>
                  </a:cxn>
                  <a:cxn ang="0">
                    <a:pos x="42" y="53"/>
                  </a:cxn>
                  <a:cxn ang="0">
                    <a:pos x="40" y="50"/>
                  </a:cxn>
                  <a:cxn ang="0">
                    <a:pos x="36" y="51"/>
                  </a:cxn>
                  <a:cxn ang="0">
                    <a:pos x="26" y="37"/>
                  </a:cxn>
                  <a:cxn ang="0">
                    <a:pos x="28" y="32"/>
                  </a:cxn>
                  <a:cxn ang="0">
                    <a:pos x="27" y="29"/>
                  </a:cxn>
                  <a:cxn ang="0">
                    <a:pos x="21" y="28"/>
                  </a:cxn>
                  <a:cxn ang="0">
                    <a:pos x="21" y="32"/>
                  </a:cxn>
                  <a:cxn ang="0">
                    <a:pos x="17" y="30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4" y="45"/>
                  </a:cxn>
                  <a:cxn ang="0">
                    <a:pos x="4" y="36"/>
                  </a:cxn>
                  <a:cxn ang="0">
                    <a:pos x="2" y="32"/>
                  </a:cxn>
                  <a:cxn ang="0">
                    <a:pos x="5" y="22"/>
                  </a:cxn>
                  <a:cxn ang="0">
                    <a:pos x="19" y="14"/>
                  </a:cxn>
                  <a:cxn ang="0">
                    <a:pos x="26" y="20"/>
                  </a:cxn>
                  <a:cxn ang="0">
                    <a:pos x="28" y="20"/>
                  </a:cxn>
                  <a:cxn ang="0">
                    <a:pos x="32" y="15"/>
                  </a:cxn>
                  <a:cxn ang="0">
                    <a:pos x="41" y="9"/>
                  </a:cxn>
                  <a:cxn ang="0">
                    <a:pos x="42" y="0"/>
                  </a:cxn>
                  <a:cxn ang="0">
                    <a:pos x="48" y="4"/>
                  </a:cxn>
                  <a:cxn ang="0">
                    <a:pos x="58" y="33"/>
                  </a:cxn>
                  <a:cxn ang="0">
                    <a:pos x="53" y="46"/>
                  </a:cxn>
                  <a:cxn ang="0">
                    <a:pos x="48" y="36"/>
                  </a:cxn>
                  <a:cxn ang="0">
                    <a:pos x="48" y="38"/>
                  </a:cxn>
                </a:cxnLst>
                <a:rect l="0" t="0" r="r" b="b"/>
                <a:pathLst>
                  <a:path w="58" h="53">
                    <a:moveTo>
                      <a:pt x="48" y="38"/>
                    </a:moveTo>
                    <a:cubicBezTo>
                      <a:pt x="48" y="37"/>
                      <a:pt x="47" y="36"/>
                      <a:pt x="46" y="35"/>
                    </a:cubicBezTo>
                    <a:cubicBezTo>
                      <a:pt x="44" y="37"/>
                      <a:pt x="42" y="38"/>
                      <a:pt x="42" y="40"/>
                    </a:cubicBezTo>
                    <a:cubicBezTo>
                      <a:pt x="42" y="43"/>
                      <a:pt x="47" y="44"/>
                      <a:pt x="47" y="48"/>
                    </a:cubicBezTo>
                    <a:cubicBezTo>
                      <a:pt x="47" y="51"/>
                      <a:pt x="45" y="53"/>
                      <a:pt x="42" y="53"/>
                    </a:cubicBezTo>
                    <a:cubicBezTo>
                      <a:pt x="41" y="53"/>
                      <a:pt x="40" y="51"/>
                      <a:pt x="40" y="50"/>
                    </a:cubicBezTo>
                    <a:cubicBezTo>
                      <a:pt x="39" y="51"/>
                      <a:pt x="37" y="51"/>
                      <a:pt x="36" y="51"/>
                    </a:cubicBezTo>
                    <a:cubicBezTo>
                      <a:pt x="31" y="51"/>
                      <a:pt x="26" y="44"/>
                      <a:pt x="26" y="37"/>
                    </a:cubicBezTo>
                    <a:cubicBezTo>
                      <a:pt x="26" y="34"/>
                      <a:pt x="27" y="33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30"/>
                      <a:pt x="20" y="31"/>
                      <a:pt x="21" y="32"/>
                    </a:cubicBezTo>
                    <a:cubicBezTo>
                      <a:pt x="18" y="32"/>
                      <a:pt x="18" y="31"/>
                      <a:pt x="17" y="30"/>
                    </a:cubicBezTo>
                    <a:cubicBezTo>
                      <a:pt x="17" y="30"/>
                      <a:pt x="16" y="31"/>
                      <a:pt x="16" y="32"/>
                    </a:cubicBezTo>
                    <a:cubicBezTo>
                      <a:pt x="14" y="31"/>
                      <a:pt x="12" y="28"/>
                      <a:pt x="12" y="28"/>
                    </a:cubicBezTo>
                    <a:cubicBezTo>
                      <a:pt x="8" y="32"/>
                      <a:pt x="8" y="45"/>
                      <a:pt x="4" y="45"/>
                    </a:cubicBezTo>
                    <a:cubicBezTo>
                      <a:pt x="0" y="45"/>
                      <a:pt x="4" y="37"/>
                      <a:pt x="4" y="36"/>
                    </a:cubicBezTo>
                    <a:cubicBezTo>
                      <a:pt x="4" y="35"/>
                      <a:pt x="2" y="33"/>
                      <a:pt x="2" y="32"/>
                    </a:cubicBezTo>
                    <a:cubicBezTo>
                      <a:pt x="2" y="28"/>
                      <a:pt x="4" y="26"/>
                      <a:pt x="5" y="22"/>
                    </a:cubicBezTo>
                    <a:cubicBezTo>
                      <a:pt x="13" y="22"/>
                      <a:pt x="11" y="14"/>
                      <a:pt x="19" y="14"/>
                    </a:cubicBezTo>
                    <a:cubicBezTo>
                      <a:pt x="24" y="14"/>
                      <a:pt x="23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18"/>
                      <a:pt x="30" y="16"/>
                      <a:pt x="32" y="15"/>
                    </a:cubicBezTo>
                    <a:cubicBezTo>
                      <a:pt x="32" y="10"/>
                      <a:pt x="39" y="12"/>
                      <a:pt x="41" y="9"/>
                    </a:cubicBezTo>
                    <a:cubicBezTo>
                      <a:pt x="42" y="7"/>
                      <a:pt x="42" y="1"/>
                      <a:pt x="42" y="0"/>
                    </a:cubicBezTo>
                    <a:cubicBezTo>
                      <a:pt x="45" y="0"/>
                      <a:pt x="47" y="2"/>
                      <a:pt x="48" y="4"/>
                    </a:cubicBezTo>
                    <a:cubicBezTo>
                      <a:pt x="51" y="7"/>
                      <a:pt x="58" y="30"/>
                      <a:pt x="58" y="33"/>
                    </a:cubicBezTo>
                    <a:cubicBezTo>
                      <a:pt x="58" y="37"/>
                      <a:pt x="53" y="39"/>
                      <a:pt x="53" y="46"/>
                    </a:cubicBezTo>
                    <a:cubicBezTo>
                      <a:pt x="51" y="46"/>
                      <a:pt x="48" y="37"/>
                      <a:pt x="48" y="36"/>
                    </a:cubicBezTo>
                    <a:lnTo>
                      <a:pt x="48" y="38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02" name="Freeform 120">
                <a:extLst>
                  <a:ext uri="{FF2B5EF4-FFF2-40B4-BE49-F238E27FC236}">
                    <a16:creationId xmlns:a16="http://schemas.microsoft.com/office/drawing/2014/main" id="{44049E43-9F84-4CA9-8517-4764502A9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4763" y="2690813"/>
                <a:ext cx="36513" cy="39688"/>
              </a:xfrm>
              <a:custGeom>
                <a:avLst/>
                <a:gdLst/>
                <a:ahLst/>
                <a:cxnLst>
                  <a:cxn ang="0">
                    <a:pos x="3" y="29"/>
                  </a:cxn>
                  <a:cxn ang="0">
                    <a:pos x="0" y="29"/>
                  </a:cxn>
                  <a:cxn ang="0">
                    <a:pos x="22" y="5"/>
                  </a:cxn>
                  <a:cxn ang="0">
                    <a:pos x="25" y="0"/>
                  </a:cxn>
                  <a:cxn ang="0">
                    <a:pos x="28" y="6"/>
                  </a:cxn>
                  <a:cxn ang="0">
                    <a:pos x="24" y="9"/>
                  </a:cxn>
                  <a:cxn ang="0">
                    <a:pos x="17" y="13"/>
                  </a:cxn>
                  <a:cxn ang="0">
                    <a:pos x="3" y="29"/>
                  </a:cxn>
                </a:cxnLst>
                <a:rect l="0" t="0" r="r" b="b"/>
                <a:pathLst>
                  <a:path w="28" h="29">
                    <a:moveTo>
                      <a:pt x="3" y="29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4" y="18"/>
                      <a:pt x="18" y="13"/>
                      <a:pt x="22" y="5"/>
                    </a:cubicBezTo>
                    <a:cubicBezTo>
                      <a:pt x="23" y="3"/>
                      <a:pt x="23" y="1"/>
                      <a:pt x="25" y="0"/>
                    </a:cubicBezTo>
                    <a:cubicBezTo>
                      <a:pt x="24" y="4"/>
                      <a:pt x="26" y="5"/>
                      <a:pt x="28" y="6"/>
                    </a:cubicBezTo>
                    <a:cubicBezTo>
                      <a:pt x="26" y="8"/>
                      <a:pt x="26" y="9"/>
                      <a:pt x="24" y="9"/>
                    </a:cubicBezTo>
                    <a:cubicBezTo>
                      <a:pt x="23" y="12"/>
                      <a:pt x="20" y="13"/>
                      <a:pt x="17" y="13"/>
                    </a:cubicBezTo>
                    <a:cubicBezTo>
                      <a:pt x="15" y="22"/>
                      <a:pt x="8" y="26"/>
                      <a:pt x="3" y="29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03" name="Freeform 121">
                <a:extLst>
                  <a:ext uri="{FF2B5EF4-FFF2-40B4-BE49-F238E27FC236}">
                    <a16:creationId xmlns:a16="http://schemas.microsoft.com/office/drawing/2014/main" id="{5ED778F9-2548-4B8C-92DE-370E780563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3338" y="2563813"/>
                <a:ext cx="71438" cy="101600"/>
              </a:xfrm>
              <a:custGeom>
                <a:avLst/>
                <a:gdLst/>
                <a:ahLst/>
                <a:cxnLst>
                  <a:cxn ang="0">
                    <a:pos x="4" y="31"/>
                  </a:cxn>
                  <a:cxn ang="0">
                    <a:pos x="6" y="20"/>
                  </a:cxn>
                  <a:cxn ang="0">
                    <a:pos x="5" y="7"/>
                  </a:cxn>
                  <a:cxn ang="0">
                    <a:pos x="9" y="0"/>
                  </a:cxn>
                  <a:cxn ang="0">
                    <a:pos x="16" y="7"/>
                  </a:cxn>
                  <a:cxn ang="0">
                    <a:pos x="21" y="3"/>
                  </a:cxn>
                  <a:cxn ang="0">
                    <a:pos x="22" y="5"/>
                  </a:cxn>
                  <a:cxn ang="0">
                    <a:pos x="23" y="8"/>
                  </a:cxn>
                  <a:cxn ang="0">
                    <a:pos x="28" y="25"/>
                  </a:cxn>
                  <a:cxn ang="0">
                    <a:pos x="20" y="42"/>
                  </a:cxn>
                  <a:cxn ang="0">
                    <a:pos x="30" y="59"/>
                  </a:cxn>
                  <a:cxn ang="0">
                    <a:pos x="30" y="58"/>
                  </a:cxn>
                  <a:cxn ang="0">
                    <a:pos x="34" y="55"/>
                  </a:cxn>
                  <a:cxn ang="0">
                    <a:pos x="43" y="64"/>
                  </a:cxn>
                  <a:cxn ang="0">
                    <a:pos x="46" y="61"/>
                  </a:cxn>
                  <a:cxn ang="0">
                    <a:pos x="49" y="62"/>
                  </a:cxn>
                  <a:cxn ang="0">
                    <a:pos x="46" y="66"/>
                  </a:cxn>
                  <a:cxn ang="0">
                    <a:pos x="49" y="66"/>
                  </a:cxn>
                  <a:cxn ang="0">
                    <a:pos x="54" y="71"/>
                  </a:cxn>
                  <a:cxn ang="0">
                    <a:pos x="54" y="74"/>
                  </a:cxn>
                  <a:cxn ang="0">
                    <a:pos x="53" y="76"/>
                  </a:cxn>
                  <a:cxn ang="0">
                    <a:pos x="51" y="73"/>
                  </a:cxn>
                  <a:cxn ang="0">
                    <a:pos x="36" y="61"/>
                  </a:cxn>
                  <a:cxn ang="0">
                    <a:pos x="37" y="69"/>
                  </a:cxn>
                  <a:cxn ang="0">
                    <a:pos x="25" y="60"/>
                  </a:cxn>
                  <a:cxn ang="0">
                    <a:pos x="19" y="62"/>
                  </a:cxn>
                  <a:cxn ang="0">
                    <a:pos x="13" y="57"/>
                  </a:cxn>
                  <a:cxn ang="0">
                    <a:pos x="15" y="53"/>
                  </a:cxn>
                  <a:cxn ang="0">
                    <a:pos x="15" y="49"/>
                  </a:cxn>
                  <a:cxn ang="0">
                    <a:pos x="13" y="49"/>
                  </a:cxn>
                  <a:cxn ang="0">
                    <a:pos x="10" y="51"/>
                  </a:cxn>
                  <a:cxn ang="0">
                    <a:pos x="1" y="44"/>
                  </a:cxn>
                  <a:cxn ang="0">
                    <a:pos x="4" y="31"/>
                  </a:cxn>
                </a:cxnLst>
                <a:rect l="0" t="0" r="r" b="b"/>
                <a:pathLst>
                  <a:path w="54" h="76">
                    <a:moveTo>
                      <a:pt x="4" y="31"/>
                    </a:moveTo>
                    <a:cubicBezTo>
                      <a:pt x="6" y="28"/>
                      <a:pt x="6" y="23"/>
                      <a:pt x="6" y="20"/>
                    </a:cubicBezTo>
                    <a:cubicBezTo>
                      <a:pt x="7" y="15"/>
                      <a:pt x="5" y="12"/>
                      <a:pt x="5" y="7"/>
                    </a:cubicBezTo>
                    <a:cubicBezTo>
                      <a:pt x="5" y="3"/>
                      <a:pt x="6" y="0"/>
                      <a:pt x="9" y="0"/>
                    </a:cubicBezTo>
                    <a:cubicBezTo>
                      <a:pt x="13" y="0"/>
                      <a:pt x="12" y="7"/>
                      <a:pt x="16" y="7"/>
                    </a:cubicBezTo>
                    <a:cubicBezTo>
                      <a:pt x="18" y="7"/>
                      <a:pt x="20" y="4"/>
                      <a:pt x="21" y="3"/>
                    </a:cubicBezTo>
                    <a:cubicBezTo>
                      <a:pt x="21" y="3"/>
                      <a:pt x="22" y="4"/>
                      <a:pt x="22" y="5"/>
                    </a:cubicBezTo>
                    <a:cubicBezTo>
                      <a:pt x="22" y="6"/>
                      <a:pt x="23" y="7"/>
                      <a:pt x="23" y="8"/>
                    </a:cubicBezTo>
                    <a:cubicBezTo>
                      <a:pt x="23" y="13"/>
                      <a:pt x="28" y="18"/>
                      <a:pt x="28" y="25"/>
                    </a:cubicBezTo>
                    <a:cubicBezTo>
                      <a:pt x="28" y="33"/>
                      <a:pt x="20" y="34"/>
                      <a:pt x="20" y="42"/>
                    </a:cubicBezTo>
                    <a:cubicBezTo>
                      <a:pt x="20" y="48"/>
                      <a:pt x="26" y="57"/>
                      <a:pt x="30" y="59"/>
                    </a:cubicBezTo>
                    <a:cubicBezTo>
                      <a:pt x="30" y="59"/>
                      <a:pt x="30" y="58"/>
                      <a:pt x="30" y="58"/>
                    </a:cubicBezTo>
                    <a:cubicBezTo>
                      <a:pt x="30" y="56"/>
                      <a:pt x="32" y="54"/>
                      <a:pt x="34" y="55"/>
                    </a:cubicBezTo>
                    <a:cubicBezTo>
                      <a:pt x="39" y="55"/>
                      <a:pt x="40" y="63"/>
                      <a:pt x="43" y="64"/>
                    </a:cubicBezTo>
                    <a:cubicBezTo>
                      <a:pt x="44" y="64"/>
                      <a:pt x="45" y="61"/>
                      <a:pt x="46" y="61"/>
                    </a:cubicBezTo>
                    <a:cubicBezTo>
                      <a:pt x="47" y="61"/>
                      <a:pt x="48" y="62"/>
                      <a:pt x="49" y="62"/>
                    </a:cubicBezTo>
                    <a:cubicBezTo>
                      <a:pt x="48" y="64"/>
                      <a:pt x="46" y="64"/>
                      <a:pt x="46" y="66"/>
                    </a:cubicBezTo>
                    <a:cubicBezTo>
                      <a:pt x="46" y="67"/>
                      <a:pt x="48" y="67"/>
                      <a:pt x="49" y="66"/>
                    </a:cubicBezTo>
                    <a:cubicBezTo>
                      <a:pt x="49" y="69"/>
                      <a:pt x="51" y="71"/>
                      <a:pt x="54" y="71"/>
                    </a:cubicBezTo>
                    <a:cubicBezTo>
                      <a:pt x="54" y="72"/>
                      <a:pt x="54" y="73"/>
                      <a:pt x="54" y="74"/>
                    </a:cubicBezTo>
                    <a:cubicBezTo>
                      <a:pt x="54" y="75"/>
                      <a:pt x="53" y="76"/>
                      <a:pt x="53" y="76"/>
                    </a:cubicBezTo>
                    <a:cubicBezTo>
                      <a:pt x="51" y="76"/>
                      <a:pt x="51" y="74"/>
                      <a:pt x="51" y="73"/>
                    </a:cubicBezTo>
                    <a:cubicBezTo>
                      <a:pt x="48" y="69"/>
                      <a:pt x="39" y="65"/>
                      <a:pt x="36" y="61"/>
                    </a:cubicBezTo>
                    <a:cubicBezTo>
                      <a:pt x="34" y="64"/>
                      <a:pt x="35" y="66"/>
                      <a:pt x="37" y="69"/>
                    </a:cubicBezTo>
                    <a:cubicBezTo>
                      <a:pt x="31" y="69"/>
                      <a:pt x="31" y="60"/>
                      <a:pt x="25" y="60"/>
                    </a:cubicBezTo>
                    <a:cubicBezTo>
                      <a:pt x="23" y="60"/>
                      <a:pt x="21" y="62"/>
                      <a:pt x="19" y="62"/>
                    </a:cubicBezTo>
                    <a:cubicBezTo>
                      <a:pt x="16" y="62"/>
                      <a:pt x="13" y="59"/>
                      <a:pt x="13" y="57"/>
                    </a:cubicBezTo>
                    <a:cubicBezTo>
                      <a:pt x="13" y="55"/>
                      <a:pt x="14" y="53"/>
                      <a:pt x="15" y="53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0"/>
                      <a:pt x="11" y="51"/>
                      <a:pt x="10" y="51"/>
                    </a:cubicBezTo>
                    <a:cubicBezTo>
                      <a:pt x="8" y="51"/>
                      <a:pt x="1" y="47"/>
                      <a:pt x="1" y="44"/>
                    </a:cubicBezTo>
                    <a:cubicBezTo>
                      <a:pt x="1" y="38"/>
                      <a:pt x="0" y="30"/>
                      <a:pt x="4" y="31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04" name="Freeform 122">
                <a:extLst>
                  <a:ext uri="{FF2B5EF4-FFF2-40B4-BE49-F238E27FC236}">
                    <a16:creationId xmlns:a16="http://schemas.microsoft.com/office/drawing/2014/main" id="{FE1B8847-1F14-459F-A858-C4A034BF8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7950" y="2665413"/>
                <a:ext cx="23813" cy="41275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0" y="20"/>
                  </a:cxn>
                  <a:cxn ang="0">
                    <a:pos x="14" y="28"/>
                  </a:cxn>
                  <a:cxn ang="0">
                    <a:pos x="14" y="30"/>
                  </a:cxn>
                  <a:cxn ang="0">
                    <a:pos x="10" y="30"/>
                  </a:cxn>
                  <a:cxn ang="0">
                    <a:pos x="8" y="25"/>
                  </a:cxn>
                  <a:cxn ang="0">
                    <a:pos x="8" y="23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8" y="15"/>
                  </a:cxn>
                  <a:cxn ang="0">
                    <a:pos x="10" y="13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3" y="2"/>
                  </a:cxn>
                  <a:cxn ang="0">
                    <a:pos x="13" y="6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8" y="15"/>
                  </a:cxn>
                  <a:cxn ang="0">
                    <a:pos x="16" y="20"/>
                  </a:cxn>
                </a:cxnLst>
                <a:rect l="0" t="0" r="r" b="b"/>
                <a:pathLst>
                  <a:path w="18" h="30">
                    <a:moveTo>
                      <a:pt x="16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2" y="27"/>
                      <a:pt x="14" y="28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1" y="30"/>
                      <a:pt x="10" y="30"/>
                    </a:cubicBezTo>
                    <a:cubicBezTo>
                      <a:pt x="7" y="30"/>
                      <a:pt x="7" y="27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5" y="23"/>
                      <a:pt x="3" y="19"/>
                      <a:pt x="2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4" y="15"/>
                      <a:pt x="7" y="15"/>
                      <a:pt x="8" y="15"/>
                    </a:cubicBezTo>
                    <a:cubicBezTo>
                      <a:pt x="8" y="15"/>
                      <a:pt x="10" y="14"/>
                      <a:pt x="10" y="13"/>
                    </a:cubicBezTo>
                    <a:cubicBezTo>
                      <a:pt x="10" y="8"/>
                      <a:pt x="1" y="5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9" y="2"/>
                      <a:pt x="13" y="2"/>
                    </a:cubicBezTo>
                    <a:cubicBezTo>
                      <a:pt x="13" y="3"/>
                      <a:pt x="13" y="5"/>
                      <a:pt x="13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5" y="8"/>
                      <a:pt x="15" y="12"/>
                      <a:pt x="15" y="12"/>
                    </a:cubicBezTo>
                    <a:cubicBezTo>
                      <a:pt x="15" y="12"/>
                      <a:pt x="18" y="15"/>
                      <a:pt x="18" y="15"/>
                    </a:cubicBezTo>
                    <a:cubicBezTo>
                      <a:pt x="18" y="18"/>
                      <a:pt x="17" y="19"/>
                      <a:pt x="16" y="2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05" name="Freeform 123">
                <a:extLst>
                  <a:ext uri="{FF2B5EF4-FFF2-40B4-BE49-F238E27FC236}">
                    <a16:creationId xmlns:a16="http://schemas.microsoft.com/office/drawing/2014/main" id="{5D92AE77-3AC4-4477-AD74-D31E3C885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3025" y="2676525"/>
                <a:ext cx="19050" cy="25400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14" y="7"/>
                  </a:cxn>
                  <a:cxn ang="0">
                    <a:pos x="1" y="19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2"/>
                  </a:cxn>
                  <a:cxn ang="0">
                    <a:pos x="3" y="1"/>
                  </a:cxn>
                </a:cxnLst>
                <a:rect l="0" t="0" r="r" b="b"/>
                <a:pathLst>
                  <a:path w="14" h="19">
                    <a:moveTo>
                      <a:pt x="3" y="1"/>
                    </a:moveTo>
                    <a:cubicBezTo>
                      <a:pt x="4" y="3"/>
                      <a:pt x="14" y="4"/>
                      <a:pt x="14" y="7"/>
                    </a:cubicBezTo>
                    <a:cubicBezTo>
                      <a:pt x="14" y="14"/>
                      <a:pt x="5" y="17"/>
                      <a:pt x="1" y="19"/>
                    </a:cubicBezTo>
                    <a:cubicBezTo>
                      <a:pt x="1" y="13"/>
                      <a:pt x="0" y="6"/>
                      <a:pt x="0" y="2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4" y="2"/>
                      <a:pt x="5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06" name="Freeform 124">
                <a:extLst>
                  <a:ext uri="{FF2B5EF4-FFF2-40B4-BE49-F238E27FC236}">
                    <a16:creationId xmlns:a16="http://schemas.microsoft.com/office/drawing/2014/main" id="{FEBAE160-CFDF-43D8-BEEB-2622CEEF5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550" y="2692400"/>
                <a:ext cx="19050" cy="31750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9" y="17"/>
                  </a:cxn>
                  <a:cxn ang="0">
                    <a:pos x="11" y="22"/>
                  </a:cxn>
                  <a:cxn ang="0">
                    <a:pos x="9" y="24"/>
                  </a:cxn>
                  <a:cxn ang="0">
                    <a:pos x="0" y="14"/>
                  </a:cxn>
                  <a:cxn ang="0">
                    <a:pos x="4" y="12"/>
                  </a:cxn>
                  <a:cxn ang="0">
                    <a:pos x="8" y="1"/>
                  </a:cxn>
                  <a:cxn ang="0">
                    <a:pos x="14" y="5"/>
                  </a:cxn>
                </a:cxnLst>
                <a:rect l="0" t="0" r="r" b="b"/>
                <a:pathLst>
                  <a:path w="14" h="24">
                    <a:moveTo>
                      <a:pt x="14" y="5"/>
                    </a:moveTo>
                    <a:cubicBezTo>
                      <a:pt x="14" y="10"/>
                      <a:pt x="10" y="13"/>
                      <a:pt x="9" y="17"/>
                    </a:cubicBezTo>
                    <a:cubicBezTo>
                      <a:pt x="9" y="21"/>
                      <a:pt x="11" y="20"/>
                      <a:pt x="11" y="22"/>
                    </a:cubicBezTo>
                    <a:cubicBezTo>
                      <a:pt x="11" y="23"/>
                      <a:pt x="10" y="24"/>
                      <a:pt x="9" y="24"/>
                    </a:cubicBezTo>
                    <a:cubicBezTo>
                      <a:pt x="7" y="24"/>
                      <a:pt x="0" y="17"/>
                      <a:pt x="0" y="14"/>
                    </a:cubicBezTo>
                    <a:cubicBezTo>
                      <a:pt x="0" y="13"/>
                      <a:pt x="3" y="12"/>
                      <a:pt x="4" y="12"/>
                    </a:cubicBezTo>
                    <a:cubicBezTo>
                      <a:pt x="4" y="11"/>
                      <a:pt x="6" y="1"/>
                      <a:pt x="8" y="1"/>
                    </a:cubicBezTo>
                    <a:cubicBezTo>
                      <a:pt x="12" y="0"/>
                      <a:pt x="14" y="3"/>
                      <a:pt x="14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07" name="Freeform 125">
                <a:extLst>
                  <a:ext uri="{FF2B5EF4-FFF2-40B4-BE49-F238E27FC236}">
                    <a16:creationId xmlns:a16="http://schemas.microsoft.com/office/drawing/2014/main" id="{0A7B71BB-7901-4694-8E43-EA024CCAD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0013" y="2693988"/>
                <a:ext cx="7938" cy="206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15"/>
                  </a:cxn>
                  <a:cxn ang="0">
                    <a:pos x="0" y="15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cubicBezTo>
                      <a:pt x="7" y="7"/>
                      <a:pt x="2" y="9"/>
                      <a:pt x="2" y="15"/>
                    </a:cubicBezTo>
                    <a:cubicBezTo>
                      <a:pt x="2" y="15"/>
                      <a:pt x="0" y="15"/>
                      <a:pt x="0" y="15"/>
                    </a:cubicBezTo>
                    <a:cubicBezTo>
                      <a:pt x="1" y="10"/>
                      <a:pt x="4" y="7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08" name="Freeform 126">
                <a:extLst>
                  <a:ext uri="{FF2B5EF4-FFF2-40B4-BE49-F238E27FC236}">
                    <a16:creationId xmlns:a16="http://schemas.microsoft.com/office/drawing/2014/main" id="{834E600B-D08A-4D13-B77D-52C75061F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4775" y="2706688"/>
                <a:ext cx="11113" cy="111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4"/>
                      <a:pt x="6" y="8"/>
                      <a:pt x="2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3"/>
                      <a:pt x="2" y="2"/>
                      <a:pt x="3" y="0"/>
                    </a:cubicBezTo>
                    <a:cubicBezTo>
                      <a:pt x="5" y="1"/>
                      <a:pt x="7" y="1"/>
                      <a:pt x="8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09" name="Freeform 127">
                <a:extLst>
                  <a:ext uri="{FF2B5EF4-FFF2-40B4-BE49-F238E27FC236}">
                    <a16:creationId xmlns:a16="http://schemas.microsoft.com/office/drawing/2014/main" id="{C92E89B8-9718-4AE1-8E73-960B82271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2075" y="2665413"/>
                <a:ext cx="12700" cy="174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4"/>
                      <a:pt x="10" y="5"/>
                      <a:pt x="10" y="10"/>
                    </a:cubicBezTo>
                    <a:cubicBezTo>
                      <a:pt x="10" y="12"/>
                      <a:pt x="6" y="8"/>
                      <a:pt x="6" y="6"/>
                    </a:cubicBezTo>
                    <a:cubicBezTo>
                      <a:pt x="4" y="5"/>
                      <a:pt x="2" y="6"/>
                      <a:pt x="0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10" name="Freeform 128">
                <a:extLst>
                  <a:ext uri="{FF2B5EF4-FFF2-40B4-BE49-F238E27FC236}">
                    <a16:creationId xmlns:a16="http://schemas.microsoft.com/office/drawing/2014/main" id="{BC98DC99-8F36-45C6-9778-2614D52347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625" y="2649538"/>
                <a:ext cx="19050" cy="20638"/>
              </a:xfrm>
              <a:custGeom>
                <a:avLst/>
                <a:gdLst/>
                <a:ahLst/>
                <a:cxnLst>
                  <a:cxn ang="0">
                    <a:pos x="11" y="15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4" y="7"/>
                  </a:cxn>
                  <a:cxn ang="0">
                    <a:pos x="11" y="15"/>
                  </a:cxn>
                </a:cxnLst>
                <a:rect l="0" t="0" r="r" b="b"/>
                <a:pathLst>
                  <a:path w="15" h="15">
                    <a:moveTo>
                      <a:pt x="11" y="15"/>
                    </a:moveTo>
                    <a:cubicBezTo>
                      <a:pt x="9" y="15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13" y="2"/>
                      <a:pt x="14" y="7"/>
                    </a:cubicBezTo>
                    <a:cubicBezTo>
                      <a:pt x="15" y="10"/>
                      <a:pt x="13" y="15"/>
                      <a:pt x="11" y="15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11" name="Freeform 129">
                <a:extLst>
                  <a:ext uri="{FF2B5EF4-FFF2-40B4-BE49-F238E27FC236}">
                    <a16:creationId xmlns:a16="http://schemas.microsoft.com/office/drawing/2014/main" id="{164991C2-A6A1-47E4-89C7-21CC3A3FE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6675" y="2652713"/>
                <a:ext cx="6350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12" name="Freeform 130">
                <a:extLst>
                  <a:ext uri="{FF2B5EF4-FFF2-40B4-BE49-F238E27FC236}">
                    <a16:creationId xmlns:a16="http://schemas.microsoft.com/office/drawing/2014/main" id="{926BBE5C-992F-4D97-9A4F-F2D08F115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2441575"/>
                <a:ext cx="36513" cy="50800"/>
              </a:xfrm>
              <a:custGeom>
                <a:avLst/>
                <a:gdLst/>
                <a:ahLst/>
                <a:cxnLst>
                  <a:cxn ang="0">
                    <a:pos x="8" y="39"/>
                  </a:cxn>
                  <a:cxn ang="0">
                    <a:pos x="1" y="26"/>
                  </a:cxn>
                  <a:cxn ang="0">
                    <a:pos x="16" y="0"/>
                  </a:cxn>
                  <a:cxn ang="0">
                    <a:pos x="8" y="39"/>
                  </a:cxn>
                </a:cxnLst>
                <a:rect l="0" t="0" r="r" b="b"/>
                <a:pathLst>
                  <a:path w="27" h="39">
                    <a:moveTo>
                      <a:pt x="8" y="39"/>
                    </a:moveTo>
                    <a:cubicBezTo>
                      <a:pt x="0" y="39"/>
                      <a:pt x="1" y="33"/>
                      <a:pt x="1" y="26"/>
                    </a:cubicBezTo>
                    <a:cubicBezTo>
                      <a:pt x="1" y="17"/>
                      <a:pt x="10" y="0"/>
                      <a:pt x="16" y="0"/>
                    </a:cubicBezTo>
                    <a:cubicBezTo>
                      <a:pt x="27" y="0"/>
                      <a:pt x="18" y="39"/>
                      <a:pt x="8" y="39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13" name="Freeform 131">
                <a:extLst>
                  <a:ext uri="{FF2B5EF4-FFF2-40B4-BE49-F238E27FC236}">
                    <a16:creationId xmlns:a16="http://schemas.microsoft.com/office/drawing/2014/main" id="{31BCFF29-93E7-4F81-A78F-C955AFC82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4425" y="2532063"/>
                <a:ext cx="41275" cy="34925"/>
              </a:xfrm>
              <a:custGeom>
                <a:avLst/>
                <a:gdLst/>
                <a:ahLst/>
                <a:cxnLst>
                  <a:cxn ang="0">
                    <a:pos x="2" y="11"/>
                  </a:cxn>
                  <a:cxn ang="0">
                    <a:pos x="26" y="0"/>
                  </a:cxn>
                  <a:cxn ang="0">
                    <a:pos x="31" y="7"/>
                  </a:cxn>
                  <a:cxn ang="0">
                    <a:pos x="11" y="27"/>
                  </a:cxn>
                  <a:cxn ang="0">
                    <a:pos x="2" y="18"/>
                  </a:cxn>
                  <a:cxn ang="0">
                    <a:pos x="2" y="11"/>
                  </a:cxn>
                </a:cxnLst>
                <a:rect l="0" t="0" r="r" b="b"/>
                <a:pathLst>
                  <a:path w="31" h="27">
                    <a:moveTo>
                      <a:pt x="2" y="11"/>
                    </a:moveTo>
                    <a:cubicBezTo>
                      <a:pt x="5" y="11"/>
                      <a:pt x="20" y="0"/>
                      <a:pt x="26" y="0"/>
                    </a:cubicBezTo>
                    <a:cubicBezTo>
                      <a:pt x="28" y="0"/>
                      <a:pt x="31" y="4"/>
                      <a:pt x="31" y="7"/>
                    </a:cubicBezTo>
                    <a:cubicBezTo>
                      <a:pt x="31" y="13"/>
                      <a:pt x="18" y="27"/>
                      <a:pt x="11" y="27"/>
                    </a:cubicBezTo>
                    <a:cubicBezTo>
                      <a:pt x="5" y="27"/>
                      <a:pt x="2" y="24"/>
                      <a:pt x="2" y="18"/>
                    </a:cubicBezTo>
                    <a:cubicBezTo>
                      <a:pt x="2" y="15"/>
                      <a:pt x="0" y="11"/>
                      <a:pt x="2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14" name="Freeform 132">
                <a:extLst>
                  <a:ext uri="{FF2B5EF4-FFF2-40B4-BE49-F238E27FC236}">
                    <a16:creationId xmlns:a16="http://schemas.microsoft.com/office/drawing/2014/main" id="{BA327EA2-94F1-496B-9E5F-FCB05C016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038" y="2476500"/>
                <a:ext cx="195263" cy="374650"/>
              </a:xfrm>
              <a:custGeom>
                <a:avLst/>
                <a:gdLst/>
                <a:ahLst/>
                <a:cxnLst>
                  <a:cxn ang="0">
                    <a:pos x="12" y="172"/>
                  </a:cxn>
                  <a:cxn ang="0">
                    <a:pos x="21" y="152"/>
                  </a:cxn>
                  <a:cxn ang="0">
                    <a:pos x="25" y="147"/>
                  </a:cxn>
                  <a:cxn ang="0">
                    <a:pos x="15" y="119"/>
                  </a:cxn>
                  <a:cxn ang="0">
                    <a:pos x="8" y="109"/>
                  </a:cxn>
                  <a:cxn ang="0">
                    <a:pos x="8" y="105"/>
                  </a:cxn>
                  <a:cxn ang="0">
                    <a:pos x="8" y="106"/>
                  </a:cxn>
                  <a:cxn ang="0">
                    <a:pos x="12" y="96"/>
                  </a:cxn>
                  <a:cxn ang="0">
                    <a:pos x="9" y="77"/>
                  </a:cxn>
                  <a:cxn ang="0">
                    <a:pos x="0" y="65"/>
                  </a:cxn>
                  <a:cxn ang="0">
                    <a:pos x="8" y="47"/>
                  </a:cxn>
                  <a:cxn ang="0">
                    <a:pos x="19" y="43"/>
                  </a:cxn>
                  <a:cxn ang="0">
                    <a:pos x="45" y="19"/>
                  </a:cxn>
                  <a:cxn ang="0">
                    <a:pos x="47" y="19"/>
                  </a:cxn>
                  <a:cxn ang="0">
                    <a:pos x="50" y="24"/>
                  </a:cxn>
                  <a:cxn ang="0">
                    <a:pos x="52" y="20"/>
                  </a:cxn>
                  <a:cxn ang="0">
                    <a:pos x="52" y="9"/>
                  </a:cxn>
                  <a:cxn ang="0">
                    <a:pos x="64" y="6"/>
                  </a:cxn>
                  <a:cxn ang="0">
                    <a:pos x="78" y="6"/>
                  </a:cxn>
                  <a:cxn ang="0">
                    <a:pos x="96" y="0"/>
                  </a:cxn>
                  <a:cxn ang="0">
                    <a:pos x="115" y="5"/>
                  </a:cxn>
                  <a:cxn ang="0">
                    <a:pos x="130" y="22"/>
                  </a:cxn>
                  <a:cxn ang="0">
                    <a:pos x="100" y="58"/>
                  </a:cxn>
                  <a:cxn ang="0">
                    <a:pos x="104" y="64"/>
                  </a:cxn>
                  <a:cxn ang="0">
                    <a:pos x="129" y="93"/>
                  </a:cxn>
                  <a:cxn ang="0">
                    <a:pos x="147" y="134"/>
                  </a:cxn>
                  <a:cxn ang="0">
                    <a:pos x="142" y="156"/>
                  </a:cxn>
                  <a:cxn ang="0">
                    <a:pos x="115" y="170"/>
                  </a:cxn>
                  <a:cxn ang="0">
                    <a:pos x="105" y="180"/>
                  </a:cxn>
                  <a:cxn ang="0">
                    <a:pos x="104" y="176"/>
                  </a:cxn>
                  <a:cxn ang="0">
                    <a:pos x="104" y="181"/>
                  </a:cxn>
                  <a:cxn ang="0">
                    <a:pos x="93" y="192"/>
                  </a:cxn>
                  <a:cxn ang="0">
                    <a:pos x="90" y="183"/>
                  </a:cxn>
                  <a:cxn ang="0">
                    <a:pos x="91" y="177"/>
                  </a:cxn>
                  <a:cxn ang="0">
                    <a:pos x="88" y="170"/>
                  </a:cxn>
                  <a:cxn ang="0">
                    <a:pos x="73" y="161"/>
                  </a:cxn>
                  <a:cxn ang="0">
                    <a:pos x="63" y="149"/>
                  </a:cxn>
                  <a:cxn ang="0">
                    <a:pos x="43" y="141"/>
                  </a:cxn>
                  <a:cxn ang="0">
                    <a:pos x="41" y="135"/>
                  </a:cxn>
                  <a:cxn ang="0">
                    <a:pos x="30" y="129"/>
                  </a:cxn>
                  <a:cxn ang="0">
                    <a:pos x="27" y="134"/>
                  </a:cxn>
                  <a:cxn ang="0">
                    <a:pos x="29" y="142"/>
                  </a:cxn>
                  <a:cxn ang="0">
                    <a:pos x="16" y="171"/>
                  </a:cxn>
                  <a:cxn ang="0">
                    <a:pos x="31" y="192"/>
                  </a:cxn>
                  <a:cxn ang="0">
                    <a:pos x="30" y="192"/>
                  </a:cxn>
                  <a:cxn ang="0">
                    <a:pos x="35" y="206"/>
                  </a:cxn>
                  <a:cxn ang="0">
                    <a:pos x="73" y="243"/>
                  </a:cxn>
                  <a:cxn ang="0">
                    <a:pos x="71" y="251"/>
                  </a:cxn>
                  <a:cxn ang="0">
                    <a:pos x="80" y="267"/>
                  </a:cxn>
                  <a:cxn ang="0">
                    <a:pos x="84" y="280"/>
                  </a:cxn>
                  <a:cxn ang="0">
                    <a:pos x="78" y="280"/>
                  </a:cxn>
                  <a:cxn ang="0">
                    <a:pos x="75" y="282"/>
                  </a:cxn>
                  <a:cxn ang="0">
                    <a:pos x="68" y="278"/>
                  </a:cxn>
                  <a:cxn ang="0">
                    <a:pos x="37" y="246"/>
                  </a:cxn>
                  <a:cxn ang="0">
                    <a:pos x="27" y="214"/>
                  </a:cxn>
                  <a:cxn ang="0">
                    <a:pos x="14" y="192"/>
                  </a:cxn>
                  <a:cxn ang="0">
                    <a:pos x="8" y="192"/>
                  </a:cxn>
                  <a:cxn ang="0">
                    <a:pos x="8" y="189"/>
                  </a:cxn>
                  <a:cxn ang="0">
                    <a:pos x="10" y="172"/>
                  </a:cxn>
                  <a:cxn ang="0">
                    <a:pos x="11" y="172"/>
                  </a:cxn>
                  <a:cxn ang="0">
                    <a:pos x="12" y="172"/>
                  </a:cxn>
                </a:cxnLst>
                <a:rect l="0" t="0" r="r" b="b"/>
                <a:pathLst>
                  <a:path w="147" h="282">
                    <a:moveTo>
                      <a:pt x="12" y="172"/>
                    </a:moveTo>
                    <a:cubicBezTo>
                      <a:pt x="16" y="165"/>
                      <a:pt x="17" y="160"/>
                      <a:pt x="21" y="152"/>
                    </a:cubicBezTo>
                    <a:cubicBezTo>
                      <a:pt x="22" y="150"/>
                      <a:pt x="25" y="149"/>
                      <a:pt x="25" y="147"/>
                    </a:cubicBezTo>
                    <a:cubicBezTo>
                      <a:pt x="25" y="143"/>
                      <a:pt x="19" y="123"/>
                      <a:pt x="15" y="119"/>
                    </a:cubicBezTo>
                    <a:cubicBezTo>
                      <a:pt x="12" y="116"/>
                      <a:pt x="8" y="114"/>
                      <a:pt x="8" y="109"/>
                    </a:cubicBezTo>
                    <a:cubicBezTo>
                      <a:pt x="8" y="108"/>
                      <a:pt x="8" y="107"/>
                      <a:pt x="8" y="105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9" y="105"/>
                      <a:pt x="12" y="100"/>
                      <a:pt x="12" y="96"/>
                    </a:cubicBezTo>
                    <a:cubicBezTo>
                      <a:pt x="12" y="91"/>
                      <a:pt x="12" y="82"/>
                      <a:pt x="9" y="77"/>
                    </a:cubicBezTo>
                    <a:cubicBezTo>
                      <a:pt x="6" y="73"/>
                      <a:pt x="0" y="73"/>
                      <a:pt x="0" y="65"/>
                    </a:cubicBezTo>
                    <a:cubicBezTo>
                      <a:pt x="0" y="57"/>
                      <a:pt x="3" y="51"/>
                      <a:pt x="8" y="47"/>
                    </a:cubicBezTo>
                    <a:cubicBezTo>
                      <a:pt x="10" y="44"/>
                      <a:pt x="15" y="45"/>
                      <a:pt x="19" y="43"/>
                    </a:cubicBezTo>
                    <a:cubicBezTo>
                      <a:pt x="29" y="36"/>
                      <a:pt x="36" y="33"/>
                      <a:pt x="45" y="19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23"/>
                      <a:pt x="49" y="24"/>
                      <a:pt x="50" y="24"/>
                    </a:cubicBezTo>
                    <a:cubicBezTo>
                      <a:pt x="51" y="24"/>
                      <a:pt x="52" y="22"/>
                      <a:pt x="52" y="20"/>
                    </a:cubicBezTo>
                    <a:cubicBezTo>
                      <a:pt x="52" y="16"/>
                      <a:pt x="52" y="13"/>
                      <a:pt x="52" y="9"/>
                    </a:cubicBezTo>
                    <a:cubicBezTo>
                      <a:pt x="52" y="9"/>
                      <a:pt x="62" y="6"/>
                      <a:pt x="64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84" y="9"/>
                      <a:pt x="89" y="0"/>
                      <a:pt x="96" y="0"/>
                    </a:cubicBezTo>
                    <a:cubicBezTo>
                      <a:pt x="103" y="0"/>
                      <a:pt x="107" y="5"/>
                      <a:pt x="115" y="5"/>
                    </a:cubicBezTo>
                    <a:cubicBezTo>
                      <a:pt x="115" y="16"/>
                      <a:pt x="123" y="20"/>
                      <a:pt x="130" y="22"/>
                    </a:cubicBezTo>
                    <a:cubicBezTo>
                      <a:pt x="121" y="36"/>
                      <a:pt x="100" y="39"/>
                      <a:pt x="100" y="58"/>
                    </a:cubicBezTo>
                    <a:cubicBezTo>
                      <a:pt x="100" y="62"/>
                      <a:pt x="102" y="63"/>
                      <a:pt x="104" y="64"/>
                    </a:cubicBezTo>
                    <a:cubicBezTo>
                      <a:pt x="114" y="74"/>
                      <a:pt x="118" y="86"/>
                      <a:pt x="129" y="93"/>
                    </a:cubicBezTo>
                    <a:cubicBezTo>
                      <a:pt x="140" y="100"/>
                      <a:pt x="147" y="119"/>
                      <a:pt x="147" y="134"/>
                    </a:cubicBezTo>
                    <a:cubicBezTo>
                      <a:pt x="147" y="144"/>
                      <a:pt x="142" y="148"/>
                      <a:pt x="142" y="156"/>
                    </a:cubicBezTo>
                    <a:cubicBezTo>
                      <a:pt x="127" y="160"/>
                      <a:pt x="126" y="164"/>
                      <a:pt x="115" y="170"/>
                    </a:cubicBezTo>
                    <a:cubicBezTo>
                      <a:pt x="109" y="173"/>
                      <a:pt x="110" y="180"/>
                      <a:pt x="105" y="180"/>
                    </a:cubicBezTo>
                    <a:cubicBezTo>
                      <a:pt x="104" y="180"/>
                      <a:pt x="104" y="177"/>
                      <a:pt x="104" y="176"/>
                    </a:cubicBezTo>
                    <a:cubicBezTo>
                      <a:pt x="104" y="179"/>
                      <a:pt x="104" y="180"/>
                      <a:pt x="104" y="181"/>
                    </a:cubicBezTo>
                    <a:cubicBezTo>
                      <a:pt x="104" y="185"/>
                      <a:pt x="95" y="192"/>
                      <a:pt x="93" y="192"/>
                    </a:cubicBezTo>
                    <a:cubicBezTo>
                      <a:pt x="91" y="192"/>
                      <a:pt x="90" y="186"/>
                      <a:pt x="90" y="183"/>
                    </a:cubicBezTo>
                    <a:cubicBezTo>
                      <a:pt x="90" y="179"/>
                      <a:pt x="90" y="178"/>
                      <a:pt x="91" y="177"/>
                    </a:cubicBezTo>
                    <a:cubicBezTo>
                      <a:pt x="90" y="176"/>
                      <a:pt x="89" y="172"/>
                      <a:pt x="88" y="170"/>
                    </a:cubicBezTo>
                    <a:cubicBezTo>
                      <a:pt x="82" y="170"/>
                      <a:pt x="73" y="168"/>
                      <a:pt x="73" y="161"/>
                    </a:cubicBezTo>
                    <a:cubicBezTo>
                      <a:pt x="63" y="161"/>
                      <a:pt x="68" y="155"/>
                      <a:pt x="63" y="149"/>
                    </a:cubicBezTo>
                    <a:cubicBezTo>
                      <a:pt x="56" y="143"/>
                      <a:pt x="50" y="143"/>
                      <a:pt x="43" y="141"/>
                    </a:cubicBezTo>
                    <a:cubicBezTo>
                      <a:pt x="42" y="141"/>
                      <a:pt x="41" y="135"/>
                      <a:pt x="41" y="135"/>
                    </a:cubicBezTo>
                    <a:cubicBezTo>
                      <a:pt x="40" y="130"/>
                      <a:pt x="34" y="129"/>
                      <a:pt x="30" y="129"/>
                    </a:cubicBezTo>
                    <a:cubicBezTo>
                      <a:pt x="26" y="129"/>
                      <a:pt x="27" y="132"/>
                      <a:pt x="27" y="134"/>
                    </a:cubicBezTo>
                    <a:cubicBezTo>
                      <a:pt x="27" y="138"/>
                      <a:pt x="29" y="139"/>
                      <a:pt x="29" y="142"/>
                    </a:cubicBezTo>
                    <a:cubicBezTo>
                      <a:pt x="29" y="156"/>
                      <a:pt x="16" y="159"/>
                      <a:pt x="16" y="171"/>
                    </a:cubicBezTo>
                    <a:cubicBezTo>
                      <a:pt x="16" y="185"/>
                      <a:pt x="31" y="179"/>
                      <a:pt x="31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2" y="195"/>
                      <a:pt x="32" y="203"/>
                      <a:pt x="35" y="206"/>
                    </a:cubicBezTo>
                    <a:cubicBezTo>
                      <a:pt x="47" y="218"/>
                      <a:pt x="73" y="221"/>
                      <a:pt x="73" y="243"/>
                    </a:cubicBezTo>
                    <a:cubicBezTo>
                      <a:pt x="73" y="247"/>
                      <a:pt x="71" y="247"/>
                      <a:pt x="71" y="251"/>
                    </a:cubicBezTo>
                    <a:cubicBezTo>
                      <a:pt x="71" y="259"/>
                      <a:pt x="78" y="262"/>
                      <a:pt x="80" y="267"/>
                    </a:cubicBezTo>
                    <a:cubicBezTo>
                      <a:pt x="82" y="273"/>
                      <a:pt x="82" y="275"/>
                      <a:pt x="84" y="280"/>
                    </a:cubicBezTo>
                    <a:cubicBezTo>
                      <a:pt x="80" y="280"/>
                      <a:pt x="80" y="280"/>
                      <a:pt x="78" y="280"/>
                    </a:cubicBezTo>
                    <a:cubicBezTo>
                      <a:pt x="77" y="280"/>
                      <a:pt x="76" y="282"/>
                      <a:pt x="75" y="282"/>
                    </a:cubicBezTo>
                    <a:cubicBezTo>
                      <a:pt x="71" y="282"/>
                      <a:pt x="70" y="279"/>
                      <a:pt x="68" y="278"/>
                    </a:cubicBezTo>
                    <a:cubicBezTo>
                      <a:pt x="54" y="274"/>
                      <a:pt x="41" y="261"/>
                      <a:pt x="37" y="246"/>
                    </a:cubicBezTo>
                    <a:cubicBezTo>
                      <a:pt x="33" y="233"/>
                      <a:pt x="32" y="224"/>
                      <a:pt x="27" y="214"/>
                    </a:cubicBezTo>
                    <a:cubicBezTo>
                      <a:pt x="24" y="208"/>
                      <a:pt x="21" y="192"/>
                      <a:pt x="14" y="192"/>
                    </a:cubicBezTo>
                    <a:cubicBezTo>
                      <a:pt x="9" y="192"/>
                      <a:pt x="12" y="194"/>
                      <a:pt x="8" y="192"/>
                    </a:cubicBezTo>
                    <a:cubicBezTo>
                      <a:pt x="7" y="192"/>
                      <a:pt x="8" y="190"/>
                      <a:pt x="8" y="189"/>
                    </a:cubicBezTo>
                    <a:cubicBezTo>
                      <a:pt x="8" y="183"/>
                      <a:pt x="9" y="179"/>
                      <a:pt x="10" y="172"/>
                    </a:cubicBezTo>
                    <a:cubicBezTo>
                      <a:pt x="11" y="172"/>
                      <a:pt x="11" y="172"/>
                      <a:pt x="11" y="172"/>
                    </a:cubicBezTo>
                    <a:lnTo>
                      <a:pt x="12" y="172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15" name="Freeform 133">
                <a:extLst>
                  <a:ext uri="{FF2B5EF4-FFF2-40B4-BE49-F238E27FC236}">
                    <a16:creationId xmlns:a16="http://schemas.microsoft.com/office/drawing/2014/main" id="{FDDD71F6-FB8A-4F5E-9A42-6177E00AB4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2038" y="2898775"/>
                <a:ext cx="26988" cy="25400"/>
              </a:xfrm>
              <a:custGeom>
                <a:avLst/>
                <a:gdLst/>
                <a:ahLst/>
                <a:cxnLst>
                  <a:cxn ang="0">
                    <a:pos x="12" y="17"/>
                  </a:cxn>
                  <a:cxn ang="0">
                    <a:pos x="9" y="11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20" y="15"/>
                  </a:cxn>
                  <a:cxn ang="0">
                    <a:pos x="21" y="19"/>
                  </a:cxn>
                  <a:cxn ang="0">
                    <a:pos x="17" y="19"/>
                  </a:cxn>
                  <a:cxn ang="0">
                    <a:pos x="12" y="17"/>
                  </a:cxn>
                </a:cxnLst>
                <a:rect l="0" t="0" r="r" b="b"/>
                <a:pathLst>
                  <a:path w="21" h="19">
                    <a:moveTo>
                      <a:pt x="12" y="17"/>
                    </a:moveTo>
                    <a:cubicBezTo>
                      <a:pt x="11" y="17"/>
                      <a:pt x="9" y="12"/>
                      <a:pt x="9" y="11"/>
                    </a:cubicBezTo>
                    <a:cubicBezTo>
                      <a:pt x="7" y="7"/>
                      <a:pt x="0" y="9"/>
                      <a:pt x="0" y="6"/>
                    </a:cubicBezTo>
                    <a:cubicBezTo>
                      <a:pt x="0" y="3"/>
                      <a:pt x="6" y="0"/>
                      <a:pt x="9" y="0"/>
                    </a:cubicBezTo>
                    <a:cubicBezTo>
                      <a:pt x="11" y="7"/>
                      <a:pt x="14" y="15"/>
                      <a:pt x="20" y="15"/>
                    </a:cubicBezTo>
                    <a:cubicBezTo>
                      <a:pt x="20" y="16"/>
                      <a:pt x="20" y="18"/>
                      <a:pt x="21" y="19"/>
                    </a:cubicBezTo>
                    <a:cubicBezTo>
                      <a:pt x="20" y="19"/>
                      <a:pt x="18" y="19"/>
                      <a:pt x="17" y="19"/>
                    </a:cubicBezTo>
                    <a:cubicBezTo>
                      <a:pt x="15" y="19"/>
                      <a:pt x="14" y="17"/>
                      <a:pt x="12" y="17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16" name="Freeform 134">
                <a:extLst>
                  <a:ext uri="{FF2B5EF4-FFF2-40B4-BE49-F238E27FC236}">
                    <a16:creationId xmlns:a16="http://schemas.microsoft.com/office/drawing/2014/main" id="{088E2067-5B0B-435E-A5BF-64B9BEEC7B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313" y="2917825"/>
                <a:ext cx="11113" cy="111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4" y="8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9" h="8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3"/>
                    </a:cubicBezTo>
                    <a:cubicBezTo>
                      <a:pt x="9" y="5"/>
                      <a:pt x="7" y="8"/>
                      <a:pt x="4" y="8"/>
                    </a:cubicBezTo>
                    <a:cubicBezTo>
                      <a:pt x="1" y="8"/>
                      <a:pt x="1" y="5"/>
                      <a:pt x="1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17" name="Freeform 135">
                <a:extLst>
                  <a:ext uri="{FF2B5EF4-FFF2-40B4-BE49-F238E27FC236}">
                    <a16:creationId xmlns:a16="http://schemas.microsoft.com/office/drawing/2014/main" id="{C9961BDC-8E5D-444F-889D-B524324D5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5675" y="2892425"/>
                <a:ext cx="9525" cy="158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8" y="1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1" y="0"/>
                  </a:cxn>
                </a:cxnLst>
                <a:rect l="0" t="0" r="r" b="b"/>
                <a:pathLst>
                  <a:path w="8" h="12">
                    <a:moveTo>
                      <a:pt x="1" y="0"/>
                    </a:moveTo>
                    <a:cubicBezTo>
                      <a:pt x="5" y="4"/>
                      <a:pt x="8" y="7"/>
                      <a:pt x="8" y="12"/>
                    </a:cubicBezTo>
                    <a:cubicBezTo>
                      <a:pt x="5" y="12"/>
                      <a:pt x="0" y="5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18" name="Freeform 136">
                <a:extLst>
                  <a:ext uri="{FF2B5EF4-FFF2-40B4-BE49-F238E27FC236}">
                    <a16:creationId xmlns:a16="http://schemas.microsoft.com/office/drawing/2014/main" id="{E6700AA2-3417-46E2-B3D5-617CA9B8A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3450" y="2855913"/>
                <a:ext cx="15875" cy="158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8" y="1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12" h="11">
                    <a:moveTo>
                      <a:pt x="2" y="0"/>
                    </a:moveTo>
                    <a:cubicBezTo>
                      <a:pt x="5" y="2"/>
                      <a:pt x="12" y="11"/>
                      <a:pt x="8" y="11"/>
                    </a:cubicBezTo>
                    <a:cubicBezTo>
                      <a:pt x="6" y="11"/>
                      <a:pt x="1" y="4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19" name="Freeform 137">
                <a:extLst>
                  <a:ext uri="{FF2B5EF4-FFF2-40B4-BE49-F238E27FC236}">
                    <a16:creationId xmlns:a16="http://schemas.microsoft.com/office/drawing/2014/main" id="{4FA76B19-824D-4FB0-A767-6858E87D1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438" y="2284413"/>
                <a:ext cx="41275" cy="49213"/>
              </a:xfrm>
              <a:custGeom>
                <a:avLst/>
                <a:gdLst/>
                <a:ahLst/>
                <a:cxnLst>
                  <a:cxn ang="0">
                    <a:pos x="12" y="22"/>
                  </a:cxn>
                  <a:cxn ang="0">
                    <a:pos x="14" y="16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5" y="16"/>
                  </a:cxn>
                  <a:cxn ang="0">
                    <a:pos x="0" y="11"/>
                  </a:cxn>
                  <a:cxn ang="0">
                    <a:pos x="14" y="0"/>
                  </a:cxn>
                  <a:cxn ang="0">
                    <a:pos x="26" y="3"/>
                  </a:cxn>
                  <a:cxn ang="0">
                    <a:pos x="26" y="8"/>
                  </a:cxn>
                  <a:cxn ang="0">
                    <a:pos x="30" y="11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15" y="37"/>
                  </a:cxn>
                  <a:cxn ang="0">
                    <a:pos x="14" y="33"/>
                  </a:cxn>
                  <a:cxn ang="0">
                    <a:pos x="14" y="36"/>
                  </a:cxn>
                  <a:cxn ang="0">
                    <a:pos x="7" y="29"/>
                  </a:cxn>
                  <a:cxn ang="0">
                    <a:pos x="12" y="22"/>
                  </a:cxn>
                </a:cxnLst>
                <a:rect l="0" t="0" r="r" b="b"/>
                <a:pathLst>
                  <a:path w="30" h="37">
                    <a:moveTo>
                      <a:pt x="12" y="22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5"/>
                      <a:pt x="11" y="12"/>
                      <a:pt x="10" y="10"/>
                    </a:cubicBezTo>
                    <a:cubicBezTo>
                      <a:pt x="10" y="11"/>
                      <a:pt x="9" y="13"/>
                      <a:pt x="10" y="14"/>
                    </a:cubicBezTo>
                    <a:cubicBezTo>
                      <a:pt x="8" y="14"/>
                      <a:pt x="6" y="16"/>
                      <a:pt x="5" y="16"/>
                    </a:cubicBezTo>
                    <a:cubicBezTo>
                      <a:pt x="3" y="16"/>
                      <a:pt x="0" y="13"/>
                      <a:pt x="0" y="11"/>
                    </a:cubicBezTo>
                    <a:cubicBezTo>
                      <a:pt x="0" y="8"/>
                      <a:pt x="13" y="0"/>
                      <a:pt x="14" y="0"/>
                    </a:cubicBezTo>
                    <a:cubicBezTo>
                      <a:pt x="18" y="0"/>
                      <a:pt x="20" y="3"/>
                      <a:pt x="26" y="3"/>
                    </a:cubicBezTo>
                    <a:cubicBezTo>
                      <a:pt x="26" y="5"/>
                      <a:pt x="25" y="8"/>
                      <a:pt x="26" y="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3"/>
                      <a:pt x="29" y="14"/>
                      <a:pt x="30" y="16"/>
                    </a:cubicBezTo>
                    <a:cubicBezTo>
                      <a:pt x="29" y="16"/>
                      <a:pt x="27" y="16"/>
                      <a:pt x="26" y="16"/>
                    </a:cubicBezTo>
                    <a:cubicBezTo>
                      <a:pt x="25" y="24"/>
                      <a:pt x="21" y="37"/>
                      <a:pt x="15" y="37"/>
                    </a:cubicBezTo>
                    <a:cubicBezTo>
                      <a:pt x="14" y="37"/>
                      <a:pt x="14" y="35"/>
                      <a:pt x="14" y="3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0" y="36"/>
                      <a:pt x="7" y="31"/>
                      <a:pt x="7" y="29"/>
                    </a:cubicBezTo>
                    <a:cubicBezTo>
                      <a:pt x="7" y="28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20" name="Freeform 138">
                <a:extLst>
                  <a:ext uri="{FF2B5EF4-FFF2-40B4-BE49-F238E27FC236}">
                    <a16:creationId xmlns:a16="http://schemas.microsoft.com/office/drawing/2014/main" id="{6E8F5E03-35E9-4C51-9FB5-C169DFB824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6063" y="2271713"/>
                <a:ext cx="42863" cy="30163"/>
              </a:xfrm>
              <a:custGeom>
                <a:avLst/>
                <a:gdLst/>
                <a:ahLst/>
                <a:cxnLst>
                  <a:cxn ang="0">
                    <a:pos x="23" y="15"/>
                  </a:cxn>
                  <a:cxn ang="0">
                    <a:pos x="17" y="12"/>
                  </a:cxn>
                  <a:cxn ang="0">
                    <a:pos x="6" y="23"/>
                  </a:cxn>
                  <a:cxn ang="0">
                    <a:pos x="3" y="17"/>
                  </a:cxn>
                  <a:cxn ang="0">
                    <a:pos x="0" y="12"/>
                  </a:cxn>
                  <a:cxn ang="0">
                    <a:pos x="8" y="5"/>
                  </a:cxn>
                  <a:cxn ang="0">
                    <a:pos x="23" y="0"/>
                  </a:cxn>
                  <a:cxn ang="0">
                    <a:pos x="23" y="15"/>
                  </a:cxn>
                </a:cxnLst>
                <a:rect l="0" t="0" r="r" b="b"/>
                <a:pathLst>
                  <a:path w="33" h="23">
                    <a:moveTo>
                      <a:pt x="23" y="15"/>
                    </a:moveTo>
                    <a:cubicBezTo>
                      <a:pt x="20" y="15"/>
                      <a:pt x="18" y="13"/>
                      <a:pt x="17" y="12"/>
                    </a:cubicBezTo>
                    <a:cubicBezTo>
                      <a:pt x="13" y="16"/>
                      <a:pt x="12" y="23"/>
                      <a:pt x="6" y="23"/>
                    </a:cubicBezTo>
                    <a:cubicBezTo>
                      <a:pt x="4" y="23"/>
                      <a:pt x="3" y="19"/>
                      <a:pt x="3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12"/>
                      <a:pt x="8" y="6"/>
                      <a:pt x="8" y="5"/>
                    </a:cubicBezTo>
                    <a:cubicBezTo>
                      <a:pt x="16" y="7"/>
                      <a:pt x="17" y="0"/>
                      <a:pt x="23" y="0"/>
                    </a:cubicBezTo>
                    <a:cubicBezTo>
                      <a:pt x="33" y="0"/>
                      <a:pt x="28" y="15"/>
                      <a:pt x="23" y="15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21" name="Freeform 139">
                <a:extLst>
                  <a:ext uri="{FF2B5EF4-FFF2-40B4-BE49-F238E27FC236}">
                    <a16:creationId xmlns:a16="http://schemas.microsoft.com/office/drawing/2014/main" id="{BFA13CC6-91B6-4DCA-A12C-2EC10D8970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2250" y="2136775"/>
                <a:ext cx="185738" cy="153988"/>
              </a:xfrm>
              <a:custGeom>
                <a:avLst/>
                <a:gdLst/>
                <a:ahLst/>
                <a:cxnLst>
                  <a:cxn ang="0">
                    <a:pos x="55" y="110"/>
                  </a:cxn>
                  <a:cxn ang="0">
                    <a:pos x="55" y="107"/>
                  </a:cxn>
                  <a:cxn ang="0">
                    <a:pos x="56" y="99"/>
                  </a:cxn>
                  <a:cxn ang="0">
                    <a:pos x="43" y="95"/>
                  </a:cxn>
                  <a:cxn ang="0">
                    <a:pos x="39" y="99"/>
                  </a:cxn>
                  <a:cxn ang="0">
                    <a:pos x="29" y="100"/>
                  </a:cxn>
                  <a:cxn ang="0">
                    <a:pos x="6" y="106"/>
                  </a:cxn>
                  <a:cxn ang="0">
                    <a:pos x="0" y="104"/>
                  </a:cxn>
                  <a:cxn ang="0">
                    <a:pos x="5" y="101"/>
                  </a:cxn>
                  <a:cxn ang="0">
                    <a:pos x="30" y="84"/>
                  </a:cxn>
                  <a:cxn ang="0">
                    <a:pos x="57" y="84"/>
                  </a:cxn>
                  <a:cxn ang="0">
                    <a:pos x="72" y="70"/>
                  </a:cxn>
                  <a:cxn ang="0">
                    <a:pos x="79" y="59"/>
                  </a:cxn>
                  <a:cxn ang="0">
                    <a:pos x="77" y="64"/>
                  </a:cxn>
                  <a:cxn ang="0">
                    <a:pos x="79" y="66"/>
                  </a:cxn>
                  <a:cxn ang="0">
                    <a:pos x="92" y="60"/>
                  </a:cxn>
                  <a:cxn ang="0">
                    <a:pos x="116" y="25"/>
                  </a:cxn>
                  <a:cxn ang="0">
                    <a:pos x="114" y="19"/>
                  </a:cxn>
                  <a:cxn ang="0">
                    <a:pos x="125" y="3"/>
                  </a:cxn>
                  <a:cxn ang="0">
                    <a:pos x="130" y="4"/>
                  </a:cxn>
                  <a:cxn ang="0">
                    <a:pos x="129" y="4"/>
                  </a:cxn>
                  <a:cxn ang="0">
                    <a:pos x="128" y="0"/>
                  </a:cxn>
                  <a:cxn ang="0">
                    <a:pos x="133" y="2"/>
                  </a:cxn>
                  <a:cxn ang="0">
                    <a:pos x="134" y="11"/>
                  </a:cxn>
                  <a:cxn ang="0">
                    <a:pos x="140" y="26"/>
                  </a:cxn>
                  <a:cxn ang="0">
                    <a:pos x="134" y="40"/>
                  </a:cxn>
                  <a:cxn ang="0">
                    <a:pos x="134" y="43"/>
                  </a:cxn>
                  <a:cxn ang="0">
                    <a:pos x="130" y="44"/>
                  </a:cxn>
                  <a:cxn ang="0">
                    <a:pos x="127" y="63"/>
                  </a:cxn>
                  <a:cxn ang="0">
                    <a:pos x="122" y="76"/>
                  </a:cxn>
                  <a:cxn ang="0">
                    <a:pos x="125" y="84"/>
                  </a:cxn>
                  <a:cxn ang="0">
                    <a:pos x="114" y="93"/>
                  </a:cxn>
                  <a:cxn ang="0">
                    <a:pos x="114" y="86"/>
                  </a:cxn>
                  <a:cxn ang="0">
                    <a:pos x="102" y="96"/>
                  </a:cxn>
                  <a:cxn ang="0">
                    <a:pos x="100" y="94"/>
                  </a:cxn>
                  <a:cxn ang="0">
                    <a:pos x="96" y="94"/>
                  </a:cxn>
                  <a:cxn ang="0">
                    <a:pos x="87" y="100"/>
                  </a:cxn>
                  <a:cxn ang="0">
                    <a:pos x="74" y="92"/>
                  </a:cxn>
                  <a:cxn ang="0">
                    <a:pos x="72" y="96"/>
                  </a:cxn>
                  <a:cxn ang="0">
                    <a:pos x="76" y="103"/>
                  </a:cxn>
                  <a:cxn ang="0">
                    <a:pos x="72" y="103"/>
                  </a:cxn>
                  <a:cxn ang="0">
                    <a:pos x="61" y="115"/>
                  </a:cxn>
                  <a:cxn ang="0">
                    <a:pos x="55" y="110"/>
                  </a:cxn>
                </a:cxnLst>
                <a:rect l="0" t="0" r="r" b="b"/>
                <a:pathLst>
                  <a:path w="140" h="115">
                    <a:moveTo>
                      <a:pt x="55" y="110"/>
                    </a:moveTo>
                    <a:cubicBezTo>
                      <a:pt x="53" y="110"/>
                      <a:pt x="55" y="108"/>
                      <a:pt x="55" y="107"/>
                    </a:cubicBezTo>
                    <a:cubicBezTo>
                      <a:pt x="55" y="104"/>
                      <a:pt x="56" y="101"/>
                      <a:pt x="56" y="99"/>
                    </a:cubicBezTo>
                    <a:cubicBezTo>
                      <a:pt x="51" y="98"/>
                      <a:pt x="48" y="95"/>
                      <a:pt x="43" y="95"/>
                    </a:cubicBezTo>
                    <a:cubicBezTo>
                      <a:pt x="40" y="95"/>
                      <a:pt x="40" y="98"/>
                      <a:pt x="39" y="99"/>
                    </a:cubicBezTo>
                    <a:cubicBezTo>
                      <a:pt x="35" y="100"/>
                      <a:pt x="32" y="98"/>
                      <a:pt x="29" y="100"/>
                    </a:cubicBezTo>
                    <a:cubicBezTo>
                      <a:pt x="23" y="103"/>
                      <a:pt x="15" y="106"/>
                      <a:pt x="6" y="106"/>
                    </a:cubicBezTo>
                    <a:cubicBezTo>
                      <a:pt x="3" y="106"/>
                      <a:pt x="0" y="106"/>
                      <a:pt x="0" y="104"/>
                    </a:cubicBezTo>
                    <a:cubicBezTo>
                      <a:pt x="0" y="103"/>
                      <a:pt x="4" y="102"/>
                      <a:pt x="5" y="101"/>
                    </a:cubicBezTo>
                    <a:cubicBezTo>
                      <a:pt x="15" y="95"/>
                      <a:pt x="19" y="84"/>
                      <a:pt x="30" y="84"/>
                    </a:cubicBezTo>
                    <a:cubicBezTo>
                      <a:pt x="43" y="84"/>
                      <a:pt x="47" y="84"/>
                      <a:pt x="57" y="84"/>
                    </a:cubicBezTo>
                    <a:cubicBezTo>
                      <a:pt x="65" y="84"/>
                      <a:pt x="68" y="70"/>
                      <a:pt x="72" y="70"/>
                    </a:cubicBezTo>
                    <a:cubicBezTo>
                      <a:pt x="72" y="70"/>
                      <a:pt x="78" y="60"/>
                      <a:pt x="79" y="59"/>
                    </a:cubicBezTo>
                    <a:cubicBezTo>
                      <a:pt x="78" y="61"/>
                      <a:pt x="77" y="62"/>
                      <a:pt x="77" y="64"/>
                    </a:cubicBezTo>
                    <a:cubicBezTo>
                      <a:pt x="77" y="65"/>
                      <a:pt x="78" y="66"/>
                      <a:pt x="79" y="66"/>
                    </a:cubicBezTo>
                    <a:cubicBezTo>
                      <a:pt x="86" y="66"/>
                      <a:pt x="87" y="62"/>
                      <a:pt x="92" y="60"/>
                    </a:cubicBezTo>
                    <a:cubicBezTo>
                      <a:pt x="101" y="57"/>
                      <a:pt x="116" y="39"/>
                      <a:pt x="116" y="25"/>
                    </a:cubicBezTo>
                    <a:cubicBezTo>
                      <a:pt x="116" y="22"/>
                      <a:pt x="114" y="22"/>
                      <a:pt x="114" y="19"/>
                    </a:cubicBezTo>
                    <a:cubicBezTo>
                      <a:pt x="114" y="14"/>
                      <a:pt x="119" y="3"/>
                      <a:pt x="125" y="3"/>
                    </a:cubicBezTo>
                    <a:cubicBezTo>
                      <a:pt x="125" y="3"/>
                      <a:pt x="125" y="9"/>
                      <a:pt x="130" y="4"/>
                    </a:cubicBezTo>
                    <a:cubicBezTo>
                      <a:pt x="130" y="4"/>
                      <a:pt x="129" y="4"/>
                      <a:pt x="129" y="4"/>
                    </a:cubicBezTo>
                    <a:cubicBezTo>
                      <a:pt x="128" y="4"/>
                      <a:pt x="127" y="0"/>
                      <a:pt x="128" y="0"/>
                    </a:cubicBezTo>
                    <a:cubicBezTo>
                      <a:pt x="131" y="0"/>
                      <a:pt x="133" y="1"/>
                      <a:pt x="133" y="2"/>
                    </a:cubicBezTo>
                    <a:cubicBezTo>
                      <a:pt x="135" y="5"/>
                      <a:pt x="134" y="8"/>
                      <a:pt x="134" y="11"/>
                    </a:cubicBezTo>
                    <a:cubicBezTo>
                      <a:pt x="134" y="17"/>
                      <a:pt x="140" y="20"/>
                      <a:pt x="140" y="26"/>
                    </a:cubicBezTo>
                    <a:cubicBezTo>
                      <a:pt x="140" y="33"/>
                      <a:pt x="134" y="34"/>
                      <a:pt x="134" y="40"/>
                    </a:cubicBezTo>
                    <a:cubicBezTo>
                      <a:pt x="134" y="41"/>
                      <a:pt x="134" y="42"/>
                      <a:pt x="134" y="43"/>
                    </a:cubicBezTo>
                    <a:cubicBezTo>
                      <a:pt x="133" y="44"/>
                      <a:pt x="132" y="43"/>
                      <a:pt x="130" y="44"/>
                    </a:cubicBezTo>
                    <a:cubicBezTo>
                      <a:pt x="126" y="45"/>
                      <a:pt x="127" y="59"/>
                      <a:pt x="127" y="63"/>
                    </a:cubicBezTo>
                    <a:cubicBezTo>
                      <a:pt x="127" y="67"/>
                      <a:pt x="122" y="70"/>
                      <a:pt x="122" y="76"/>
                    </a:cubicBezTo>
                    <a:cubicBezTo>
                      <a:pt x="122" y="80"/>
                      <a:pt x="124" y="81"/>
                      <a:pt x="125" y="84"/>
                    </a:cubicBezTo>
                    <a:cubicBezTo>
                      <a:pt x="119" y="87"/>
                      <a:pt x="119" y="91"/>
                      <a:pt x="114" y="93"/>
                    </a:cubicBezTo>
                    <a:cubicBezTo>
                      <a:pt x="112" y="89"/>
                      <a:pt x="114" y="89"/>
                      <a:pt x="114" y="86"/>
                    </a:cubicBezTo>
                    <a:cubicBezTo>
                      <a:pt x="108" y="90"/>
                      <a:pt x="104" y="90"/>
                      <a:pt x="102" y="96"/>
                    </a:cubicBezTo>
                    <a:cubicBezTo>
                      <a:pt x="102" y="96"/>
                      <a:pt x="100" y="95"/>
                      <a:pt x="100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3" y="97"/>
                      <a:pt x="91" y="100"/>
                      <a:pt x="87" y="100"/>
                    </a:cubicBezTo>
                    <a:cubicBezTo>
                      <a:pt x="78" y="100"/>
                      <a:pt x="78" y="92"/>
                      <a:pt x="74" y="92"/>
                    </a:cubicBezTo>
                    <a:cubicBezTo>
                      <a:pt x="73" y="92"/>
                      <a:pt x="72" y="94"/>
                      <a:pt x="72" y="96"/>
                    </a:cubicBezTo>
                    <a:cubicBezTo>
                      <a:pt x="72" y="97"/>
                      <a:pt x="76" y="103"/>
                      <a:pt x="76" y="103"/>
                    </a:cubicBezTo>
                    <a:cubicBezTo>
                      <a:pt x="75" y="103"/>
                      <a:pt x="73" y="103"/>
                      <a:pt x="72" y="103"/>
                    </a:cubicBezTo>
                    <a:cubicBezTo>
                      <a:pt x="68" y="103"/>
                      <a:pt x="63" y="110"/>
                      <a:pt x="61" y="115"/>
                    </a:cubicBezTo>
                    <a:cubicBezTo>
                      <a:pt x="57" y="114"/>
                      <a:pt x="58" y="110"/>
                      <a:pt x="55" y="11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22" name="Freeform 140">
                <a:extLst>
                  <a:ext uri="{FF2B5EF4-FFF2-40B4-BE49-F238E27FC236}">
                    <a16:creationId xmlns:a16="http://schemas.microsoft.com/office/drawing/2014/main" id="{733D84EE-C25B-42E1-831B-85481096AD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2054225"/>
                <a:ext cx="96838" cy="80963"/>
              </a:xfrm>
              <a:custGeom>
                <a:avLst/>
                <a:gdLst/>
                <a:ahLst/>
                <a:cxnLst>
                  <a:cxn ang="0">
                    <a:pos x="11" y="33"/>
                  </a:cxn>
                  <a:cxn ang="0">
                    <a:pos x="15" y="33"/>
                  </a:cxn>
                  <a:cxn ang="0">
                    <a:pos x="26" y="10"/>
                  </a:cxn>
                  <a:cxn ang="0">
                    <a:pos x="23" y="6"/>
                  </a:cxn>
                  <a:cxn ang="0">
                    <a:pos x="26" y="0"/>
                  </a:cxn>
                  <a:cxn ang="0">
                    <a:pos x="60" y="22"/>
                  </a:cxn>
                  <a:cxn ang="0">
                    <a:pos x="70" y="21"/>
                  </a:cxn>
                  <a:cxn ang="0">
                    <a:pos x="67" y="26"/>
                  </a:cxn>
                  <a:cxn ang="0">
                    <a:pos x="72" y="32"/>
                  </a:cxn>
                  <a:cxn ang="0">
                    <a:pos x="59" y="36"/>
                  </a:cxn>
                  <a:cxn ang="0">
                    <a:pos x="43" y="51"/>
                  </a:cxn>
                  <a:cxn ang="0">
                    <a:pos x="24" y="41"/>
                  </a:cxn>
                  <a:cxn ang="0">
                    <a:pos x="21" y="45"/>
                  </a:cxn>
                  <a:cxn ang="0">
                    <a:pos x="8" y="48"/>
                  </a:cxn>
                  <a:cxn ang="0">
                    <a:pos x="16" y="54"/>
                  </a:cxn>
                  <a:cxn ang="0">
                    <a:pos x="5" y="61"/>
                  </a:cxn>
                  <a:cxn ang="0">
                    <a:pos x="3" y="61"/>
                  </a:cxn>
                  <a:cxn ang="0">
                    <a:pos x="3" y="51"/>
                  </a:cxn>
                  <a:cxn ang="0">
                    <a:pos x="0" y="46"/>
                  </a:cxn>
                  <a:cxn ang="0">
                    <a:pos x="8" y="35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1" y="33"/>
                  </a:cxn>
                </a:cxnLst>
                <a:rect l="0" t="0" r="r" b="b"/>
                <a:pathLst>
                  <a:path w="72" h="61">
                    <a:moveTo>
                      <a:pt x="11" y="33"/>
                    </a:moveTo>
                    <a:cubicBezTo>
                      <a:pt x="12" y="33"/>
                      <a:pt x="14" y="33"/>
                      <a:pt x="15" y="33"/>
                    </a:cubicBezTo>
                    <a:cubicBezTo>
                      <a:pt x="23" y="33"/>
                      <a:pt x="26" y="16"/>
                      <a:pt x="26" y="10"/>
                    </a:cubicBezTo>
                    <a:cubicBezTo>
                      <a:pt x="26" y="8"/>
                      <a:pt x="23" y="7"/>
                      <a:pt x="23" y="6"/>
                    </a:cubicBezTo>
                    <a:cubicBezTo>
                      <a:pt x="23" y="2"/>
                      <a:pt x="25" y="1"/>
                      <a:pt x="26" y="0"/>
                    </a:cubicBezTo>
                    <a:cubicBezTo>
                      <a:pt x="38" y="8"/>
                      <a:pt x="43" y="22"/>
                      <a:pt x="60" y="22"/>
                    </a:cubicBezTo>
                    <a:cubicBezTo>
                      <a:pt x="64" y="22"/>
                      <a:pt x="67" y="19"/>
                      <a:pt x="70" y="21"/>
                    </a:cubicBezTo>
                    <a:cubicBezTo>
                      <a:pt x="69" y="23"/>
                      <a:pt x="67" y="24"/>
                      <a:pt x="67" y="26"/>
                    </a:cubicBezTo>
                    <a:cubicBezTo>
                      <a:pt x="67" y="29"/>
                      <a:pt x="71" y="32"/>
                      <a:pt x="72" y="32"/>
                    </a:cubicBezTo>
                    <a:cubicBezTo>
                      <a:pt x="68" y="35"/>
                      <a:pt x="65" y="36"/>
                      <a:pt x="59" y="36"/>
                    </a:cubicBezTo>
                    <a:cubicBezTo>
                      <a:pt x="49" y="36"/>
                      <a:pt x="46" y="46"/>
                      <a:pt x="43" y="51"/>
                    </a:cubicBezTo>
                    <a:cubicBezTo>
                      <a:pt x="36" y="47"/>
                      <a:pt x="31" y="46"/>
                      <a:pt x="24" y="41"/>
                    </a:cubicBezTo>
                    <a:cubicBezTo>
                      <a:pt x="23" y="42"/>
                      <a:pt x="21" y="43"/>
                      <a:pt x="21" y="45"/>
                    </a:cubicBezTo>
                    <a:cubicBezTo>
                      <a:pt x="15" y="45"/>
                      <a:pt x="8" y="40"/>
                      <a:pt x="8" y="48"/>
                    </a:cubicBezTo>
                    <a:cubicBezTo>
                      <a:pt x="8" y="52"/>
                      <a:pt x="14" y="52"/>
                      <a:pt x="16" y="54"/>
                    </a:cubicBezTo>
                    <a:cubicBezTo>
                      <a:pt x="12" y="59"/>
                      <a:pt x="9" y="57"/>
                      <a:pt x="5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8"/>
                      <a:pt x="3" y="51"/>
                      <a:pt x="3" y="51"/>
                    </a:cubicBezTo>
                    <a:cubicBezTo>
                      <a:pt x="3" y="49"/>
                      <a:pt x="0" y="48"/>
                      <a:pt x="0" y="46"/>
                    </a:cubicBezTo>
                    <a:cubicBezTo>
                      <a:pt x="0" y="41"/>
                      <a:pt x="8" y="38"/>
                      <a:pt x="8" y="3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2" y="34"/>
                    </a:cubicBezTo>
                    <a:lnTo>
                      <a:pt x="11" y="33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23" name="Freeform 141">
                <a:extLst>
                  <a:ext uri="{FF2B5EF4-FFF2-40B4-BE49-F238E27FC236}">
                    <a16:creationId xmlns:a16="http://schemas.microsoft.com/office/drawing/2014/main" id="{CF9863E8-88C0-4974-95AB-95AA41EC8D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6725" y="2073275"/>
                <a:ext cx="15875" cy="1428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2"/>
                  </a:cxn>
                  <a:cxn ang="0">
                    <a:pos x="1" y="11"/>
                  </a:cxn>
                  <a:cxn ang="0">
                    <a:pos x="1" y="7"/>
                  </a:cxn>
                  <a:cxn ang="0">
                    <a:pos x="11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1">
                    <a:moveTo>
                      <a:pt x="10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0" y="4"/>
                      <a:pt x="5" y="11"/>
                      <a:pt x="1" y="11"/>
                    </a:cubicBezTo>
                    <a:cubicBezTo>
                      <a:pt x="0" y="11"/>
                      <a:pt x="0" y="8"/>
                      <a:pt x="1" y="7"/>
                    </a:cubicBezTo>
                    <a:cubicBezTo>
                      <a:pt x="3" y="4"/>
                      <a:pt x="8" y="0"/>
                      <a:pt x="1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24" name="Freeform 142">
                <a:extLst>
                  <a:ext uri="{FF2B5EF4-FFF2-40B4-BE49-F238E27FC236}">
                    <a16:creationId xmlns:a16="http://schemas.microsoft.com/office/drawing/2014/main" id="{DFEA789F-C53D-4145-992E-9AF8077D29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8475" y="2052638"/>
                <a:ext cx="22225" cy="15875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10" y="0"/>
                  </a:cxn>
                  <a:cxn ang="0">
                    <a:pos x="17" y="0"/>
                  </a:cxn>
                  <a:cxn ang="0">
                    <a:pos x="17" y="3"/>
                  </a:cxn>
                </a:cxnLst>
                <a:rect l="0" t="0" r="r" b="b"/>
                <a:pathLst>
                  <a:path w="17" h="12">
                    <a:moveTo>
                      <a:pt x="17" y="3"/>
                    </a:moveTo>
                    <a:cubicBezTo>
                      <a:pt x="7" y="3"/>
                      <a:pt x="7" y="12"/>
                      <a:pt x="1" y="12"/>
                    </a:cubicBezTo>
                    <a:cubicBezTo>
                      <a:pt x="0" y="12"/>
                      <a:pt x="1" y="10"/>
                      <a:pt x="1" y="10"/>
                    </a:cubicBezTo>
                    <a:cubicBezTo>
                      <a:pt x="1" y="10"/>
                      <a:pt x="5" y="0"/>
                      <a:pt x="10" y="0"/>
                    </a:cubicBezTo>
                    <a:cubicBezTo>
                      <a:pt x="13" y="0"/>
                      <a:pt x="15" y="0"/>
                      <a:pt x="17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25" name="Freeform 143">
                <a:extLst>
                  <a:ext uri="{FF2B5EF4-FFF2-40B4-BE49-F238E27FC236}">
                    <a16:creationId xmlns:a16="http://schemas.microsoft.com/office/drawing/2014/main" id="{3971A78C-F673-4E20-B4BA-EB4E1302E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8163" y="2035175"/>
                <a:ext cx="12700" cy="11113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2" y="3"/>
                  </a:cxn>
                  <a:cxn ang="0">
                    <a:pos x="9" y="0"/>
                  </a:cxn>
                  <a:cxn ang="0">
                    <a:pos x="1" y="9"/>
                  </a:cxn>
                  <a:cxn ang="0">
                    <a:pos x="1" y="6"/>
                  </a:cxn>
                </a:cxnLst>
                <a:rect l="0" t="0" r="r" b="b"/>
                <a:pathLst>
                  <a:path w="9" h="9">
                    <a:moveTo>
                      <a:pt x="1" y="6"/>
                    </a:moveTo>
                    <a:cubicBezTo>
                      <a:pt x="3" y="6"/>
                      <a:pt x="1" y="4"/>
                      <a:pt x="2" y="3"/>
                    </a:cubicBezTo>
                    <a:cubicBezTo>
                      <a:pt x="3" y="0"/>
                      <a:pt x="8" y="0"/>
                      <a:pt x="9" y="0"/>
                    </a:cubicBezTo>
                    <a:cubicBezTo>
                      <a:pt x="8" y="3"/>
                      <a:pt x="5" y="9"/>
                      <a:pt x="1" y="9"/>
                    </a:cubicBezTo>
                    <a:cubicBezTo>
                      <a:pt x="0" y="9"/>
                      <a:pt x="0" y="6"/>
                      <a:pt x="1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26" name="Freeform 144">
                <a:extLst>
                  <a:ext uri="{FF2B5EF4-FFF2-40B4-BE49-F238E27FC236}">
                    <a16:creationId xmlns:a16="http://schemas.microsoft.com/office/drawing/2014/main" id="{200F2287-7F3A-47DD-BA99-6C0A1AAE4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3225" y="1855788"/>
                <a:ext cx="47625" cy="184150"/>
              </a:xfrm>
              <a:custGeom>
                <a:avLst/>
                <a:gdLst/>
                <a:ahLst/>
                <a:cxnLst>
                  <a:cxn ang="0">
                    <a:pos x="26" y="84"/>
                  </a:cxn>
                  <a:cxn ang="0">
                    <a:pos x="13" y="109"/>
                  </a:cxn>
                  <a:cxn ang="0">
                    <a:pos x="26" y="132"/>
                  </a:cxn>
                  <a:cxn ang="0">
                    <a:pos x="25" y="132"/>
                  </a:cxn>
                  <a:cxn ang="0">
                    <a:pos x="20" y="128"/>
                  </a:cxn>
                  <a:cxn ang="0">
                    <a:pos x="16" y="128"/>
                  </a:cxn>
                  <a:cxn ang="0">
                    <a:pos x="5" y="138"/>
                  </a:cxn>
                  <a:cxn ang="0">
                    <a:pos x="5" y="125"/>
                  </a:cxn>
                  <a:cxn ang="0">
                    <a:pos x="7" y="105"/>
                  </a:cxn>
                  <a:cxn ang="0">
                    <a:pos x="4" y="93"/>
                  </a:cxn>
                  <a:cxn ang="0">
                    <a:pos x="7" y="79"/>
                  </a:cxn>
                  <a:cxn ang="0">
                    <a:pos x="7" y="53"/>
                  </a:cxn>
                  <a:cxn ang="0">
                    <a:pos x="0" y="37"/>
                  </a:cxn>
                  <a:cxn ang="0">
                    <a:pos x="9" y="15"/>
                  </a:cxn>
                  <a:cxn ang="0">
                    <a:pos x="11" y="9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9" y="20"/>
                  </a:cxn>
                  <a:cxn ang="0">
                    <a:pos x="21" y="37"/>
                  </a:cxn>
                  <a:cxn ang="0">
                    <a:pos x="21" y="47"/>
                  </a:cxn>
                  <a:cxn ang="0">
                    <a:pos x="24" y="59"/>
                  </a:cxn>
                  <a:cxn ang="0">
                    <a:pos x="36" y="90"/>
                  </a:cxn>
                  <a:cxn ang="0">
                    <a:pos x="26" y="84"/>
                  </a:cxn>
                </a:cxnLst>
                <a:rect l="0" t="0" r="r" b="b"/>
                <a:pathLst>
                  <a:path w="36" h="138">
                    <a:moveTo>
                      <a:pt x="26" y="84"/>
                    </a:moveTo>
                    <a:cubicBezTo>
                      <a:pt x="15" y="84"/>
                      <a:pt x="13" y="98"/>
                      <a:pt x="13" y="109"/>
                    </a:cubicBezTo>
                    <a:cubicBezTo>
                      <a:pt x="13" y="120"/>
                      <a:pt x="22" y="124"/>
                      <a:pt x="26" y="132"/>
                    </a:cubicBezTo>
                    <a:cubicBezTo>
                      <a:pt x="26" y="132"/>
                      <a:pt x="25" y="132"/>
                      <a:pt x="25" y="132"/>
                    </a:cubicBezTo>
                    <a:cubicBezTo>
                      <a:pt x="23" y="133"/>
                      <a:pt x="21" y="130"/>
                      <a:pt x="20" y="128"/>
                    </a:cubicBezTo>
                    <a:cubicBezTo>
                      <a:pt x="19" y="128"/>
                      <a:pt x="17" y="128"/>
                      <a:pt x="16" y="128"/>
                    </a:cubicBezTo>
                    <a:cubicBezTo>
                      <a:pt x="11" y="128"/>
                      <a:pt x="11" y="138"/>
                      <a:pt x="5" y="138"/>
                    </a:cubicBezTo>
                    <a:cubicBezTo>
                      <a:pt x="4" y="138"/>
                      <a:pt x="5" y="127"/>
                      <a:pt x="5" y="125"/>
                    </a:cubicBezTo>
                    <a:cubicBezTo>
                      <a:pt x="5" y="117"/>
                      <a:pt x="7" y="112"/>
                      <a:pt x="7" y="105"/>
                    </a:cubicBezTo>
                    <a:cubicBezTo>
                      <a:pt x="7" y="99"/>
                      <a:pt x="4" y="98"/>
                      <a:pt x="4" y="93"/>
                    </a:cubicBezTo>
                    <a:cubicBezTo>
                      <a:pt x="4" y="86"/>
                      <a:pt x="7" y="84"/>
                      <a:pt x="7" y="79"/>
                    </a:cubicBezTo>
                    <a:cubicBezTo>
                      <a:pt x="7" y="68"/>
                      <a:pt x="7" y="64"/>
                      <a:pt x="7" y="53"/>
                    </a:cubicBezTo>
                    <a:cubicBezTo>
                      <a:pt x="7" y="46"/>
                      <a:pt x="0" y="44"/>
                      <a:pt x="0" y="37"/>
                    </a:cubicBezTo>
                    <a:cubicBezTo>
                      <a:pt x="0" y="28"/>
                      <a:pt x="3" y="16"/>
                      <a:pt x="9" y="15"/>
                    </a:cubicBezTo>
                    <a:cubicBezTo>
                      <a:pt x="9" y="12"/>
                      <a:pt x="11" y="11"/>
                      <a:pt x="11" y="9"/>
                    </a:cubicBezTo>
                    <a:cubicBezTo>
                      <a:pt x="11" y="4"/>
                      <a:pt x="11" y="3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8"/>
                      <a:pt x="18" y="14"/>
                      <a:pt x="19" y="20"/>
                    </a:cubicBezTo>
                    <a:cubicBezTo>
                      <a:pt x="21" y="26"/>
                      <a:pt x="18" y="30"/>
                      <a:pt x="21" y="3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52"/>
                      <a:pt x="23" y="57"/>
                      <a:pt x="24" y="59"/>
                    </a:cubicBezTo>
                    <a:cubicBezTo>
                      <a:pt x="27" y="70"/>
                      <a:pt x="33" y="79"/>
                      <a:pt x="36" y="90"/>
                    </a:cubicBezTo>
                    <a:cubicBezTo>
                      <a:pt x="34" y="86"/>
                      <a:pt x="30" y="84"/>
                      <a:pt x="26" y="8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27" name="Freeform 145">
                <a:extLst>
                  <a:ext uri="{FF2B5EF4-FFF2-40B4-BE49-F238E27FC236}">
                    <a16:creationId xmlns:a16="http://schemas.microsoft.com/office/drawing/2014/main" id="{33F22E10-1E31-4E22-AF84-1E1E69601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1925" y="1219200"/>
                <a:ext cx="292100" cy="214313"/>
              </a:xfrm>
              <a:custGeom>
                <a:avLst/>
                <a:gdLst/>
                <a:ahLst/>
                <a:cxnLst>
                  <a:cxn ang="0">
                    <a:pos x="76" y="161"/>
                  </a:cxn>
                  <a:cxn ang="0">
                    <a:pos x="50" y="131"/>
                  </a:cxn>
                  <a:cxn ang="0">
                    <a:pos x="103" y="67"/>
                  </a:cxn>
                  <a:cxn ang="0">
                    <a:pos x="125" y="55"/>
                  </a:cxn>
                  <a:cxn ang="0">
                    <a:pos x="134" y="45"/>
                  </a:cxn>
                  <a:cxn ang="0">
                    <a:pos x="175" y="34"/>
                  </a:cxn>
                  <a:cxn ang="0">
                    <a:pos x="220" y="11"/>
                  </a:cxn>
                  <a:cxn ang="0">
                    <a:pos x="203" y="0"/>
                  </a:cxn>
                  <a:cxn ang="0">
                    <a:pos x="136" y="25"/>
                  </a:cxn>
                  <a:cxn ang="0">
                    <a:pos x="123" y="19"/>
                  </a:cxn>
                  <a:cxn ang="0">
                    <a:pos x="109" y="25"/>
                  </a:cxn>
                  <a:cxn ang="0">
                    <a:pos x="69" y="46"/>
                  </a:cxn>
                  <a:cxn ang="0">
                    <a:pos x="52" y="49"/>
                  </a:cxn>
                  <a:cxn ang="0">
                    <a:pos x="47" y="53"/>
                  </a:cxn>
                  <a:cxn ang="0">
                    <a:pos x="50" y="61"/>
                  </a:cxn>
                  <a:cxn ang="0">
                    <a:pos x="27" y="88"/>
                  </a:cxn>
                  <a:cxn ang="0">
                    <a:pos x="34" y="98"/>
                  </a:cxn>
                  <a:cxn ang="0">
                    <a:pos x="13" y="110"/>
                  </a:cxn>
                  <a:cxn ang="0">
                    <a:pos x="13" y="117"/>
                  </a:cxn>
                  <a:cxn ang="0">
                    <a:pos x="0" y="134"/>
                  </a:cxn>
                  <a:cxn ang="0">
                    <a:pos x="8" y="143"/>
                  </a:cxn>
                  <a:cxn ang="0">
                    <a:pos x="21" y="143"/>
                  </a:cxn>
                  <a:cxn ang="0">
                    <a:pos x="27" y="158"/>
                  </a:cxn>
                  <a:cxn ang="0">
                    <a:pos x="39" y="158"/>
                  </a:cxn>
                  <a:cxn ang="0">
                    <a:pos x="42" y="161"/>
                  </a:cxn>
                  <a:cxn ang="0">
                    <a:pos x="76" y="161"/>
                  </a:cxn>
                  <a:cxn ang="0">
                    <a:pos x="72" y="156"/>
                  </a:cxn>
                  <a:cxn ang="0">
                    <a:pos x="76" y="161"/>
                  </a:cxn>
                </a:cxnLst>
                <a:rect l="0" t="0" r="r" b="b"/>
                <a:pathLst>
                  <a:path w="220" h="161">
                    <a:moveTo>
                      <a:pt x="76" y="161"/>
                    </a:moveTo>
                    <a:cubicBezTo>
                      <a:pt x="66" y="151"/>
                      <a:pt x="50" y="147"/>
                      <a:pt x="50" y="131"/>
                    </a:cubicBezTo>
                    <a:cubicBezTo>
                      <a:pt x="50" y="102"/>
                      <a:pt x="81" y="73"/>
                      <a:pt x="103" y="67"/>
                    </a:cubicBezTo>
                    <a:cubicBezTo>
                      <a:pt x="111" y="64"/>
                      <a:pt x="113" y="55"/>
                      <a:pt x="125" y="55"/>
                    </a:cubicBezTo>
                    <a:cubicBezTo>
                      <a:pt x="130" y="55"/>
                      <a:pt x="132" y="46"/>
                      <a:pt x="134" y="45"/>
                    </a:cubicBezTo>
                    <a:cubicBezTo>
                      <a:pt x="149" y="38"/>
                      <a:pt x="160" y="41"/>
                      <a:pt x="175" y="34"/>
                    </a:cubicBezTo>
                    <a:cubicBezTo>
                      <a:pt x="186" y="28"/>
                      <a:pt x="220" y="26"/>
                      <a:pt x="220" y="11"/>
                    </a:cubicBezTo>
                    <a:cubicBezTo>
                      <a:pt x="220" y="6"/>
                      <a:pt x="208" y="0"/>
                      <a:pt x="203" y="0"/>
                    </a:cubicBezTo>
                    <a:cubicBezTo>
                      <a:pt x="181" y="0"/>
                      <a:pt x="160" y="25"/>
                      <a:pt x="136" y="25"/>
                    </a:cubicBezTo>
                    <a:cubicBezTo>
                      <a:pt x="131" y="25"/>
                      <a:pt x="128" y="19"/>
                      <a:pt x="123" y="19"/>
                    </a:cubicBezTo>
                    <a:cubicBezTo>
                      <a:pt x="115" y="19"/>
                      <a:pt x="115" y="25"/>
                      <a:pt x="109" y="25"/>
                    </a:cubicBezTo>
                    <a:cubicBezTo>
                      <a:pt x="93" y="25"/>
                      <a:pt x="80" y="46"/>
                      <a:pt x="69" y="46"/>
                    </a:cubicBezTo>
                    <a:cubicBezTo>
                      <a:pt x="63" y="46"/>
                      <a:pt x="58" y="49"/>
                      <a:pt x="52" y="49"/>
                    </a:cubicBezTo>
                    <a:cubicBezTo>
                      <a:pt x="49" y="49"/>
                      <a:pt x="47" y="52"/>
                      <a:pt x="47" y="53"/>
                    </a:cubicBezTo>
                    <a:cubicBezTo>
                      <a:pt x="47" y="56"/>
                      <a:pt x="50" y="58"/>
                      <a:pt x="50" y="61"/>
                    </a:cubicBezTo>
                    <a:cubicBezTo>
                      <a:pt x="50" y="74"/>
                      <a:pt x="27" y="80"/>
                      <a:pt x="27" y="88"/>
                    </a:cubicBezTo>
                    <a:cubicBezTo>
                      <a:pt x="27" y="91"/>
                      <a:pt x="34" y="92"/>
                      <a:pt x="34" y="98"/>
                    </a:cubicBezTo>
                    <a:cubicBezTo>
                      <a:pt x="27" y="99"/>
                      <a:pt x="13" y="102"/>
                      <a:pt x="13" y="110"/>
                    </a:cubicBezTo>
                    <a:cubicBezTo>
                      <a:pt x="13" y="115"/>
                      <a:pt x="13" y="117"/>
                      <a:pt x="13" y="117"/>
                    </a:cubicBezTo>
                    <a:cubicBezTo>
                      <a:pt x="13" y="124"/>
                      <a:pt x="0" y="124"/>
                      <a:pt x="0" y="134"/>
                    </a:cubicBezTo>
                    <a:cubicBezTo>
                      <a:pt x="0" y="139"/>
                      <a:pt x="8" y="143"/>
                      <a:pt x="8" y="143"/>
                    </a:cubicBezTo>
                    <a:cubicBezTo>
                      <a:pt x="8" y="143"/>
                      <a:pt x="20" y="143"/>
                      <a:pt x="21" y="143"/>
                    </a:cubicBezTo>
                    <a:cubicBezTo>
                      <a:pt x="28" y="145"/>
                      <a:pt x="24" y="152"/>
                      <a:pt x="27" y="158"/>
                    </a:cubicBezTo>
                    <a:cubicBezTo>
                      <a:pt x="28" y="161"/>
                      <a:pt x="35" y="158"/>
                      <a:pt x="39" y="158"/>
                    </a:cubicBezTo>
                    <a:cubicBezTo>
                      <a:pt x="40" y="158"/>
                      <a:pt x="41" y="161"/>
                      <a:pt x="42" y="161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5" y="159"/>
                      <a:pt x="73" y="157"/>
                      <a:pt x="72" y="156"/>
                    </a:cubicBezTo>
                    <a:lnTo>
                      <a:pt x="76" y="161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28" name="Freeform 146">
                <a:extLst>
                  <a:ext uri="{FF2B5EF4-FFF2-40B4-BE49-F238E27FC236}">
                    <a16:creationId xmlns:a16="http://schemas.microsoft.com/office/drawing/2014/main" id="{BE795358-79BA-43F6-9DBE-A1853BF565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3288" y="1196975"/>
                <a:ext cx="2847975" cy="1058863"/>
              </a:xfrm>
              <a:custGeom>
                <a:avLst/>
                <a:gdLst/>
                <a:ahLst/>
                <a:cxnLst>
                  <a:cxn ang="0">
                    <a:pos x="1515" y="585"/>
                  </a:cxn>
                  <a:cxn ang="0">
                    <a:pos x="1460" y="485"/>
                  </a:cxn>
                  <a:cxn ang="0">
                    <a:pos x="1665" y="408"/>
                  </a:cxn>
                  <a:cxn ang="0">
                    <a:pos x="1804" y="346"/>
                  </a:cxn>
                  <a:cxn ang="0">
                    <a:pos x="1709" y="465"/>
                  </a:cxn>
                  <a:cxn ang="0">
                    <a:pos x="1793" y="452"/>
                  </a:cxn>
                  <a:cxn ang="0">
                    <a:pos x="1989" y="313"/>
                  </a:cxn>
                  <a:cxn ang="0">
                    <a:pos x="2112" y="287"/>
                  </a:cxn>
                  <a:cxn ang="0">
                    <a:pos x="1892" y="194"/>
                  </a:cxn>
                  <a:cxn ang="0">
                    <a:pos x="1660" y="159"/>
                  </a:cxn>
                  <a:cxn ang="0">
                    <a:pos x="1435" y="157"/>
                  </a:cxn>
                  <a:cxn ang="0">
                    <a:pos x="1314" y="97"/>
                  </a:cxn>
                  <a:cxn ang="0">
                    <a:pos x="1102" y="104"/>
                  </a:cxn>
                  <a:cxn ang="0">
                    <a:pos x="1016" y="27"/>
                  </a:cxn>
                  <a:cxn ang="0">
                    <a:pos x="758" y="117"/>
                  </a:cxn>
                  <a:cxn ang="0">
                    <a:pos x="668" y="148"/>
                  </a:cxn>
                  <a:cxn ang="0">
                    <a:pos x="644" y="121"/>
                  </a:cxn>
                  <a:cxn ang="0">
                    <a:pos x="511" y="207"/>
                  </a:cxn>
                  <a:cxn ang="0">
                    <a:pos x="322" y="247"/>
                  </a:cxn>
                  <a:cxn ang="0">
                    <a:pos x="214" y="296"/>
                  </a:cxn>
                  <a:cxn ang="0">
                    <a:pos x="229" y="227"/>
                  </a:cxn>
                  <a:cxn ang="0">
                    <a:pos x="127" y="236"/>
                  </a:cxn>
                  <a:cxn ang="0">
                    <a:pos x="136" y="312"/>
                  </a:cxn>
                  <a:cxn ang="0">
                    <a:pos x="117" y="395"/>
                  </a:cxn>
                  <a:cxn ang="0">
                    <a:pos x="50" y="446"/>
                  </a:cxn>
                  <a:cxn ang="0">
                    <a:pos x="16" y="495"/>
                  </a:cxn>
                  <a:cxn ang="0">
                    <a:pos x="54" y="558"/>
                  </a:cxn>
                  <a:cxn ang="0">
                    <a:pos x="88" y="597"/>
                  </a:cxn>
                  <a:cxn ang="0">
                    <a:pos x="112" y="644"/>
                  </a:cxn>
                  <a:cxn ang="0">
                    <a:pos x="208" y="647"/>
                  </a:cxn>
                  <a:cxn ang="0">
                    <a:pos x="225" y="626"/>
                  </a:cxn>
                  <a:cxn ang="0">
                    <a:pos x="284" y="701"/>
                  </a:cxn>
                  <a:cxn ang="0">
                    <a:pos x="350" y="732"/>
                  </a:cxn>
                  <a:cxn ang="0">
                    <a:pos x="366" y="742"/>
                  </a:cxn>
                  <a:cxn ang="0">
                    <a:pos x="349" y="634"/>
                  </a:cxn>
                  <a:cxn ang="0">
                    <a:pos x="412" y="645"/>
                  </a:cxn>
                  <a:cxn ang="0">
                    <a:pos x="427" y="700"/>
                  </a:cxn>
                  <a:cxn ang="0">
                    <a:pos x="428" y="746"/>
                  </a:cxn>
                  <a:cxn ang="0">
                    <a:pos x="447" y="755"/>
                  </a:cxn>
                  <a:cxn ang="0">
                    <a:pos x="522" y="777"/>
                  </a:cxn>
                  <a:cxn ang="0">
                    <a:pos x="559" y="781"/>
                  </a:cxn>
                  <a:cxn ang="0">
                    <a:pos x="608" y="770"/>
                  </a:cxn>
                  <a:cxn ang="0">
                    <a:pos x="654" y="772"/>
                  </a:cxn>
                  <a:cxn ang="0">
                    <a:pos x="677" y="748"/>
                  </a:cxn>
                  <a:cxn ang="0">
                    <a:pos x="829" y="593"/>
                  </a:cxn>
                  <a:cxn ang="0">
                    <a:pos x="994" y="534"/>
                  </a:cxn>
                  <a:cxn ang="0">
                    <a:pos x="1224" y="569"/>
                  </a:cxn>
                  <a:cxn ang="0">
                    <a:pos x="1411" y="607"/>
                  </a:cxn>
                  <a:cxn ang="0">
                    <a:pos x="1400" y="655"/>
                  </a:cxn>
                </a:cxnLst>
                <a:rect l="0" t="0" r="r" b="b"/>
                <a:pathLst>
                  <a:path w="2139" h="795">
                    <a:moveTo>
                      <a:pt x="1398" y="684"/>
                    </a:moveTo>
                    <a:cubicBezTo>
                      <a:pt x="1398" y="684"/>
                      <a:pt x="1415" y="688"/>
                      <a:pt x="1429" y="688"/>
                    </a:cubicBezTo>
                    <a:cubicBezTo>
                      <a:pt x="1454" y="688"/>
                      <a:pt x="1478" y="635"/>
                      <a:pt x="1495" y="618"/>
                    </a:cubicBezTo>
                    <a:cubicBezTo>
                      <a:pt x="1502" y="610"/>
                      <a:pt x="1512" y="596"/>
                      <a:pt x="1515" y="585"/>
                    </a:cubicBezTo>
                    <a:cubicBezTo>
                      <a:pt x="1518" y="572"/>
                      <a:pt x="1513" y="564"/>
                      <a:pt x="1520" y="551"/>
                    </a:cubicBezTo>
                    <a:cubicBezTo>
                      <a:pt x="1522" y="547"/>
                      <a:pt x="1527" y="537"/>
                      <a:pt x="1527" y="527"/>
                    </a:cubicBezTo>
                    <a:cubicBezTo>
                      <a:pt x="1527" y="515"/>
                      <a:pt x="1508" y="492"/>
                      <a:pt x="1499" y="499"/>
                    </a:cubicBezTo>
                    <a:cubicBezTo>
                      <a:pt x="1473" y="518"/>
                      <a:pt x="1460" y="488"/>
                      <a:pt x="1460" y="485"/>
                    </a:cubicBezTo>
                    <a:cubicBezTo>
                      <a:pt x="1460" y="473"/>
                      <a:pt x="1483" y="459"/>
                      <a:pt x="1493" y="450"/>
                    </a:cubicBezTo>
                    <a:cubicBezTo>
                      <a:pt x="1506" y="436"/>
                      <a:pt x="1524" y="413"/>
                      <a:pt x="1543" y="408"/>
                    </a:cubicBezTo>
                    <a:cubicBezTo>
                      <a:pt x="1560" y="404"/>
                      <a:pt x="1613" y="399"/>
                      <a:pt x="1627" y="399"/>
                    </a:cubicBezTo>
                    <a:cubicBezTo>
                      <a:pt x="1645" y="399"/>
                      <a:pt x="1654" y="408"/>
                      <a:pt x="1665" y="408"/>
                    </a:cubicBezTo>
                    <a:cubicBezTo>
                      <a:pt x="1671" y="408"/>
                      <a:pt x="1675" y="408"/>
                      <a:pt x="1689" y="408"/>
                    </a:cubicBezTo>
                    <a:cubicBezTo>
                      <a:pt x="1696" y="379"/>
                      <a:pt x="1709" y="362"/>
                      <a:pt x="1740" y="362"/>
                    </a:cubicBezTo>
                    <a:cubicBezTo>
                      <a:pt x="1748" y="362"/>
                      <a:pt x="1751" y="360"/>
                      <a:pt x="1766" y="362"/>
                    </a:cubicBezTo>
                    <a:cubicBezTo>
                      <a:pt x="1759" y="368"/>
                      <a:pt x="1756" y="406"/>
                      <a:pt x="1804" y="346"/>
                    </a:cubicBezTo>
                    <a:cubicBezTo>
                      <a:pt x="1809" y="346"/>
                      <a:pt x="1832" y="355"/>
                      <a:pt x="1797" y="377"/>
                    </a:cubicBezTo>
                    <a:cubicBezTo>
                      <a:pt x="1785" y="385"/>
                      <a:pt x="1774" y="381"/>
                      <a:pt x="1766" y="393"/>
                    </a:cubicBezTo>
                    <a:cubicBezTo>
                      <a:pt x="1757" y="406"/>
                      <a:pt x="1749" y="423"/>
                      <a:pt x="1735" y="430"/>
                    </a:cubicBezTo>
                    <a:cubicBezTo>
                      <a:pt x="1724" y="436"/>
                      <a:pt x="1709" y="447"/>
                      <a:pt x="1709" y="465"/>
                    </a:cubicBezTo>
                    <a:cubicBezTo>
                      <a:pt x="1709" y="482"/>
                      <a:pt x="1714" y="535"/>
                      <a:pt x="1726" y="545"/>
                    </a:cubicBezTo>
                    <a:cubicBezTo>
                      <a:pt x="1735" y="532"/>
                      <a:pt x="1741" y="507"/>
                      <a:pt x="1760" y="503"/>
                    </a:cubicBezTo>
                    <a:cubicBezTo>
                      <a:pt x="1757" y="491"/>
                      <a:pt x="1777" y="488"/>
                      <a:pt x="1777" y="479"/>
                    </a:cubicBezTo>
                    <a:cubicBezTo>
                      <a:pt x="1777" y="464"/>
                      <a:pt x="1793" y="460"/>
                      <a:pt x="1793" y="452"/>
                    </a:cubicBezTo>
                    <a:cubicBezTo>
                      <a:pt x="1793" y="447"/>
                      <a:pt x="1788" y="442"/>
                      <a:pt x="1793" y="432"/>
                    </a:cubicBezTo>
                    <a:cubicBezTo>
                      <a:pt x="1828" y="356"/>
                      <a:pt x="1861" y="397"/>
                      <a:pt x="1874" y="397"/>
                    </a:cubicBezTo>
                    <a:cubicBezTo>
                      <a:pt x="1914" y="397"/>
                      <a:pt x="1941" y="347"/>
                      <a:pt x="1976" y="346"/>
                    </a:cubicBezTo>
                    <a:cubicBezTo>
                      <a:pt x="2041" y="345"/>
                      <a:pt x="1989" y="320"/>
                      <a:pt x="1989" y="313"/>
                    </a:cubicBezTo>
                    <a:cubicBezTo>
                      <a:pt x="1989" y="294"/>
                      <a:pt x="2015" y="297"/>
                      <a:pt x="2020" y="287"/>
                    </a:cubicBezTo>
                    <a:cubicBezTo>
                      <a:pt x="2022" y="282"/>
                      <a:pt x="2018" y="271"/>
                      <a:pt x="2026" y="271"/>
                    </a:cubicBezTo>
                    <a:cubicBezTo>
                      <a:pt x="2054" y="271"/>
                      <a:pt x="2077" y="309"/>
                      <a:pt x="2097" y="309"/>
                    </a:cubicBezTo>
                    <a:cubicBezTo>
                      <a:pt x="2106" y="309"/>
                      <a:pt x="2108" y="293"/>
                      <a:pt x="2112" y="287"/>
                    </a:cubicBezTo>
                    <a:cubicBezTo>
                      <a:pt x="2120" y="278"/>
                      <a:pt x="2127" y="279"/>
                      <a:pt x="2139" y="275"/>
                    </a:cubicBezTo>
                    <a:cubicBezTo>
                      <a:pt x="2123" y="254"/>
                      <a:pt x="2071" y="242"/>
                      <a:pt x="2046" y="227"/>
                    </a:cubicBezTo>
                    <a:cubicBezTo>
                      <a:pt x="2011" y="207"/>
                      <a:pt x="1965" y="185"/>
                      <a:pt x="1914" y="185"/>
                    </a:cubicBezTo>
                    <a:cubicBezTo>
                      <a:pt x="1900" y="185"/>
                      <a:pt x="1890" y="188"/>
                      <a:pt x="1892" y="194"/>
                    </a:cubicBezTo>
                    <a:cubicBezTo>
                      <a:pt x="1906" y="237"/>
                      <a:pt x="1872" y="194"/>
                      <a:pt x="1863" y="194"/>
                    </a:cubicBezTo>
                    <a:cubicBezTo>
                      <a:pt x="1762" y="192"/>
                      <a:pt x="1762" y="192"/>
                      <a:pt x="1762" y="192"/>
                    </a:cubicBezTo>
                    <a:cubicBezTo>
                      <a:pt x="1756" y="169"/>
                      <a:pt x="1741" y="161"/>
                      <a:pt x="1711" y="161"/>
                    </a:cubicBezTo>
                    <a:cubicBezTo>
                      <a:pt x="1695" y="161"/>
                      <a:pt x="1670" y="167"/>
                      <a:pt x="1660" y="159"/>
                    </a:cubicBezTo>
                    <a:cubicBezTo>
                      <a:pt x="1652" y="151"/>
                      <a:pt x="1651" y="141"/>
                      <a:pt x="1638" y="137"/>
                    </a:cubicBezTo>
                    <a:cubicBezTo>
                      <a:pt x="1611" y="128"/>
                      <a:pt x="1582" y="121"/>
                      <a:pt x="1548" y="121"/>
                    </a:cubicBezTo>
                    <a:cubicBezTo>
                      <a:pt x="1513" y="121"/>
                      <a:pt x="1509" y="140"/>
                      <a:pt x="1506" y="157"/>
                    </a:cubicBezTo>
                    <a:cubicBezTo>
                      <a:pt x="1473" y="157"/>
                      <a:pt x="1457" y="157"/>
                      <a:pt x="1435" y="157"/>
                    </a:cubicBezTo>
                    <a:cubicBezTo>
                      <a:pt x="1423" y="157"/>
                      <a:pt x="1421" y="147"/>
                      <a:pt x="1407" y="146"/>
                    </a:cubicBezTo>
                    <a:cubicBezTo>
                      <a:pt x="1405" y="152"/>
                      <a:pt x="1403" y="166"/>
                      <a:pt x="1396" y="166"/>
                    </a:cubicBezTo>
                    <a:cubicBezTo>
                      <a:pt x="1377" y="166"/>
                      <a:pt x="1369" y="143"/>
                      <a:pt x="1369" y="130"/>
                    </a:cubicBezTo>
                    <a:cubicBezTo>
                      <a:pt x="1369" y="127"/>
                      <a:pt x="1405" y="105"/>
                      <a:pt x="1314" y="97"/>
                    </a:cubicBezTo>
                    <a:cubicBezTo>
                      <a:pt x="1303" y="96"/>
                      <a:pt x="1296" y="101"/>
                      <a:pt x="1296" y="115"/>
                    </a:cubicBezTo>
                    <a:cubicBezTo>
                      <a:pt x="1248" y="115"/>
                      <a:pt x="1248" y="115"/>
                      <a:pt x="1248" y="115"/>
                    </a:cubicBezTo>
                    <a:cubicBezTo>
                      <a:pt x="1233" y="111"/>
                      <a:pt x="1157" y="102"/>
                      <a:pt x="1147" y="86"/>
                    </a:cubicBezTo>
                    <a:cubicBezTo>
                      <a:pt x="1089" y="133"/>
                      <a:pt x="1102" y="104"/>
                      <a:pt x="1102" y="104"/>
                    </a:cubicBezTo>
                    <a:cubicBezTo>
                      <a:pt x="1116" y="87"/>
                      <a:pt x="1249" y="51"/>
                      <a:pt x="1140" y="24"/>
                    </a:cubicBezTo>
                    <a:cubicBezTo>
                      <a:pt x="1094" y="24"/>
                      <a:pt x="1094" y="24"/>
                      <a:pt x="1094" y="24"/>
                    </a:cubicBezTo>
                    <a:cubicBezTo>
                      <a:pt x="1089" y="12"/>
                      <a:pt x="1079" y="0"/>
                      <a:pt x="1060" y="0"/>
                    </a:cubicBezTo>
                    <a:cubicBezTo>
                      <a:pt x="1038" y="0"/>
                      <a:pt x="1028" y="17"/>
                      <a:pt x="1016" y="27"/>
                    </a:cubicBezTo>
                    <a:cubicBezTo>
                      <a:pt x="1008" y="33"/>
                      <a:pt x="951" y="56"/>
                      <a:pt x="956" y="35"/>
                    </a:cubicBezTo>
                    <a:cubicBezTo>
                      <a:pt x="941" y="40"/>
                      <a:pt x="879" y="44"/>
                      <a:pt x="847" y="73"/>
                    </a:cubicBezTo>
                    <a:cubicBezTo>
                      <a:pt x="840" y="79"/>
                      <a:pt x="838" y="97"/>
                      <a:pt x="828" y="97"/>
                    </a:cubicBezTo>
                    <a:cubicBezTo>
                      <a:pt x="813" y="97"/>
                      <a:pt x="758" y="92"/>
                      <a:pt x="758" y="117"/>
                    </a:cubicBezTo>
                    <a:cubicBezTo>
                      <a:pt x="758" y="122"/>
                      <a:pt x="763" y="128"/>
                      <a:pt x="765" y="135"/>
                    </a:cubicBezTo>
                    <a:cubicBezTo>
                      <a:pt x="755" y="141"/>
                      <a:pt x="752" y="135"/>
                      <a:pt x="721" y="135"/>
                    </a:cubicBezTo>
                    <a:cubicBezTo>
                      <a:pt x="695" y="170"/>
                      <a:pt x="697" y="129"/>
                      <a:pt x="691" y="121"/>
                    </a:cubicBezTo>
                    <a:cubicBezTo>
                      <a:pt x="689" y="136"/>
                      <a:pt x="679" y="142"/>
                      <a:pt x="668" y="148"/>
                    </a:cubicBezTo>
                    <a:cubicBezTo>
                      <a:pt x="671" y="160"/>
                      <a:pt x="690" y="173"/>
                      <a:pt x="677" y="188"/>
                    </a:cubicBezTo>
                    <a:cubicBezTo>
                      <a:pt x="667" y="198"/>
                      <a:pt x="695" y="230"/>
                      <a:pt x="680" y="230"/>
                    </a:cubicBezTo>
                    <a:cubicBezTo>
                      <a:pt x="662" y="230"/>
                      <a:pt x="657" y="164"/>
                      <a:pt x="657" y="150"/>
                    </a:cubicBezTo>
                    <a:cubicBezTo>
                      <a:pt x="657" y="135"/>
                      <a:pt x="681" y="129"/>
                      <a:pt x="644" y="121"/>
                    </a:cubicBezTo>
                    <a:cubicBezTo>
                      <a:pt x="625" y="118"/>
                      <a:pt x="589" y="149"/>
                      <a:pt x="589" y="166"/>
                    </a:cubicBezTo>
                    <a:cubicBezTo>
                      <a:pt x="589" y="186"/>
                      <a:pt x="598" y="199"/>
                      <a:pt x="608" y="210"/>
                    </a:cubicBezTo>
                    <a:cubicBezTo>
                      <a:pt x="633" y="248"/>
                      <a:pt x="574" y="205"/>
                      <a:pt x="552" y="200"/>
                    </a:cubicBezTo>
                    <a:cubicBezTo>
                      <a:pt x="492" y="184"/>
                      <a:pt x="512" y="204"/>
                      <a:pt x="511" y="207"/>
                    </a:cubicBezTo>
                    <a:cubicBezTo>
                      <a:pt x="509" y="241"/>
                      <a:pt x="495" y="214"/>
                      <a:pt x="487" y="214"/>
                    </a:cubicBezTo>
                    <a:cubicBezTo>
                      <a:pt x="473" y="214"/>
                      <a:pt x="445" y="233"/>
                      <a:pt x="425" y="223"/>
                    </a:cubicBezTo>
                    <a:cubicBezTo>
                      <a:pt x="415" y="197"/>
                      <a:pt x="349" y="256"/>
                      <a:pt x="333" y="256"/>
                    </a:cubicBezTo>
                    <a:cubicBezTo>
                      <a:pt x="327" y="256"/>
                      <a:pt x="320" y="252"/>
                      <a:pt x="322" y="247"/>
                    </a:cubicBezTo>
                    <a:cubicBezTo>
                      <a:pt x="329" y="229"/>
                      <a:pt x="319" y="191"/>
                      <a:pt x="300" y="249"/>
                    </a:cubicBezTo>
                    <a:cubicBezTo>
                      <a:pt x="298" y="253"/>
                      <a:pt x="306" y="255"/>
                      <a:pt x="306" y="263"/>
                    </a:cubicBezTo>
                    <a:cubicBezTo>
                      <a:pt x="306" y="278"/>
                      <a:pt x="283" y="267"/>
                      <a:pt x="271" y="271"/>
                    </a:cubicBezTo>
                    <a:cubicBezTo>
                      <a:pt x="259" y="275"/>
                      <a:pt x="265" y="318"/>
                      <a:pt x="214" y="296"/>
                    </a:cubicBezTo>
                    <a:cubicBezTo>
                      <a:pt x="214" y="313"/>
                      <a:pt x="214" y="313"/>
                      <a:pt x="214" y="313"/>
                    </a:cubicBezTo>
                    <a:cubicBezTo>
                      <a:pt x="189" y="311"/>
                      <a:pt x="192" y="284"/>
                      <a:pt x="183" y="271"/>
                    </a:cubicBezTo>
                    <a:cubicBezTo>
                      <a:pt x="202" y="271"/>
                      <a:pt x="212" y="271"/>
                      <a:pt x="230" y="276"/>
                    </a:cubicBezTo>
                    <a:cubicBezTo>
                      <a:pt x="255" y="282"/>
                      <a:pt x="304" y="251"/>
                      <a:pt x="229" y="227"/>
                    </a:cubicBezTo>
                    <a:cubicBezTo>
                      <a:pt x="208" y="220"/>
                      <a:pt x="160" y="196"/>
                      <a:pt x="145" y="196"/>
                    </a:cubicBezTo>
                    <a:cubicBezTo>
                      <a:pt x="144" y="196"/>
                      <a:pt x="144" y="195"/>
                      <a:pt x="133" y="196"/>
                    </a:cubicBezTo>
                    <a:cubicBezTo>
                      <a:pt x="127" y="200"/>
                      <a:pt x="111" y="208"/>
                      <a:pt x="111" y="219"/>
                    </a:cubicBezTo>
                    <a:cubicBezTo>
                      <a:pt x="111" y="227"/>
                      <a:pt x="127" y="226"/>
                      <a:pt x="127" y="236"/>
                    </a:cubicBezTo>
                    <a:cubicBezTo>
                      <a:pt x="127" y="244"/>
                      <a:pt x="119" y="247"/>
                      <a:pt x="119" y="255"/>
                    </a:cubicBezTo>
                    <a:cubicBezTo>
                      <a:pt x="119" y="263"/>
                      <a:pt x="128" y="268"/>
                      <a:pt x="128" y="277"/>
                    </a:cubicBezTo>
                    <a:cubicBezTo>
                      <a:pt x="128" y="282"/>
                      <a:pt x="123" y="285"/>
                      <a:pt x="123" y="290"/>
                    </a:cubicBezTo>
                    <a:cubicBezTo>
                      <a:pt x="123" y="300"/>
                      <a:pt x="136" y="302"/>
                      <a:pt x="136" y="312"/>
                    </a:cubicBezTo>
                    <a:cubicBezTo>
                      <a:pt x="136" y="315"/>
                      <a:pt x="132" y="317"/>
                      <a:pt x="131" y="318"/>
                    </a:cubicBezTo>
                    <a:cubicBezTo>
                      <a:pt x="135" y="325"/>
                      <a:pt x="145" y="327"/>
                      <a:pt x="145" y="336"/>
                    </a:cubicBezTo>
                    <a:cubicBezTo>
                      <a:pt x="145" y="351"/>
                      <a:pt x="115" y="367"/>
                      <a:pt x="106" y="379"/>
                    </a:cubicBezTo>
                    <a:cubicBezTo>
                      <a:pt x="109" y="384"/>
                      <a:pt x="114" y="387"/>
                      <a:pt x="117" y="395"/>
                    </a:cubicBezTo>
                    <a:cubicBezTo>
                      <a:pt x="111" y="398"/>
                      <a:pt x="98" y="405"/>
                      <a:pt x="92" y="405"/>
                    </a:cubicBezTo>
                    <a:cubicBezTo>
                      <a:pt x="85" y="405"/>
                      <a:pt x="80" y="402"/>
                      <a:pt x="70" y="402"/>
                    </a:cubicBezTo>
                    <a:cubicBezTo>
                      <a:pt x="61" y="402"/>
                      <a:pt x="38" y="410"/>
                      <a:pt x="45" y="417"/>
                    </a:cubicBezTo>
                    <a:cubicBezTo>
                      <a:pt x="67" y="438"/>
                      <a:pt x="56" y="446"/>
                      <a:pt x="50" y="446"/>
                    </a:cubicBezTo>
                    <a:cubicBezTo>
                      <a:pt x="42" y="446"/>
                      <a:pt x="40" y="435"/>
                      <a:pt x="33" y="435"/>
                    </a:cubicBezTo>
                    <a:cubicBezTo>
                      <a:pt x="25" y="435"/>
                      <a:pt x="15" y="455"/>
                      <a:pt x="15" y="465"/>
                    </a:cubicBezTo>
                    <a:cubicBezTo>
                      <a:pt x="15" y="483"/>
                      <a:pt x="1" y="480"/>
                      <a:pt x="0" y="496"/>
                    </a:cubicBezTo>
                    <a:cubicBezTo>
                      <a:pt x="6" y="495"/>
                      <a:pt x="11" y="495"/>
                      <a:pt x="16" y="495"/>
                    </a:cubicBezTo>
                    <a:cubicBezTo>
                      <a:pt x="24" y="495"/>
                      <a:pt x="30" y="494"/>
                      <a:pt x="39" y="494"/>
                    </a:cubicBezTo>
                    <a:cubicBezTo>
                      <a:pt x="48" y="494"/>
                      <a:pt x="52" y="510"/>
                      <a:pt x="52" y="520"/>
                    </a:cubicBezTo>
                    <a:cubicBezTo>
                      <a:pt x="52" y="526"/>
                      <a:pt x="46" y="529"/>
                      <a:pt x="46" y="535"/>
                    </a:cubicBezTo>
                    <a:cubicBezTo>
                      <a:pt x="46" y="544"/>
                      <a:pt x="54" y="550"/>
                      <a:pt x="54" y="558"/>
                    </a:cubicBezTo>
                    <a:cubicBezTo>
                      <a:pt x="54" y="563"/>
                      <a:pt x="46" y="565"/>
                      <a:pt x="44" y="568"/>
                    </a:cubicBezTo>
                    <a:cubicBezTo>
                      <a:pt x="39" y="576"/>
                      <a:pt x="37" y="583"/>
                      <a:pt x="37" y="593"/>
                    </a:cubicBezTo>
                    <a:cubicBezTo>
                      <a:pt x="37" y="606"/>
                      <a:pt x="46" y="603"/>
                      <a:pt x="56" y="603"/>
                    </a:cubicBezTo>
                    <a:cubicBezTo>
                      <a:pt x="70" y="603"/>
                      <a:pt x="77" y="597"/>
                      <a:pt x="88" y="597"/>
                    </a:cubicBezTo>
                    <a:cubicBezTo>
                      <a:pt x="99" y="597"/>
                      <a:pt x="97" y="620"/>
                      <a:pt x="108" y="620"/>
                    </a:cubicBezTo>
                    <a:cubicBezTo>
                      <a:pt x="108" y="638"/>
                      <a:pt x="108" y="638"/>
                      <a:pt x="108" y="638"/>
                    </a:cubicBezTo>
                    <a:cubicBezTo>
                      <a:pt x="108" y="640"/>
                      <a:pt x="109" y="641"/>
                      <a:pt x="110" y="641"/>
                    </a:cubicBezTo>
                    <a:cubicBezTo>
                      <a:pt x="112" y="644"/>
                      <a:pt x="112" y="644"/>
                      <a:pt x="112" y="644"/>
                    </a:cubicBezTo>
                    <a:cubicBezTo>
                      <a:pt x="114" y="644"/>
                      <a:pt x="120" y="642"/>
                      <a:pt x="123" y="641"/>
                    </a:cubicBezTo>
                    <a:cubicBezTo>
                      <a:pt x="132" y="639"/>
                      <a:pt x="133" y="627"/>
                      <a:pt x="143" y="627"/>
                    </a:cubicBezTo>
                    <a:cubicBezTo>
                      <a:pt x="151" y="627"/>
                      <a:pt x="171" y="660"/>
                      <a:pt x="177" y="660"/>
                    </a:cubicBezTo>
                    <a:cubicBezTo>
                      <a:pt x="184" y="660"/>
                      <a:pt x="205" y="651"/>
                      <a:pt x="208" y="647"/>
                    </a:cubicBezTo>
                    <a:cubicBezTo>
                      <a:pt x="207" y="647"/>
                      <a:pt x="196" y="645"/>
                      <a:pt x="196" y="645"/>
                    </a:cubicBezTo>
                    <a:cubicBezTo>
                      <a:pt x="194" y="645"/>
                      <a:pt x="189" y="644"/>
                      <a:pt x="189" y="638"/>
                    </a:cubicBezTo>
                    <a:cubicBezTo>
                      <a:pt x="189" y="635"/>
                      <a:pt x="221" y="623"/>
                      <a:pt x="233" y="619"/>
                    </a:cubicBezTo>
                    <a:cubicBezTo>
                      <a:pt x="233" y="619"/>
                      <a:pt x="227" y="625"/>
                      <a:pt x="225" y="626"/>
                    </a:cubicBezTo>
                    <a:cubicBezTo>
                      <a:pt x="226" y="629"/>
                      <a:pt x="237" y="641"/>
                      <a:pt x="211" y="647"/>
                    </a:cubicBezTo>
                    <a:cubicBezTo>
                      <a:pt x="223" y="673"/>
                      <a:pt x="273" y="669"/>
                      <a:pt x="273" y="704"/>
                    </a:cubicBezTo>
                    <a:cubicBezTo>
                      <a:pt x="275" y="703"/>
                      <a:pt x="275" y="703"/>
                      <a:pt x="275" y="703"/>
                    </a:cubicBezTo>
                    <a:cubicBezTo>
                      <a:pt x="278" y="702"/>
                      <a:pt x="280" y="701"/>
                      <a:pt x="284" y="701"/>
                    </a:cubicBezTo>
                    <a:cubicBezTo>
                      <a:pt x="298" y="701"/>
                      <a:pt x="297" y="710"/>
                      <a:pt x="302" y="719"/>
                    </a:cubicBezTo>
                    <a:cubicBezTo>
                      <a:pt x="303" y="721"/>
                      <a:pt x="312" y="726"/>
                      <a:pt x="312" y="726"/>
                    </a:cubicBezTo>
                    <a:cubicBezTo>
                      <a:pt x="320" y="729"/>
                      <a:pt x="322" y="742"/>
                      <a:pt x="335" y="742"/>
                    </a:cubicBezTo>
                    <a:cubicBezTo>
                      <a:pt x="344" y="742"/>
                      <a:pt x="344" y="734"/>
                      <a:pt x="350" y="732"/>
                    </a:cubicBezTo>
                    <a:cubicBezTo>
                      <a:pt x="354" y="731"/>
                      <a:pt x="353" y="731"/>
                      <a:pt x="357" y="731"/>
                    </a:cubicBezTo>
                    <a:cubicBezTo>
                      <a:pt x="358" y="733"/>
                      <a:pt x="358" y="737"/>
                      <a:pt x="360" y="739"/>
                    </a:cubicBezTo>
                    <a:cubicBezTo>
                      <a:pt x="359" y="739"/>
                      <a:pt x="360" y="740"/>
                      <a:pt x="360" y="741"/>
                    </a:cubicBezTo>
                    <a:cubicBezTo>
                      <a:pt x="366" y="742"/>
                      <a:pt x="366" y="742"/>
                      <a:pt x="366" y="742"/>
                    </a:cubicBezTo>
                    <a:cubicBezTo>
                      <a:pt x="371" y="735"/>
                      <a:pt x="371" y="724"/>
                      <a:pt x="378" y="721"/>
                    </a:cubicBezTo>
                    <a:cubicBezTo>
                      <a:pt x="366" y="714"/>
                      <a:pt x="348" y="688"/>
                      <a:pt x="348" y="673"/>
                    </a:cubicBezTo>
                    <a:cubicBezTo>
                      <a:pt x="348" y="668"/>
                      <a:pt x="338" y="662"/>
                      <a:pt x="338" y="655"/>
                    </a:cubicBezTo>
                    <a:cubicBezTo>
                      <a:pt x="338" y="653"/>
                      <a:pt x="347" y="637"/>
                      <a:pt x="349" y="634"/>
                    </a:cubicBezTo>
                    <a:cubicBezTo>
                      <a:pt x="351" y="635"/>
                      <a:pt x="365" y="628"/>
                      <a:pt x="366" y="627"/>
                    </a:cubicBezTo>
                    <a:cubicBezTo>
                      <a:pt x="377" y="623"/>
                      <a:pt x="384" y="620"/>
                      <a:pt x="399" y="620"/>
                    </a:cubicBezTo>
                    <a:cubicBezTo>
                      <a:pt x="423" y="620"/>
                      <a:pt x="427" y="631"/>
                      <a:pt x="436" y="645"/>
                    </a:cubicBezTo>
                    <a:cubicBezTo>
                      <a:pt x="429" y="650"/>
                      <a:pt x="420" y="645"/>
                      <a:pt x="412" y="645"/>
                    </a:cubicBezTo>
                    <a:cubicBezTo>
                      <a:pt x="400" y="645"/>
                      <a:pt x="383" y="656"/>
                      <a:pt x="381" y="656"/>
                    </a:cubicBezTo>
                    <a:cubicBezTo>
                      <a:pt x="382" y="665"/>
                      <a:pt x="389" y="664"/>
                      <a:pt x="391" y="669"/>
                    </a:cubicBezTo>
                    <a:cubicBezTo>
                      <a:pt x="400" y="684"/>
                      <a:pt x="412" y="690"/>
                      <a:pt x="412" y="707"/>
                    </a:cubicBezTo>
                    <a:cubicBezTo>
                      <a:pt x="415" y="705"/>
                      <a:pt x="424" y="701"/>
                      <a:pt x="427" y="700"/>
                    </a:cubicBezTo>
                    <a:cubicBezTo>
                      <a:pt x="427" y="707"/>
                      <a:pt x="434" y="710"/>
                      <a:pt x="434" y="717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17" y="717"/>
                      <a:pt x="413" y="721"/>
                      <a:pt x="412" y="728"/>
                    </a:cubicBezTo>
                    <a:cubicBezTo>
                      <a:pt x="421" y="729"/>
                      <a:pt x="428" y="738"/>
                      <a:pt x="428" y="746"/>
                    </a:cubicBezTo>
                    <a:cubicBezTo>
                      <a:pt x="428" y="751"/>
                      <a:pt x="424" y="753"/>
                      <a:pt x="424" y="757"/>
                    </a:cubicBezTo>
                    <a:cubicBezTo>
                      <a:pt x="424" y="761"/>
                      <a:pt x="428" y="765"/>
                      <a:pt x="429" y="766"/>
                    </a:cubicBezTo>
                    <a:cubicBezTo>
                      <a:pt x="429" y="762"/>
                      <a:pt x="434" y="762"/>
                      <a:pt x="438" y="761"/>
                    </a:cubicBezTo>
                    <a:cubicBezTo>
                      <a:pt x="443" y="759"/>
                      <a:pt x="442" y="757"/>
                      <a:pt x="447" y="755"/>
                    </a:cubicBezTo>
                    <a:cubicBezTo>
                      <a:pt x="455" y="752"/>
                      <a:pt x="460" y="754"/>
                      <a:pt x="466" y="749"/>
                    </a:cubicBezTo>
                    <a:cubicBezTo>
                      <a:pt x="476" y="755"/>
                      <a:pt x="482" y="755"/>
                      <a:pt x="491" y="758"/>
                    </a:cubicBezTo>
                    <a:cubicBezTo>
                      <a:pt x="502" y="762"/>
                      <a:pt x="505" y="772"/>
                      <a:pt x="518" y="772"/>
                    </a:cubicBezTo>
                    <a:cubicBezTo>
                      <a:pt x="518" y="774"/>
                      <a:pt x="521" y="775"/>
                      <a:pt x="522" y="777"/>
                    </a:cubicBezTo>
                    <a:cubicBezTo>
                      <a:pt x="523" y="781"/>
                      <a:pt x="522" y="787"/>
                      <a:pt x="524" y="793"/>
                    </a:cubicBezTo>
                    <a:cubicBezTo>
                      <a:pt x="529" y="787"/>
                      <a:pt x="533" y="795"/>
                      <a:pt x="537" y="795"/>
                    </a:cubicBezTo>
                    <a:cubicBezTo>
                      <a:pt x="542" y="795"/>
                      <a:pt x="544" y="791"/>
                      <a:pt x="547" y="788"/>
                    </a:cubicBezTo>
                    <a:cubicBezTo>
                      <a:pt x="551" y="784"/>
                      <a:pt x="556" y="784"/>
                      <a:pt x="559" y="781"/>
                    </a:cubicBezTo>
                    <a:cubicBezTo>
                      <a:pt x="567" y="773"/>
                      <a:pt x="568" y="762"/>
                      <a:pt x="579" y="762"/>
                    </a:cubicBezTo>
                    <a:cubicBezTo>
                      <a:pt x="583" y="762"/>
                      <a:pt x="582" y="764"/>
                      <a:pt x="586" y="764"/>
                    </a:cubicBezTo>
                    <a:cubicBezTo>
                      <a:pt x="587" y="769"/>
                      <a:pt x="597" y="765"/>
                      <a:pt x="600" y="765"/>
                    </a:cubicBezTo>
                    <a:cubicBezTo>
                      <a:pt x="604" y="765"/>
                      <a:pt x="605" y="770"/>
                      <a:pt x="608" y="770"/>
                    </a:cubicBezTo>
                    <a:cubicBezTo>
                      <a:pt x="617" y="770"/>
                      <a:pt x="624" y="765"/>
                      <a:pt x="627" y="759"/>
                    </a:cubicBezTo>
                    <a:cubicBezTo>
                      <a:pt x="628" y="760"/>
                      <a:pt x="629" y="759"/>
                      <a:pt x="630" y="759"/>
                    </a:cubicBezTo>
                    <a:cubicBezTo>
                      <a:pt x="634" y="759"/>
                      <a:pt x="636" y="749"/>
                      <a:pt x="645" y="749"/>
                    </a:cubicBezTo>
                    <a:cubicBezTo>
                      <a:pt x="654" y="749"/>
                      <a:pt x="644" y="772"/>
                      <a:pt x="654" y="772"/>
                    </a:cubicBezTo>
                    <a:cubicBezTo>
                      <a:pt x="664" y="772"/>
                      <a:pt x="668" y="764"/>
                      <a:pt x="677" y="764"/>
                    </a:cubicBezTo>
                    <a:cubicBezTo>
                      <a:pt x="682" y="764"/>
                      <a:pt x="686" y="764"/>
                      <a:pt x="692" y="765"/>
                    </a:cubicBezTo>
                    <a:cubicBezTo>
                      <a:pt x="692" y="763"/>
                      <a:pt x="692" y="763"/>
                      <a:pt x="692" y="763"/>
                    </a:cubicBezTo>
                    <a:cubicBezTo>
                      <a:pt x="690" y="753"/>
                      <a:pt x="688" y="750"/>
                      <a:pt x="677" y="748"/>
                    </a:cubicBezTo>
                    <a:cubicBezTo>
                      <a:pt x="678" y="739"/>
                      <a:pt x="687" y="719"/>
                      <a:pt x="694" y="719"/>
                    </a:cubicBezTo>
                    <a:cubicBezTo>
                      <a:pt x="735" y="719"/>
                      <a:pt x="763" y="698"/>
                      <a:pt x="763" y="649"/>
                    </a:cubicBezTo>
                    <a:cubicBezTo>
                      <a:pt x="785" y="645"/>
                      <a:pt x="787" y="618"/>
                      <a:pt x="800" y="620"/>
                    </a:cubicBezTo>
                    <a:cubicBezTo>
                      <a:pt x="836" y="624"/>
                      <a:pt x="822" y="600"/>
                      <a:pt x="829" y="593"/>
                    </a:cubicBezTo>
                    <a:cubicBezTo>
                      <a:pt x="847" y="578"/>
                      <a:pt x="873" y="578"/>
                      <a:pt x="895" y="565"/>
                    </a:cubicBezTo>
                    <a:cubicBezTo>
                      <a:pt x="898" y="563"/>
                      <a:pt x="906" y="554"/>
                      <a:pt x="913" y="554"/>
                    </a:cubicBezTo>
                    <a:cubicBezTo>
                      <a:pt x="924" y="554"/>
                      <a:pt x="943" y="567"/>
                      <a:pt x="961" y="567"/>
                    </a:cubicBezTo>
                    <a:cubicBezTo>
                      <a:pt x="986" y="567"/>
                      <a:pt x="981" y="534"/>
                      <a:pt x="994" y="534"/>
                    </a:cubicBezTo>
                    <a:cubicBezTo>
                      <a:pt x="1002" y="534"/>
                      <a:pt x="1029" y="538"/>
                      <a:pt x="1032" y="545"/>
                    </a:cubicBezTo>
                    <a:cubicBezTo>
                      <a:pt x="1042" y="573"/>
                      <a:pt x="1060" y="558"/>
                      <a:pt x="1072" y="558"/>
                    </a:cubicBezTo>
                    <a:cubicBezTo>
                      <a:pt x="1099" y="558"/>
                      <a:pt x="1107" y="580"/>
                      <a:pt x="1135" y="580"/>
                    </a:cubicBezTo>
                    <a:cubicBezTo>
                      <a:pt x="1160" y="580"/>
                      <a:pt x="1192" y="557"/>
                      <a:pt x="1224" y="569"/>
                    </a:cubicBezTo>
                    <a:cubicBezTo>
                      <a:pt x="1266" y="586"/>
                      <a:pt x="1245" y="512"/>
                      <a:pt x="1301" y="512"/>
                    </a:cubicBezTo>
                    <a:cubicBezTo>
                      <a:pt x="1340" y="512"/>
                      <a:pt x="1339" y="543"/>
                      <a:pt x="1354" y="567"/>
                    </a:cubicBezTo>
                    <a:cubicBezTo>
                      <a:pt x="1360" y="576"/>
                      <a:pt x="1379" y="577"/>
                      <a:pt x="1387" y="585"/>
                    </a:cubicBezTo>
                    <a:cubicBezTo>
                      <a:pt x="1393" y="590"/>
                      <a:pt x="1398" y="607"/>
                      <a:pt x="1411" y="607"/>
                    </a:cubicBezTo>
                    <a:cubicBezTo>
                      <a:pt x="1426" y="607"/>
                      <a:pt x="1428" y="593"/>
                      <a:pt x="1446" y="593"/>
                    </a:cubicBezTo>
                    <a:cubicBezTo>
                      <a:pt x="1446" y="604"/>
                      <a:pt x="1446" y="604"/>
                      <a:pt x="1446" y="604"/>
                    </a:cubicBezTo>
                    <a:cubicBezTo>
                      <a:pt x="1437" y="614"/>
                      <a:pt x="1433" y="638"/>
                      <a:pt x="1422" y="644"/>
                    </a:cubicBezTo>
                    <a:cubicBezTo>
                      <a:pt x="1412" y="650"/>
                      <a:pt x="1394" y="651"/>
                      <a:pt x="1400" y="655"/>
                    </a:cubicBezTo>
                    <a:cubicBezTo>
                      <a:pt x="1415" y="665"/>
                      <a:pt x="1398" y="684"/>
                      <a:pt x="1398" y="68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29" name="Freeform 147">
                <a:extLst>
                  <a:ext uri="{FF2B5EF4-FFF2-40B4-BE49-F238E27FC236}">
                    <a16:creationId xmlns:a16="http://schemas.microsoft.com/office/drawing/2014/main" id="{A559E34E-EF15-46A0-B0C3-88CF3C1A4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4988" y="1879600"/>
                <a:ext cx="1023938" cy="646113"/>
              </a:xfrm>
              <a:custGeom>
                <a:avLst/>
                <a:gdLst/>
                <a:ahLst/>
                <a:cxnLst>
                  <a:cxn ang="0">
                    <a:pos x="585" y="307"/>
                  </a:cxn>
                  <a:cxn ang="0">
                    <a:pos x="573" y="287"/>
                  </a:cxn>
                  <a:cxn ang="0">
                    <a:pos x="614" y="256"/>
                  </a:cxn>
                  <a:cxn ang="0">
                    <a:pos x="588" y="246"/>
                  </a:cxn>
                  <a:cxn ang="0">
                    <a:pos x="570" y="255"/>
                  </a:cxn>
                  <a:cxn ang="0">
                    <a:pos x="552" y="236"/>
                  </a:cxn>
                  <a:cxn ang="0">
                    <a:pos x="590" y="209"/>
                  </a:cxn>
                  <a:cxn ang="0">
                    <a:pos x="606" y="212"/>
                  </a:cxn>
                  <a:cxn ang="0">
                    <a:pos x="634" y="216"/>
                  </a:cxn>
                  <a:cxn ang="0">
                    <a:pos x="648" y="231"/>
                  </a:cxn>
                  <a:cxn ang="0">
                    <a:pos x="648" y="248"/>
                  </a:cxn>
                  <a:cxn ang="0">
                    <a:pos x="666" y="254"/>
                  </a:cxn>
                  <a:cxn ang="0">
                    <a:pos x="659" y="264"/>
                  </a:cxn>
                  <a:cxn ang="0">
                    <a:pos x="665" y="275"/>
                  </a:cxn>
                  <a:cxn ang="0">
                    <a:pos x="664" y="290"/>
                  </a:cxn>
                  <a:cxn ang="0">
                    <a:pos x="668" y="295"/>
                  </a:cxn>
                  <a:cxn ang="0">
                    <a:pos x="690" y="286"/>
                  </a:cxn>
                  <a:cxn ang="0">
                    <a:pos x="683" y="232"/>
                  </a:cxn>
                  <a:cxn ang="0">
                    <a:pos x="688" y="210"/>
                  </a:cxn>
                  <a:cxn ang="0">
                    <a:pos x="721" y="172"/>
                  </a:cxn>
                  <a:cxn ang="0">
                    <a:pos x="745" y="132"/>
                  </a:cxn>
                  <a:cxn ang="0">
                    <a:pos x="769" y="81"/>
                  </a:cxn>
                  <a:cxn ang="0">
                    <a:pos x="710" y="73"/>
                  </a:cxn>
                  <a:cxn ang="0">
                    <a:pos x="624" y="0"/>
                  </a:cxn>
                  <a:cxn ang="0">
                    <a:pos x="458" y="68"/>
                  </a:cxn>
                  <a:cxn ang="0">
                    <a:pos x="355" y="33"/>
                  </a:cxn>
                  <a:cxn ang="0">
                    <a:pos x="284" y="55"/>
                  </a:cxn>
                  <a:cxn ang="0">
                    <a:pos x="218" y="53"/>
                  </a:cxn>
                  <a:cxn ang="0">
                    <a:pos x="123" y="108"/>
                  </a:cxn>
                  <a:cxn ang="0">
                    <a:pos x="17" y="207"/>
                  </a:cxn>
                  <a:cxn ang="0">
                    <a:pos x="15" y="251"/>
                  </a:cxn>
                  <a:cxn ang="0">
                    <a:pos x="25" y="261"/>
                  </a:cxn>
                  <a:cxn ang="0">
                    <a:pos x="50" y="280"/>
                  </a:cxn>
                  <a:cxn ang="0">
                    <a:pos x="83" y="284"/>
                  </a:cxn>
                  <a:cxn ang="0">
                    <a:pos x="73" y="317"/>
                  </a:cxn>
                  <a:cxn ang="0">
                    <a:pos x="63" y="326"/>
                  </a:cxn>
                  <a:cxn ang="0">
                    <a:pos x="73" y="343"/>
                  </a:cxn>
                  <a:cxn ang="0">
                    <a:pos x="110" y="357"/>
                  </a:cxn>
                  <a:cxn ang="0">
                    <a:pos x="132" y="373"/>
                  </a:cxn>
                  <a:cxn ang="0">
                    <a:pos x="160" y="384"/>
                  </a:cxn>
                  <a:cxn ang="0">
                    <a:pos x="186" y="382"/>
                  </a:cxn>
                  <a:cxn ang="0">
                    <a:pos x="210" y="381"/>
                  </a:cxn>
                  <a:cxn ang="0">
                    <a:pos x="255" y="372"/>
                  </a:cxn>
                  <a:cxn ang="0">
                    <a:pos x="275" y="366"/>
                  </a:cxn>
                  <a:cxn ang="0">
                    <a:pos x="282" y="362"/>
                  </a:cxn>
                  <a:cxn ang="0">
                    <a:pos x="316" y="400"/>
                  </a:cxn>
                  <a:cxn ang="0">
                    <a:pos x="306" y="439"/>
                  </a:cxn>
                  <a:cxn ang="0">
                    <a:pos x="324" y="450"/>
                  </a:cxn>
                  <a:cxn ang="0">
                    <a:pos x="346" y="467"/>
                  </a:cxn>
                  <a:cxn ang="0">
                    <a:pos x="351" y="472"/>
                  </a:cxn>
                  <a:cxn ang="0">
                    <a:pos x="353" y="457"/>
                  </a:cxn>
                  <a:cxn ang="0">
                    <a:pos x="379" y="454"/>
                  </a:cxn>
                  <a:cxn ang="0">
                    <a:pos x="416" y="453"/>
                  </a:cxn>
                  <a:cxn ang="0">
                    <a:pos x="431" y="470"/>
                  </a:cxn>
                  <a:cxn ang="0">
                    <a:pos x="454" y="486"/>
                  </a:cxn>
                  <a:cxn ang="0">
                    <a:pos x="476" y="470"/>
                  </a:cxn>
                  <a:cxn ang="0">
                    <a:pos x="503" y="455"/>
                  </a:cxn>
                  <a:cxn ang="0">
                    <a:pos x="552" y="439"/>
                  </a:cxn>
                  <a:cxn ang="0">
                    <a:pos x="576" y="406"/>
                  </a:cxn>
                  <a:cxn ang="0">
                    <a:pos x="604" y="355"/>
                  </a:cxn>
                  <a:cxn ang="0">
                    <a:pos x="586" y="307"/>
                  </a:cxn>
                </a:cxnLst>
                <a:rect l="0" t="0" r="r" b="b"/>
                <a:pathLst>
                  <a:path w="769" h="486">
                    <a:moveTo>
                      <a:pt x="586" y="307"/>
                    </a:moveTo>
                    <a:cubicBezTo>
                      <a:pt x="585" y="307"/>
                      <a:pt x="585" y="307"/>
                      <a:pt x="585" y="307"/>
                    </a:cubicBezTo>
                    <a:cubicBezTo>
                      <a:pt x="585" y="307"/>
                      <a:pt x="585" y="300"/>
                      <a:pt x="585" y="298"/>
                    </a:cubicBezTo>
                    <a:cubicBezTo>
                      <a:pt x="582" y="298"/>
                      <a:pt x="573" y="294"/>
                      <a:pt x="573" y="287"/>
                    </a:cubicBezTo>
                    <a:cubicBezTo>
                      <a:pt x="573" y="282"/>
                      <a:pt x="581" y="282"/>
                      <a:pt x="582" y="276"/>
                    </a:cubicBezTo>
                    <a:cubicBezTo>
                      <a:pt x="586" y="264"/>
                      <a:pt x="605" y="264"/>
                      <a:pt x="614" y="256"/>
                    </a:cubicBezTo>
                    <a:cubicBezTo>
                      <a:pt x="611" y="251"/>
                      <a:pt x="604" y="256"/>
                      <a:pt x="598" y="252"/>
                    </a:cubicBezTo>
                    <a:cubicBezTo>
                      <a:pt x="595" y="250"/>
                      <a:pt x="593" y="246"/>
                      <a:pt x="588" y="246"/>
                    </a:cubicBezTo>
                    <a:cubicBezTo>
                      <a:pt x="585" y="246"/>
                      <a:pt x="585" y="256"/>
                      <a:pt x="582" y="256"/>
                    </a:cubicBezTo>
                    <a:cubicBezTo>
                      <a:pt x="578" y="256"/>
                      <a:pt x="574" y="257"/>
                      <a:pt x="570" y="255"/>
                    </a:cubicBezTo>
                    <a:cubicBezTo>
                      <a:pt x="565" y="252"/>
                      <a:pt x="567" y="247"/>
                      <a:pt x="562" y="243"/>
                    </a:cubicBezTo>
                    <a:cubicBezTo>
                      <a:pt x="560" y="242"/>
                      <a:pt x="552" y="240"/>
                      <a:pt x="552" y="236"/>
                    </a:cubicBezTo>
                    <a:cubicBezTo>
                      <a:pt x="552" y="227"/>
                      <a:pt x="565" y="230"/>
                      <a:pt x="571" y="225"/>
                    </a:cubicBezTo>
                    <a:cubicBezTo>
                      <a:pt x="577" y="221"/>
                      <a:pt x="587" y="215"/>
                      <a:pt x="590" y="209"/>
                    </a:cubicBezTo>
                    <a:cubicBezTo>
                      <a:pt x="591" y="208"/>
                      <a:pt x="593" y="203"/>
                      <a:pt x="597" y="203"/>
                    </a:cubicBezTo>
                    <a:cubicBezTo>
                      <a:pt x="601" y="203"/>
                      <a:pt x="606" y="209"/>
                      <a:pt x="606" y="212"/>
                    </a:cubicBezTo>
                    <a:cubicBezTo>
                      <a:pt x="606" y="219"/>
                      <a:pt x="597" y="222"/>
                      <a:pt x="597" y="230"/>
                    </a:cubicBezTo>
                    <a:cubicBezTo>
                      <a:pt x="610" y="230"/>
                      <a:pt x="620" y="216"/>
                      <a:pt x="634" y="216"/>
                    </a:cubicBezTo>
                    <a:cubicBezTo>
                      <a:pt x="639" y="216"/>
                      <a:pt x="641" y="221"/>
                      <a:pt x="648" y="221"/>
                    </a:cubicBezTo>
                    <a:cubicBezTo>
                      <a:pt x="646" y="226"/>
                      <a:pt x="648" y="226"/>
                      <a:pt x="648" y="231"/>
                    </a:cubicBezTo>
                    <a:cubicBezTo>
                      <a:pt x="648" y="235"/>
                      <a:pt x="643" y="235"/>
                      <a:pt x="643" y="240"/>
                    </a:cubicBezTo>
                    <a:cubicBezTo>
                      <a:pt x="643" y="242"/>
                      <a:pt x="645" y="248"/>
                      <a:pt x="648" y="248"/>
                    </a:cubicBezTo>
                    <a:cubicBezTo>
                      <a:pt x="649" y="248"/>
                      <a:pt x="651" y="245"/>
                      <a:pt x="654" y="245"/>
                    </a:cubicBezTo>
                    <a:cubicBezTo>
                      <a:pt x="659" y="245"/>
                      <a:pt x="666" y="249"/>
                      <a:pt x="666" y="254"/>
                    </a:cubicBezTo>
                    <a:cubicBezTo>
                      <a:pt x="666" y="257"/>
                      <a:pt x="662" y="260"/>
                      <a:pt x="659" y="260"/>
                    </a:cubicBezTo>
                    <a:cubicBezTo>
                      <a:pt x="659" y="264"/>
                      <a:pt x="659" y="264"/>
                      <a:pt x="659" y="264"/>
                    </a:cubicBezTo>
                    <a:cubicBezTo>
                      <a:pt x="660" y="265"/>
                      <a:pt x="660" y="267"/>
                      <a:pt x="663" y="268"/>
                    </a:cubicBezTo>
                    <a:cubicBezTo>
                      <a:pt x="663" y="270"/>
                      <a:pt x="665" y="272"/>
                      <a:pt x="665" y="275"/>
                    </a:cubicBezTo>
                    <a:cubicBezTo>
                      <a:pt x="665" y="276"/>
                      <a:pt x="661" y="282"/>
                      <a:pt x="661" y="285"/>
                    </a:cubicBezTo>
                    <a:cubicBezTo>
                      <a:pt x="661" y="287"/>
                      <a:pt x="661" y="289"/>
                      <a:pt x="664" y="290"/>
                    </a:cubicBezTo>
                    <a:cubicBezTo>
                      <a:pt x="663" y="292"/>
                      <a:pt x="661" y="293"/>
                      <a:pt x="661" y="295"/>
                    </a:cubicBezTo>
                    <a:cubicBezTo>
                      <a:pt x="668" y="295"/>
                      <a:pt x="668" y="295"/>
                      <a:pt x="668" y="295"/>
                    </a:cubicBezTo>
                    <a:cubicBezTo>
                      <a:pt x="670" y="293"/>
                      <a:pt x="671" y="293"/>
                      <a:pt x="676" y="291"/>
                    </a:cubicBezTo>
                    <a:cubicBezTo>
                      <a:pt x="676" y="287"/>
                      <a:pt x="687" y="287"/>
                      <a:pt x="690" y="286"/>
                    </a:cubicBezTo>
                    <a:cubicBezTo>
                      <a:pt x="696" y="284"/>
                      <a:pt x="699" y="279"/>
                      <a:pt x="699" y="269"/>
                    </a:cubicBezTo>
                    <a:cubicBezTo>
                      <a:pt x="699" y="252"/>
                      <a:pt x="692" y="242"/>
                      <a:pt x="683" y="232"/>
                    </a:cubicBezTo>
                    <a:cubicBezTo>
                      <a:pt x="679" y="228"/>
                      <a:pt x="674" y="224"/>
                      <a:pt x="675" y="217"/>
                    </a:cubicBezTo>
                    <a:cubicBezTo>
                      <a:pt x="680" y="217"/>
                      <a:pt x="685" y="214"/>
                      <a:pt x="688" y="210"/>
                    </a:cubicBezTo>
                    <a:cubicBezTo>
                      <a:pt x="691" y="207"/>
                      <a:pt x="699" y="203"/>
                      <a:pt x="701" y="199"/>
                    </a:cubicBezTo>
                    <a:cubicBezTo>
                      <a:pt x="707" y="187"/>
                      <a:pt x="710" y="180"/>
                      <a:pt x="721" y="172"/>
                    </a:cubicBezTo>
                    <a:cubicBezTo>
                      <a:pt x="721" y="172"/>
                      <a:pt x="738" y="153"/>
                      <a:pt x="723" y="143"/>
                    </a:cubicBezTo>
                    <a:cubicBezTo>
                      <a:pt x="717" y="139"/>
                      <a:pt x="735" y="138"/>
                      <a:pt x="745" y="132"/>
                    </a:cubicBezTo>
                    <a:cubicBezTo>
                      <a:pt x="756" y="126"/>
                      <a:pt x="760" y="102"/>
                      <a:pt x="769" y="92"/>
                    </a:cubicBezTo>
                    <a:cubicBezTo>
                      <a:pt x="769" y="81"/>
                      <a:pt x="769" y="81"/>
                      <a:pt x="769" y="81"/>
                    </a:cubicBezTo>
                    <a:cubicBezTo>
                      <a:pt x="751" y="81"/>
                      <a:pt x="749" y="95"/>
                      <a:pt x="734" y="95"/>
                    </a:cubicBezTo>
                    <a:cubicBezTo>
                      <a:pt x="721" y="95"/>
                      <a:pt x="716" y="78"/>
                      <a:pt x="710" y="73"/>
                    </a:cubicBezTo>
                    <a:cubicBezTo>
                      <a:pt x="702" y="65"/>
                      <a:pt x="683" y="64"/>
                      <a:pt x="677" y="55"/>
                    </a:cubicBezTo>
                    <a:cubicBezTo>
                      <a:pt x="662" y="31"/>
                      <a:pt x="663" y="0"/>
                      <a:pt x="624" y="0"/>
                    </a:cubicBezTo>
                    <a:cubicBezTo>
                      <a:pt x="568" y="0"/>
                      <a:pt x="589" y="74"/>
                      <a:pt x="547" y="57"/>
                    </a:cubicBezTo>
                    <a:cubicBezTo>
                      <a:pt x="515" y="45"/>
                      <a:pt x="483" y="68"/>
                      <a:pt x="458" y="68"/>
                    </a:cubicBezTo>
                    <a:cubicBezTo>
                      <a:pt x="430" y="68"/>
                      <a:pt x="422" y="46"/>
                      <a:pt x="395" y="46"/>
                    </a:cubicBezTo>
                    <a:cubicBezTo>
                      <a:pt x="383" y="46"/>
                      <a:pt x="365" y="61"/>
                      <a:pt x="355" y="33"/>
                    </a:cubicBezTo>
                    <a:cubicBezTo>
                      <a:pt x="352" y="26"/>
                      <a:pt x="325" y="22"/>
                      <a:pt x="317" y="22"/>
                    </a:cubicBezTo>
                    <a:cubicBezTo>
                      <a:pt x="304" y="22"/>
                      <a:pt x="309" y="55"/>
                      <a:pt x="284" y="55"/>
                    </a:cubicBezTo>
                    <a:cubicBezTo>
                      <a:pt x="266" y="55"/>
                      <a:pt x="247" y="42"/>
                      <a:pt x="236" y="42"/>
                    </a:cubicBezTo>
                    <a:cubicBezTo>
                      <a:pt x="229" y="42"/>
                      <a:pt x="221" y="51"/>
                      <a:pt x="218" y="53"/>
                    </a:cubicBezTo>
                    <a:cubicBezTo>
                      <a:pt x="196" y="66"/>
                      <a:pt x="170" y="66"/>
                      <a:pt x="152" y="81"/>
                    </a:cubicBezTo>
                    <a:cubicBezTo>
                      <a:pt x="145" y="88"/>
                      <a:pt x="159" y="112"/>
                      <a:pt x="123" y="108"/>
                    </a:cubicBezTo>
                    <a:cubicBezTo>
                      <a:pt x="110" y="106"/>
                      <a:pt x="108" y="133"/>
                      <a:pt x="86" y="137"/>
                    </a:cubicBezTo>
                    <a:cubicBezTo>
                      <a:pt x="86" y="186"/>
                      <a:pt x="58" y="207"/>
                      <a:pt x="17" y="207"/>
                    </a:cubicBezTo>
                    <a:cubicBezTo>
                      <a:pt x="10" y="207"/>
                      <a:pt x="1" y="227"/>
                      <a:pt x="0" y="236"/>
                    </a:cubicBezTo>
                    <a:cubicBezTo>
                      <a:pt x="11" y="238"/>
                      <a:pt x="13" y="241"/>
                      <a:pt x="15" y="251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61"/>
                      <a:pt x="19" y="259"/>
                      <a:pt x="25" y="261"/>
                    </a:cubicBezTo>
                    <a:cubicBezTo>
                      <a:pt x="30" y="262"/>
                      <a:pt x="28" y="268"/>
                      <a:pt x="31" y="271"/>
                    </a:cubicBezTo>
                    <a:cubicBezTo>
                      <a:pt x="37" y="277"/>
                      <a:pt x="42" y="277"/>
                      <a:pt x="50" y="280"/>
                    </a:cubicBezTo>
                    <a:cubicBezTo>
                      <a:pt x="58" y="279"/>
                      <a:pt x="61" y="272"/>
                      <a:pt x="69" y="272"/>
                    </a:cubicBezTo>
                    <a:cubicBezTo>
                      <a:pt x="73" y="272"/>
                      <a:pt x="83" y="280"/>
                      <a:pt x="83" y="284"/>
                    </a:cubicBezTo>
                    <a:cubicBezTo>
                      <a:pt x="83" y="296"/>
                      <a:pt x="66" y="294"/>
                      <a:pt x="66" y="306"/>
                    </a:cubicBezTo>
                    <a:cubicBezTo>
                      <a:pt x="66" y="311"/>
                      <a:pt x="73" y="312"/>
                      <a:pt x="73" y="317"/>
                    </a:cubicBezTo>
                    <a:cubicBezTo>
                      <a:pt x="73" y="323"/>
                      <a:pt x="68" y="322"/>
                      <a:pt x="63" y="322"/>
                    </a:cubicBezTo>
                    <a:cubicBezTo>
                      <a:pt x="63" y="326"/>
                      <a:pt x="63" y="326"/>
                      <a:pt x="63" y="326"/>
                    </a:cubicBezTo>
                    <a:cubicBezTo>
                      <a:pt x="64" y="331"/>
                      <a:pt x="64" y="335"/>
                      <a:pt x="65" y="340"/>
                    </a:cubicBezTo>
                    <a:cubicBezTo>
                      <a:pt x="66" y="343"/>
                      <a:pt x="71" y="342"/>
                      <a:pt x="73" y="343"/>
                    </a:cubicBezTo>
                    <a:cubicBezTo>
                      <a:pt x="80" y="345"/>
                      <a:pt x="83" y="351"/>
                      <a:pt x="91" y="353"/>
                    </a:cubicBezTo>
                    <a:cubicBezTo>
                      <a:pt x="100" y="355"/>
                      <a:pt x="105" y="352"/>
                      <a:pt x="110" y="357"/>
                    </a:cubicBezTo>
                    <a:cubicBezTo>
                      <a:pt x="116" y="363"/>
                      <a:pt x="120" y="361"/>
                      <a:pt x="127" y="364"/>
                    </a:cubicBezTo>
                    <a:cubicBezTo>
                      <a:pt x="130" y="366"/>
                      <a:pt x="130" y="369"/>
                      <a:pt x="132" y="373"/>
                    </a:cubicBezTo>
                    <a:cubicBezTo>
                      <a:pt x="133" y="376"/>
                      <a:pt x="137" y="372"/>
                      <a:pt x="139" y="373"/>
                    </a:cubicBezTo>
                    <a:cubicBezTo>
                      <a:pt x="146" y="378"/>
                      <a:pt x="150" y="384"/>
                      <a:pt x="160" y="384"/>
                    </a:cubicBezTo>
                    <a:cubicBezTo>
                      <a:pt x="166" y="384"/>
                      <a:pt x="172" y="384"/>
                      <a:pt x="178" y="384"/>
                    </a:cubicBezTo>
                    <a:cubicBezTo>
                      <a:pt x="182" y="384"/>
                      <a:pt x="184" y="382"/>
                      <a:pt x="186" y="382"/>
                    </a:cubicBezTo>
                    <a:cubicBezTo>
                      <a:pt x="189" y="382"/>
                      <a:pt x="190" y="389"/>
                      <a:pt x="191" y="392"/>
                    </a:cubicBezTo>
                    <a:cubicBezTo>
                      <a:pt x="197" y="389"/>
                      <a:pt x="199" y="381"/>
                      <a:pt x="210" y="381"/>
                    </a:cubicBezTo>
                    <a:cubicBezTo>
                      <a:pt x="219" y="381"/>
                      <a:pt x="224" y="386"/>
                      <a:pt x="231" y="386"/>
                    </a:cubicBezTo>
                    <a:cubicBezTo>
                      <a:pt x="238" y="386"/>
                      <a:pt x="252" y="374"/>
                      <a:pt x="255" y="372"/>
                    </a:cubicBezTo>
                    <a:cubicBezTo>
                      <a:pt x="258" y="370"/>
                      <a:pt x="259" y="369"/>
                      <a:pt x="260" y="367"/>
                    </a:cubicBezTo>
                    <a:cubicBezTo>
                      <a:pt x="264" y="363"/>
                      <a:pt x="270" y="368"/>
                      <a:pt x="275" y="366"/>
                    </a:cubicBezTo>
                    <a:cubicBezTo>
                      <a:pt x="279" y="362"/>
                      <a:pt x="279" y="362"/>
                      <a:pt x="279" y="362"/>
                    </a:cubicBezTo>
                    <a:cubicBezTo>
                      <a:pt x="282" y="362"/>
                      <a:pt x="282" y="362"/>
                      <a:pt x="282" y="362"/>
                    </a:cubicBezTo>
                    <a:cubicBezTo>
                      <a:pt x="285" y="377"/>
                      <a:pt x="294" y="376"/>
                      <a:pt x="305" y="381"/>
                    </a:cubicBezTo>
                    <a:cubicBezTo>
                      <a:pt x="309" y="388"/>
                      <a:pt x="316" y="391"/>
                      <a:pt x="316" y="400"/>
                    </a:cubicBezTo>
                    <a:cubicBezTo>
                      <a:pt x="316" y="417"/>
                      <a:pt x="304" y="418"/>
                      <a:pt x="304" y="434"/>
                    </a:cubicBezTo>
                    <a:cubicBezTo>
                      <a:pt x="304" y="436"/>
                      <a:pt x="305" y="439"/>
                      <a:pt x="306" y="439"/>
                    </a:cubicBezTo>
                    <a:cubicBezTo>
                      <a:pt x="309" y="439"/>
                      <a:pt x="312" y="436"/>
                      <a:pt x="315" y="436"/>
                    </a:cubicBezTo>
                    <a:cubicBezTo>
                      <a:pt x="319" y="436"/>
                      <a:pt x="320" y="449"/>
                      <a:pt x="324" y="450"/>
                    </a:cubicBezTo>
                    <a:cubicBezTo>
                      <a:pt x="324" y="459"/>
                      <a:pt x="330" y="468"/>
                      <a:pt x="338" y="468"/>
                    </a:cubicBezTo>
                    <a:cubicBezTo>
                      <a:pt x="342" y="468"/>
                      <a:pt x="343" y="467"/>
                      <a:pt x="346" y="467"/>
                    </a:cubicBezTo>
                    <a:cubicBezTo>
                      <a:pt x="348" y="467"/>
                      <a:pt x="348" y="467"/>
                      <a:pt x="348" y="467"/>
                    </a:cubicBezTo>
                    <a:cubicBezTo>
                      <a:pt x="348" y="471"/>
                      <a:pt x="350" y="472"/>
                      <a:pt x="351" y="472"/>
                    </a:cubicBezTo>
                    <a:cubicBezTo>
                      <a:pt x="352" y="472"/>
                      <a:pt x="353" y="470"/>
                      <a:pt x="353" y="468"/>
                    </a:cubicBezTo>
                    <a:cubicBezTo>
                      <a:pt x="353" y="464"/>
                      <a:pt x="353" y="461"/>
                      <a:pt x="353" y="457"/>
                    </a:cubicBezTo>
                    <a:cubicBezTo>
                      <a:pt x="353" y="457"/>
                      <a:pt x="363" y="454"/>
                      <a:pt x="365" y="454"/>
                    </a:cubicBezTo>
                    <a:cubicBezTo>
                      <a:pt x="379" y="454"/>
                      <a:pt x="379" y="454"/>
                      <a:pt x="379" y="454"/>
                    </a:cubicBezTo>
                    <a:cubicBezTo>
                      <a:pt x="385" y="457"/>
                      <a:pt x="390" y="448"/>
                      <a:pt x="397" y="448"/>
                    </a:cubicBezTo>
                    <a:cubicBezTo>
                      <a:pt x="404" y="448"/>
                      <a:pt x="408" y="453"/>
                      <a:pt x="416" y="453"/>
                    </a:cubicBezTo>
                    <a:cubicBezTo>
                      <a:pt x="416" y="464"/>
                      <a:pt x="424" y="468"/>
                      <a:pt x="431" y="470"/>
                    </a:cubicBezTo>
                    <a:cubicBezTo>
                      <a:pt x="431" y="470"/>
                      <a:pt x="431" y="470"/>
                      <a:pt x="431" y="470"/>
                    </a:cubicBezTo>
                    <a:cubicBezTo>
                      <a:pt x="439" y="474"/>
                      <a:pt x="444" y="471"/>
                      <a:pt x="452" y="475"/>
                    </a:cubicBezTo>
                    <a:cubicBezTo>
                      <a:pt x="452" y="477"/>
                      <a:pt x="451" y="486"/>
                      <a:pt x="454" y="486"/>
                    </a:cubicBezTo>
                    <a:cubicBezTo>
                      <a:pt x="459" y="486"/>
                      <a:pt x="457" y="480"/>
                      <a:pt x="460" y="477"/>
                    </a:cubicBezTo>
                    <a:cubicBezTo>
                      <a:pt x="463" y="474"/>
                      <a:pt x="472" y="472"/>
                      <a:pt x="476" y="470"/>
                    </a:cubicBezTo>
                    <a:cubicBezTo>
                      <a:pt x="484" y="466"/>
                      <a:pt x="492" y="468"/>
                      <a:pt x="498" y="463"/>
                    </a:cubicBezTo>
                    <a:cubicBezTo>
                      <a:pt x="498" y="463"/>
                      <a:pt x="502" y="455"/>
                      <a:pt x="503" y="455"/>
                    </a:cubicBezTo>
                    <a:cubicBezTo>
                      <a:pt x="507" y="455"/>
                      <a:pt x="510" y="458"/>
                      <a:pt x="514" y="458"/>
                    </a:cubicBezTo>
                    <a:cubicBezTo>
                      <a:pt x="534" y="458"/>
                      <a:pt x="539" y="446"/>
                      <a:pt x="552" y="439"/>
                    </a:cubicBezTo>
                    <a:cubicBezTo>
                      <a:pt x="555" y="437"/>
                      <a:pt x="557" y="435"/>
                      <a:pt x="558" y="431"/>
                    </a:cubicBezTo>
                    <a:cubicBezTo>
                      <a:pt x="569" y="431"/>
                      <a:pt x="572" y="414"/>
                      <a:pt x="576" y="406"/>
                    </a:cubicBezTo>
                    <a:cubicBezTo>
                      <a:pt x="578" y="401"/>
                      <a:pt x="590" y="383"/>
                      <a:pt x="597" y="382"/>
                    </a:cubicBezTo>
                    <a:cubicBezTo>
                      <a:pt x="597" y="372"/>
                      <a:pt x="604" y="368"/>
                      <a:pt x="604" y="355"/>
                    </a:cubicBezTo>
                    <a:cubicBezTo>
                      <a:pt x="604" y="336"/>
                      <a:pt x="599" y="329"/>
                      <a:pt x="591" y="317"/>
                    </a:cubicBezTo>
                    <a:cubicBezTo>
                      <a:pt x="590" y="315"/>
                      <a:pt x="590" y="309"/>
                      <a:pt x="586" y="307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30" name="Freeform 148">
                <a:extLst>
                  <a:ext uri="{FF2B5EF4-FFF2-40B4-BE49-F238E27FC236}">
                    <a16:creationId xmlns:a16="http://schemas.microsoft.com/office/drawing/2014/main" id="{D65EBDE8-4ED1-42B2-B34B-BEC0E78877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9175" y="1395413"/>
                <a:ext cx="58738" cy="25400"/>
              </a:xfrm>
              <a:custGeom>
                <a:avLst/>
                <a:gdLst/>
                <a:ahLst/>
                <a:cxnLst>
                  <a:cxn ang="0">
                    <a:pos x="4" y="19"/>
                  </a:cxn>
                  <a:cxn ang="0">
                    <a:pos x="0" y="14"/>
                  </a:cxn>
                  <a:cxn ang="0">
                    <a:pos x="20" y="0"/>
                  </a:cxn>
                  <a:cxn ang="0">
                    <a:pos x="44" y="11"/>
                  </a:cxn>
                  <a:cxn ang="0">
                    <a:pos x="4" y="19"/>
                  </a:cxn>
                </a:cxnLst>
                <a:rect l="0" t="0" r="r" b="b"/>
                <a:pathLst>
                  <a:path w="44" h="19">
                    <a:moveTo>
                      <a:pt x="4" y="19"/>
                    </a:moveTo>
                    <a:cubicBezTo>
                      <a:pt x="1" y="19"/>
                      <a:pt x="0" y="17"/>
                      <a:pt x="0" y="14"/>
                    </a:cubicBezTo>
                    <a:cubicBezTo>
                      <a:pt x="0" y="8"/>
                      <a:pt x="13" y="0"/>
                      <a:pt x="20" y="0"/>
                    </a:cubicBezTo>
                    <a:cubicBezTo>
                      <a:pt x="27" y="0"/>
                      <a:pt x="44" y="4"/>
                      <a:pt x="44" y="11"/>
                    </a:cubicBezTo>
                    <a:cubicBezTo>
                      <a:pt x="44" y="17"/>
                      <a:pt x="9" y="19"/>
                      <a:pt x="4" y="19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31" name="Freeform 149">
                <a:extLst>
                  <a:ext uri="{FF2B5EF4-FFF2-40B4-BE49-F238E27FC236}">
                    <a16:creationId xmlns:a16="http://schemas.microsoft.com/office/drawing/2014/main" id="{9AB72DEA-F8FC-47DA-8BB1-D0D7FCB83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1375" y="1443038"/>
                <a:ext cx="23813" cy="14288"/>
              </a:xfrm>
              <a:custGeom>
                <a:avLst/>
                <a:gdLst/>
                <a:ahLst/>
                <a:cxnLst>
                  <a:cxn ang="0">
                    <a:pos x="13" y="10"/>
                  </a:cxn>
                  <a:cxn ang="0">
                    <a:pos x="18" y="6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13" y="10"/>
                  </a:cxn>
                </a:cxnLst>
                <a:rect l="0" t="0" r="r" b="b"/>
                <a:pathLst>
                  <a:path w="18" h="10">
                    <a:moveTo>
                      <a:pt x="13" y="10"/>
                    </a:moveTo>
                    <a:cubicBezTo>
                      <a:pt x="15" y="10"/>
                      <a:pt x="18" y="8"/>
                      <a:pt x="18" y="6"/>
                    </a:cubicBezTo>
                    <a:cubicBezTo>
                      <a:pt x="18" y="3"/>
                      <a:pt x="15" y="2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7" y="10"/>
                      <a:pt x="13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32" name="Freeform 150">
                <a:extLst>
                  <a:ext uri="{FF2B5EF4-FFF2-40B4-BE49-F238E27FC236}">
                    <a16:creationId xmlns:a16="http://schemas.microsoft.com/office/drawing/2014/main" id="{812DD886-9E85-495E-989F-BE7C2248F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275" y="1257300"/>
                <a:ext cx="11113" cy="12700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0" y="7"/>
                  </a:cxn>
                  <a:cxn ang="0">
                    <a:pos x="3" y="10"/>
                  </a:cxn>
                  <a:cxn ang="0">
                    <a:pos x="8" y="4"/>
                  </a:cxn>
                  <a:cxn ang="0">
                    <a:pos x="6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10">
                    <a:moveTo>
                      <a:pt x="8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4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7" y="10"/>
                      <a:pt x="7" y="6"/>
                      <a:pt x="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33" name="Freeform 151">
                <a:extLst>
                  <a:ext uri="{FF2B5EF4-FFF2-40B4-BE49-F238E27FC236}">
                    <a16:creationId xmlns:a16="http://schemas.microsoft.com/office/drawing/2014/main" id="{273371E4-081F-4A1E-9929-CC95E9EA1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9988" y="1300163"/>
                <a:ext cx="26988" cy="15875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10" y="12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0" y="7"/>
                  </a:cxn>
                  <a:cxn ang="0">
                    <a:pos x="17" y="12"/>
                  </a:cxn>
                  <a:cxn ang="0">
                    <a:pos x="20" y="9"/>
                  </a:cxn>
                </a:cxnLst>
                <a:rect l="0" t="0" r="r" b="b"/>
                <a:pathLst>
                  <a:path w="20" h="12">
                    <a:moveTo>
                      <a:pt x="20" y="9"/>
                    </a:moveTo>
                    <a:cubicBezTo>
                      <a:pt x="17" y="11"/>
                      <a:pt x="14" y="12"/>
                      <a:pt x="10" y="12"/>
                    </a:cubicBezTo>
                    <a:cubicBezTo>
                      <a:pt x="5" y="12"/>
                      <a:pt x="0" y="11"/>
                      <a:pt x="0" y="7"/>
                    </a:cubicBezTo>
                    <a:cubicBezTo>
                      <a:pt x="0" y="3"/>
                      <a:pt x="6" y="0"/>
                      <a:pt x="10" y="0"/>
                    </a:cubicBezTo>
                    <a:cubicBezTo>
                      <a:pt x="16" y="0"/>
                      <a:pt x="20" y="2"/>
                      <a:pt x="20" y="7"/>
                    </a:cubicBezTo>
                    <a:cubicBezTo>
                      <a:pt x="20" y="10"/>
                      <a:pt x="18" y="11"/>
                      <a:pt x="17" y="12"/>
                    </a:cubicBezTo>
                    <a:lnTo>
                      <a:pt x="20" y="9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34" name="Freeform 152">
                <a:extLst>
                  <a:ext uri="{FF2B5EF4-FFF2-40B4-BE49-F238E27FC236}">
                    <a16:creationId xmlns:a16="http://schemas.microsoft.com/office/drawing/2014/main" id="{583B24B9-EEF9-4E29-B86A-028945D58D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3613" y="1128713"/>
                <a:ext cx="100013" cy="57150"/>
              </a:xfrm>
              <a:custGeom>
                <a:avLst/>
                <a:gdLst/>
                <a:ahLst/>
                <a:cxnLst>
                  <a:cxn ang="0">
                    <a:pos x="6" y="43"/>
                  </a:cxn>
                  <a:cxn ang="0">
                    <a:pos x="0" y="37"/>
                  </a:cxn>
                  <a:cxn ang="0">
                    <a:pos x="8" y="27"/>
                  </a:cxn>
                  <a:cxn ang="0">
                    <a:pos x="39" y="0"/>
                  </a:cxn>
                  <a:cxn ang="0">
                    <a:pos x="45" y="0"/>
                  </a:cxn>
                  <a:cxn ang="0">
                    <a:pos x="44" y="10"/>
                  </a:cxn>
                  <a:cxn ang="0">
                    <a:pos x="52" y="6"/>
                  </a:cxn>
                  <a:cxn ang="0">
                    <a:pos x="76" y="23"/>
                  </a:cxn>
                  <a:cxn ang="0">
                    <a:pos x="45" y="34"/>
                  </a:cxn>
                  <a:cxn ang="0">
                    <a:pos x="30" y="37"/>
                  </a:cxn>
                  <a:cxn ang="0">
                    <a:pos x="6" y="43"/>
                  </a:cxn>
                </a:cxnLst>
                <a:rect l="0" t="0" r="r" b="b"/>
                <a:pathLst>
                  <a:path w="76" h="43">
                    <a:moveTo>
                      <a:pt x="6" y="43"/>
                    </a:moveTo>
                    <a:cubicBezTo>
                      <a:pt x="1" y="43"/>
                      <a:pt x="0" y="41"/>
                      <a:pt x="0" y="37"/>
                    </a:cubicBezTo>
                    <a:cubicBezTo>
                      <a:pt x="0" y="30"/>
                      <a:pt x="5" y="30"/>
                      <a:pt x="8" y="27"/>
                    </a:cubicBezTo>
                    <a:cubicBezTo>
                      <a:pt x="18" y="17"/>
                      <a:pt x="22" y="0"/>
                      <a:pt x="39" y="0"/>
                    </a:cubicBezTo>
                    <a:cubicBezTo>
                      <a:pt x="43" y="0"/>
                      <a:pt x="43" y="0"/>
                      <a:pt x="45" y="0"/>
                    </a:cubicBezTo>
                    <a:cubicBezTo>
                      <a:pt x="45" y="7"/>
                      <a:pt x="47" y="7"/>
                      <a:pt x="44" y="10"/>
                    </a:cubicBezTo>
                    <a:cubicBezTo>
                      <a:pt x="47" y="9"/>
                      <a:pt x="49" y="6"/>
                      <a:pt x="52" y="6"/>
                    </a:cubicBezTo>
                    <a:cubicBezTo>
                      <a:pt x="58" y="6"/>
                      <a:pt x="76" y="17"/>
                      <a:pt x="76" y="23"/>
                    </a:cubicBezTo>
                    <a:cubicBezTo>
                      <a:pt x="76" y="34"/>
                      <a:pt x="53" y="36"/>
                      <a:pt x="45" y="34"/>
                    </a:cubicBezTo>
                    <a:cubicBezTo>
                      <a:pt x="43" y="34"/>
                      <a:pt x="30" y="37"/>
                      <a:pt x="30" y="37"/>
                    </a:cubicBezTo>
                    <a:lnTo>
                      <a:pt x="6" y="43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35" name="Freeform 153">
                <a:extLst>
                  <a:ext uri="{FF2B5EF4-FFF2-40B4-BE49-F238E27FC236}">
                    <a16:creationId xmlns:a16="http://schemas.microsoft.com/office/drawing/2014/main" id="{B88389B3-7B2A-4AC3-9180-2E2AA09EF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0738" y="1101725"/>
                <a:ext cx="39688" cy="2063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7"/>
                  </a:cxn>
                  <a:cxn ang="0">
                    <a:pos x="9" y="16"/>
                  </a:cxn>
                  <a:cxn ang="0">
                    <a:pos x="0" y="5"/>
                  </a:cxn>
                  <a:cxn ang="0">
                    <a:pos x="12" y="0"/>
                  </a:cxn>
                </a:cxnLst>
                <a:rect l="0" t="0" r="r" b="b"/>
                <a:pathLst>
                  <a:path w="30" h="16">
                    <a:moveTo>
                      <a:pt x="12" y="0"/>
                    </a:moveTo>
                    <a:cubicBezTo>
                      <a:pt x="14" y="0"/>
                      <a:pt x="26" y="6"/>
                      <a:pt x="30" y="7"/>
                    </a:cubicBezTo>
                    <a:cubicBezTo>
                      <a:pt x="29" y="15"/>
                      <a:pt x="14" y="16"/>
                      <a:pt x="9" y="16"/>
                    </a:cubicBezTo>
                    <a:cubicBezTo>
                      <a:pt x="6" y="16"/>
                      <a:pt x="0" y="9"/>
                      <a:pt x="0" y="5"/>
                    </a:cubicBezTo>
                    <a:cubicBezTo>
                      <a:pt x="0" y="0"/>
                      <a:pt x="9" y="0"/>
                      <a:pt x="1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36" name="Freeform 154">
                <a:extLst>
                  <a:ext uri="{FF2B5EF4-FFF2-40B4-BE49-F238E27FC236}">
                    <a16:creationId xmlns:a16="http://schemas.microsoft.com/office/drawing/2014/main" id="{A9F7C99F-851E-4FB4-819C-2D2774315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3438" y="1057275"/>
                <a:ext cx="139700" cy="98425"/>
              </a:xfrm>
              <a:custGeom>
                <a:avLst/>
                <a:gdLst/>
                <a:ahLst/>
                <a:cxnLst>
                  <a:cxn ang="0">
                    <a:pos x="99" y="68"/>
                  </a:cxn>
                  <a:cxn ang="0">
                    <a:pos x="90" y="74"/>
                  </a:cxn>
                  <a:cxn ang="0">
                    <a:pos x="41" y="66"/>
                  </a:cxn>
                  <a:cxn ang="0">
                    <a:pos x="17" y="50"/>
                  </a:cxn>
                  <a:cxn ang="0">
                    <a:pos x="50" y="36"/>
                  </a:cxn>
                  <a:cxn ang="0">
                    <a:pos x="32" y="36"/>
                  </a:cxn>
                  <a:cxn ang="0">
                    <a:pos x="0" y="26"/>
                  </a:cxn>
                  <a:cxn ang="0">
                    <a:pos x="46" y="0"/>
                  </a:cxn>
                  <a:cxn ang="0">
                    <a:pos x="72" y="17"/>
                  </a:cxn>
                  <a:cxn ang="0">
                    <a:pos x="67" y="18"/>
                  </a:cxn>
                  <a:cxn ang="0">
                    <a:pos x="67" y="27"/>
                  </a:cxn>
                  <a:cxn ang="0">
                    <a:pos x="59" y="35"/>
                  </a:cxn>
                  <a:cxn ang="0">
                    <a:pos x="68" y="35"/>
                  </a:cxn>
                  <a:cxn ang="0">
                    <a:pos x="81" y="39"/>
                  </a:cxn>
                  <a:cxn ang="0">
                    <a:pos x="90" y="39"/>
                  </a:cxn>
                  <a:cxn ang="0">
                    <a:pos x="105" y="48"/>
                  </a:cxn>
                  <a:cxn ang="0">
                    <a:pos x="101" y="57"/>
                  </a:cxn>
                  <a:cxn ang="0">
                    <a:pos x="92" y="62"/>
                  </a:cxn>
                  <a:cxn ang="0">
                    <a:pos x="99" y="68"/>
                  </a:cxn>
                </a:cxnLst>
                <a:rect l="0" t="0" r="r" b="b"/>
                <a:pathLst>
                  <a:path w="105" h="74">
                    <a:moveTo>
                      <a:pt x="99" y="68"/>
                    </a:moveTo>
                    <a:cubicBezTo>
                      <a:pt x="99" y="72"/>
                      <a:pt x="94" y="74"/>
                      <a:pt x="90" y="74"/>
                    </a:cubicBezTo>
                    <a:cubicBezTo>
                      <a:pt x="71" y="74"/>
                      <a:pt x="57" y="66"/>
                      <a:pt x="41" y="66"/>
                    </a:cubicBezTo>
                    <a:cubicBezTo>
                      <a:pt x="35" y="66"/>
                      <a:pt x="24" y="54"/>
                      <a:pt x="17" y="50"/>
                    </a:cubicBezTo>
                    <a:cubicBezTo>
                      <a:pt x="32" y="46"/>
                      <a:pt x="36" y="41"/>
                      <a:pt x="50" y="36"/>
                    </a:cubicBezTo>
                    <a:cubicBezTo>
                      <a:pt x="46" y="36"/>
                      <a:pt x="35" y="36"/>
                      <a:pt x="32" y="36"/>
                    </a:cubicBezTo>
                    <a:cubicBezTo>
                      <a:pt x="20" y="36"/>
                      <a:pt x="11" y="32"/>
                      <a:pt x="0" y="26"/>
                    </a:cubicBezTo>
                    <a:cubicBezTo>
                      <a:pt x="18" y="21"/>
                      <a:pt x="25" y="0"/>
                      <a:pt x="46" y="0"/>
                    </a:cubicBezTo>
                    <a:cubicBezTo>
                      <a:pt x="58" y="0"/>
                      <a:pt x="65" y="12"/>
                      <a:pt x="72" y="17"/>
                    </a:cubicBezTo>
                    <a:cubicBezTo>
                      <a:pt x="68" y="19"/>
                      <a:pt x="69" y="18"/>
                      <a:pt x="67" y="18"/>
                    </a:cubicBezTo>
                    <a:cubicBezTo>
                      <a:pt x="68" y="23"/>
                      <a:pt x="67" y="24"/>
                      <a:pt x="67" y="27"/>
                    </a:cubicBezTo>
                    <a:cubicBezTo>
                      <a:pt x="67" y="29"/>
                      <a:pt x="62" y="33"/>
                      <a:pt x="59" y="35"/>
                    </a:cubicBezTo>
                    <a:cubicBezTo>
                      <a:pt x="63" y="33"/>
                      <a:pt x="65" y="35"/>
                      <a:pt x="68" y="35"/>
                    </a:cubicBezTo>
                    <a:cubicBezTo>
                      <a:pt x="73" y="35"/>
                      <a:pt x="76" y="39"/>
                      <a:pt x="81" y="39"/>
                    </a:cubicBezTo>
                    <a:cubicBezTo>
                      <a:pt x="84" y="39"/>
                      <a:pt x="87" y="39"/>
                      <a:pt x="90" y="39"/>
                    </a:cubicBezTo>
                    <a:cubicBezTo>
                      <a:pt x="99" y="39"/>
                      <a:pt x="99" y="42"/>
                      <a:pt x="105" y="48"/>
                    </a:cubicBezTo>
                    <a:cubicBezTo>
                      <a:pt x="100" y="51"/>
                      <a:pt x="101" y="52"/>
                      <a:pt x="101" y="57"/>
                    </a:cubicBezTo>
                    <a:cubicBezTo>
                      <a:pt x="101" y="61"/>
                      <a:pt x="95" y="62"/>
                      <a:pt x="92" y="62"/>
                    </a:cubicBezTo>
                    <a:cubicBezTo>
                      <a:pt x="95" y="63"/>
                      <a:pt x="99" y="65"/>
                      <a:pt x="99" y="68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37" name="Freeform 155">
                <a:extLst>
                  <a:ext uri="{FF2B5EF4-FFF2-40B4-BE49-F238E27FC236}">
                    <a16:creationId xmlns:a16="http://schemas.microsoft.com/office/drawing/2014/main" id="{DD04FEF0-A353-42CB-9899-DB56FC804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3763" y="1212850"/>
                <a:ext cx="17463" cy="1270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5" y="9"/>
                  </a:cxn>
                  <a:cxn ang="0">
                    <a:pos x="0" y="5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cubicBezTo>
                      <a:pt x="3" y="3"/>
                      <a:pt x="5" y="1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6"/>
                      <a:pt x="10" y="9"/>
                      <a:pt x="5" y="9"/>
                    </a:cubicBezTo>
                    <a:cubicBezTo>
                      <a:pt x="2" y="9"/>
                      <a:pt x="1" y="7"/>
                      <a:pt x="0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38" name="Freeform 156">
                <a:extLst>
                  <a:ext uri="{FF2B5EF4-FFF2-40B4-BE49-F238E27FC236}">
                    <a16:creationId xmlns:a16="http://schemas.microsoft.com/office/drawing/2014/main" id="{F7E267CE-D44D-4949-99C7-7DD149905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6450" y="1060450"/>
                <a:ext cx="23813" cy="7938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1" y="5"/>
                      <a:pt x="3" y="6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39" name="Freeform 157">
                <a:extLst>
                  <a:ext uri="{FF2B5EF4-FFF2-40B4-BE49-F238E27FC236}">
                    <a16:creationId xmlns:a16="http://schemas.microsoft.com/office/drawing/2014/main" id="{E375E672-1DCE-49F4-A576-974F9C4DA0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2675" y="1173163"/>
                <a:ext cx="20638" cy="9525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9" y="7"/>
                  </a:cxn>
                  <a:cxn ang="0">
                    <a:pos x="0" y="2"/>
                  </a:cxn>
                  <a:cxn ang="0">
                    <a:pos x="15" y="1"/>
                  </a:cxn>
                </a:cxnLst>
                <a:rect l="0" t="0" r="r" b="b"/>
                <a:pathLst>
                  <a:path w="15" h="7">
                    <a:moveTo>
                      <a:pt x="15" y="1"/>
                    </a:moveTo>
                    <a:cubicBezTo>
                      <a:pt x="14" y="4"/>
                      <a:pt x="12" y="7"/>
                      <a:pt x="9" y="7"/>
                    </a:cubicBezTo>
                    <a:cubicBezTo>
                      <a:pt x="4" y="7"/>
                      <a:pt x="1" y="4"/>
                      <a:pt x="0" y="2"/>
                    </a:cubicBezTo>
                    <a:cubicBezTo>
                      <a:pt x="9" y="0"/>
                      <a:pt x="11" y="2"/>
                      <a:pt x="15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40" name="Freeform 158">
                <a:extLst>
                  <a:ext uri="{FF2B5EF4-FFF2-40B4-BE49-F238E27FC236}">
                    <a16:creationId xmlns:a16="http://schemas.microsoft.com/office/drawing/2014/main" id="{303A461D-F5DD-42D5-B2A0-F541FB121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1074738"/>
                <a:ext cx="117475" cy="36513"/>
              </a:xfrm>
              <a:custGeom>
                <a:avLst/>
                <a:gdLst/>
                <a:ahLst/>
                <a:cxnLst>
                  <a:cxn ang="0">
                    <a:pos x="76" y="14"/>
                  </a:cxn>
                  <a:cxn ang="0">
                    <a:pos x="58" y="17"/>
                  </a:cxn>
                  <a:cxn ang="0">
                    <a:pos x="49" y="27"/>
                  </a:cxn>
                  <a:cxn ang="0">
                    <a:pos x="44" y="23"/>
                  </a:cxn>
                  <a:cxn ang="0">
                    <a:pos x="44" y="23"/>
                  </a:cxn>
                  <a:cxn ang="0">
                    <a:pos x="32" y="17"/>
                  </a:cxn>
                  <a:cxn ang="0">
                    <a:pos x="41" y="14"/>
                  </a:cxn>
                  <a:cxn ang="0">
                    <a:pos x="33" y="13"/>
                  </a:cxn>
                  <a:cxn ang="0">
                    <a:pos x="40" y="9"/>
                  </a:cxn>
                  <a:cxn ang="0">
                    <a:pos x="30" y="5"/>
                  </a:cxn>
                  <a:cxn ang="0">
                    <a:pos x="10" y="11"/>
                  </a:cxn>
                  <a:cxn ang="0">
                    <a:pos x="0" y="9"/>
                  </a:cxn>
                  <a:cxn ang="0">
                    <a:pos x="34" y="0"/>
                  </a:cxn>
                  <a:cxn ang="0">
                    <a:pos x="60" y="6"/>
                  </a:cxn>
                  <a:cxn ang="0">
                    <a:pos x="76" y="0"/>
                  </a:cxn>
                  <a:cxn ang="0">
                    <a:pos x="89" y="5"/>
                  </a:cxn>
                  <a:cxn ang="0">
                    <a:pos x="78" y="13"/>
                  </a:cxn>
                  <a:cxn ang="0">
                    <a:pos x="73" y="13"/>
                  </a:cxn>
                  <a:cxn ang="0">
                    <a:pos x="73" y="17"/>
                  </a:cxn>
                  <a:cxn ang="0">
                    <a:pos x="76" y="14"/>
                  </a:cxn>
                </a:cxnLst>
                <a:rect l="0" t="0" r="r" b="b"/>
                <a:pathLst>
                  <a:path w="89" h="27">
                    <a:moveTo>
                      <a:pt x="76" y="14"/>
                    </a:moveTo>
                    <a:cubicBezTo>
                      <a:pt x="69" y="19"/>
                      <a:pt x="65" y="13"/>
                      <a:pt x="58" y="17"/>
                    </a:cubicBezTo>
                    <a:cubicBezTo>
                      <a:pt x="54" y="19"/>
                      <a:pt x="53" y="27"/>
                      <a:pt x="49" y="27"/>
                    </a:cubicBezTo>
                    <a:cubicBezTo>
                      <a:pt x="47" y="26"/>
                      <a:pt x="45" y="24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8" y="23"/>
                      <a:pt x="33" y="21"/>
                      <a:pt x="32" y="17"/>
                    </a:cubicBezTo>
                    <a:cubicBezTo>
                      <a:pt x="36" y="15"/>
                      <a:pt x="38" y="15"/>
                      <a:pt x="41" y="14"/>
                    </a:cubicBezTo>
                    <a:cubicBezTo>
                      <a:pt x="37" y="14"/>
                      <a:pt x="35" y="13"/>
                      <a:pt x="33" y="13"/>
                    </a:cubicBezTo>
                    <a:cubicBezTo>
                      <a:pt x="36" y="11"/>
                      <a:pt x="38" y="11"/>
                      <a:pt x="40" y="9"/>
                    </a:cubicBezTo>
                    <a:cubicBezTo>
                      <a:pt x="36" y="8"/>
                      <a:pt x="34" y="5"/>
                      <a:pt x="30" y="5"/>
                    </a:cubicBezTo>
                    <a:cubicBezTo>
                      <a:pt x="25" y="5"/>
                      <a:pt x="17" y="11"/>
                      <a:pt x="10" y="11"/>
                    </a:cubicBezTo>
                    <a:cubicBezTo>
                      <a:pt x="7" y="11"/>
                      <a:pt x="4" y="9"/>
                      <a:pt x="0" y="9"/>
                    </a:cubicBezTo>
                    <a:cubicBezTo>
                      <a:pt x="4" y="2"/>
                      <a:pt x="25" y="0"/>
                      <a:pt x="34" y="0"/>
                    </a:cubicBezTo>
                    <a:cubicBezTo>
                      <a:pt x="45" y="0"/>
                      <a:pt x="52" y="6"/>
                      <a:pt x="60" y="6"/>
                    </a:cubicBezTo>
                    <a:cubicBezTo>
                      <a:pt x="67" y="6"/>
                      <a:pt x="70" y="0"/>
                      <a:pt x="76" y="0"/>
                    </a:cubicBezTo>
                    <a:cubicBezTo>
                      <a:pt x="82" y="0"/>
                      <a:pt x="87" y="4"/>
                      <a:pt x="89" y="5"/>
                    </a:cubicBezTo>
                    <a:cubicBezTo>
                      <a:pt x="89" y="13"/>
                      <a:pt x="83" y="9"/>
                      <a:pt x="78" y="13"/>
                    </a:cubicBezTo>
                    <a:cubicBezTo>
                      <a:pt x="76" y="13"/>
                      <a:pt x="75" y="13"/>
                      <a:pt x="73" y="13"/>
                    </a:cubicBezTo>
                    <a:cubicBezTo>
                      <a:pt x="73" y="17"/>
                      <a:pt x="73" y="17"/>
                      <a:pt x="73" y="17"/>
                    </a:cubicBezTo>
                    <a:lnTo>
                      <a:pt x="76" y="14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41" name="Freeform 159">
                <a:extLst>
                  <a:ext uri="{FF2B5EF4-FFF2-40B4-BE49-F238E27FC236}">
                    <a16:creationId xmlns:a16="http://schemas.microsoft.com/office/drawing/2014/main" id="{C55A4FBF-61F2-4BC9-8AF7-C3A6C5F12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663" y="1052513"/>
                <a:ext cx="41275" cy="26988"/>
              </a:xfrm>
              <a:custGeom>
                <a:avLst/>
                <a:gdLst/>
                <a:ahLst/>
                <a:cxnLst>
                  <a:cxn ang="0">
                    <a:pos x="7" y="20"/>
                  </a:cxn>
                  <a:cxn ang="0">
                    <a:pos x="0" y="13"/>
                  </a:cxn>
                  <a:cxn ang="0">
                    <a:pos x="25" y="0"/>
                  </a:cxn>
                  <a:cxn ang="0">
                    <a:pos x="31" y="14"/>
                  </a:cxn>
                  <a:cxn ang="0">
                    <a:pos x="7" y="20"/>
                  </a:cxn>
                </a:cxnLst>
                <a:rect l="0" t="0" r="r" b="b"/>
                <a:pathLst>
                  <a:path w="31" h="20">
                    <a:moveTo>
                      <a:pt x="7" y="20"/>
                    </a:moveTo>
                    <a:cubicBezTo>
                      <a:pt x="2" y="20"/>
                      <a:pt x="0" y="17"/>
                      <a:pt x="0" y="13"/>
                    </a:cubicBezTo>
                    <a:cubicBezTo>
                      <a:pt x="0" y="7"/>
                      <a:pt x="18" y="0"/>
                      <a:pt x="25" y="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8" y="16"/>
                      <a:pt x="11" y="20"/>
                      <a:pt x="7" y="2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42" name="Freeform 160">
                <a:extLst>
                  <a:ext uri="{FF2B5EF4-FFF2-40B4-BE49-F238E27FC236}">
                    <a16:creationId xmlns:a16="http://schemas.microsoft.com/office/drawing/2014/main" id="{B5E8EA6A-C5E3-4A6F-ACC8-C91CE2851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688" y="1069975"/>
                <a:ext cx="44450" cy="25400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10"/>
                  </a:cxn>
                  <a:cxn ang="0">
                    <a:pos x="22" y="12"/>
                  </a:cxn>
                  <a:cxn ang="0">
                    <a:pos x="24" y="18"/>
                  </a:cxn>
                  <a:cxn ang="0">
                    <a:pos x="0" y="18"/>
                  </a:cxn>
                  <a:cxn ang="0">
                    <a:pos x="9" y="6"/>
                  </a:cxn>
                  <a:cxn ang="0">
                    <a:pos x="9" y="0"/>
                  </a:cxn>
                  <a:cxn ang="0">
                    <a:pos x="23" y="0"/>
                  </a:cxn>
                  <a:cxn ang="0">
                    <a:pos x="19" y="4"/>
                  </a:cxn>
                  <a:cxn ang="0">
                    <a:pos x="33" y="4"/>
                  </a:cxn>
                </a:cxnLst>
                <a:rect l="0" t="0" r="r" b="b"/>
                <a:pathLst>
                  <a:path w="33" h="20">
                    <a:moveTo>
                      <a:pt x="33" y="4"/>
                    </a:moveTo>
                    <a:cubicBezTo>
                      <a:pt x="33" y="8"/>
                      <a:pt x="33" y="8"/>
                      <a:pt x="33" y="10"/>
                    </a:cubicBezTo>
                    <a:cubicBezTo>
                      <a:pt x="30" y="14"/>
                      <a:pt x="26" y="12"/>
                      <a:pt x="22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9"/>
                      <a:pt x="0" y="20"/>
                      <a:pt x="0" y="18"/>
                    </a:cubicBezTo>
                    <a:cubicBezTo>
                      <a:pt x="0" y="11"/>
                      <a:pt x="3" y="8"/>
                      <a:pt x="9" y="6"/>
                    </a:cubicBezTo>
                    <a:cubicBezTo>
                      <a:pt x="8" y="2"/>
                      <a:pt x="9" y="1"/>
                      <a:pt x="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2"/>
                      <a:pt x="20" y="4"/>
                      <a:pt x="19" y="4"/>
                    </a:cubicBezTo>
                    <a:cubicBezTo>
                      <a:pt x="22" y="4"/>
                      <a:pt x="29" y="4"/>
                      <a:pt x="33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43" name="Freeform 161">
                <a:extLst>
                  <a:ext uri="{FF2B5EF4-FFF2-40B4-BE49-F238E27FC236}">
                    <a16:creationId xmlns:a16="http://schemas.microsoft.com/office/drawing/2014/main" id="{D41FC01A-67DD-41D1-81EB-BDF70E2F5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4950" y="1092200"/>
                <a:ext cx="44450" cy="15875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11" y="7"/>
                  </a:cxn>
                  <a:cxn ang="0">
                    <a:pos x="4" y="12"/>
                  </a:cxn>
                  <a:cxn ang="0">
                    <a:pos x="0" y="9"/>
                  </a:cxn>
                  <a:cxn ang="0">
                    <a:pos x="22" y="0"/>
                  </a:cxn>
                  <a:cxn ang="0">
                    <a:pos x="34" y="5"/>
                  </a:cxn>
                  <a:cxn ang="0">
                    <a:pos x="20" y="12"/>
                  </a:cxn>
                </a:cxnLst>
                <a:rect l="0" t="0" r="r" b="b"/>
                <a:pathLst>
                  <a:path w="34" h="12">
                    <a:moveTo>
                      <a:pt x="20" y="12"/>
                    </a:moveTo>
                    <a:cubicBezTo>
                      <a:pt x="17" y="12"/>
                      <a:pt x="14" y="7"/>
                      <a:pt x="11" y="7"/>
                    </a:cubicBezTo>
                    <a:cubicBezTo>
                      <a:pt x="10" y="12"/>
                      <a:pt x="8" y="12"/>
                      <a:pt x="4" y="12"/>
                    </a:cubicBezTo>
                    <a:cubicBezTo>
                      <a:pt x="2" y="12"/>
                      <a:pt x="0" y="10"/>
                      <a:pt x="0" y="9"/>
                    </a:cubicBezTo>
                    <a:cubicBezTo>
                      <a:pt x="0" y="2"/>
                      <a:pt x="17" y="0"/>
                      <a:pt x="22" y="0"/>
                    </a:cubicBezTo>
                    <a:cubicBezTo>
                      <a:pt x="28" y="0"/>
                      <a:pt x="32" y="2"/>
                      <a:pt x="34" y="5"/>
                    </a:cubicBezTo>
                    <a:cubicBezTo>
                      <a:pt x="25" y="5"/>
                      <a:pt x="26" y="12"/>
                      <a:pt x="2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44" name="Freeform 162">
                <a:extLst>
                  <a:ext uri="{FF2B5EF4-FFF2-40B4-BE49-F238E27FC236}">
                    <a16:creationId xmlns:a16="http://schemas.microsoft.com/office/drawing/2014/main" id="{4A7BEB52-7B9C-4C0D-9D6C-CB786693D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7963" y="1038225"/>
                <a:ext cx="71438" cy="49213"/>
              </a:xfrm>
              <a:custGeom>
                <a:avLst/>
                <a:gdLst/>
                <a:ahLst/>
                <a:cxnLst>
                  <a:cxn ang="0">
                    <a:pos x="40" y="31"/>
                  </a:cxn>
                  <a:cxn ang="0">
                    <a:pos x="22" y="36"/>
                  </a:cxn>
                  <a:cxn ang="0">
                    <a:pos x="0" y="28"/>
                  </a:cxn>
                  <a:cxn ang="0">
                    <a:pos x="6" y="23"/>
                  </a:cxn>
                  <a:cxn ang="0">
                    <a:pos x="24" y="23"/>
                  </a:cxn>
                  <a:cxn ang="0">
                    <a:pos x="17" y="22"/>
                  </a:cxn>
                  <a:cxn ang="0">
                    <a:pos x="17" y="16"/>
                  </a:cxn>
                  <a:cxn ang="0">
                    <a:pos x="43" y="8"/>
                  </a:cxn>
                  <a:cxn ang="0">
                    <a:pos x="51" y="0"/>
                  </a:cxn>
                  <a:cxn ang="0">
                    <a:pos x="52" y="5"/>
                  </a:cxn>
                  <a:cxn ang="0">
                    <a:pos x="48" y="11"/>
                  </a:cxn>
                  <a:cxn ang="0">
                    <a:pos x="28" y="23"/>
                  </a:cxn>
                  <a:cxn ang="0">
                    <a:pos x="53" y="29"/>
                  </a:cxn>
                  <a:cxn ang="0">
                    <a:pos x="40" y="31"/>
                  </a:cxn>
                </a:cxnLst>
                <a:rect l="0" t="0" r="r" b="b"/>
                <a:pathLst>
                  <a:path w="53" h="36">
                    <a:moveTo>
                      <a:pt x="40" y="31"/>
                    </a:moveTo>
                    <a:cubicBezTo>
                      <a:pt x="34" y="31"/>
                      <a:pt x="27" y="36"/>
                      <a:pt x="22" y="36"/>
                    </a:cubicBezTo>
                    <a:cubicBezTo>
                      <a:pt x="19" y="36"/>
                      <a:pt x="1" y="28"/>
                      <a:pt x="0" y="28"/>
                    </a:cubicBezTo>
                    <a:cubicBezTo>
                      <a:pt x="3" y="26"/>
                      <a:pt x="4" y="25"/>
                      <a:pt x="6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19" y="21"/>
                      <a:pt x="21" y="20"/>
                      <a:pt x="17" y="22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30" y="16"/>
                      <a:pt x="30" y="8"/>
                      <a:pt x="43" y="8"/>
                    </a:cubicBezTo>
                    <a:cubicBezTo>
                      <a:pt x="44" y="4"/>
                      <a:pt x="47" y="0"/>
                      <a:pt x="51" y="0"/>
                    </a:cubicBezTo>
                    <a:cubicBezTo>
                      <a:pt x="52" y="0"/>
                      <a:pt x="52" y="4"/>
                      <a:pt x="52" y="5"/>
                    </a:cubicBezTo>
                    <a:cubicBezTo>
                      <a:pt x="50" y="7"/>
                      <a:pt x="48" y="9"/>
                      <a:pt x="48" y="11"/>
                    </a:cubicBezTo>
                    <a:cubicBezTo>
                      <a:pt x="41" y="16"/>
                      <a:pt x="32" y="18"/>
                      <a:pt x="28" y="23"/>
                    </a:cubicBezTo>
                    <a:cubicBezTo>
                      <a:pt x="40" y="24"/>
                      <a:pt x="43" y="25"/>
                      <a:pt x="53" y="29"/>
                    </a:cubicBezTo>
                    <a:cubicBezTo>
                      <a:pt x="49" y="32"/>
                      <a:pt x="45" y="31"/>
                      <a:pt x="40" y="31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45" name="Freeform 164">
                <a:extLst>
                  <a:ext uri="{FF2B5EF4-FFF2-40B4-BE49-F238E27FC236}">
                    <a16:creationId xmlns:a16="http://schemas.microsoft.com/office/drawing/2014/main" id="{E2F6E332-0A81-42C0-9E45-322FE7C1B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438" y="1244600"/>
                <a:ext cx="128588" cy="49213"/>
              </a:xfrm>
              <a:custGeom>
                <a:avLst/>
                <a:gdLst/>
                <a:ahLst/>
                <a:cxnLst>
                  <a:cxn ang="0">
                    <a:pos x="77" y="29"/>
                  </a:cxn>
                  <a:cxn ang="0">
                    <a:pos x="66" y="34"/>
                  </a:cxn>
                  <a:cxn ang="0">
                    <a:pos x="58" y="29"/>
                  </a:cxn>
                  <a:cxn ang="0">
                    <a:pos x="50" y="32"/>
                  </a:cxn>
                  <a:cxn ang="0">
                    <a:pos x="40" y="36"/>
                  </a:cxn>
                  <a:cxn ang="0">
                    <a:pos x="32" y="31"/>
                  </a:cxn>
                  <a:cxn ang="0">
                    <a:pos x="22" y="38"/>
                  </a:cxn>
                  <a:cxn ang="0">
                    <a:pos x="0" y="18"/>
                  </a:cxn>
                  <a:cxn ang="0">
                    <a:pos x="20" y="0"/>
                  </a:cxn>
                  <a:cxn ang="0">
                    <a:pos x="47" y="15"/>
                  </a:cxn>
                  <a:cxn ang="0">
                    <a:pos x="54" y="3"/>
                  </a:cxn>
                  <a:cxn ang="0">
                    <a:pos x="97" y="15"/>
                  </a:cxn>
                  <a:cxn ang="0">
                    <a:pos x="89" y="29"/>
                  </a:cxn>
                  <a:cxn ang="0">
                    <a:pos x="77" y="29"/>
                  </a:cxn>
                </a:cxnLst>
                <a:rect l="0" t="0" r="r" b="b"/>
                <a:pathLst>
                  <a:path w="97" h="38">
                    <a:moveTo>
                      <a:pt x="77" y="29"/>
                    </a:moveTo>
                    <a:cubicBezTo>
                      <a:pt x="74" y="29"/>
                      <a:pt x="72" y="34"/>
                      <a:pt x="66" y="34"/>
                    </a:cubicBezTo>
                    <a:cubicBezTo>
                      <a:pt x="63" y="34"/>
                      <a:pt x="62" y="29"/>
                      <a:pt x="58" y="29"/>
                    </a:cubicBezTo>
                    <a:cubicBezTo>
                      <a:pt x="55" y="29"/>
                      <a:pt x="53" y="32"/>
                      <a:pt x="50" y="32"/>
                    </a:cubicBezTo>
                    <a:cubicBezTo>
                      <a:pt x="47" y="32"/>
                      <a:pt x="44" y="36"/>
                      <a:pt x="40" y="36"/>
                    </a:cubicBezTo>
                    <a:cubicBezTo>
                      <a:pt x="36" y="36"/>
                      <a:pt x="34" y="34"/>
                      <a:pt x="32" y="31"/>
                    </a:cubicBezTo>
                    <a:cubicBezTo>
                      <a:pt x="29" y="34"/>
                      <a:pt x="27" y="38"/>
                      <a:pt x="22" y="38"/>
                    </a:cubicBezTo>
                    <a:cubicBezTo>
                      <a:pt x="11" y="38"/>
                      <a:pt x="0" y="29"/>
                      <a:pt x="0" y="18"/>
                    </a:cubicBezTo>
                    <a:cubicBezTo>
                      <a:pt x="0" y="8"/>
                      <a:pt x="11" y="0"/>
                      <a:pt x="20" y="0"/>
                    </a:cubicBezTo>
                    <a:cubicBezTo>
                      <a:pt x="34" y="0"/>
                      <a:pt x="35" y="15"/>
                      <a:pt x="47" y="15"/>
                    </a:cubicBezTo>
                    <a:cubicBezTo>
                      <a:pt x="47" y="8"/>
                      <a:pt x="49" y="3"/>
                      <a:pt x="54" y="3"/>
                    </a:cubicBezTo>
                    <a:cubicBezTo>
                      <a:pt x="62" y="3"/>
                      <a:pt x="88" y="12"/>
                      <a:pt x="97" y="15"/>
                    </a:cubicBezTo>
                    <a:cubicBezTo>
                      <a:pt x="95" y="21"/>
                      <a:pt x="89" y="26"/>
                      <a:pt x="89" y="29"/>
                    </a:cubicBezTo>
                    <a:lnTo>
                      <a:pt x="77" y="29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46" name="Freeform 165">
                <a:extLst>
                  <a:ext uri="{FF2B5EF4-FFF2-40B4-BE49-F238E27FC236}">
                    <a16:creationId xmlns:a16="http://schemas.microsoft.com/office/drawing/2014/main" id="{2D670F11-6343-43C7-BDEF-5A3FA79EF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4425" y="2252663"/>
                <a:ext cx="34925" cy="17463"/>
              </a:xfrm>
              <a:custGeom>
                <a:avLst/>
                <a:gdLst/>
                <a:ahLst/>
                <a:cxnLst>
                  <a:cxn ang="0">
                    <a:pos x="5" y="13"/>
                  </a:cxn>
                  <a:cxn ang="0">
                    <a:pos x="2" y="11"/>
                  </a:cxn>
                  <a:cxn ang="0">
                    <a:pos x="0" y="9"/>
                  </a:cxn>
                  <a:cxn ang="0">
                    <a:pos x="26" y="0"/>
                  </a:cxn>
                  <a:cxn ang="0">
                    <a:pos x="20" y="4"/>
                  </a:cxn>
                  <a:cxn ang="0">
                    <a:pos x="19" y="8"/>
                  </a:cxn>
                  <a:cxn ang="0">
                    <a:pos x="5" y="13"/>
                  </a:cxn>
                </a:cxnLst>
                <a:rect l="0" t="0" r="r" b="b"/>
                <a:pathLst>
                  <a:path w="26" h="13">
                    <a:moveTo>
                      <a:pt x="5" y="13"/>
                    </a:moveTo>
                    <a:cubicBezTo>
                      <a:pt x="4" y="13"/>
                      <a:pt x="2" y="12"/>
                      <a:pt x="2" y="11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7" y="6"/>
                      <a:pt x="18" y="1"/>
                      <a:pt x="26" y="0"/>
                    </a:cubicBezTo>
                    <a:cubicBezTo>
                      <a:pt x="25" y="4"/>
                      <a:pt x="22" y="2"/>
                      <a:pt x="20" y="4"/>
                    </a:cubicBezTo>
                    <a:cubicBezTo>
                      <a:pt x="18" y="4"/>
                      <a:pt x="19" y="7"/>
                      <a:pt x="19" y="8"/>
                    </a:cubicBezTo>
                    <a:cubicBezTo>
                      <a:pt x="18" y="11"/>
                      <a:pt x="9" y="13"/>
                      <a:pt x="5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47" name="Freeform 166">
                <a:extLst>
                  <a:ext uri="{FF2B5EF4-FFF2-40B4-BE49-F238E27FC236}">
                    <a16:creationId xmlns:a16="http://schemas.microsoft.com/office/drawing/2014/main" id="{8D20F2F3-EE62-4F8F-A609-C6AD3CF4D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188" y="1463675"/>
                <a:ext cx="34925" cy="25400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1" y="0"/>
                  </a:cxn>
                  <a:cxn ang="0">
                    <a:pos x="26" y="6"/>
                  </a:cxn>
                  <a:cxn ang="0">
                    <a:pos x="26" y="12"/>
                  </a:cxn>
                  <a:cxn ang="0">
                    <a:pos x="8" y="19"/>
                  </a:cxn>
                  <a:cxn ang="0">
                    <a:pos x="0" y="14"/>
                  </a:cxn>
                  <a:cxn ang="0">
                    <a:pos x="5" y="4"/>
                  </a:cxn>
                </a:cxnLst>
                <a:rect l="0" t="0" r="r" b="b"/>
                <a:pathLst>
                  <a:path w="26" h="19">
                    <a:moveTo>
                      <a:pt x="5" y="4"/>
                    </a:moveTo>
                    <a:cubicBezTo>
                      <a:pt x="8" y="4"/>
                      <a:pt x="8" y="0"/>
                      <a:pt x="11" y="0"/>
                    </a:cubicBezTo>
                    <a:cubicBezTo>
                      <a:pt x="17" y="0"/>
                      <a:pt x="20" y="5"/>
                      <a:pt x="26" y="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0" y="15"/>
                      <a:pt x="15" y="19"/>
                      <a:pt x="8" y="19"/>
                    </a:cubicBezTo>
                    <a:cubicBezTo>
                      <a:pt x="2" y="19"/>
                      <a:pt x="0" y="19"/>
                      <a:pt x="0" y="14"/>
                    </a:cubicBezTo>
                    <a:cubicBezTo>
                      <a:pt x="0" y="12"/>
                      <a:pt x="4" y="4"/>
                      <a:pt x="5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48" name="Freeform 167">
                <a:extLst>
                  <a:ext uri="{FF2B5EF4-FFF2-40B4-BE49-F238E27FC236}">
                    <a16:creationId xmlns:a16="http://schemas.microsoft.com/office/drawing/2014/main" id="{2102693D-D2B9-45F9-933B-3A96F6DB9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400" y="1433513"/>
                <a:ext cx="26988" cy="25400"/>
              </a:xfrm>
              <a:custGeom>
                <a:avLst/>
                <a:gdLst/>
                <a:ahLst/>
                <a:cxnLst>
                  <a:cxn ang="0">
                    <a:pos x="21" y="17"/>
                  </a:cxn>
                  <a:cxn ang="0">
                    <a:pos x="15" y="19"/>
                  </a:cxn>
                  <a:cxn ang="0">
                    <a:pos x="0" y="8"/>
                  </a:cxn>
                  <a:cxn ang="0">
                    <a:pos x="21" y="17"/>
                  </a:cxn>
                </a:cxnLst>
                <a:rect l="0" t="0" r="r" b="b"/>
                <a:pathLst>
                  <a:path w="21" h="20">
                    <a:moveTo>
                      <a:pt x="21" y="17"/>
                    </a:moveTo>
                    <a:cubicBezTo>
                      <a:pt x="21" y="20"/>
                      <a:pt x="15" y="19"/>
                      <a:pt x="15" y="19"/>
                    </a:cubicBezTo>
                    <a:cubicBezTo>
                      <a:pt x="10" y="19"/>
                      <a:pt x="0" y="14"/>
                      <a:pt x="0" y="8"/>
                    </a:cubicBezTo>
                    <a:cubicBezTo>
                      <a:pt x="0" y="0"/>
                      <a:pt x="21" y="8"/>
                      <a:pt x="21" y="17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49" name="Freeform 168">
                <a:extLst>
                  <a:ext uri="{FF2B5EF4-FFF2-40B4-BE49-F238E27FC236}">
                    <a16:creationId xmlns:a16="http://schemas.microsoft.com/office/drawing/2014/main" id="{785DBF42-AFAB-4264-A7A1-7AB810868F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9900" y="1338263"/>
                <a:ext cx="25400" cy="17463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19" y="8"/>
                  </a:cxn>
                  <a:cxn ang="0">
                    <a:pos x="8" y="0"/>
                  </a:cxn>
                  <a:cxn ang="0">
                    <a:pos x="2" y="9"/>
                  </a:cxn>
                  <a:cxn ang="0">
                    <a:pos x="2" y="13"/>
                  </a:cxn>
                </a:cxnLst>
                <a:rect l="0" t="0" r="r" b="b"/>
                <a:pathLst>
                  <a:path w="19" h="13">
                    <a:moveTo>
                      <a:pt x="2" y="13"/>
                    </a:moveTo>
                    <a:cubicBezTo>
                      <a:pt x="7" y="13"/>
                      <a:pt x="17" y="10"/>
                      <a:pt x="19" y="8"/>
                    </a:cubicBezTo>
                    <a:cubicBezTo>
                      <a:pt x="15" y="5"/>
                      <a:pt x="13" y="0"/>
                      <a:pt x="8" y="0"/>
                    </a:cubicBezTo>
                    <a:cubicBezTo>
                      <a:pt x="4" y="0"/>
                      <a:pt x="2" y="5"/>
                      <a:pt x="2" y="9"/>
                    </a:cubicBezTo>
                    <a:cubicBezTo>
                      <a:pt x="2" y="10"/>
                      <a:pt x="0" y="13"/>
                      <a:pt x="2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50" name="Freeform 169">
                <a:extLst>
                  <a:ext uri="{FF2B5EF4-FFF2-40B4-BE49-F238E27FC236}">
                    <a16:creationId xmlns:a16="http://schemas.microsoft.com/office/drawing/2014/main" id="{E51F0066-8DE7-44F5-A95F-5B5794787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7825" y="1320800"/>
                <a:ext cx="53975" cy="22225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21" y="0"/>
                  </a:cxn>
                  <a:cxn ang="0">
                    <a:pos x="41" y="17"/>
                  </a:cxn>
                  <a:cxn ang="0">
                    <a:pos x="28" y="17"/>
                  </a:cxn>
                  <a:cxn ang="0">
                    <a:pos x="2" y="11"/>
                  </a:cxn>
                  <a:cxn ang="0">
                    <a:pos x="0" y="13"/>
                  </a:cxn>
                </a:cxnLst>
                <a:rect l="0" t="0" r="r" b="b"/>
                <a:pathLst>
                  <a:path w="41" h="17">
                    <a:moveTo>
                      <a:pt x="0" y="13"/>
                    </a:moveTo>
                    <a:cubicBezTo>
                      <a:pt x="5" y="6"/>
                      <a:pt x="11" y="0"/>
                      <a:pt x="21" y="0"/>
                    </a:cubicBezTo>
                    <a:cubicBezTo>
                      <a:pt x="32" y="0"/>
                      <a:pt x="41" y="7"/>
                      <a:pt x="41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0" y="13"/>
                      <a:pt x="10" y="14"/>
                      <a:pt x="2" y="11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51" name="Freeform 170">
                <a:extLst>
                  <a:ext uri="{FF2B5EF4-FFF2-40B4-BE49-F238E27FC236}">
                    <a16:creationId xmlns:a16="http://schemas.microsoft.com/office/drawing/2014/main" id="{AFD5C08F-7E10-4B75-A648-3FF316533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2600" y="1266825"/>
                <a:ext cx="74613" cy="26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9"/>
                  </a:cxn>
                  <a:cxn ang="0">
                    <a:pos x="56" y="13"/>
                  </a:cxn>
                  <a:cxn ang="0">
                    <a:pos x="37" y="20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cubicBezTo>
                      <a:pt x="4" y="3"/>
                      <a:pt x="50" y="9"/>
                      <a:pt x="52" y="9"/>
                    </a:cubicBezTo>
                    <a:cubicBezTo>
                      <a:pt x="55" y="9"/>
                      <a:pt x="56" y="11"/>
                      <a:pt x="56" y="13"/>
                    </a:cubicBezTo>
                    <a:cubicBezTo>
                      <a:pt x="56" y="18"/>
                      <a:pt x="44" y="20"/>
                      <a:pt x="37" y="20"/>
                    </a:cubicBezTo>
                    <a:cubicBezTo>
                      <a:pt x="25" y="20"/>
                      <a:pt x="4" y="14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52" name="Freeform 171">
                <a:extLst>
                  <a:ext uri="{FF2B5EF4-FFF2-40B4-BE49-F238E27FC236}">
                    <a16:creationId xmlns:a16="http://schemas.microsoft.com/office/drawing/2014/main" id="{8BCD866E-C95F-406E-BBC6-5BD451813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6238" y="1303338"/>
                <a:ext cx="15875" cy="17463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5" y="13"/>
                  </a:cxn>
                  <a:cxn ang="0">
                    <a:pos x="0" y="7"/>
                  </a:cxn>
                  <a:cxn ang="0">
                    <a:pos x="12" y="7"/>
                  </a:cxn>
                </a:cxnLst>
                <a:rect l="0" t="0" r="r" b="b"/>
                <a:pathLst>
                  <a:path w="12" h="13">
                    <a:moveTo>
                      <a:pt x="12" y="7"/>
                    </a:moveTo>
                    <a:cubicBezTo>
                      <a:pt x="12" y="11"/>
                      <a:pt x="8" y="13"/>
                      <a:pt x="5" y="13"/>
                    </a:cubicBezTo>
                    <a:cubicBezTo>
                      <a:pt x="0" y="13"/>
                      <a:pt x="0" y="11"/>
                      <a:pt x="0" y="7"/>
                    </a:cubicBezTo>
                    <a:cubicBezTo>
                      <a:pt x="0" y="0"/>
                      <a:pt x="12" y="1"/>
                      <a:pt x="12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</p:grpSp>
      </p:grpSp>
      <p:grpSp>
        <p:nvGrpSpPr>
          <p:cNvPr id="453" name="Group 279">
            <a:extLst>
              <a:ext uri="{FF2B5EF4-FFF2-40B4-BE49-F238E27FC236}">
                <a16:creationId xmlns:a16="http://schemas.microsoft.com/office/drawing/2014/main" id="{8A00E3F3-A44D-474B-9CB4-8A52008E4B74}"/>
              </a:ext>
            </a:extLst>
          </p:cNvPr>
          <p:cNvGrpSpPr/>
          <p:nvPr/>
        </p:nvGrpSpPr>
        <p:grpSpPr>
          <a:xfrm>
            <a:off x="4825350" y="4470073"/>
            <a:ext cx="148542" cy="148542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454" name="Teardrop 453">
              <a:extLst>
                <a:ext uri="{FF2B5EF4-FFF2-40B4-BE49-F238E27FC236}">
                  <a16:creationId xmlns:a16="http://schemas.microsoft.com/office/drawing/2014/main" id="{2E9EDC34-B5E7-470A-AC1A-89B85230B686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rgbClr val="9BB955"/>
            </a:solidFill>
            <a:ln w="25400" cap="flat" cmpd="sng" algn="ctr">
              <a:noFill/>
              <a:prstDash val="solid"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8377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endParaRPr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50862D96-46F3-4482-8063-87999EDD08B4}"/>
                </a:ext>
              </a:extLst>
            </p:cNvPr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8377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75" b="1" i="0" u="none" strike="noStrike" kern="0" cap="none" spc="0" normalizeH="0" baseline="0" noProof="0" dirty="0">
                <a:ln>
                  <a:noFill/>
                </a:ln>
                <a:solidFill>
                  <a:srgbClr val="9BB955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endParaRPr>
            </a:p>
          </p:txBody>
        </p:sp>
      </p:grpSp>
      <p:grpSp>
        <p:nvGrpSpPr>
          <p:cNvPr id="456" name="Group 279">
            <a:extLst>
              <a:ext uri="{FF2B5EF4-FFF2-40B4-BE49-F238E27FC236}">
                <a16:creationId xmlns:a16="http://schemas.microsoft.com/office/drawing/2014/main" id="{1AAF18E9-D678-4AF3-829C-5C3541FB1EB2}"/>
              </a:ext>
            </a:extLst>
          </p:cNvPr>
          <p:cNvGrpSpPr/>
          <p:nvPr/>
        </p:nvGrpSpPr>
        <p:grpSpPr>
          <a:xfrm>
            <a:off x="8375249" y="3756999"/>
            <a:ext cx="148542" cy="148542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457" name="Teardrop 456">
              <a:extLst>
                <a:ext uri="{FF2B5EF4-FFF2-40B4-BE49-F238E27FC236}">
                  <a16:creationId xmlns:a16="http://schemas.microsoft.com/office/drawing/2014/main" id="{16F1073B-0473-4B19-9452-0EC76B3D552D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rgbClr val="F19B14"/>
            </a:solidFill>
            <a:ln w="25400" cap="flat" cmpd="sng" algn="ctr">
              <a:noFill/>
              <a:prstDash val="solid"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8377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93" b="0" i="0" u="none" strike="noStrike" kern="0" cap="none" spc="0" normalizeH="0" baseline="0" noProof="0" dirty="0">
                <a:ln>
                  <a:noFill/>
                </a:ln>
                <a:solidFill>
                  <a:srgbClr val="F19B14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endParaRPr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08EED809-92FF-43F0-AABE-E979A8DEA59D}"/>
                </a:ext>
              </a:extLst>
            </p:cNvPr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8377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31" b="1" i="0" u="none" strike="noStrike" kern="0" cap="none" spc="0" normalizeH="0" baseline="0" noProof="0" dirty="0">
                <a:ln>
                  <a:noFill/>
                </a:ln>
                <a:solidFill>
                  <a:srgbClr val="F19B14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endParaRPr>
            </a:p>
          </p:txBody>
        </p:sp>
      </p:grpSp>
      <p:grpSp>
        <p:nvGrpSpPr>
          <p:cNvPr id="459" name="Group 279">
            <a:extLst>
              <a:ext uri="{FF2B5EF4-FFF2-40B4-BE49-F238E27FC236}">
                <a16:creationId xmlns:a16="http://schemas.microsoft.com/office/drawing/2014/main" id="{05D6477E-EEAA-4C5F-A755-F08165864305}"/>
              </a:ext>
            </a:extLst>
          </p:cNvPr>
          <p:cNvGrpSpPr/>
          <p:nvPr/>
        </p:nvGrpSpPr>
        <p:grpSpPr>
          <a:xfrm>
            <a:off x="5886526" y="3574976"/>
            <a:ext cx="148542" cy="148542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460" name="Teardrop 459">
              <a:extLst>
                <a:ext uri="{FF2B5EF4-FFF2-40B4-BE49-F238E27FC236}">
                  <a16:creationId xmlns:a16="http://schemas.microsoft.com/office/drawing/2014/main" id="{FF23491E-1D96-49E2-983D-36615C273463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rgbClr val="BE382C"/>
            </a:solidFill>
            <a:ln w="25400" cap="flat" cmpd="sng" algn="ctr">
              <a:noFill/>
              <a:prstDash val="solid"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8377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75" b="0" i="0" u="none" strike="noStrike" kern="0" cap="none" spc="0" normalizeH="0" baseline="0" noProof="0" dirty="0">
                <a:ln>
                  <a:noFill/>
                </a:ln>
                <a:solidFill>
                  <a:srgbClr val="F19B14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endParaRP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92DA8AC9-90D2-4224-8B02-7A67E934CB01}"/>
                </a:ext>
              </a:extLst>
            </p:cNvPr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8377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31" b="1" i="0" u="none" strike="noStrike" kern="0" cap="none" spc="0" normalizeH="0" baseline="0" noProof="0" dirty="0">
                <a:ln>
                  <a:noFill/>
                </a:ln>
                <a:solidFill>
                  <a:srgbClr val="BE382C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493" name="Rounded Rectangle 76">
            <a:extLst>
              <a:ext uri="{FF2B5EF4-FFF2-40B4-BE49-F238E27FC236}">
                <a16:creationId xmlns:a16="http://schemas.microsoft.com/office/drawing/2014/main" id="{5B1E319D-80DD-4A85-AC20-64239B997F19}"/>
              </a:ext>
            </a:extLst>
          </p:cNvPr>
          <p:cNvSpPr>
            <a:spLocks noChangeAspect="1"/>
          </p:cNvSpPr>
          <p:nvPr/>
        </p:nvSpPr>
        <p:spPr>
          <a:xfrm>
            <a:off x="9692112" y="3850738"/>
            <a:ext cx="162575" cy="157921"/>
          </a:xfrm>
          <a:prstGeom prst="round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377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24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  <a:cs typeface="Times New Roman" pitchFamily="18" charset="0"/>
            </a:endParaRPr>
          </a:p>
        </p:txBody>
      </p:sp>
      <p:grpSp>
        <p:nvGrpSpPr>
          <p:cNvPr id="512" name="Group 279">
            <a:extLst>
              <a:ext uri="{FF2B5EF4-FFF2-40B4-BE49-F238E27FC236}">
                <a16:creationId xmlns:a16="http://schemas.microsoft.com/office/drawing/2014/main" id="{7289F09F-4E6E-4556-A363-3F9485D0D1FB}"/>
              </a:ext>
            </a:extLst>
          </p:cNvPr>
          <p:cNvGrpSpPr/>
          <p:nvPr/>
        </p:nvGrpSpPr>
        <p:grpSpPr>
          <a:xfrm>
            <a:off x="5761595" y="3271195"/>
            <a:ext cx="148542" cy="148542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513" name="Teardrop 512">
              <a:extLst>
                <a:ext uri="{FF2B5EF4-FFF2-40B4-BE49-F238E27FC236}">
                  <a16:creationId xmlns:a16="http://schemas.microsoft.com/office/drawing/2014/main" id="{A7A1CA85-462B-4F64-9E31-A5BD0A00D2A4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8377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75" b="0" i="0" u="none" strike="noStrike" kern="0" cap="none" spc="0" normalizeH="0" baseline="0" noProof="0" dirty="0">
                <a:ln>
                  <a:noFill/>
                </a:ln>
                <a:solidFill>
                  <a:srgbClr val="F19B14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endParaRPr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7A460EBE-B7A0-479E-9982-86203A8D77CF}"/>
                </a:ext>
              </a:extLst>
            </p:cNvPr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8377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31" b="1" i="0" u="none" strike="noStrike" kern="0" cap="none" spc="0" normalizeH="0" baseline="0" noProof="0" dirty="0">
                <a:ln>
                  <a:noFill/>
                </a:ln>
                <a:solidFill>
                  <a:srgbClr val="BE382C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endParaRPr>
            </a:p>
          </p:txBody>
        </p:sp>
      </p:grpSp>
      <p:grpSp>
        <p:nvGrpSpPr>
          <p:cNvPr id="520" name="Group 279">
            <a:extLst>
              <a:ext uri="{FF2B5EF4-FFF2-40B4-BE49-F238E27FC236}">
                <a16:creationId xmlns:a16="http://schemas.microsoft.com/office/drawing/2014/main" id="{5F54D0D5-2869-4303-9685-9AF290F7AC13}"/>
              </a:ext>
            </a:extLst>
          </p:cNvPr>
          <p:cNvGrpSpPr/>
          <p:nvPr/>
        </p:nvGrpSpPr>
        <p:grpSpPr>
          <a:xfrm>
            <a:off x="6159261" y="3400789"/>
            <a:ext cx="148542" cy="148542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521" name="Teardrop 520">
              <a:extLst>
                <a:ext uri="{FF2B5EF4-FFF2-40B4-BE49-F238E27FC236}">
                  <a16:creationId xmlns:a16="http://schemas.microsoft.com/office/drawing/2014/main" id="{DD072D84-BA6B-4E6F-AA48-E32841B21BD9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rgbClr val="006666"/>
            </a:solidFill>
            <a:ln w="25400" cap="flat" cmpd="sng" algn="ctr">
              <a:noFill/>
              <a:prstDash val="solid"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8377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75" b="0" i="0" u="none" strike="noStrike" kern="0" cap="none" spc="0" normalizeH="0" baseline="0" noProof="0" dirty="0">
                <a:ln>
                  <a:noFill/>
                </a:ln>
                <a:solidFill>
                  <a:srgbClr val="F19B14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endParaRPr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962328FB-C6CD-447E-86CE-458F1E29EE12}"/>
                </a:ext>
              </a:extLst>
            </p:cNvPr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8377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31" b="1" i="0" u="none" strike="noStrike" kern="0" cap="none" spc="0" normalizeH="0" baseline="0" noProof="0" dirty="0">
                <a:ln>
                  <a:noFill/>
                </a:ln>
                <a:solidFill>
                  <a:srgbClr val="BE382C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endParaRPr>
            </a:p>
          </p:txBody>
        </p:sp>
      </p:grpSp>
      <p:grpSp>
        <p:nvGrpSpPr>
          <p:cNvPr id="529" name="Group 279">
            <a:extLst>
              <a:ext uri="{FF2B5EF4-FFF2-40B4-BE49-F238E27FC236}">
                <a16:creationId xmlns:a16="http://schemas.microsoft.com/office/drawing/2014/main" id="{2AAC0155-E7B9-4134-AA3F-DABAAECCB9F5}"/>
              </a:ext>
            </a:extLst>
          </p:cNvPr>
          <p:cNvGrpSpPr/>
          <p:nvPr/>
        </p:nvGrpSpPr>
        <p:grpSpPr>
          <a:xfrm>
            <a:off x="6377127" y="3691639"/>
            <a:ext cx="148542" cy="148542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530" name="Teardrop 529">
              <a:extLst>
                <a:ext uri="{FF2B5EF4-FFF2-40B4-BE49-F238E27FC236}">
                  <a16:creationId xmlns:a16="http://schemas.microsoft.com/office/drawing/2014/main" id="{60B28BB8-7C02-4E32-9A5C-20189F243403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rgbClr val="7030A0"/>
            </a:solidFill>
            <a:ln w="25400" cap="flat" cmpd="sng" algn="ctr">
              <a:noFill/>
              <a:prstDash val="solid"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8377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75" b="0" i="0" u="none" strike="noStrike" kern="0" cap="none" spc="0" normalizeH="0" baseline="0" noProof="0" dirty="0">
                <a:ln>
                  <a:noFill/>
                </a:ln>
                <a:solidFill>
                  <a:srgbClr val="F19B14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endParaRPr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A28F74EB-8F83-4D34-A5B8-29AE242C076C}"/>
                </a:ext>
              </a:extLst>
            </p:cNvPr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8377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31" b="1" i="0" u="none" strike="noStrike" kern="0" cap="none" spc="0" normalizeH="0" baseline="0" noProof="0" dirty="0">
                <a:ln>
                  <a:noFill/>
                </a:ln>
                <a:solidFill>
                  <a:srgbClr val="BE382C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endParaRPr>
            </a:p>
          </p:txBody>
        </p:sp>
      </p:grpSp>
      <p:grpSp>
        <p:nvGrpSpPr>
          <p:cNvPr id="545" name="Group 279">
            <a:extLst>
              <a:ext uri="{FF2B5EF4-FFF2-40B4-BE49-F238E27FC236}">
                <a16:creationId xmlns:a16="http://schemas.microsoft.com/office/drawing/2014/main" id="{ABB6FCA4-9751-4E78-B642-A8F27B88BEC0}"/>
              </a:ext>
            </a:extLst>
          </p:cNvPr>
          <p:cNvGrpSpPr/>
          <p:nvPr/>
        </p:nvGrpSpPr>
        <p:grpSpPr>
          <a:xfrm>
            <a:off x="7777707" y="3913149"/>
            <a:ext cx="148542" cy="148542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546" name="Teardrop 545">
              <a:extLst>
                <a:ext uri="{FF2B5EF4-FFF2-40B4-BE49-F238E27FC236}">
                  <a16:creationId xmlns:a16="http://schemas.microsoft.com/office/drawing/2014/main" id="{509CFD31-F563-424D-BD6B-29D71EED3D80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rgbClr val="FF0066"/>
            </a:solidFill>
            <a:ln w="25400" cap="flat" cmpd="sng" algn="ctr">
              <a:noFill/>
              <a:prstDash val="solid"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8377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93" b="0" i="0" u="none" strike="noStrike" kern="0" cap="none" spc="0" normalizeH="0" baseline="0" noProof="0" dirty="0">
                <a:ln>
                  <a:noFill/>
                </a:ln>
                <a:solidFill>
                  <a:srgbClr val="F19B14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endParaRPr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43006194-1FA8-4DE1-943A-70B0AC7C0B63}"/>
                </a:ext>
              </a:extLst>
            </p:cNvPr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8377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31" b="1" i="0" u="none" strike="noStrike" kern="0" cap="none" spc="0" normalizeH="0" baseline="0" noProof="0" dirty="0">
                <a:ln>
                  <a:noFill/>
                </a:ln>
                <a:solidFill>
                  <a:srgbClr val="F19B14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237" name="TextBox 236">
            <a:extLst>
              <a:ext uri="{FF2B5EF4-FFF2-40B4-BE49-F238E27FC236}">
                <a16:creationId xmlns:a16="http://schemas.microsoft.com/office/drawing/2014/main" id="{C4844B60-EA8A-46BC-9829-E9797E5D0317}"/>
              </a:ext>
            </a:extLst>
          </p:cNvPr>
          <p:cNvSpPr txBox="1"/>
          <p:nvPr/>
        </p:nvSpPr>
        <p:spPr bwMode="gray">
          <a:xfrm>
            <a:off x="5064393" y="4436175"/>
            <a:ext cx="576291" cy="2022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24" b="1" i="0" u="none" strike="noStrike" kern="0" cap="none" spc="0" normalizeH="0" baseline="0" noProof="0" dirty="0">
                <a:ln>
                  <a:noFill/>
                </a:ln>
                <a:solidFill>
                  <a:srgbClr val="9BB955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rPr>
              <a:t>Brazil</a:t>
            </a:r>
            <a:endParaRPr kumimoji="0" lang="en-US" sz="1949" b="1" i="0" u="none" strike="noStrike" kern="0" cap="none" spc="0" normalizeH="0" baseline="0" noProof="0" dirty="0">
              <a:ln>
                <a:noFill/>
              </a:ln>
              <a:solidFill>
                <a:srgbClr val="9BB955"/>
              </a:solidFill>
              <a:effectLst/>
              <a:uLnTx/>
              <a:uFillTx/>
              <a:latin typeface="Roboto Condensed"/>
              <a:ea typeface="+mn-ea"/>
              <a:cs typeface="Times New Roman" pitchFamily="18" charset="0"/>
            </a:endParaRPr>
          </a:p>
        </p:txBody>
      </p:sp>
      <p:sp>
        <p:nvSpPr>
          <p:cNvPr id="646" name="TextBox 645">
            <a:extLst>
              <a:ext uri="{FF2B5EF4-FFF2-40B4-BE49-F238E27FC236}">
                <a16:creationId xmlns:a16="http://schemas.microsoft.com/office/drawing/2014/main" id="{7698A8E2-208F-4639-B172-7756F565719C}"/>
              </a:ext>
            </a:extLst>
          </p:cNvPr>
          <p:cNvSpPr txBox="1"/>
          <p:nvPr/>
        </p:nvSpPr>
        <p:spPr bwMode="gray">
          <a:xfrm>
            <a:off x="8525099" y="3714748"/>
            <a:ext cx="719039" cy="3029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24" b="1" i="0" u="none" strike="noStrike" kern="0" cap="none" spc="0" normalizeH="0" baseline="0" noProof="0" dirty="0">
                <a:ln>
                  <a:noFill/>
                </a:ln>
                <a:solidFill>
                  <a:srgbClr val="F19B14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rPr>
              <a:t>Japan</a:t>
            </a:r>
          </a:p>
        </p:txBody>
      </p:sp>
      <p:sp>
        <p:nvSpPr>
          <p:cNvPr id="647" name="TextBox 646">
            <a:extLst>
              <a:ext uri="{FF2B5EF4-FFF2-40B4-BE49-F238E27FC236}">
                <a16:creationId xmlns:a16="http://schemas.microsoft.com/office/drawing/2014/main" id="{006E7101-C42F-4232-AFD7-48E52DE9D9D0}"/>
              </a:ext>
            </a:extLst>
          </p:cNvPr>
          <p:cNvSpPr txBox="1"/>
          <p:nvPr/>
        </p:nvSpPr>
        <p:spPr bwMode="gray">
          <a:xfrm>
            <a:off x="5122411" y="3513588"/>
            <a:ext cx="754567" cy="2431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24" b="1" i="0" u="none" strike="noStrike" kern="0" cap="none" spc="0" normalizeH="0" baseline="0" noProof="0" dirty="0">
                <a:ln>
                  <a:noFill/>
                </a:ln>
                <a:solidFill>
                  <a:srgbClr val="BE382C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rPr>
              <a:t>France</a:t>
            </a:r>
            <a:endParaRPr kumimoji="0" lang="en-US" sz="1949" b="1" i="0" u="none" strike="noStrike" kern="0" cap="none" spc="0" normalizeH="0" baseline="0" noProof="0" dirty="0">
              <a:ln>
                <a:noFill/>
              </a:ln>
              <a:solidFill>
                <a:srgbClr val="BE382C"/>
              </a:solidFill>
              <a:effectLst/>
              <a:uLnTx/>
              <a:uFillTx/>
              <a:latin typeface="Roboto Condensed"/>
              <a:ea typeface="+mn-ea"/>
              <a:cs typeface="Times New Roman" pitchFamily="18" charset="0"/>
            </a:endParaRPr>
          </a:p>
        </p:txBody>
      </p:sp>
      <p:sp>
        <p:nvSpPr>
          <p:cNvPr id="648" name="TextBox 647">
            <a:extLst>
              <a:ext uri="{FF2B5EF4-FFF2-40B4-BE49-F238E27FC236}">
                <a16:creationId xmlns:a16="http://schemas.microsoft.com/office/drawing/2014/main" id="{26BA761F-96E7-48DE-B5B1-058E72D5B7A3}"/>
              </a:ext>
            </a:extLst>
          </p:cNvPr>
          <p:cNvSpPr txBox="1"/>
          <p:nvPr/>
        </p:nvSpPr>
        <p:spPr bwMode="gray">
          <a:xfrm>
            <a:off x="5399036" y="3219238"/>
            <a:ext cx="313960" cy="2194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24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rPr>
              <a:t>UK</a:t>
            </a:r>
          </a:p>
        </p:txBody>
      </p:sp>
      <p:sp>
        <p:nvSpPr>
          <p:cNvPr id="649" name="TextBox 648">
            <a:extLst>
              <a:ext uri="{FF2B5EF4-FFF2-40B4-BE49-F238E27FC236}">
                <a16:creationId xmlns:a16="http://schemas.microsoft.com/office/drawing/2014/main" id="{2B4BDB24-FBF7-45C9-9530-2CFB6DB109F1}"/>
              </a:ext>
            </a:extLst>
          </p:cNvPr>
          <p:cNvSpPr txBox="1"/>
          <p:nvPr/>
        </p:nvSpPr>
        <p:spPr bwMode="gray">
          <a:xfrm>
            <a:off x="6346200" y="3345359"/>
            <a:ext cx="946398" cy="2020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24" b="1" i="0" u="none" strike="noStrike" kern="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rPr>
              <a:t>Germany</a:t>
            </a:r>
            <a:endParaRPr kumimoji="0" lang="en-US" sz="1949" b="1" i="0" u="none" strike="noStrike" kern="0" cap="none" spc="0" normalizeH="0" baseline="0" noProof="0" dirty="0">
              <a:ln>
                <a:noFill/>
              </a:ln>
              <a:solidFill>
                <a:srgbClr val="006666"/>
              </a:solidFill>
              <a:effectLst/>
              <a:uLnTx/>
              <a:uFillTx/>
              <a:latin typeface="Roboto Condensed"/>
              <a:ea typeface="+mn-ea"/>
              <a:cs typeface="Times New Roman" pitchFamily="18" charset="0"/>
            </a:endParaRPr>
          </a:p>
        </p:txBody>
      </p:sp>
      <p:sp>
        <p:nvSpPr>
          <p:cNvPr id="650" name="TextBox 649">
            <a:extLst>
              <a:ext uri="{FF2B5EF4-FFF2-40B4-BE49-F238E27FC236}">
                <a16:creationId xmlns:a16="http://schemas.microsoft.com/office/drawing/2014/main" id="{27B45FD9-3230-4B50-AA64-3B0293CF62B8}"/>
              </a:ext>
            </a:extLst>
          </p:cNvPr>
          <p:cNvSpPr txBox="1"/>
          <p:nvPr/>
        </p:nvSpPr>
        <p:spPr bwMode="gray">
          <a:xfrm>
            <a:off x="6520583" y="3629000"/>
            <a:ext cx="798411" cy="1489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24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rPr>
              <a:t>Turkey</a:t>
            </a:r>
            <a:endParaRPr kumimoji="0" lang="en-US" sz="1949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Roboto Condensed"/>
              <a:ea typeface="+mn-ea"/>
              <a:cs typeface="Times New Roman" pitchFamily="18" charset="0"/>
            </a:endParaRPr>
          </a:p>
        </p:txBody>
      </p:sp>
      <p:sp>
        <p:nvSpPr>
          <p:cNvPr id="651" name="TextBox 650">
            <a:extLst>
              <a:ext uri="{FF2B5EF4-FFF2-40B4-BE49-F238E27FC236}">
                <a16:creationId xmlns:a16="http://schemas.microsoft.com/office/drawing/2014/main" id="{C6D9DB00-447B-4798-B104-466BBD6362C8}"/>
              </a:ext>
            </a:extLst>
          </p:cNvPr>
          <p:cNvSpPr txBox="1"/>
          <p:nvPr/>
        </p:nvSpPr>
        <p:spPr bwMode="gray">
          <a:xfrm>
            <a:off x="7453953" y="4061543"/>
            <a:ext cx="757806" cy="2556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24" b="1" i="0" u="none" strike="noStrike" kern="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rPr>
              <a:t>China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8A492F4-9400-406F-9AB1-6D931F1F9F5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2305" y="2136234"/>
          <a:ext cx="1164758" cy="462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758">
                  <a:extLst>
                    <a:ext uri="{9D8B030D-6E8A-4147-A177-3AD203B41FA5}">
                      <a16:colId xmlns:a16="http://schemas.microsoft.com/office/drawing/2014/main" val="2978609884"/>
                    </a:ext>
                  </a:extLst>
                </a:gridCol>
              </a:tblGrid>
              <a:tr h="2231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Lao UI" panose="020B0502040204020203" pitchFamily="34" charset="0"/>
                          <a:cs typeface="Lao UI" panose="020B0502040204020203" pitchFamily="34" charset="0"/>
                        </a:rPr>
                        <a:t>U.K</a:t>
                      </a:r>
                    </a:p>
                  </a:txBody>
                  <a:tcPr marL="74271" marR="74271" marT="37136" marB="3713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8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403000"/>
                  </a:ext>
                </a:extLst>
              </a:tr>
              <a:tr h="235920">
                <a:tc>
                  <a:txBody>
                    <a:bodyPr/>
                    <a:lstStyle/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Brand 1</a:t>
                      </a:r>
                      <a:r>
                        <a:rPr lang="en-US" sz="1000" b="0" dirty="0">
                          <a:solidFill>
                            <a:srgbClr val="2F89C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MMx</a:t>
                      </a:r>
                    </a:p>
                  </a:txBody>
                  <a:tcPr marL="74271" marR="74271" marT="37136" marB="37136" anchor="ctr"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54844"/>
                  </a:ext>
                </a:extLst>
              </a:tr>
            </a:tbl>
          </a:graphicData>
        </a:graphic>
      </p:graphicFrame>
      <p:graphicFrame>
        <p:nvGraphicFramePr>
          <p:cNvPr id="652" name="Table 651">
            <a:extLst>
              <a:ext uri="{FF2B5EF4-FFF2-40B4-BE49-F238E27FC236}">
                <a16:creationId xmlns:a16="http://schemas.microsoft.com/office/drawing/2014/main" id="{0204B751-0DFF-4A8A-8405-1FF2B0FCA4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2208" y="3108463"/>
          <a:ext cx="1164859" cy="895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859">
                  <a:extLst>
                    <a:ext uri="{9D8B030D-6E8A-4147-A177-3AD203B41FA5}">
                      <a16:colId xmlns:a16="http://schemas.microsoft.com/office/drawing/2014/main" val="2978609884"/>
                    </a:ext>
                  </a:extLst>
                </a:gridCol>
              </a:tblGrid>
              <a:tr h="2228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Lao UI" panose="020B0502040204020203" pitchFamily="34" charset="0"/>
                          <a:cs typeface="Lao UI" panose="020B0502040204020203" pitchFamily="34" charset="0"/>
                        </a:rPr>
                        <a:t>France</a:t>
                      </a:r>
                    </a:p>
                  </a:txBody>
                  <a:tcPr marL="74271" marR="74271" marT="37136" marB="3713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38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403000"/>
                  </a:ext>
                </a:extLst>
              </a:tr>
              <a:tr h="668441">
                <a:tc>
                  <a:txBody>
                    <a:bodyPr/>
                    <a:lstStyle/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cs typeface="Lao UI" panose="020B0502040204020203" pitchFamily="34" charset="0"/>
                        </a:rPr>
                        <a:t>Brand 1 MMx</a:t>
                      </a:r>
                    </a:p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cs typeface="Lao UI" panose="020B0502040204020203" pitchFamily="34" charset="0"/>
                        </a:rPr>
                        <a:t>Brand 2 MMX</a:t>
                      </a:r>
                    </a:p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  <a:cs typeface="Lao UI" panose="020B0502040204020203" pitchFamily="34" charset="0"/>
                        </a:rPr>
                        <a:t>DME Analysis</a:t>
                      </a:r>
                    </a:p>
                  </a:txBody>
                  <a:tcPr marL="74271" marR="74271" marT="37136" marB="37136" anchor="ctr">
                    <a:lnT w="381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54844"/>
                  </a:ext>
                </a:extLst>
              </a:tr>
            </a:tbl>
          </a:graphicData>
        </a:graphic>
      </p:graphicFrame>
      <p:graphicFrame>
        <p:nvGraphicFramePr>
          <p:cNvPr id="654" name="Table 653">
            <a:extLst>
              <a:ext uri="{FF2B5EF4-FFF2-40B4-BE49-F238E27FC236}">
                <a16:creationId xmlns:a16="http://schemas.microsoft.com/office/drawing/2014/main" id="{838604D1-E819-4642-8A80-16F3959123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5343" y="4364673"/>
          <a:ext cx="1171720" cy="462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720">
                  <a:extLst>
                    <a:ext uri="{9D8B030D-6E8A-4147-A177-3AD203B41FA5}">
                      <a16:colId xmlns:a16="http://schemas.microsoft.com/office/drawing/2014/main" val="2978609884"/>
                    </a:ext>
                  </a:extLst>
                </a:gridCol>
              </a:tblGrid>
              <a:tr h="2228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Lao UI" panose="020B0502040204020203" pitchFamily="34" charset="0"/>
                          <a:cs typeface="Lao UI" panose="020B0502040204020203" pitchFamily="34" charset="0"/>
                        </a:rPr>
                        <a:t>Brazil</a:t>
                      </a:r>
                    </a:p>
                  </a:txBody>
                  <a:tcPr marL="74271" marR="74271" marT="37136" marB="37136" anchor="ctr">
                    <a:lnB w="38100" cmpd="sng">
                      <a:noFill/>
                    </a:lnB>
                    <a:solidFill>
                      <a:srgbClr val="9BB9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403000"/>
                  </a:ext>
                </a:extLst>
              </a:tr>
              <a:tr h="235920">
                <a:tc>
                  <a:txBody>
                    <a:bodyPr/>
                    <a:lstStyle/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Brand 1</a:t>
                      </a:r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MMx</a:t>
                      </a:r>
                    </a:p>
                  </a:txBody>
                  <a:tcPr marL="74271" marR="74271" marT="37136" marB="37136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54844"/>
                  </a:ext>
                </a:extLst>
              </a:tr>
            </a:tbl>
          </a:graphicData>
        </a:graphic>
      </p:graphicFrame>
      <p:graphicFrame>
        <p:nvGraphicFramePr>
          <p:cNvPr id="655" name="Table 654">
            <a:extLst>
              <a:ext uri="{FF2B5EF4-FFF2-40B4-BE49-F238E27FC236}">
                <a16:creationId xmlns:a16="http://schemas.microsoft.com/office/drawing/2014/main" id="{1D1CB3DD-0B9C-4008-A0DA-87E0A6F438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69564" y="2136236"/>
          <a:ext cx="1239667" cy="910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667">
                  <a:extLst>
                    <a:ext uri="{9D8B030D-6E8A-4147-A177-3AD203B41FA5}">
                      <a16:colId xmlns:a16="http://schemas.microsoft.com/office/drawing/2014/main" val="2978609884"/>
                    </a:ext>
                  </a:extLst>
                </a:gridCol>
              </a:tblGrid>
              <a:tr h="2267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Lao UI" panose="020B0502040204020203" pitchFamily="34" charset="0"/>
                          <a:cs typeface="Lao UI" panose="020B0502040204020203" pitchFamily="34" charset="0"/>
                        </a:rPr>
                        <a:t>Germany</a:t>
                      </a:r>
                    </a:p>
                  </a:txBody>
                  <a:tcPr marL="74271" marR="74271" marT="37136" marB="37136" anchor="ctr">
                    <a:lnB w="38100" cmpd="sng">
                      <a:noFill/>
                    </a:lnB>
                    <a:solidFill>
                      <a:srgbClr val="086B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403000"/>
                  </a:ext>
                </a:extLst>
              </a:tr>
              <a:tr h="668441">
                <a:tc>
                  <a:txBody>
                    <a:bodyPr/>
                    <a:lstStyle/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Brand 1 MMx</a:t>
                      </a:r>
                    </a:p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Brand 2 T/C</a:t>
                      </a:r>
                    </a:p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GRNP Analysis</a:t>
                      </a:r>
                    </a:p>
                  </a:txBody>
                  <a:tcPr marL="74271" marR="74271" marT="37136" marB="37136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54844"/>
                  </a:ext>
                </a:extLst>
              </a:tr>
            </a:tbl>
          </a:graphicData>
        </a:graphic>
      </p:graphicFrame>
      <p:graphicFrame>
        <p:nvGraphicFramePr>
          <p:cNvPr id="656" name="Table 655">
            <a:extLst>
              <a:ext uri="{FF2B5EF4-FFF2-40B4-BE49-F238E27FC236}">
                <a16:creationId xmlns:a16="http://schemas.microsoft.com/office/drawing/2014/main" id="{9F7C77C6-B654-45E5-9D3B-B2B73C958A9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58611" y="3215016"/>
          <a:ext cx="1233164" cy="501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164">
                  <a:extLst>
                    <a:ext uri="{9D8B030D-6E8A-4147-A177-3AD203B41FA5}">
                      <a16:colId xmlns:a16="http://schemas.microsoft.com/office/drawing/2014/main" val="2978609884"/>
                    </a:ext>
                  </a:extLst>
                </a:gridCol>
              </a:tblGrid>
              <a:tr h="2659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Lao UI" panose="020B0502040204020203" pitchFamily="34" charset="0"/>
                          <a:cs typeface="Lao UI" panose="020B0502040204020203" pitchFamily="34" charset="0"/>
                        </a:rPr>
                        <a:t>Turkey</a:t>
                      </a:r>
                    </a:p>
                  </a:txBody>
                  <a:tcPr marL="74271" marR="74271" marT="37136" marB="37136" anchor="ctr">
                    <a:lnB w="38100" cmpd="sng">
                      <a:noFill/>
                    </a:lnB>
                    <a:solidFill>
                      <a:srgbClr val="B195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403000"/>
                  </a:ext>
                </a:extLst>
              </a:tr>
              <a:tr h="23592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Brand 1</a:t>
                      </a:r>
                      <a:r>
                        <a:rPr lang="en-US" sz="1000" b="0" dirty="0">
                          <a:solidFill>
                            <a:srgbClr val="2F89C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MMx</a:t>
                      </a:r>
                    </a:p>
                  </a:txBody>
                  <a:tcPr marL="74271" marR="74271" marT="37136" marB="37136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54844"/>
                  </a:ext>
                </a:extLst>
              </a:tr>
            </a:tbl>
          </a:graphicData>
        </a:graphic>
      </p:graphicFrame>
      <p:graphicFrame>
        <p:nvGraphicFramePr>
          <p:cNvPr id="657" name="Table 656">
            <a:extLst>
              <a:ext uri="{FF2B5EF4-FFF2-40B4-BE49-F238E27FC236}">
                <a16:creationId xmlns:a16="http://schemas.microsoft.com/office/drawing/2014/main" id="{01BC5DBD-25FF-40F0-8411-8DB148E7C5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80826" y="5066783"/>
          <a:ext cx="1239668" cy="605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668">
                  <a:extLst>
                    <a:ext uri="{9D8B030D-6E8A-4147-A177-3AD203B41FA5}">
                      <a16:colId xmlns:a16="http://schemas.microsoft.com/office/drawing/2014/main" val="2978609884"/>
                    </a:ext>
                  </a:extLst>
                </a:gridCol>
              </a:tblGrid>
              <a:tr h="2228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Lao UI" panose="020B0502040204020203" pitchFamily="34" charset="0"/>
                          <a:cs typeface="Lao UI" panose="020B0502040204020203" pitchFamily="34" charset="0"/>
                        </a:rPr>
                        <a:t>China</a:t>
                      </a:r>
                    </a:p>
                  </a:txBody>
                  <a:tcPr marL="74271" marR="74271" marT="37136" marB="37136" anchor="ctr">
                    <a:lnB w="38100" cmpd="sng">
                      <a:noFill/>
                    </a:lnB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403000"/>
                  </a:ext>
                </a:extLst>
              </a:tr>
              <a:tr h="371356">
                <a:tc>
                  <a:txBody>
                    <a:bodyPr/>
                    <a:lstStyle/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M3 Dashboard</a:t>
                      </a:r>
                    </a:p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M3 T/C</a:t>
                      </a:r>
                    </a:p>
                  </a:txBody>
                  <a:tcPr marL="74271" marR="74271" marT="37136" marB="37136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54844"/>
                  </a:ext>
                </a:extLst>
              </a:tr>
            </a:tbl>
          </a:graphicData>
        </a:graphic>
      </p:graphicFrame>
      <p:graphicFrame>
        <p:nvGraphicFramePr>
          <p:cNvPr id="658" name="Table 657">
            <a:extLst>
              <a:ext uri="{FF2B5EF4-FFF2-40B4-BE49-F238E27FC236}">
                <a16:creationId xmlns:a16="http://schemas.microsoft.com/office/drawing/2014/main" id="{819BEB3A-387B-4F74-AD8C-60DE377046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80830" y="4074086"/>
          <a:ext cx="1239667" cy="605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667">
                  <a:extLst>
                    <a:ext uri="{9D8B030D-6E8A-4147-A177-3AD203B41FA5}">
                      <a16:colId xmlns:a16="http://schemas.microsoft.com/office/drawing/2014/main" val="2978609884"/>
                    </a:ext>
                  </a:extLst>
                </a:gridCol>
              </a:tblGrid>
              <a:tr h="2228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Lao UI" panose="020B0502040204020203" pitchFamily="34" charset="0"/>
                          <a:cs typeface="Lao UI" panose="020B0502040204020203" pitchFamily="34" charset="0"/>
                        </a:rPr>
                        <a:t>Japan</a:t>
                      </a:r>
                    </a:p>
                  </a:txBody>
                  <a:tcPr marL="74271" marR="74271" marT="37136" marB="37136" anchor="ctr">
                    <a:lnB w="38100" cmpd="sng">
                      <a:noFill/>
                    </a:lnB>
                    <a:solidFill>
                      <a:srgbClr val="F19B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403000"/>
                  </a:ext>
                </a:extLst>
              </a:tr>
              <a:tr h="371356">
                <a:tc>
                  <a:txBody>
                    <a:bodyPr/>
                    <a:lstStyle/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Brand 1 MMx</a:t>
                      </a:r>
                    </a:p>
                    <a:p>
                      <a:pPr marL="228600" indent="-228600" algn="l">
                        <a:buFont typeface="+mj-lt"/>
                        <a:buAutoNum type="arabicPeriod"/>
                      </a:pPr>
                      <a:r>
                        <a:rPr 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Brand 2 MMx</a:t>
                      </a:r>
                    </a:p>
                  </a:txBody>
                  <a:tcPr marL="74271" marR="74271" marT="37136" marB="37136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5484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AAC139C-7749-43E5-8F5F-D3DD0F0840FB}"/>
              </a:ext>
            </a:extLst>
          </p:cNvPr>
          <p:cNvSpPr/>
          <p:nvPr/>
        </p:nvSpPr>
        <p:spPr>
          <a:xfrm>
            <a:off x="1535011" y="1694589"/>
            <a:ext cx="9114968" cy="442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742657" rtl="0" eaLnBrk="1" fontAlgn="base" latinLnBrk="0" hangingPunct="1">
              <a:lnSpc>
                <a:spcPct val="100000"/>
              </a:lnSpc>
              <a:spcBef>
                <a:spcPts val="975"/>
              </a:spcBef>
              <a:spcAft>
                <a:spcPts val="975"/>
              </a:spcAft>
              <a:buClr>
                <a:srgbClr val="002060"/>
              </a:buClr>
              <a:buSzTx/>
              <a:buFontTx/>
              <a:buNone/>
              <a:tabLst/>
              <a:defRPr/>
            </a:pPr>
            <a:r>
              <a:rPr kumimoji="0" lang="en-US" sz="1137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Larger objective is to scale marketing mix models globally i.e. 30 markets across 18 geographies and enable local teams to run MMx projects independently</a:t>
            </a:r>
          </a:p>
        </p:txBody>
      </p:sp>
      <p:sp>
        <p:nvSpPr>
          <p:cNvPr id="215" name="Title 3">
            <a:extLst>
              <a:ext uri="{FF2B5EF4-FFF2-40B4-BE49-F238E27FC236}">
                <a16:creationId xmlns:a16="http://schemas.microsoft.com/office/drawing/2014/main" id="{85369F4E-A1B0-43F4-AED8-A5DB53417A1D}"/>
              </a:ext>
            </a:extLst>
          </p:cNvPr>
          <p:cNvSpPr txBox="1">
            <a:spLocks/>
          </p:cNvSpPr>
          <p:nvPr/>
        </p:nvSpPr>
        <p:spPr>
          <a:xfrm>
            <a:off x="271668" y="314829"/>
            <a:ext cx="116790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Selawik" panose="020B0502040204020203" pitchFamily="34" charset="0"/>
                <a:ea typeface="+mj-ea"/>
                <a:cs typeface="Arial" panose="020B0604020202020204" pitchFamily="34" charset="0"/>
              </a:rPr>
              <a:t>Mu Sigma is partnering with the Data Sciences and Analytics (DSA) team to deliver 9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Selawik" panose="020B0502040204020203" pitchFamily="34" charset="0"/>
                <a:ea typeface="+mj-ea"/>
                <a:cs typeface="Arial" panose="020B0604020202020204" pitchFamily="34" charset="0"/>
              </a:rPr>
              <a:t>MMx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Selawik" panose="020B0502040204020203" pitchFamily="34" charset="0"/>
                <a:ea typeface="+mj-ea"/>
                <a:cs typeface="Arial" panose="020B0604020202020204" pitchFamily="34" charset="0"/>
              </a:rPr>
              <a:t> projects across 7 non-US markets, in addition to other test-control, dashboarding and ad-hoc analysis projects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lawik" panose="020B0502040204020203" pitchFamily="34" charset="0"/>
              <a:ea typeface="+mj-ea"/>
              <a:cs typeface="+mj-cs"/>
            </a:endParaRPr>
          </a:p>
        </p:txBody>
      </p:sp>
      <p:sp>
        <p:nvSpPr>
          <p:cNvPr id="216" name="Text Box 13">
            <a:extLst>
              <a:ext uri="{FF2B5EF4-FFF2-40B4-BE49-F238E27FC236}">
                <a16:creationId xmlns:a16="http://schemas.microsoft.com/office/drawing/2014/main" id="{4B65FF0D-C2D4-4284-A842-AD4C89926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512226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Promotional Response Modelling (1/8)</a:t>
            </a:r>
          </a:p>
        </p:txBody>
      </p:sp>
      <p:sp>
        <p:nvSpPr>
          <p:cNvPr id="219" name="Text Box 13">
            <a:hlinkClick r:id="rId3" action="ppaction://hlinksldjump"/>
            <a:extLst>
              <a:ext uri="{FF2B5EF4-FFF2-40B4-BE49-F238E27FC236}">
                <a16:creationId xmlns:a16="http://schemas.microsoft.com/office/drawing/2014/main" id="{4A8266DA-2A56-4FEC-BE9E-4B3DC365E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120" y="6596390"/>
            <a:ext cx="9818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100" dirty="0">
                <a:latin typeface="Calibri" panose="020F0502020204030204"/>
              </a:rPr>
              <a:t>Back to Index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3508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BEC1B5-523C-48BE-A6AE-49C56D07BBC9}"/>
              </a:ext>
            </a:extLst>
          </p:cNvPr>
          <p:cNvSpPr txBox="1"/>
          <p:nvPr/>
        </p:nvSpPr>
        <p:spPr bwMode="gray">
          <a:xfrm>
            <a:off x="5502368" y="2442666"/>
            <a:ext cx="2227706" cy="2736252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2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Times New Roman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E3919A-9417-4995-A6B3-3E15DAB79344}"/>
              </a:ext>
            </a:extLst>
          </p:cNvPr>
          <p:cNvGrpSpPr/>
          <p:nvPr/>
        </p:nvGrpSpPr>
        <p:grpSpPr>
          <a:xfrm>
            <a:off x="3237020" y="1969800"/>
            <a:ext cx="6750637" cy="3200542"/>
            <a:chOff x="587388" y="1844821"/>
            <a:chExt cx="11083662" cy="41404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A8E83E-E9E1-45DA-9B6B-D225D7EE53E5}"/>
                </a:ext>
              </a:extLst>
            </p:cNvPr>
            <p:cNvSpPr txBox="1"/>
            <p:nvPr/>
          </p:nvSpPr>
          <p:spPr bwMode="gray">
            <a:xfrm>
              <a:off x="8004212" y="1952836"/>
              <a:ext cx="3657600" cy="457200"/>
            </a:xfrm>
            <a:prstGeom prst="rect">
              <a:avLst/>
            </a:prstGeom>
            <a:solidFill>
              <a:srgbClr val="92D050"/>
            </a:solidFill>
          </p:spPr>
          <p:txBody>
            <a:bodyPr vert="horz" wrap="square" lIns="0" tIns="0" rIns="0" bIns="0" rtlCol="0" anchor="ctr">
              <a:noAutofit/>
            </a:bodyPr>
            <a:lstStyle/>
            <a:p>
              <a:pPr marL="0" marR="0" lvl="0" indent="0" algn="ctr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83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Times New Roman" pitchFamily="18" charset="0"/>
                </a:rPr>
                <a:t> Modular</a:t>
              </a:r>
              <a:endParaRPr kumimoji="0" lang="en-GB" sz="158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B3AA78-B21C-46FE-A238-549B2D5ED55C}"/>
                </a:ext>
              </a:extLst>
            </p:cNvPr>
            <p:cNvSpPr txBox="1"/>
            <p:nvPr/>
          </p:nvSpPr>
          <p:spPr bwMode="gray">
            <a:xfrm>
              <a:off x="8013450" y="2445462"/>
              <a:ext cx="3657600" cy="353982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txBody>
            <a:bodyPr vert="horz" wrap="square" lIns="0" tIns="0" rIns="0" bIns="0" rtlCol="0">
              <a:noAutofit/>
            </a:bodyPr>
            <a:lstStyle/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2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6F4FA2-4EBD-4F27-9803-079602BEF266}"/>
                </a:ext>
              </a:extLst>
            </p:cNvPr>
            <p:cNvSpPr txBox="1"/>
            <p:nvPr/>
          </p:nvSpPr>
          <p:spPr bwMode="gray">
            <a:xfrm>
              <a:off x="587388" y="1952836"/>
              <a:ext cx="3657600" cy="457200"/>
            </a:xfrm>
            <a:prstGeom prst="rect">
              <a:avLst/>
            </a:prstGeom>
            <a:solidFill>
              <a:srgbClr val="4F5D73"/>
            </a:solidFill>
          </p:spPr>
          <p:txBody>
            <a:bodyPr vert="horz" wrap="square" lIns="0" tIns="0" rIns="0" bIns="0" rtlCol="0" anchor="ctr">
              <a:noAutofit/>
            </a:bodyPr>
            <a:lstStyle/>
            <a:p>
              <a:pPr marL="0" marR="0" lvl="0" indent="0" algn="ctr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83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Times New Roman" pitchFamily="18" charset="0"/>
                </a:rPr>
                <a:t>Ad-hoc</a:t>
              </a:r>
              <a:endParaRPr kumimoji="0" lang="en-GB" sz="158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B3A75B-CEBE-44C6-9940-3A1F0446CCF1}"/>
                </a:ext>
              </a:extLst>
            </p:cNvPr>
            <p:cNvSpPr txBox="1"/>
            <p:nvPr/>
          </p:nvSpPr>
          <p:spPr bwMode="gray">
            <a:xfrm>
              <a:off x="587388" y="2445462"/>
              <a:ext cx="3657600" cy="3539822"/>
            </a:xfrm>
            <a:prstGeom prst="rect">
              <a:avLst/>
            </a:prstGeom>
            <a:solidFill>
              <a:srgbClr val="E6E6E6"/>
            </a:solidFill>
          </p:spPr>
          <p:txBody>
            <a:bodyPr vert="horz" wrap="square" lIns="0" tIns="0" rIns="0" bIns="0" rtlCol="0">
              <a:noAutofit/>
            </a:bodyPr>
            <a:lstStyle/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2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651CDC-2FD9-4232-B98B-69D855E5BA8F}"/>
                </a:ext>
              </a:extLst>
            </p:cNvPr>
            <p:cNvSpPr txBox="1"/>
            <p:nvPr/>
          </p:nvSpPr>
          <p:spPr bwMode="gray">
            <a:xfrm>
              <a:off x="4295800" y="1952836"/>
              <a:ext cx="3657600" cy="457200"/>
            </a:xfrm>
            <a:prstGeom prst="rect">
              <a:avLst/>
            </a:prstGeom>
            <a:solidFill>
              <a:srgbClr val="5A687C"/>
            </a:solidFill>
          </p:spPr>
          <p:txBody>
            <a:bodyPr vert="horz" wrap="square" lIns="0" tIns="0" rIns="0" bIns="0" rtlCol="0" anchor="ctr">
              <a:noAutofit/>
            </a:bodyPr>
            <a:lstStyle/>
            <a:p>
              <a:pPr marL="0" marR="0" lvl="0" indent="0" algn="ctr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83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Times New Roman" pitchFamily="18" charset="0"/>
                </a:rPr>
                <a:t>Product</a:t>
              </a:r>
              <a:endParaRPr kumimoji="0" lang="en-GB" sz="158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EE36797-2A4C-4C09-9881-A0B325212ACF}"/>
                </a:ext>
              </a:extLst>
            </p:cNvPr>
            <p:cNvGrpSpPr/>
            <p:nvPr/>
          </p:nvGrpSpPr>
          <p:grpSpPr>
            <a:xfrm>
              <a:off x="7487949" y="1844821"/>
              <a:ext cx="877560" cy="756081"/>
              <a:chOff x="8419430" y="2096851"/>
              <a:chExt cx="1096950" cy="100810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55F7335-8138-4F5F-A95E-41958DFCE7E4}"/>
                  </a:ext>
                </a:extLst>
              </p:cNvPr>
              <p:cNvGrpSpPr/>
              <p:nvPr/>
            </p:nvGrpSpPr>
            <p:grpSpPr>
              <a:xfrm>
                <a:off x="8419430" y="2096851"/>
                <a:ext cx="1080123" cy="1008109"/>
                <a:chOff x="3462906" y="3846750"/>
                <a:chExt cx="1371603" cy="1490461"/>
              </a:xfrm>
            </p:grpSpPr>
            <p:sp>
              <p:nvSpPr>
                <p:cNvPr id="18" name="Notched Right Arrow 18">
                  <a:extLst>
                    <a:ext uri="{FF2B5EF4-FFF2-40B4-BE49-F238E27FC236}">
                      <a16:creationId xmlns:a16="http://schemas.microsoft.com/office/drawing/2014/main" id="{618FB9F4-5AF2-4594-AFD6-CAFBDF513D79}"/>
                    </a:ext>
                  </a:extLst>
                </p:cNvPr>
                <p:cNvSpPr/>
                <p:nvPr/>
              </p:nvSpPr>
              <p:spPr bwMode="auto">
                <a:xfrm rot="16200000">
                  <a:off x="3691507" y="4194212"/>
                  <a:ext cx="914398" cy="1371599"/>
                </a:xfrm>
                <a:prstGeom prst="notchedRightArrow">
                  <a:avLst>
                    <a:gd name="adj1" fmla="val 100000"/>
                    <a:gd name="adj2" fmla="val 32010"/>
                  </a:avLst>
                </a:prstGeom>
                <a:solidFill>
                  <a:srgbClr val="C75C5C"/>
                </a:soli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60326" tIns="30163" rIns="60326" bIns="3016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4265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72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19" name="Chevron 19">
                  <a:extLst>
                    <a:ext uri="{FF2B5EF4-FFF2-40B4-BE49-F238E27FC236}">
                      <a16:creationId xmlns:a16="http://schemas.microsoft.com/office/drawing/2014/main" id="{E3AB14E3-75E1-4EE4-949C-9326C5E40DE5}"/>
                    </a:ext>
                  </a:extLst>
                </p:cNvPr>
                <p:cNvSpPr/>
                <p:nvPr/>
              </p:nvSpPr>
              <p:spPr bwMode="auto">
                <a:xfrm rot="16200000">
                  <a:off x="3691508" y="3618149"/>
                  <a:ext cx="914400" cy="1371602"/>
                </a:xfrm>
                <a:prstGeom prst="chevron">
                  <a:avLst>
                    <a:gd name="adj" fmla="val 0"/>
                  </a:avLst>
                </a:prstGeom>
                <a:solidFill>
                  <a:srgbClr val="C75C5C"/>
                </a:soli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60326" tIns="30163" rIns="60326" bIns="3016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4265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72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Times New Roman" pitchFamily="18" charset="0"/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5CE0AE-5883-415C-94E8-9DB3CCB8264B}"/>
                  </a:ext>
                </a:extLst>
              </p:cNvPr>
              <p:cNvSpPr txBox="1"/>
              <p:nvPr/>
            </p:nvSpPr>
            <p:spPr bwMode="gray">
              <a:xfrm>
                <a:off x="8616280" y="2384884"/>
                <a:ext cx="900100" cy="324036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noAutofit/>
              </a:bodyPr>
              <a:lstStyle/>
              <a:p>
                <a:pPr marL="0" marR="0" lvl="0" indent="0" algn="ctr" defTabSz="74265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48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Times New Roman" pitchFamily="18" charset="0"/>
                  </a:rPr>
                  <a:t>VS</a:t>
                </a:r>
                <a:endParaRPr kumimoji="0" lang="en-GB" sz="1848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Times New Roman" pitchFamily="18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619B27B-66D5-4071-A46F-8184427D96E1}"/>
                </a:ext>
              </a:extLst>
            </p:cNvPr>
            <p:cNvGrpSpPr/>
            <p:nvPr/>
          </p:nvGrpSpPr>
          <p:grpSpPr>
            <a:xfrm>
              <a:off x="3803174" y="1844824"/>
              <a:ext cx="864096" cy="756084"/>
              <a:chOff x="8508268" y="2096852"/>
              <a:chExt cx="1080120" cy="100811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35C6A37-4720-40E1-B705-11890E44AF78}"/>
                  </a:ext>
                </a:extLst>
              </p:cNvPr>
              <p:cNvGrpSpPr/>
              <p:nvPr/>
            </p:nvGrpSpPr>
            <p:grpSpPr>
              <a:xfrm>
                <a:off x="8508268" y="2096852"/>
                <a:ext cx="1080120" cy="1008112"/>
                <a:chOff x="3575720" y="3846748"/>
                <a:chExt cx="1371600" cy="1490464"/>
              </a:xfrm>
            </p:grpSpPr>
            <p:sp>
              <p:nvSpPr>
                <p:cNvPr id="14" name="Notched Right Arrow 14">
                  <a:extLst>
                    <a:ext uri="{FF2B5EF4-FFF2-40B4-BE49-F238E27FC236}">
                      <a16:creationId xmlns:a16="http://schemas.microsoft.com/office/drawing/2014/main" id="{5F074083-EBAA-4581-B865-EDD46D92A05A}"/>
                    </a:ext>
                  </a:extLst>
                </p:cNvPr>
                <p:cNvSpPr/>
                <p:nvPr/>
              </p:nvSpPr>
              <p:spPr bwMode="auto">
                <a:xfrm rot="16200000">
                  <a:off x="3804320" y="4194212"/>
                  <a:ext cx="914400" cy="1371600"/>
                </a:xfrm>
                <a:prstGeom prst="notchedRightArrow">
                  <a:avLst>
                    <a:gd name="adj1" fmla="val 100000"/>
                    <a:gd name="adj2" fmla="val 32010"/>
                  </a:avLst>
                </a:prstGeom>
                <a:solidFill>
                  <a:srgbClr val="C75C5C"/>
                </a:soli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60326" tIns="30163" rIns="60326" bIns="3016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4265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72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15" name="Chevron 15">
                  <a:extLst>
                    <a:ext uri="{FF2B5EF4-FFF2-40B4-BE49-F238E27FC236}">
                      <a16:creationId xmlns:a16="http://schemas.microsoft.com/office/drawing/2014/main" id="{C2499EE1-2779-4377-81F1-924AC2BA47D6}"/>
                    </a:ext>
                  </a:extLst>
                </p:cNvPr>
                <p:cNvSpPr/>
                <p:nvPr/>
              </p:nvSpPr>
              <p:spPr bwMode="auto">
                <a:xfrm rot="16200000">
                  <a:off x="3804320" y="3618148"/>
                  <a:ext cx="914400" cy="1371600"/>
                </a:xfrm>
                <a:prstGeom prst="chevron">
                  <a:avLst>
                    <a:gd name="adj" fmla="val 0"/>
                  </a:avLst>
                </a:prstGeom>
                <a:solidFill>
                  <a:srgbClr val="C75C5C"/>
                </a:solidFill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rot="0" spcFirstLastPara="0" vertOverflow="overflow" horzOverflow="overflow" vert="horz" wrap="square" lIns="60326" tIns="30163" rIns="60326" bIns="3016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74265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72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Times New Roman" pitchFamily="18" charset="0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42D16C-0B51-4C62-B5AA-A3C635FC1975}"/>
                  </a:ext>
                </a:extLst>
              </p:cNvPr>
              <p:cNvSpPr txBox="1"/>
              <p:nvPr/>
            </p:nvSpPr>
            <p:spPr bwMode="gray">
              <a:xfrm>
                <a:off x="8616280" y="2384884"/>
                <a:ext cx="900100" cy="324036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noAutofit/>
              </a:bodyPr>
              <a:lstStyle/>
              <a:p>
                <a:pPr marL="0" marR="0" lvl="0" indent="0" algn="ctr" defTabSz="74265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48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Times New Roman" pitchFamily="18" charset="0"/>
                  </a:rPr>
                  <a:t>VS</a:t>
                </a:r>
                <a:endParaRPr kumimoji="0" lang="en-GB" sz="1848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Times New Roman" pitchFamily="18" charset="0"/>
                </a:endParaRPr>
              </a:p>
            </p:txBody>
          </p:sp>
        </p:grp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C01BB6-6AB8-471C-8D85-BFD91FA7C213}"/>
              </a:ext>
            </a:extLst>
          </p:cNvPr>
          <p:cNvCxnSpPr>
            <a:cxnSpLocks/>
          </p:cNvCxnSpPr>
          <p:nvPr/>
        </p:nvCxnSpPr>
        <p:spPr>
          <a:xfrm>
            <a:off x="2087181" y="3760188"/>
            <a:ext cx="7886007" cy="1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3C62F4-361C-4C7B-A93A-B8F0B7CE4F49}"/>
              </a:ext>
            </a:extLst>
          </p:cNvPr>
          <p:cNvCxnSpPr>
            <a:cxnSpLocks/>
          </p:cNvCxnSpPr>
          <p:nvPr/>
        </p:nvCxnSpPr>
        <p:spPr>
          <a:xfrm>
            <a:off x="2089231" y="5170344"/>
            <a:ext cx="7886007" cy="1137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0E533A2-0106-431C-8708-E6BDBE8399D5}"/>
              </a:ext>
            </a:extLst>
          </p:cNvPr>
          <p:cNvSpPr txBox="1"/>
          <p:nvPr/>
        </p:nvSpPr>
        <p:spPr bwMode="gray">
          <a:xfrm>
            <a:off x="3208183" y="5264883"/>
            <a:ext cx="2256538" cy="5607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5240">
            <a:solidFill>
              <a:schemeClr val="bg1">
                <a:lumMod val="50000"/>
              </a:schemeClr>
            </a:solidFill>
            <a:prstDash val="dash"/>
          </a:ln>
        </p:spPr>
        <p:txBody>
          <a:bodyPr vert="horz" wrap="square" lIns="0" tIns="0" rIns="0" bIns="0" rtlCol="0" anchor="ctr"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Low Scalability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483EA9-BC62-4EB1-9774-413681DFD4BE}"/>
              </a:ext>
            </a:extLst>
          </p:cNvPr>
          <p:cNvSpPr txBox="1"/>
          <p:nvPr/>
        </p:nvSpPr>
        <p:spPr bwMode="gray">
          <a:xfrm>
            <a:off x="5583505" y="5254591"/>
            <a:ext cx="2052039" cy="5758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5240">
            <a:solidFill>
              <a:schemeClr val="bg1">
                <a:lumMod val="50000"/>
              </a:schemeClr>
            </a:solidFill>
            <a:prstDash val="dash"/>
          </a:ln>
        </p:spPr>
        <p:txBody>
          <a:bodyPr vert="horz" wrap="square" lIns="0" tIns="0" rIns="0" bIns="0" rtlCol="0" anchor="ctr"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Scalable</a:t>
            </a:r>
          </a:p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Not Flexible</a:t>
            </a:r>
            <a:endParaRPr kumimoji="0" lang="en-GB" sz="1137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Times New Roman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5F4DC9-1A17-44D2-926D-288366AF0728}"/>
              </a:ext>
            </a:extLst>
          </p:cNvPr>
          <p:cNvSpPr txBox="1"/>
          <p:nvPr/>
        </p:nvSpPr>
        <p:spPr bwMode="gray">
          <a:xfrm>
            <a:off x="7768964" y="5254591"/>
            <a:ext cx="2197793" cy="575887"/>
          </a:xfrm>
          <a:prstGeom prst="rect">
            <a:avLst/>
          </a:prstGeom>
          <a:solidFill>
            <a:srgbClr val="92D050"/>
          </a:solidFill>
          <a:ln w="15240">
            <a:solidFill>
              <a:schemeClr val="bg1">
                <a:lumMod val="50000"/>
              </a:schemeClr>
            </a:solidFill>
            <a:prstDash val="dash"/>
          </a:ln>
        </p:spPr>
        <p:txBody>
          <a:bodyPr vert="horz" wrap="square" lIns="0" tIns="0" rIns="0" bIns="0" rtlCol="0" anchor="ctr"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Scalable &amp;</a:t>
            </a:r>
          </a:p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Flexible</a:t>
            </a:r>
            <a:endParaRPr kumimoji="0" lang="en-GB" sz="1137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Times New Roman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8B30C7-0C1E-472D-8BC2-EA4401AE0D4A}"/>
              </a:ext>
            </a:extLst>
          </p:cNvPr>
          <p:cNvSpPr txBox="1"/>
          <p:nvPr/>
        </p:nvSpPr>
        <p:spPr bwMode="gray">
          <a:xfrm>
            <a:off x="3341713" y="2672551"/>
            <a:ext cx="2019911" cy="80760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88496" marR="0" lvl="0" indent="-188496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Body)"/>
                <a:ea typeface="+mn-ea"/>
                <a:cs typeface="Times New Roman" pitchFamily="18" charset="0"/>
              </a:rPr>
              <a:t>High flexibility to customize to each brand country combination</a:t>
            </a:r>
          </a:p>
          <a:p>
            <a:pPr marL="0" marR="0" lvl="0" indent="0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(Body)"/>
              <a:ea typeface="+mn-ea"/>
              <a:cs typeface="Times New Roman" pitchFamily="18" charset="0"/>
            </a:endParaRPr>
          </a:p>
          <a:p>
            <a:pPr marL="188496" marR="0" lvl="0" indent="-188496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Body)"/>
                <a:ea typeface="+mn-ea"/>
                <a:cs typeface="Times New Roman" pitchFamily="18" charset="0"/>
              </a:rPr>
              <a:t>Can choose to minimize documentation overheads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F4350B-5FD1-4E3F-97FD-CD52EB1ACAF0}"/>
              </a:ext>
            </a:extLst>
          </p:cNvPr>
          <p:cNvSpPr txBox="1"/>
          <p:nvPr/>
        </p:nvSpPr>
        <p:spPr bwMode="gray">
          <a:xfrm>
            <a:off x="5632907" y="2666741"/>
            <a:ext cx="2019911" cy="80760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88496" marR="0" lvl="0" indent="-188496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srgbClr val="5A687C"/>
              </a:solidFill>
              <a:effectLst/>
              <a:uLnTx/>
              <a:uFillTx/>
              <a:latin typeface="Arial"/>
              <a:ea typeface="+mn-ea"/>
              <a:cs typeface="Times New Roman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E0A518-5381-4AE0-A567-C0F4380A7564}"/>
              </a:ext>
            </a:extLst>
          </p:cNvPr>
          <p:cNvSpPr txBox="1"/>
          <p:nvPr/>
        </p:nvSpPr>
        <p:spPr bwMode="gray">
          <a:xfrm>
            <a:off x="5594033" y="2672551"/>
            <a:ext cx="2019911" cy="80760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88496" marR="0" lvl="0" indent="-188496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Body)"/>
                <a:ea typeface="+mn-ea"/>
                <a:cs typeface="Times New Roman" pitchFamily="18" charset="0"/>
              </a:rPr>
              <a:t>Almost “plug and play” allowing for rapid use</a:t>
            </a:r>
          </a:p>
          <a:p>
            <a:pPr marL="0" marR="0" lvl="0" indent="0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(Body)"/>
              <a:ea typeface="+mn-ea"/>
              <a:cs typeface="Times New Roman" pitchFamily="18" charset="0"/>
            </a:endParaRPr>
          </a:p>
          <a:p>
            <a:pPr marL="188496" marR="0" lvl="0" indent="-188496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Body)"/>
                <a:ea typeface="+mn-ea"/>
                <a:cs typeface="Times New Roman" pitchFamily="18" charset="0"/>
              </a:rPr>
              <a:t>UI based approach makes it very easy for end users</a:t>
            </a:r>
          </a:p>
          <a:p>
            <a:pPr marL="0" marR="0" lvl="0" indent="0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srgbClr val="5A687C"/>
              </a:solidFill>
              <a:effectLst/>
              <a:uLnTx/>
              <a:uFillTx/>
              <a:latin typeface="Arial"/>
              <a:ea typeface="+mn-ea"/>
              <a:cs typeface="Times New Roman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710E6-4FE4-4779-BAEC-80FDBF3E1DAA}"/>
              </a:ext>
            </a:extLst>
          </p:cNvPr>
          <p:cNvSpPr txBox="1"/>
          <p:nvPr/>
        </p:nvSpPr>
        <p:spPr bwMode="gray">
          <a:xfrm>
            <a:off x="7861693" y="2672551"/>
            <a:ext cx="2019911" cy="80760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88496" marR="0" lvl="0" indent="-188496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Body)"/>
                <a:ea typeface="+mn-ea"/>
                <a:cs typeface="Times New Roman" pitchFamily="18" charset="0"/>
              </a:rPr>
              <a:t>Flexible to accommodate nuances while scaling across markets</a:t>
            </a:r>
          </a:p>
          <a:p>
            <a:pPr marL="0" marR="0" lvl="0" indent="0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(Body)"/>
              <a:ea typeface="+mn-ea"/>
              <a:cs typeface="Times New Roman" pitchFamily="18" charset="0"/>
            </a:endParaRPr>
          </a:p>
          <a:p>
            <a:pPr marL="188496" marR="0" lvl="0" indent="-188496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Body)"/>
                <a:ea typeface="+mn-ea"/>
                <a:cs typeface="Times New Roman" pitchFamily="18" charset="0"/>
              </a:rPr>
              <a:t>Relatively loosely-coupled building blocks will enable any changes faster </a:t>
            </a:r>
          </a:p>
          <a:p>
            <a:pPr marL="0" marR="0" lvl="0" indent="0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srgbClr val="5A687C"/>
              </a:solidFill>
              <a:effectLst/>
              <a:uLnTx/>
              <a:uFillTx/>
              <a:latin typeface="Arial"/>
              <a:ea typeface="+mn-ea"/>
              <a:cs typeface="Times New Roman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C45BFC-FF04-41B4-94FD-E5058E6A0CCA}"/>
              </a:ext>
            </a:extLst>
          </p:cNvPr>
          <p:cNvSpPr txBox="1"/>
          <p:nvPr/>
        </p:nvSpPr>
        <p:spPr bwMode="gray">
          <a:xfrm>
            <a:off x="3341713" y="3942867"/>
            <a:ext cx="2019911" cy="80760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88496" marR="0" lvl="0" indent="-188496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Body)"/>
                <a:ea typeface="+mn-ea"/>
                <a:cs typeface="Times New Roman" pitchFamily="18" charset="0"/>
              </a:rPr>
              <a:t>Not Scalable</a:t>
            </a:r>
          </a:p>
          <a:p>
            <a:pPr marL="188496" marR="0" lvl="0" indent="-188496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(Body)"/>
              <a:ea typeface="+mn-ea"/>
              <a:cs typeface="Times New Roman" pitchFamily="18" charset="0"/>
            </a:endParaRPr>
          </a:p>
          <a:p>
            <a:pPr marL="188496" marR="0" lvl="0" indent="-188496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Body)"/>
                <a:ea typeface="+mn-ea"/>
                <a:cs typeface="Times New Roman" pitchFamily="18" charset="0"/>
              </a:rPr>
              <a:t>Manual in nature, Highly error prone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9A2EDD-16B4-44B3-9A50-7E628FBB0A85}"/>
              </a:ext>
            </a:extLst>
          </p:cNvPr>
          <p:cNvSpPr txBox="1"/>
          <p:nvPr/>
        </p:nvSpPr>
        <p:spPr bwMode="gray">
          <a:xfrm>
            <a:off x="5594033" y="3942867"/>
            <a:ext cx="2019911" cy="80760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88496" marR="0" lvl="0" indent="-188496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Body)"/>
                <a:ea typeface="+mn-ea"/>
                <a:cs typeface="Times New Roman" pitchFamily="18" charset="0"/>
              </a:rPr>
              <a:t>Limited functionality</a:t>
            </a:r>
          </a:p>
          <a:p>
            <a:pPr marL="0" marR="0" lvl="0" indent="0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(Body)"/>
              <a:ea typeface="+mn-ea"/>
              <a:cs typeface="Times New Roman" pitchFamily="18" charset="0"/>
            </a:endParaRPr>
          </a:p>
          <a:p>
            <a:pPr marL="188496" marR="0" lvl="0" indent="-188496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Body)"/>
                <a:ea typeface="+mn-ea"/>
                <a:cs typeface="Times New Roman" pitchFamily="18" charset="0"/>
              </a:rPr>
              <a:t>Limited customization</a:t>
            </a:r>
          </a:p>
          <a:p>
            <a:pPr marL="0" marR="0" lvl="0" indent="0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(Body)"/>
              <a:ea typeface="+mn-ea"/>
              <a:cs typeface="Times New Roman" pitchFamily="18" charset="0"/>
            </a:endParaRPr>
          </a:p>
          <a:p>
            <a:pPr marL="188496" marR="0" lvl="0" indent="-188496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Body)"/>
                <a:ea typeface="+mn-ea"/>
                <a:cs typeface="Times New Roman" pitchFamily="18" charset="0"/>
              </a:rPr>
              <a:t>Biased towards workflows guided by statistical inference as compared to business intuition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149006-29E1-4106-A80C-0A155070E117}"/>
              </a:ext>
            </a:extLst>
          </p:cNvPr>
          <p:cNvSpPr txBox="1"/>
          <p:nvPr/>
        </p:nvSpPr>
        <p:spPr bwMode="gray">
          <a:xfrm>
            <a:off x="7861693" y="3942867"/>
            <a:ext cx="2019911" cy="80760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88496" marR="0" lvl="0" indent="-188496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Body)"/>
                <a:ea typeface="+mn-ea"/>
                <a:cs typeface="Times New Roman" pitchFamily="18" charset="0"/>
              </a:rPr>
              <a:t>Will have an initial learning curve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C3D5E0-2587-4797-97BC-5FF690ABB58D}"/>
              </a:ext>
            </a:extLst>
          </p:cNvPr>
          <p:cNvSpPr txBox="1"/>
          <p:nvPr/>
        </p:nvSpPr>
        <p:spPr bwMode="gray">
          <a:xfrm>
            <a:off x="2198638" y="2712518"/>
            <a:ext cx="878018" cy="28503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7" b="1" i="0" u="none" strike="noStrike" kern="1200" cap="none" spc="0" normalizeH="0" baseline="0" noProof="0" dirty="0">
                <a:ln>
                  <a:noFill/>
                </a:ln>
                <a:solidFill>
                  <a:srgbClr val="5A687C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Advantages</a:t>
            </a:r>
            <a:endParaRPr kumimoji="0" lang="en-GB" sz="1137" b="1" i="0" u="none" strike="noStrike" kern="1200" cap="none" spc="0" normalizeH="0" baseline="0" noProof="0" dirty="0">
              <a:ln>
                <a:noFill/>
              </a:ln>
              <a:solidFill>
                <a:srgbClr val="5A687C"/>
              </a:solidFill>
              <a:effectLst/>
              <a:uLnTx/>
              <a:uFillTx/>
              <a:latin typeface="Arial"/>
              <a:ea typeface="+mn-ea"/>
              <a:cs typeface="Times New Roman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1450FA-F279-4076-B1D0-D593958DDA4F}"/>
              </a:ext>
            </a:extLst>
          </p:cNvPr>
          <p:cNvGrpSpPr/>
          <p:nvPr/>
        </p:nvGrpSpPr>
        <p:grpSpPr>
          <a:xfrm flipH="1">
            <a:off x="2221040" y="3036226"/>
            <a:ext cx="742712" cy="402087"/>
            <a:chOff x="1661498" y="1843177"/>
            <a:chExt cx="5527802" cy="2876861"/>
          </a:xfrm>
        </p:grpSpPr>
        <p:sp>
          <p:nvSpPr>
            <p:cNvPr id="34" name="Rectangle 6">
              <a:extLst>
                <a:ext uri="{FF2B5EF4-FFF2-40B4-BE49-F238E27FC236}">
                  <a16:creationId xmlns:a16="http://schemas.microsoft.com/office/drawing/2014/main" id="{7357B75A-811E-4093-B26F-F85D506AC09B}"/>
                </a:ext>
              </a:extLst>
            </p:cNvPr>
            <p:cNvSpPr/>
            <p:nvPr/>
          </p:nvSpPr>
          <p:spPr>
            <a:xfrm>
              <a:off x="1661498" y="1843177"/>
              <a:ext cx="5527802" cy="2876861"/>
            </a:xfrm>
            <a:custGeom>
              <a:avLst/>
              <a:gdLst/>
              <a:ahLst/>
              <a:cxnLst/>
              <a:rect l="l" t="t" r="r" b="b"/>
              <a:pathLst>
                <a:path w="4241800" h="2120900">
                  <a:moveTo>
                    <a:pt x="2120900" y="0"/>
                  </a:moveTo>
                  <a:cubicBezTo>
                    <a:pt x="3292241" y="0"/>
                    <a:pt x="4241800" y="949559"/>
                    <a:pt x="4241800" y="2120900"/>
                  </a:cubicBezTo>
                  <a:lnTo>
                    <a:pt x="0" y="2120900"/>
                  </a:lnTo>
                  <a:cubicBezTo>
                    <a:pt x="0" y="949559"/>
                    <a:pt x="949559" y="0"/>
                    <a:pt x="2120900" y="0"/>
                  </a:cubicBezTo>
                  <a:close/>
                </a:path>
              </a:pathLst>
            </a:custGeom>
            <a:solidFill>
              <a:srgbClr val="EEEEEE"/>
            </a:solidFill>
            <a:effectLst/>
          </p:spPr>
          <p:txBody>
            <a:bodyPr wrap="square" rtlCol="0" anchor="t">
              <a:normAutofit/>
            </a:bodyPr>
            <a:lstStyle/>
            <a:p>
              <a:pPr marL="0" marR="0" lvl="0" indent="0" algn="l" defTabSz="742657" rtl="0" eaLnBrk="1" fontAlgn="auto" latinLnBrk="0" hangingPunct="1">
                <a:lnSpc>
                  <a:spcPct val="90000"/>
                </a:lnSpc>
                <a:spcBef>
                  <a:spcPts val="71"/>
                </a:spcBef>
                <a:spcAft>
                  <a:spcPts val="71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/>
                <a:ea typeface="+mn-ea"/>
                <a:cs typeface="Times New Roman" pitchFamily="18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002C2B8-B847-45A5-B3C4-5536EF4A474B}"/>
                </a:ext>
              </a:extLst>
            </p:cNvPr>
            <p:cNvGrpSpPr/>
            <p:nvPr/>
          </p:nvGrpSpPr>
          <p:grpSpPr>
            <a:xfrm>
              <a:off x="1952783" y="2057394"/>
              <a:ext cx="4945232" cy="2574555"/>
              <a:chOff x="1952783" y="2750783"/>
              <a:chExt cx="4945232" cy="2574555"/>
            </a:xfrm>
          </p:grpSpPr>
          <p:sp>
            <p:nvSpPr>
              <p:cNvPr id="36" name="Arc 130">
                <a:extLst>
                  <a:ext uri="{FF2B5EF4-FFF2-40B4-BE49-F238E27FC236}">
                    <a16:creationId xmlns:a16="http://schemas.microsoft.com/office/drawing/2014/main" id="{0C58B7CD-FB74-4612-AEBD-20B82C90B0BC}"/>
                  </a:ext>
                </a:extLst>
              </p:cNvPr>
              <p:cNvSpPr/>
              <p:nvPr/>
            </p:nvSpPr>
            <p:spPr>
              <a:xfrm>
                <a:off x="3220708" y="2751949"/>
                <a:ext cx="3677307" cy="2471451"/>
              </a:xfrm>
              <a:custGeom>
                <a:avLst/>
                <a:gdLst/>
                <a:ahLst/>
                <a:cxnLst/>
                <a:rect l="l" t="t" r="r" b="b"/>
                <a:pathLst>
                  <a:path w="2176341" h="1462679">
                    <a:moveTo>
                      <a:pt x="718323" y="0"/>
                    </a:moveTo>
                    <a:lnTo>
                      <a:pt x="750154" y="1540"/>
                    </a:lnTo>
                    <a:lnTo>
                      <a:pt x="891158" y="11587"/>
                    </a:lnTo>
                    <a:lnTo>
                      <a:pt x="939728" y="18858"/>
                    </a:lnTo>
                    <a:lnTo>
                      <a:pt x="1068572" y="44878"/>
                    </a:lnTo>
                    <a:lnTo>
                      <a:pt x="1109894" y="55344"/>
                    </a:lnTo>
                    <a:cubicBezTo>
                      <a:pt x="1221062" y="85662"/>
                      <a:pt x="1329108" y="130256"/>
                      <a:pt x="1431398" y="189010"/>
                    </a:cubicBezTo>
                    <a:lnTo>
                      <a:pt x="1467245" y="210507"/>
                    </a:lnTo>
                    <a:lnTo>
                      <a:pt x="1581014" y="286600"/>
                    </a:lnTo>
                    <a:lnTo>
                      <a:pt x="1616705" y="312935"/>
                    </a:lnTo>
                    <a:lnTo>
                      <a:pt x="1743891" y="424450"/>
                    </a:lnTo>
                    <a:lnTo>
                      <a:pt x="1759945" y="441843"/>
                    </a:lnTo>
                    <a:lnTo>
                      <a:pt x="1856850" y="551907"/>
                    </a:lnTo>
                    <a:lnTo>
                      <a:pt x="1886524" y="590907"/>
                    </a:lnTo>
                    <a:lnTo>
                      <a:pt x="1961191" y="701520"/>
                    </a:lnTo>
                    <a:lnTo>
                      <a:pt x="1980989" y="733458"/>
                    </a:lnTo>
                    <a:lnTo>
                      <a:pt x="2059188" y="888953"/>
                    </a:lnTo>
                    <a:lnTo>
                      <a:pt x="2062157" y="896811"/>
                    </a:lnTo>
                    <a:lnTo>
                      <a:pt x="2115968" y="1049988"/>
                    </a:lnTo>
                    <a:lnTo>
                      <a:pt x="2127432" y="1092599"/>
                    </a:lnTo>
                    <a:lnTo>
                      <a:pt x="2155026" y="1222844"/>
                    </a:lnTo>
                    <a:lnTo>
                      <a:pt x="2162600" y="1268802"/>
                    </a:lnTo>
                    <a:lnTo>
                      <a:pt x="2176337" y="1443566"/>
                    </a:lnTo>
                    <a:cubicBezTo>
                      <a:pt x="2176340" y="1443588"/>
                      <a:pt x="2176341" y="1443610"/>
                      <a:pt x="2176341" y="1443631"/>
                    </a:cubicBezTo>
                    <a:lnTo>
                      <a:pt x="713426" y="1462679"/>
                    </a:lnTo>
                    <a:lnTo>
                      <a:pt x="0" y="186094"/>
                    </a:lnTo>
                    <a:lnTo>
                      <a:pt x="5415" y="182822"/>
                    </a:lnTo>
                    <a:lnTo>
                      <a:pt x="165221" y="106768"/>
                    </a:lnTo>
                    <a:lnTo>
                      <a:pt x="193406" y="96481"/>
                    </a:lnTo>
                    <a:lnTo>
                      <a:pt x="330341" y="52034"/>
                    </a:lnTo>
                    <a:lnTo>
                      <a:pt x="374351" y="40726"/>
                    </a:lnTo>
                    <a:lnTo>
                      <a:pt x="509665" y="15431"/>
                    </a:lnTo>
                    <a:lnTo>
                      <a:pt x="546915" y="9724"/>
                    </a:lnTo>
                    <a:close/>
                  </a:path>
                </a:pathLst>
              </a:custGeom>
              <a:solidFill>
                <a:srgbClr val="F2AF0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l" defTabSz="74265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86" b="0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Museo Sans For Dell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7" name="Arc 125">
                <a:extLst>
                  <a:ext uri="{FF2B5EF4-FFF2-40B4-BE49-F238E27FC236}">
                    <a16:creationId xmlns:a16="http://schemas.microsoft.com/office/drawing/2014/main" id="{0B54C9CA-9451-4628-A0C3-C1CFF5030C64}"/>
                  </a:ext>
                </a:extLst>
              </p:cNvPr>
              <p:cNvSpPr/>
              <p:nvPr/>
            </p:nvSpPr>
            <p:spPr>
              <a:xfrm>
                <a:off x="4426164" y="2994028"/>
                <a:ext cx="2471851" cy="2229372"/>
              </a:xfrm>
              <a:custGeom>
                <a:avLst/>
                <a:gdLst/>
                <a:ahLst/>
                <a:cxnLst/>
                <a:rect l="l" t="t" r="r" b="b"/>
                <a:pathLst>
                  <a:path w="1462916" h="1319409">
                    <a:moveTo>
                      <a:pt x="625338" y="0"/>
                    </a:moveTo>
                    <a:lnTo>
                      <a:pt x="673510" y="23786"/>
                    </a:lnTo>
                    <a:lnTo>
                      <a:pt x="771103" y="78798"/>
                    </a:lnTo>
                    <a:lnTo>
                      <a:pt x="845784" y="128746"/>
                    </a:lnTo>
                    <a:lnTo>
                      <a:pt x="932025" y="194869"/>
                    </a:lnTo>
                    <a:lnTo>
                      <a:pt x="998456" y="253115"/>
                    </a:lnTo>
                    <a:lnTo>
                      <a:pt x="1074682" y="330560"/>
                    </a:lnTo>
                    <a:lnTo>
                      <a:pt x="1131888" y="395534"/>
                    </a:lnTo>
                    <a:lnTo>
                      <a:pt x="1197342" y="483553"/>
                    </a:lnTo>
                    <a:lnTo>
                      <a:pt x="1244835" y="553910"/>
                    </a:lnTo>
                    <a:lnTo>
                      <a:pt x="1298612" y="651927"/>
                    </a:lnTo>
                    <a:lnTo>
                      <a:pt x="1335824" y="725923"/>
                    </a:lnTo>
                    <a:lnTo>
                      <a:pt x="1377312" y="834900"/>
                    </a:lnTo>
                    <a:lnTo>
                      <a:pt x="1403407" y="909181"/>
                    </a:lnTo>
                    <a:lnTo>
                      <a:pt x="1432327" y="1035804"/>
                    </a:lnTo>
                    <a:lnTo>
                      <a:pt x="1446218" y="1101372"/>
                    </a:lnTo>
                    <a:lnTo>
                      <a:pt x="1462915" y="1300345"/>
                    </a:lnTo>
                    <a:lnTo>
                      <a:pt x="1462916" y="1300360"/>
                    </a:lnTo>
                    <a:lnTo>
                      <a:pt x="0" y="1319409"/>
                    </a:lnTo>
                    <a:close/>
                  </a:path>
                </a:pathLst>
              </a:custGeom>
              <a:solidFill>
                <a:srgbClr val="DC5034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l" defTabSz="74265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86" b="0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Museo Sans For Dell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8" name="Arc 125">
                <a:extLst>
                  <a:ext uri="{FF2B5EF4-FFF2-40B4-BE49-F238E27FC236}">
                    <a16:creationId xmlns:a16="http://schemas.microsoft.com/office/drawing/2014/main" id="{722CE1DF-18F2-4CE6-8BE7-D37E5BB1D1F1}"/>
                  </a:ext>
                </a:extLst>
              </p:cNvPr>
              <p:cNvSpPr/>
              <p:nvPr/>
            </p:nvSpPr>
            <p:spPr>
              <a:xfrm flipH="1">
                <a:off x="1952784" y="2994028"/>
                <a:ext cx="2471851" cy="2229372"/>
              </a:xfrm>
              <a:custGeom>
                <a:avLst/>
                <a:gdLst/>
                <a:ahLst/>
                <a:cxnLst/>
                <a:rect l="l" t="t" r="r" b="b"/>
                <a:pathLst>
                  <a:path w="1462916" h="1319409">
                    <a:moveTo>
                      <a:pt x="625338" y="0"/>
                    </a:moveTo>
                    <a:lnTo>
                      <a:pt x="673510" y="23786"/>
                    </a:lnTo>
                    <a:lnTo>
                      <a:pt x="771103" y="78798"/>
                    </a:lnTo>
                    <a:lnTo>
                      <a:pt x="845784" y="128746"/>
                    </a:lnTo>
                    <a:lnTo>
                      <a:pt x="932025" y="194869"/>
                    </a:lnTo>
                    <a:lnTo>
                      <a:pt x="998456" y="253115"/>
                    </a:lnTo>
                    <a:lnTo>
                      <a:pt x="1074682" y="330560"/>
                    </a:lnTo>
                    <a:lnTo>
                      <a:pt x="1131888" y="395534"/>
                    </a:lnTo>
                    <a:lnTo>
                      <a:pt x="1197342" y="483553"/>
                    </a:lnTo>
                    <a:lnTo>
                      <a:pt x="1244835" y="553910"/>
                    </a:lnTo>
                    <a:lnTo>
                      <a:pt x="1298612" y="651927"/>
                    </a:lnTo>
                    <a:lnTo>
                      <a:pt x="1335824" y="725923"/>
                    </a:lnTo>
                    <a:lnTo>
                      <a:pt x="1377312" y="834900"/>
                    </a:lnTo>
                    <a:lnTo>
                      <a:pt x="1403407" y="909181"/>
                    </a:lnTo>
                    <a:lnTo>
                      <a:pt x="1432327" y="1035804"/>
                    </a:lnTo>
                    <a:lnTo>
                      <a:pt x="1446218" y="1101372"/>
                    </a:lnTo>
                    <a:lnTo>
                      <a:pt x="1462915" y="1300345"/>
                    </a:lnTo>
                    <a:lnTo>
                      <a:pt x="1462916" y="1300360"/>
                    </a:lnTo>
                    <a:lnTo>
                      <a:pt x="0" y="1319409"/>
                    </a:lnTo>
                    <a:close/>
                  </a:path>
                </a:pathLst>
              </a:custGeom>
              <a:solidFill>
                <a:srgbClr val="7AB80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l" defTabSz="74265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86" b="0" i="0" u="none" strike="noStrike" kern="0" cap="none" spc="0" normalizeH="0" baseline="0" noProof="0" dirty="0">
                  <a:ln>
                    <a:noFill/>
                  </a:ln>
                  <a:solidFill>
                    <a:srgbClr val="444444"/>
                  </a:solidFill>
                  <a:effectLst/>
                  <a:uLnTx/>
                  <a:uFillTx/>
                  <a:latin typeface="Museo Sans For Dell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27FA3D0-C46F-4D70-AC03-794C2316F343}"/>
                  </a:ext>
                </a:extLst>
              </p:cNvPr>
              <p:cNvSpPr/>
              <p:nvPr/>
            </p:nvSpPr>
            <p:spPr>
              <a:xfrm>
                <a:off x="4284723" y="5043984"/>
                <a:ext cx="281354" cy="281354"/>
              </a:xfrm>
              <a:prstGeom prst="ellipse">
                <a:avLst/>
              </a:prstGeom>
              <a:solidFill>
                <a:srgbClr val="FFFFFF"/>
              </a:solidFill>
              <a:effectLst/>
            </p:spPr>
            <p:txBody>
              <a:bodyPr wrap="square" rtlCol="0" anchor="t">
                <a:normAutofit fontScale="25000" lnSpcReduction="20000"/>
              </a:bodyPr>
              <a:lstStyle/>
              <a:p>
                <a:pPr marL="0" marR="0" lvl="0" indent="0" algn="l" defTabSz="742657" rtl="0" eaLnBrk="1" fontAlgn="auto" latinLnBrk="0" hangingPunct="1">
                  <a:lnSpc>
                    <a:spcPct val="90000"/>
                  </a:lnSpc>
                  <a:spcBef>
                    <a:spcPts val="71"/>
                  </a:spcBef>
                  <a:spcAft>
                    <a:spcPts val="71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useo Sans For Dell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0" name="Right Arrow 40">
                <a:extLst>
                  <a:ext uri="{FF2B5EF4-FFF2-40B4-BE49-F238E27FC236}">
                    <a16:creationId xmlns:a16="http://schemas.microsoft.com/office/drawing/2014/main" id="{F03E54F1-A675-42A9-9232-AFD6A1BABC54}"/>
                  </a:ext>
                </a:extLst>
              </p:cNvPr>
              <p:cNvSpPr/>
              <p:nvPr/>
            </p:nvSpPr>
            <p:spPr>
              <a:xfrm rot="13184406">
                <a:off x="2880967" y="4549704"/>
                <a:ext cx="1803200" cy="228600"/>
              </a:xfrm>
              <a:prstGeom prst="rightArrow">
                <a:avLst>
                  <a:gd name="adj1" fmla="val 50000"/>
                  <a:gd name="adj2" fmla="val 81478"/>
                </a:avLst>
              </a:prstGeom>
              <a:solidFill>
                <a:srgbClr val="FFFFFF"/>
              </a:solidFill>
              <a:effectLst/>
            </p:spPr>
            <p:txBody>
              <a:bodyPr wrap="square" rtlCol="0" anchor="t">
                <a:normAutofit fontScale="25000" lnSpcReduction="20000"/>
              </a:bodyPr>
              <a:lstStyle/>
              <a:p>
                <a:pPr marL="0" marR="0" lvl="0" indent="0" algn="l" defTabSz="742657" rtl="0" eaLnBrk="1" fontAlgn="auto" latinLnBrk="0" hangingPunct="1">
                  <a:lnSpc>
                    <a:spcPct val="90000"/>
                  </a:lnSpc>
                  <a:spcBef>
                    <a:spcPts val="71"/>
                  </a:spcBef>
                  <a:spcAft>
                    <a:spcPts val="71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useo Sans For Dell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1" name="Rectangle 6">
                <a:extLst>
                  <a:ext uri="{FF2B5EF4-FFF2-40B4-BE49-F238E27FC236}">
                    <a16:creationId xmlns:a16="http://schemas.microsoft.com/office/drawing/2014/main" id="{67B68CED-9E78-4EE0-B41B-F51B0948564F}"/>
                  </a:ext>
                </a:extLst>
              </p:cNvPr>
              <p:cNvSpPr/>
              <p:nvPr/>
            </p:nvSpPr>
            <p:spPr>
              <a:xfrm>
                <a:off x="1952783" y="2750783"/>
                <a:ext cx="4945231" cy="2472617"/>
              </a:xfrm>
              <a:custGeom>
                <a:avLst/>
                <a:gdLst/>
                <a:ahLst/>
                <a:cxnLst/>
                <a:rect l="l" t="t" r="r" b="b"/>
                <a:pathLst>
                  <a:path w="4241800" h="2120900">
                    <a:moveTo>
                      <a:pt x="2120900" y="0"/>
                    </a:moveTo>
                    <a:cubicBezTo>
                      <a:pt x="3292241" y="0"/>
                      <a:pt x="4241800" y="949559"/>
                      <a:pt x="4241800" y="2120900"/>
                    </a:cubicBezTo>
                    <a:lnTo>
                      <a:pt x="0" y="2120900"/>
                    </a:lnTo>
                    <a:cubicBezTo>
                      <a:pt x="0" y="949559"/>
                      <a:pt x="949559" y="0"/>
                      <a:pt x="2120900" y="0"/>
                    </a:cubicBezTo>
                    <a:close/>
                  </a:path>
                </a:pathLst>
              </a:custGeom>
              <a:noFill/>
              <a:ln w="25400">
                <a:noFill/>
              </a:ln>
              <a:effectLst/>
            </p:spPr>
            <p:txBody>
              <a:bodyPr wrap="square" rtlCol="0" anchor="t">
                <a:normAutofit/>
              </a:bodyPr>
              <a:lstStyle/>
              <a:p>
                <a:pPr marL="0" marR="0" lvl="0" indent="0" algn="l" defTabSz="742657" rtl="0" eaLnBrk="1" fontAlgn="auto" latinLnBrk="0" hangingPunct="1">
                  <a:lnSpc>
                    <a:spcPct val="90000"/>
                  </a:lnSpc>
                  <a:spcBef>
                    <a:spcPts val="71"/>
                  </a:spcBef>
                  <a:spcAft>
                    <a:spcPts val="71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useo Sans For Dell"/>
                  <a:ea typeface="+mn-ea"/>
                  <a:cs typeface="Times New Roman" pitchFamily="18" charset="0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A195C5A-4286-43DA-B6DC-432CE98F1F44}"/>
              </a:ext>
            </a:extLst>
          </p:cNvPr>
          <p:cNvSpPr txBox="1"/>
          <p:nvPr/>
        </p:nvSpPr>
        <p:spPr bwMode="gray">
          <a:xfrm>
            <a:off x="2080751" y="3947991"/>
            <a:ext cx="1116393" cy="28503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7" b="1" i="0" u="none" strike="noStrike" kern="1200" cap="none" spc="0" normalizeH="0" baseline="0" noProof="0" dirty="0">
                <a:ln>
                  <a:noFill/>
                </a:ln>
                <a:solidFill>
                  <a:srgbClr val="5A687C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Disadvantages</a:t>
            </a:r>
            <a:endParaRPr kumimoji="0" lang="en-GB" sz="1137" b="1" i="0" u="none" strike="noStrike" kern="1200" cap="none" spc="0" normalizeH="0" baseline="0" noProof="0" dirty="0">
              <a:ln>
                <a:noFill/>
              </a:ln>
              <a:solidFill>
                <a:srgbClr val="5A687C"/>
              </a:solidFill>
              <a:effectLst/>
              <a:uLnTx/>
              <a:uFillTx/>
              <a:latin typeface="Arial"/>
              <a:ea typeface="+mn-ea"/>
              <a:cs typeface="Times New Roman" pitchFamily="18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63000D9-D09B-4DC4-8DF9-7D234B2D6AA5}"/>
              </a:ext>
            </a:extLst>
          </p:cNvPr>
          <p:cNvGrpSpPr/>
          <p:nvPr/>
        </p:nvGrpSpPr>
        <p:grpSpPr>
          <a:xfrm flipH="1">
            <a:off x="2221503" y="4389009"/>
            <a:ext cx="742712" cy="381021"/>
            <a:chOff x="3510232" y="4077072"/>
            <a:chExt cx="2585768" cy="122560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11B7183-5DFA-4DF9-B859-5B4D42EC6E08}"/>
                </a:ext>
              </a:extLst>
            </p:cNvPr>
            <p:cNvGrpSpPr/>
            <p:nvPr/>
          </p:nvGrpSpPr>
          <p:grpSpPr>
            <a:xfrm>
              <a:off x="3510232" y="4077072"/>
              <a:ext cx="2585768" cy="1225608"/>
              <a:chOff x="3510232" y="3719384"/>
              <a:chExt cx="3042256" cy="1583296"/>
            </a:xfrm>
          </p:grpSpPr>
          <p:sp>
            <p:nvSpPr>
              <p:cNvPr id="46" name="Rectangle 6">
                <a:extLst>
                  <a:ext uri="{FF2B5EF4-FFF2-40B4-BE49-F238E27FC236}">
                    <a16:creationId xmlns:a16="http://schemas.microsoft.com/office/drawing/2014/main" id="{29741130-E00C-4468-89FC-55CE48163F6F}"/>
                  </a:ext>
                </a:extLst>
              </p:cNvPr>
              <p:cNvSpPr/>
              <p:nvPr/>
            </p:nvSpPr>
            <p:spPr>
              <a:xfrm>
                <a:off x="3510232" y="3719384"/>
                <a:ext cx="3042256" cy="1583296"/>
              </a:xfrm>
              <a:custGeom>
                <a:avLst/>
                <a:gdLst/>
                <a:ahLst/>
                <a:cxnLst/>
                <a:rect l="l" t="t" r="r" b="b"/>
                <a:pathLst>
                  <a:path w="4241800" h="2120900">
                    <a:moveTo>
                      <a:pt x="2120900" y="0"/>
                    </a:moveTo>
                    <a:cubicBezTo>
                      <a:pt x="3292241" y="0"/>
                      <a:pt x="4241800" y="949559"/>
                      <a:pt x="4241800" y="2120900"/>
                    </a:cubicBezTo>
                    <a:lnTo>
                      <a:pt x="0" y="2120900"/>
                    </a:lnTo>
                    <a:cubicBezTo>
                      <a:pt x="0" y="949559"/>
                      <a:pt x="949559" y="0"/>
                      <a:pt x="2120900" y="0"/>
                    </a:cubicBezTo>
                    <a:close/>
                  </a:path>
                </a:pathLst>
              </a:custGeom>
              <a:solidFill>
                <a:srgbClr val="EEEEEE"/>
              </a:solidFill>
              <a:effectLst/>
            </p:spPr>
            <p:txBody>
              <a:bodyPr wrap="square" rtlCol="0" anchor="t">
                <a:normAutofit/>
              </a:bodyPr>
              <a:lstStyle/>
              <a:p>
                <a:pPr marL="0" marR="0" lvl="0" indent="0" algn="l" defTabSz="742657" rtl="0" eaLnBrk="1" fontAlgn="auto" latinLnBrk="0" hangingPunct="1">
                  <a:lnSpc>
                    <a:spcPct val="90000"/>
                  </a:lnSpc>
                  <a:spcBef>
                    <a:spcPts val="71"/>
                  </a:spcBef>
                  <a:spcAft>
                    <a:spcPts val="71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2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useo Sans For Dell"/>
                  <a:ea typeface="+mn-ea"/>
                  <a:cs typeface="Times New Roman" pitchFamily="18" charset="0"/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12EB2CC-E41C-48A3-86B7-30391F23BA97}"/>
                  </a:ext>
                </a:extLst>
              </p:cNvPr>
              <p:cNvGrpSpPr/>
              <p:nvPr/>
            </p:nvGrpSpPr>
            <p:grpSpPr>
              <a:xfrm>
                <a:off x="3670542" y="3837279"/>
                <a:ext cx="2721635" cy="1416920"/>
                <a:chOff x="1952783" y="2750783"/>
                <a:chExt cx="4945232" cy="2574555"/>
              </a:xfrm>
            </p:grpSpPr>
            <p:sp>
              <p:nvSpPr>
                <p:cNvPr id="48" name="Arc 130">
                  <a:extLst>
                    <a:ext uri="{FF2B5EF4-FFF2-40B4-BE49-F238E27FC236}">
                      <a16:creationId xmlns:a16="http://schemas.microsoft.com/office/drawing/2014/main" id="{C153806B-147C-4009-A322-DF48F3B9C2E5}"/>
                    </a:ext>
                  </a:extLst>
                </p:cNvPr>
                <p:cNvSpPr/>
                <p:nvPr/>
              </p:nvSpPr>
              <p:spPr>
                <a:xfrm>
                  <a:off x="3220709" y="2751950"/>
                  <a:ext cx="3677306" cy="24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341" h="1462679">
                      <a:moveTo>
                        <a:pt x="718323" y="0"/>
                      </a:moveTo>
                      <a:lnTo>
                        <a:pt x="750154" y="1540"/>
                      </a:lnTo>
                      <a:lnTo>
                        <a:pt x="891158" y="11587"/>
                      </a:lnTo>
                      <a:lnTo>
                        <a:pt x="939728" y="18858"/>
                      </a:lnTo>
                      <a:lnTo>
                        <a:pt x="1068572" y="44878"/>
                      </a:lnTo>
                      <a:lnTo>
                        <a:pt x="1109894" y="55344"/>
                      </a:lnTo>
                      <a:cubicBezTo>
                        <a:pt x="1221062" y="85662"/>
                        <a:pt x="1329108" y="130256"/>
                        <a:pt x="1431398" y="189010"/>
                      </a:cubicBezTo>
                      <a:lnTo>
                        <a:pt x="1467245" y="210507"/>
                      </a:lnTo>
                      <a:lnTo>
                        <a:pt x="1581014" y="286600"/>
                      </a:lnTo>
                      <a:lnTo>
                        <a:pt x="1616705" y="312935"/>
                      </a:lnTo>
                      <a:lnTo>
                        <a:pt x="1743891" y="424450"/>
                      </a:lnTo>
                      <a:lnTo>
                        <a:pt x="1759945" y="441843"/>
                      </a:lnTo>
                      <a:lnTo>
                        <a:pt x="1856850" y="551907"/>
                      </a:lnTo>
                      <a:lnTo>
                        <a:pt x="1886524" y="590907"/>
                      </a:lnTo>
                      <a:lnTo>
                        <a:pt x="1961191" y="701520"/>
                      </a:lnTo>
                      <a:lnTo>
                        <a:pt x="1980989" y="733458"/>
                      </a:lnTo>
                      <a:lnTo>
                        <a:pt x="2059188" y="888953"/>
                      </a:lnTo>
                      <a:lnTo>
                        <a:pt x="2062157" y="896811"/>
                      </a:lnTo>
                      <a:lnTo>
                        <a:pt x="2115968" y="1049988"/>
                      </a:lnTo>
                      <a:lnTo>
                        <a:pt x="2127432" y="1092599"/>
                      </a:lnTo>
                      <a:lnTo>
                        <a:pt x="2155026" y="1222844"/>
                      </a:lnTo>
                      <a:lnTo>
                        <a:pt x="2162600" y="1268802"/>
                      </a:lnTo>
                      <a:lnTo>
                        <a:pt x="2176337" y="1443566"/>
                      </a:lnTo>
                      <a:cubicBezTo>
                        <a:pt x="2176340" y="1443588"/>
                        <a:pt x="2176341" y="1443610"/>
                        <a:pt x="2176341" y="1443631"/>
                      </a:cubicBezTo>
                      <a:lnTo>
                        <a:pt x="713426" y="1462679"/>
                      </a:lnTo>
                      <a:lnTo>
                        <a:pt x="0" y="186094"/>
                      </a:lnTo>
                      <a:lnTo>
                        <a:pt x="5415" y="182822"/>
                      </a:lnTo>
                      <a:lnTo>
                        <a:pt x="165221" y="106768"/>
                      </a:lnTo>
                      <a:lnTo>
                        <a:pt x="193406" y="96481"/>
                      </a:lnTo>
                      <a:lnTo>
                        <a:pt x="330341" y="52034"/>
                      </a:lnTo>
                      <a:lnTo>
                        <a:pt x="374351" y="40726"/>
                      </a:lnTo>
                      <a:lnTo>
                        <a:pt x="509665" y="15431"/>
                      </a:lnTo>
                      <a:lnTo>
                        <a:pt x="546915" y="9724"/>
                      </a:lnTo>
                      <a:close/>
                    </a:path>
                  </a:pathLst>
                </a:custGeom>
                <a:solidFill>
                  <a:srgbClr val="F2AF0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l" defTabSz="74265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8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4444"/>
                    </a:solidFill>
                    <a:effectLst/>
                    <a:uLnTx/>
                    <a:uFillTx/>
                    <a:latin typeface="Museo Sans For Dell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9" name="Arc 125">
                  <a:extLst>
                    <a:ext uri="{FF2B5EF4-FFF2-40B4-BE49-F238E27FC236}">
                      <a16:creationId xmlns:a16="http://schemas.microsoft.com/office/drawing/2014/main" id="{936AC71E-490F-43E8-9B14-F2E4519187BB}"/>
                    </a:ext>
                  </a:extLst>
                </p:cNvPr>
                <p:cNvSpPr/>
                <p:nvPr/>
              </p:nvSpPr>
              <p:spPr>
                <a:xfrm>
                  <a:off x="4426162" y="2994028"/>
                  <a:ext cx="2471853" cy="2229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2916" h="1319409">
                      <a:moveTo>
                        <a:pt x="625338" y="0"/>
                      </a:moveTo>
                      <a:lnTo>
                        <a:pt x="673510" y="23786"/>
                      </a:lnTo>
                      <a:lnTo>
                        <a:pt x="771103" y="78798"/>
                      </a:lnTo>
                      <a:lnTo>
                        <a:pt x="845784" y="128746"/>
                      </a:lnTo>
                      <a:lnTo>
                        <a:pt x="932025" y="194869"/>
                      </a:lnTo>
                      <a:lnTo>
                        <a:pt x="998456" y="253115"/>
                      </a:lnTo>
                      <a:lnTo>
                        <a:pt x="1074682" y="330560"/>
                      </a:lnTo>
                      <a:lnTo>
                        <a:pt x="1131888" y="395534"/>
                      </a:lnTo>
                      <a:lnTo>
                        <a:pt x="1197342" y="483553"/>
                      </a:lnTo>
                      <a:lnTo>
                        <a:pt x="1244835" y="553910"/>
                      </a:lnTo>
                      <a:lnTo>
                        <a:pt x="1298612" y="651927"/>
                      </a:lnTo>
                      <a:lnTo>
                        <a:pt x="1335824" y="725923"/>
                      </a:lnTo>
                      <a:lnTo>
                        <a:pt x="1377312" y="834900"/>
                      </a:lnTo>
                      <a:lnTo>
                        <a:pt x="1403407" y="909181"/>
                      </a:lnTo>
                      <a:lnTo>
                        <a:pt x="1432327" y="1035804"/>
                      </a:lnTo>
                      <a:lnTo>
                        <a:pt x="1446218" y="1101372"/>
                      </a:lnTo>
                      <a:lnTo>
                        <a:pt x="1462915" y="1300345"/>
                      </a:lnTo>
                      <a:lnTo>
                        <a:pt x="1462916" y="1300360"/>
                      </a:lnTo>
                      <a:lnTo>
                        <a:pt x="0" y="1319409"/>
                      </a:lnTo>
                      <a:close/>
                    </a:path>
                  </a:pathLst>
                </a:custGeom>
                <a:solidFill>
                  <a:srgbClr val="DC5034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l" defTabSz="74265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8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4444"/>
                    </a:solidFill>
                    <a:effectLst/>
                    <a:uLnTx/>
                    <a:uFillTx/>
                    <a:latin typeface="Museo Sans For Dell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0" name="Arc 125">
                  <a:extLst>
                    <a:ext uri="{FF2B5EF4-FFF2-40B4-BE49-F238E27FC236}">
                      <a16:creationId xmlns:a16="http://schemas.microsoft.com/office/drawing/2014/main" id="{5D34AAC1-F2F8-4B98-B27F-4359FC7AAE40}"/>
                    </a:ext>
                  </a:extLst>
                </p:cNvPr>
                <p:cNvSpPr/>
                <p:nvPr/>
              </p:nvSpPr>
              <p:spPr>
                <a:xfrm flipH="1">
                  <a:off x="1952783" y="2994029"/>
                  <a:ext cx="2471851" cy="2229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2916" h="1319409">
                      <a:moveTo>
                        <a:pt x="625338" y="0"/>
                      </a:moveTo>
                      <a:lnTo>
                        <a:pt x="673510" y="23786"/>
                      </a:lnTo>
                      <a:lnTo>
                        <a:pt x="771103" y="78798"/>
                      </a:lnTo>
                      <a:lnTo>
                        <a:pt x="845784" y="128746"/>
                      </a:lnTo>
                      <a:lnTo>
                        <a:pt x="932025" y="194869"/>
                      </a:lnTo>
                      <a:lnTo>
                        <a:pt x="998456" y="253115"/>
                      </a:lnTo>
                      <a:lnTo>
                        <a:pt x="1074682" y="330560"/>
                      </a:lnTo>
                      <a:lnTo>
                        <a:pt x="1131888" y="395534"/>
                      </a:lnTo>
                      <a:lnTo>
                        <a:pt x="1197342" y="483553"/>
                      </a:lnTo>
                      <a:lnTo>
                        <a:pt x="1244835" y="553910"/>
                      </a:lnTo>
                      <a:lnTo>
                        <a:pt x="1298612" y="651927"/>
                      </a:lnTo>
                      <a:lnTo>
                        <a:pt x="1335824" y="725923"/>
                      </a:lnTo>
                      <a:lnTo>
                        <a:pt x="1377312" y="834900"/>
                      </a:lnTo>
                      <a:lnTo>
                        <a:pt x="1403407" y="909181"/>
                      </a:lnTo>
                      <a:lnTo>
                        <a:pt x="1432327" y="1035804"/>
                      </a:lnTo>
                      <a:lnTo>
                        <a:pt x="1446218" y="1101372"/>
                      </a:lnTo>
                      <a:lnTo>
                        <a:pt x="1462915" y="1300345"/>
                      </a:lnTo>
                      <a:lnTo>
                        <a:pt x="1462916" y="1300360"/>
                      </a:lnTo>
                      <a:lnTo>
                        <a:pt x="0" y="1319409"/>
                      </a:lnTo>
                      <a:close/>
                    </a:path>
                  </a:pathLst>
                </a:custGeom>
                <a:solidFill>
                  <a:srgbClr val="7AB800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l" defTabSz="74265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8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4444"/>
                    </a:solidFill>
                    <a:effectLst/>
                    <a:uLnTx/>
                    <a:uFillTx/>
                    <a:latin typeface="Museo Sans For Dell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59362554-59A6-48AB-977B-0DB1D71BFD82}"/>
                    </a:ext>
                  </a:extLst>
                </p:cNvPr>
                <p:cNvSpPr/>
                <p:nvPr/>
              </p:nvSpPr>
              <p:spPr>
                <a:xfrm>
                  <a:off x="4284723" y="5043984"/>
                  <a:ext cx="281354" cy="281354"/>
                </a:xfrm>
                <a:prstGeom prst="ellipse">
                  <a:avLst/>
                </a:prstGeom>
                <a:solidFill>
                  <a:srgbClr val="FFFFFF"/>
                </a:solidFill>
                <a:effectLst/>
              </p:spPr>
              <p:txBody>
                <a:bodyPr wrap="square" rtlCol="0" anchor="t">
                  <a:normAutofit fontScale="25000" lnSpcReduction="20000"/>
                </a:bodyPr>
                <a:lstStyle/>
                <a:p>
                  <a:pPr marL="0" marR="0" lvl="0" indent="0" algn="l" defTabSz="742657" rtl="0" eaLnBrk="1" fontAlgn="auto" latinLnBrk="0" hangingPunct="1">
                    <a:lnSpc>
                      <a:spcPct val="90000"/>
                    </a:lnSpc>
                    <a:spcBef>
                      <a:spcPts val="71"/>
                    </a:spcBef>
                    <a:spcAft>
                      <a:spcPts val="71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2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useo Sans For Dell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2" name="Rectangle 6">
                  <a:extLst>
                    <a:ext uri="{FF2B5EF4-FFF2-40B4-BE49-F238E27FC236}">
                      <a16:creationId xmlns:a16="http://schemas.microsoft.com/office/drawing/2014/main" id="{5534F0AA-B2CF-40F1-A898-56871093C00E}"/>
                    </a:ext>
                  </a:extLst>
                </p:cNvPr>
                <p:cNvSpPr/>
                <p:nvPr/>
              </p:nvSpPr>
              <p:spPr>
                <a:xfrm>
                  <a:off x="1952783" y="2750783"/>
                  <a:ext cx="4945231" cy="2472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1800" h="2120900">
                      <a:moveTo>
                        <a:pt x="2120900" y="0"/>
                      </a:moveTo>
                      <a:cubicBezTo>
                        <a:pt x="3292241" y="0"/>
                        <a:pt x="4241800" y="949559"/>
                        <a:pt x="4241800" y="2120900"/>
                      </a:cubicBezTo>
                      <a:lnTo>
                        <a:pt x="0" y="2120900"/>
                      </a:lnTo>
                      <a:cubicBezTo>
                        <a:pt x="0" y="949559"/>
                        <a:pt x="949559" y="0"/>
                        <a:pt x="2120900" y="0"/>
                      </a:cubicBezTo>
                      <a:close/>
                    </a:path>
                  </a:pathLst>
                </a:custGeom>
                <a:noFill/>
                <a:ln w="25400">
                  <a:noFill/>
                </a:ln>
                <a:effectLst/>
              </p:spPr>
              <p:txBody>
                <a:bodyPr wrap="square" rtlCol="0" anchor="t">
                  <a:normAutofit/>
                </a:bodyPr>
                <a:lstStyle/>
                <a:p>
                  <a:pPr marL="0" marR="0" lvl="0" indent="0" algn="l" defTabSz="742657" rtl="0" eaLnBrk="1" fontAlgn="auto" latinLnBrk="0" hangingPunct="1">
                    <a:lnSpc>
                      <a:spcPct val="90000"/>
                    </a:lnSpc>
                    <a:spcBef>
                      <a:spcPts val="71"/>
                    </a:spcBef>
                    <a:spcAft>
                      <a:spcPts val="71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2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useo Sans For Dell"/>
                    <a:ea typeface="+mn-ea"/>
                    <a:cs typeface="Times New Roman" pitchFamily="18" charset="0"/>
                  </a:endParaRPr>
                </a:p>
              </p:txBody>
            </p:sp>
          </p:grpSp>
        </p:grpSp>
        <p:sp>
          <p:nvSpPr>
            <p:cNvPr id="45" name="Right Arrow 45">
              <a:extLst>
                <a:ext uri="{FF2B5EF4-FFF2-40B4-BE49-F238E27FC236}">
                  <a16:creationId xmlns:a16="http://schemas.microsoft.com/office/drawing/2014/main" id="{2D5EEF28-4DA3-4F31-A71A-2BD619D41C67}"/>
                </a:ext>
              </a:extLst>
            </p:cNvPr>
            <p:cNvSpPr/>
            <p:nvPr/>
          </p:nvSpPr>
          <p:spPr>
            <a:xfrm rot="8918643" flipH="1">
              <a:off x="4724114" y="4902150"/>
              <a:ext cx="992401" cy="125811"/>
            </a:xfrm>
            <a:prstGeom prst="rightArrow">
              <a:avLst>
                <a:gd name="adj1" fmla="val 50000"/>
                <a:gd name="adj2" fmla="val 81478"/>
              </a:avLst>
            </a:prstGeom>
            <a:solidFill>
              <a:srgbClr val="FFFFFF"/>
            </a:solidFill>
            <a:effectLst/>
          </p:spPr>
          <p:txBody>
            <a:bodyPr wrap="square" rtlCol="0" anchor="t">
              <a:normAutofit fontScale="25000" lnSpcReduction="20000"/>
            </a:bodyPr>
            <a:lstStyle/>
            <a:p>
              <a:pPr marL="0" marR="0" lvl="0" indent="0" algn="l" defTabSz="742657" rtl="0" eaLnBrk="1" fontAlgn="auto" latinLnBrk="0" hangingPunct="1">
                <a:lnSpc>
                  <a:spcPct val="90000"/>
                </a:lnSpc>
                <a:spcBef>
                  <a:spcPts val="71"/>
                </a:spcBef>
                <a:spcAft>
                  <a:spcPts val="71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/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15AED622-7C68-4EB9-BB51-4375DFA6D4D9}"/>
              </a:ext>
            </a:extLst>
          </p:cNvPr>
          <p:cNvSpPr/>
          <p:nvPr/>
        </p:nvSpPr>
        <p:spPr>
          <a:xfrm>
            <a:off x="8128917" y="1752417"/>
            <a:ext cx="1489773" cy="275052"/>
          </a:xfrm>
          <a:prstGeom prst="rect">
            <a:avLst/>
          </a:prstGeom>
          <a:noFill/>
        </p:spPr>
        <p:txBody>
          <a:bodyPr wrap="square" lIns="74271" tIns="37136" rIns="74271" bIns="37136">
            <a:sp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 w="12700">
                  <a:solidFill>
                    <a:srgbClr val="FF0000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FF0000"/>
                  </a:fgClr>
                  <a:bgClr>
                    <a:srgbClr val="FF0000">
                      <a:lumMod val="20000"/>
                      <a:lumOff val="80000"/>
                    </a:srgbClr>
                  </a:bgClr>
                </a:patt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RECOMMENDED</a:t>
            </a:r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0F8D1914-F3D3-4DB4-BF3C-8FFEA5DF8D98}"/>
              </a:ext>
            </a:extLst>
          </p:cNvPr>
          <p:cNvSpPr txBox="1">
            <a:spLocks/>
          </p:cNvSpPr>
          <p:nvPr/>
        </p:nvSpPr>
        <p:spPr>
          <a:xfrm>
            <a:off x="271668" y="176600"/>
            <a:ext cx="116790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Selawik" panose="020B0502040204020203" pitchFamily="34" charset="0"/>
                <a:ea typeface="+mj-ea"/>
                <a:cs typeface="Arial" panose="020B0604020202020204" pitchFamily="34" charset="0"/>
              </a:rPr>
              <a:t>Mu Sigma recommended a “modular approach” of implementation to scale the Marketing Mix  Modeling across markets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lawik" panose="020B0502040204020203" pitchFamily="34" charset="0"/>
              <a:ea typeface="+mj-ea"/>
              <a:cs typeface="+mj-cs"/>
            </a:endParaRPr>
          </a:p>
        </p:txBody>
      </p:sp>
      <p:sp>
        <p:nvSpPr>
          <p:cNvPr id="59" name="Text Box 13">
            <a:extLst>
              <a:ext uri="{FF2B5EF4-FFF2-40B4-BE49-F238E27FC236}">
                <a16:creationId xmlns:a16="http://schemas.microsoft.com/office/drawing/2014/main" id="{5A97297E-3FBF-49B8-9D89-89DD468B8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44490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Promotional Response Modelling (2/8)</a:t>
            </a:r>
          </a:p>
        </p:txBody>
      </p:sp>
      <p:sp>
        <p:nvSpPr>
          <p:cNvPr id="58" name="Text Box 13">
            <a:hlinkClick r:id="rId2" action="ppaction://hlinksldjump"/>
            <a:extLst>
              <a:ext uri="{FF2B5EF4-FFF2-40B4-BE49-F238E27FC236}">
                <a16:creationId xmlns:a16="http://schemas.microsoft.com/office/drawing/2014/main" id="{997F0CCF-E647-4FD8-B2B6-5247D1FDB7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120" y="6596390"/>
            <a:ext cx="9818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100" dirty="0">
                <a:latin typeface="Calibri" panose="020F0502020204030204"/>
              </a:rPr>
              <a:t>Back to Index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8204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ounded Rectangle 88">
            <a:extLst>
              <a:ext uri="{FF2B5EF4-FFF2-40B4-BE49-F238E27FC236}">
                <a16:creationId xmlns:a16="http://schemas.microsoft.com/office/drawing/2014/main" id="{06FF9FCC-32AA-40E2-806C-EA47447A3C58}"/>
              </a:ext>
            </a:extLst>
          </p:cNvPr>
          <p:cNvSpPr/>
          <p:nvPr/>
        </p:nvSpPr>
        <p:spPr bwMode="auto">
          <a:xfrm>
            <a:off x="8424618" y="1749874"/>
            <a:ext cx="2266321" cy="210416"/>
          </a:xfrm>
          <a:prstGeom prst="rect">
            <a:avLst/>
          </a:prstGeom>
          <a:solidFill>
            <a:srgbClr val="4F5D73"/>
          </a:solidFill>
          <a:ln w="28575">
            <a:solidFill>
              <a:srgbClr val="4F5D73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+mn-ea"/>
                <a:cs typeface="Lao UI" panose="020B0502040204020203" pitchFamily="34" charset="0"/>
              </a:rPr>
              <a:t>Benefits to Client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82EC2A9-8451-4110-8D31-E7374185492D}"/>
              </a:ext>
            </a:extLst>
          </p:cNvPr>
          <p:cNvSpPr/>
          <p:nvPr/>
        </p:nvSpPr>
        <p:spPr bwMode="auto">
          <a:xfrm>
            <a:off x="9511816" y="2035348"/>
            <a:ext cx="94596" cy="4007882"/>
          </a:xfrm>
          <a:prstGeom prst="rect">
            <a:avLst/>
          </a:prstGeom>
          <a:solidFill>
            <a:srgbClr val="00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190822" marR="0" lvl="0" indent="-190822" algn="l" defTabSz="74265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1842867" y="1749876"/>
            <a:ext cx="6023461" cy="92084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vert="horz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190822" marR="0" lvl="0" indent="-190822" algn="l" defTabSz="74265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Times New Roman" pitchFamily="18" charset="0"/>
            </a:endParaRPr>
          </a:p>
        </p:txBody>
      </p:sp>
      <p:sp>
        <p:nvSpPr>
          <p:cNvPr id="128" name="Rectangle 127"/>
          <p:cNvSpPr/>
          <p:nvPr/>
        </p:nvSpPr>
        <p:spPr bwMode="auto">
          <a:xfrm>
            <a:off x="1853781" y="2815319"/>
            <a:ext cx="4799101" cy="882398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vert="horz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190822" marR="0" lvl="0" indent="-190822" algn="l" defTabSz="74265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853780" y="3816228"/>
            <a:ext cx="4799101" cy="97704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vert="horz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190822" marR="0" lvl="0" indent="-190822" algn="l" defTabSz="74265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Times New Roman" pitchFamily="18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1940407" y="3875507"/>
            <a:ext cx="2237471" cy="83183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vert="horz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190822" marR="0" lvl="0" indent="-190822" algn="l" defTabSz="74265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842864" y="4955891"/>
            <a:ext cx="6015966" cy="97025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vert="horz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190822" marR="0" lvl="0" indent="-190822" algn="l" defTabSz="74265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Times New Roman" pitchFamily="18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927595" y="5006867"/>
            <a:ext cx="1841925" cy="849912"/>
            <a:chOff x="1460891" y="5239374"/>
            <a:chExt cx="2267712" cy="1046379"/>
          </a:xfrm>
          <a:effectLst/>
        </p:grpSpPr>
        <p:sp>
          <p:nvSpPr>
            <p:cNvPr id="26" name="Rectangle 25"/>
            <p:cNvSpPr/>
            <p:nvPr/>
          </p:nvSpPr>
          <p:spPr bwMode="auto">
            <a:xfrm>
              <a:off x="1460891" y="5266019"/>
              <a:ext cx="2267712" cy="1019734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txBody>
            <a:bodyPr vert="horz" wrap="none" lIns="37136" tIns="37136" rIns="37136" bIns="37136" numCol="1" rtlCol="0" anchor="ctr" anchorCtr="0" compatLnSpc="1">
              <a:prstTxWarp prst="textNoShape">
                <a:avLst/>
              </a:prstTxWarp>
            </a:bodyPr>
            <a:lstStyle/>
            <a:p>
              <a:pPr marL="190822" marR="0" lvl="0" indent="-190822" algn="l" defTabSz="742657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5400000">
              <a:off x="2015234" y="4747446"/>
              <a:ext cx="412078" cy="139593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ctr" defTabSz="742657" rtl="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r>
                <a:rPr kumimoji="0" lang="en-US" sz="975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Times New Roman" pitchFamily="18" charset="0"/>
                </a:rPr>
                <a:t>Flat files </a:t>
              </a:r>
            </a:p>
          </p:txBody>
        </p:sp>
      </p:grpSp>
      <p:sp>
        <p:nvSpPr>
          <p:cNvPr id="78" name="Title 1"/>
          <p:cNvSpPr txBox="1">
            <a:spLocks/>
          </p:cNvSpPr>
          <p:nvPr/>
        </p:nvSpPr>
        <p:spPr bwMode="auto">
          <a:xfrm>
            <a:off x="1567394" y="685801"/>
            <a:ext cx="9057213" cy="683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eaLnBrk="1" hangingPunct="1">
              <a:lnSpc>
                <a:spcPct val="90000"/>
              </a:lnSpc>
              <a:spcBef>
                <a:spcPct val="0"/>
              </a:spcBef>
              <a:buClrTx/>
              <a:buFontTx/>
              <a:defRPr sz="2200" b="1">
                <a:latin typeface="+mj-lt"/>
                <a:ea typeface="+mj-ea"/>
                <a:cs typeface="+mj-cs"/>
              </a:defRPr>
            </a:lvl1pPr>
            <a:lvl2pPr algn="l" eaLnBrk="1" hangingPunct="1">
              <a:lnSpc>
                <a:spcPct val="90000"/>
              </a:lnSpc>
              <a:spcBef>
                <a:spcPct val="0"/>
              </a:spcBef>
              <a:defRPr sz="2200" b="1"/>
            </a:lvl2pPr>
            <a:lvl3pPr algn="l" eaLnBrk="1" hangingPunct="1">
              <a:lnSpc>
                <a:spcPct val="90000"/>
              </a:lnSpc>
              <a:spcBef>
                <a:spcPct val="0"/>
              </a:spcBef>
              <a:defRPr sz="2200" b="1"/>
            </a:lvl3pPr>
            <a:lvl4pPr algn="l" eaLnBrk="1" hangingPunct="1">
              <a:lnSpc>
                <a:spcPct val="90000"/>
              </a:lnSpc>
              <a:spcBef>
                <a:spcPct val="0"/>
              </a:spcBef>
              <a:defRPr sz="2200" b="1"/>
            </a:lvl4pPr>
            <a:lvl5pPr algn="l" eaLnBrk="1" hangingPunct="1">
              <a:lnSpc>
                <a:spcPct val="90000"/>
              </a:lnSpc>
              <a:spcBef>
                <a:spcPct val="0"/>
              </a:spcBef>
              <a:defRPr sz="2200" b="1"/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/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/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/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/>
            </a:lvl9pPr>
          </a:lstStyle>
          <a:p>
            <a:pPr marL="0" marR="0" lvl="0" indent="0" algn="l" defTabSz="74265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Calibri Light" panose="020F0302020204030204"/>
              <a:ea typeface="+mj-ea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 rot="5400000">
            <a:off x="2925977" y="3018937"/>
            <a:ext cx="334707" cy="190717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742657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975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ADS Notebook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392466" y="3841475"/>
            <a:ext cx="2156099" cy="913519"/>
            <a:chOff x="5184379" y="2809483"/>
            <a:chExt cx="2560473" cy="1316239"/>
          </a:xfrm>
          <a:effectLst/>
        </p:grpSpPr>
        <p:sp>
          <p:nvSpPr>
            <p:cNvPr id="64" name="Rectangle 63"/>
            <p:cNvSpPr/>
            <p:nvPr/>
          </p:nvSpPr>
          <p:spPr bwMode="auto">
            <a:xfrm>
              <a:off x="5235681" y="2857648"/>
              <a:ext cx="2509171" cy="119587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txBody>
            <a:bodyPr vert="horz" wrap="none" lIns="37136" tIns="37136" rIns="37136" bIns="37136" numCol="1" rtlCol="0" anchor="ctr" anchorCtr="0" compatLnSpc="1">
              <a:prstTxWarp prst="textNoShape">
                <a:avLst/>
              </a:prstTxWarp>
            </a:bodyPr>
            <a:lstStyle/>
            <a:p>
              <a:pPr marL="190822" marR="0" lvl="0" indent="-190822" algn="l" defTabSz="742657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 rot="5400000">
              <a:off x="6320606" y="1896561"/>
              <a:ext cx="482261" cy="230810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ctr" defTabSz="742657" rtl="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r>
                <a:rPr kumimoji="0" lang="en-US" sz="975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Times New Roman" pitchFamily="18" charset="0"/>
                </a:rPr>
                <a:t>Batch Processing System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184379" y="2892783"/>
              <a:ext cx="486496" cy="105596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ctr" defTabSz="742657" rtl="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r>
                <a:rPr kumimoji="0" lang="en-US" sz="1462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Times New Roman" pitchFamily="18" charset="0"/>
                </a:rPr>
                <a:t>BPM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 rot="5400000">
              <a:off x="6274393" y="2786214"/>
              <a:ext cx="482261" cy="219675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ctr" defTabSz="742657" rtl="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r>
                <a:rPr kumimoji="0" lang="en-US" sz="975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End-to-End Automation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733608" y="4777108"/>
            <a:ext cx="400483" cy="201842"/>
            <a:chOff x="4265612" y="4557482"/>
            <a:chExt cx="493060" cy="252749"/>
          </a:xfrm>
        </p:grpSpPr>
        <p:cxnSp>
          <p:nvCxnSpPr>
            <p:cNvPr id="44" name="Straight Arrow Connector 43"/>
            <p:cNvCxnSpPr/>
            <p:nvPr/>
          </p:nvCxnSpPr>
          <p:spPr bwMode="auto">
            <a:xfrm flipV="1">
              <a:off x="4265612" y="4557482"/>
              <a:ext cx="0" cy="237744"/>
            </a:xfrm>
            <a:prstGeom prst="straightConnector1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25400" cap="flat" cmpd="sng" algn="ctr">
              <a:solidFill>
                <a:srgbClr val="00666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traight Arrow Connector 44"/>
            <p:cNvCxnSpPr/>
            <p:nvPr/>
          </p:nvCxnSpPr>
          <p:spPr bwMode="auto">
            <a:xfrm>
              <a:off x="4758672" y="4572487"/>
              <a:ext cx="0" cy="237744"/>
            </a:xfrm>
            <a:prstGeom prst="straightConnector1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25400" cap="flat" cmpd="sng" algn="ctr">
              <a:solidFill>
                <a:srgbClr val="00666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41" name="Group 40"/>
          <p:cNvGrpSpPr/>
          <p:nvPr/>
        </p:nvGrpSpPr>
        <p:grpSpPr>
          <a:xfrm>
            <a:off x="3861848" y="4957784"/>
            <a:ext cx="1884473" cy="890745"/>
            <a:chOff x="3597255" y="5195618"/>
            <a:chExt cx="2721684" cy="1348992"/>
          </a:xfrm>
          <a:effectLst/>
        </p:grpSpPr>
        <p:sp>
          <p:nvSpPr>
            <p:cNvPr id="77" name="Rectangle 76"/>
            <p:cNvSpPr/>
            <p:nvPr/>
          </p:nvSpPr>
          <p:spPr bwMode="auto">
            <a:xfrm>
              <a:off x="3659496" y="5284831"/>
              <a:ext cx="2659443" cy="125977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txBody>
            <a:bodyPr vert="horz" wrap="none" lIns="37136" tIns="37136" rIns="37136" bIns="37136" numCol="1" rtlCol="0" anchor="ctr" anchorCtr="0" compatLnSpc="1">
              <a:prstTxWarp prst="textNoShape">
                <a:avLst/>
              </a:prstTxWarp>
            </a:bodyPr>
            <a:lstStyle/>
            <a:p>
              <a:pPr marL="190822" marR="0" lvl="0" indent="-190822" algn="l" defTabSz="742657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776490" y="5788278"/>
              <a:ext cx="1448111" cy="329097"/>
            </a:xfrm>
            <a:prstGeom prst="rect">
              <a:avLst/>
            </a:prstGeom>
            <a:solidFill>
              <a:srgbClr val="4F5D73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1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Sales Data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776490" y="6085372"/>
              <a:ext cx="1448111" cy="329097"/>
            </a:xfrm>
            <a:prstGeom prst="rect">
              <a:avLst/>
            </a:prstGeom>
            <a:solidFill>
              <a:srgbClr val="4F5D73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1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Mapping files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 rot="5400000">
              <a:off x="4148920" y="4643953"/>
              <a:ext cx="734128" cy="183745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ctr" defTabSz="742657" rtl="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r>
                <a:rPr kumimoji="0" lang="en-US" sz="975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Times New Roman" pitchFamily="18" charset="0"/>
                </a:rPr>
                <a:t>Database/Data Warehouse</a:t>
              </a:r>
            </a:p>
          </p:txBody>
        </p:sp>
      </p:grpSp>
      <p:pic>
        <p:nvPicPr>
          <p:cNvPr id="98" name="Picture 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314" y="5106639"/>
            <a:ext cx="603003" cy="603003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2018021" y="5288555"/>
            <a:ext cx="1002661" cy="217304"/>
          </a:xfrm>
          <a:prstGeom prst="rect">
            <a:avLst/>
          </a:prstGeom>
          <a:solidFill>
            <a:srgbClr val="4F5D7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Budget file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016989" y="5491838"/>
            <a:ext cx="1003690" cy="217304"/>
          </a:xfrm>
          <a:prstGeom prst="rect">
            <a:avLst/>
          </a:prstGeom>
          <a:solidFill>
            <a:srgbClr val="4F5D7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Spends data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5054770" y="5097971"/>
            <a:ext cx="601597" cy="601597"/>
            <a:chOff x="4898072" y="5284142"/>
            <a:chExt cx="548640" cy="548640"/>
          </a:xfrm>
        </p:grpSpPr>
        <p:sp>
          <p:nvSpPr>
            <p:cNvPr id="104" name="Oval 103"/>
            <p:cNvSpPr/>
            <p:nvPr/>
          </p:nvSpPr>
          <p:spPr bwMode="auto">
            <a:xfrm>
              <a:off x="4898072" y="5284142"/>
              <a:ext cx="548640" cy="548640"/>
            </a:xfrm>
            <a:prstGeom prst="ellipse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37136" tIns="37136" rIns="37136" bIns="37136" numCol="1" rtlCol="0" anchor="ctr" anchorCtr="0" compatLnSpc="1">
              <a:prstTxWarp prst="textNoShape">
                <a:avLst/>
              </a:prstTxWarp>
            </a:bodyPr>
            <a:lstStyle/>
            <a:p>
              <a:pPr marL="190822" marR="0" lvl="0" indent="-190822" algn="l" defTabSz="742657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764" y="5358834"/>
              <a:ext cx="399256" cy="399256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5868099" y="5015976"/>
            <a:ext cx="1856423" cy="832552"/>
            <a:chOff x="3637768" y="5284832"/>
            <a:chExt cx="2681171" cy="1155675"/>
          </a:xfrm>
          <a:effectLst/>
        </p:grpSpPr>
        <p:sp>
          <p:nvSpPr>
            <p:cNvPr id="107" name="Rectangle 106"/>
            <p:cNvSpPr/>
            <p:nvPr/>
          </p:nvSpPr>
          <p:spPr bwMode="auto">
            <a:xfrm>
              <a:off x="3659496" y="5284832"/>
              <a:ext cx="2659443" cy="115567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txBody>
            <a:bodyPr vert="horz" wrap="none" lIns="37136" tIns="37136" rIns="37136" bIns="37136" numCol="1" rtlCol="0" anchor="ctr" anchorCtr="0" compatLnSpc="1">
              <a:prstTxWarp prst="textNoShape">
                <a:avLst/>
              </a:prstTxWarp>
            </a:bodyPr>
            <a:lstStyle/>
            <a:p>
              <a:pPr marL="190822" marR="0" lvl="0" indent="-190822" algn="l" defTabSz="742657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813596" y="5823578"/>
              <a:ext cx="1448112" cy="301642"/>
            </a:xfrm>
            <a:prstGeom prst="rect">
              <a:avLst/>
            </a:prstGeom>
            <a:solidFill>
              <a:srgbClr val="4F5D73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12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Activity Data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 rot="5400000">
              <a:off x="4313278" y="4626390"/>
              <a:ext cx="464611" cy="181563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ctr" defTabSz="742657" rtl="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r>
                <a:rPr kumimoji="0" lang="en-US" sz="975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Times New Roman" pitchFamily="18" charset="0"/>
                </a:rPr>
                <a:t>Data on Cloud</a:t>
              </a: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7074799" y="5057677"/>
            <a:ext cx="601597" cy="601597"/>
            <a:chOff x="5511680" y="3886200"/>
            <a:chExt cx="1118069" cy="914400"/>
          </a:xfrm>
        </p:grpSpPr>
        <p:sp>
          <p:nvSpPr>
            <p:cNvPr id="112" name="Oval 111"/>
            <p:cNvSpPr/>
            <p:nvPr/>
          </p:nvSpPr>
          <p:spPr bwMode="auto">
            <a:xfrm>
              <a:off x="5635061" y="3886200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37136" tIns="37136" rIns="37136" bIns="37136" numCol="1" rtlCol="0" anchor="ctr" anchorCtr="0" compatLnSpc="1">
              <a:prstTxWarp prst="textNoShape">
                <a:avLst/>
              </a:prstTxWarp>
            </a:bodyPr>
            <a:lstStyle/>
            <a:p>
              <a:pPr marL="190822" marR="0" lvl="0" indent="-190822" algn="l" defTabSz="742657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680" y="3924124"/>
              <a:ext cx="1118069" cy="838552"/>
            </a:xfrm>
            <a:prstGeom prst="rect">
              <a:avLst/>
            </a:prstGeom>
          </p:spPr>
        </p:pic>
      </p:grpSp>
      <p:sp>
        <p:nvSpPr>
          <p:cNvPr id="114" name="Rounded Rectangle 113"/>
          <p:cNvSpPr/>
          <p:nvPr/>
        </p:nvSpPr>
        <p:spPr bwMode="auto">
          <a:xfrm rot="16200000">
            <a:off x="1166932" y="5346479"/>
            <a:ext cx="963533" cy="195801"/>
          </a:xfrm>
          <a:prstGeom prst="rect">
            <a:avLst/>
          </a:prstGeom>
          <a:solidFill>
            <a:srgbClr val="4F5D73"/>
          </a:solidFill>
          <a:ln w="28575">
            <a:solidFill>
              <a:srgbClr val="4F5D73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+mn-ea"/>
                <a:cs typeface="Lao UI" panose="020B0502040204020203" pitchFamily="34" charset="0"/>
              </a:rPr>
              <a:t>Data Collection</a:t>
            </a:r>
            <a:endParaRPr kumimoji="0" lang="en-GB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o UI" panose="020B0502040204020203" pitchFamily="34" charset="0"/>
              <a:ea typeface="+mn-ea"/>
              <a:cs typeface="Lao UI" panose="020B0502040204020203" pitchFamily="34" charset="0"/>
            </a:endParaRPr>
          </a:p>
        </p:txBody>
      </p:sp>
      <p:sp>
        <p:nvSpPr>
          <p:cNvPr id="115" name="Rounded Rectangle 114"/>
          <p:cNvSpPr/>
          <p:nvPr/>
        </p:nvSpPr>
        <p:spPr bwMode="auto">
          <a:xfrm rot="16200000">
            <a:off x="1158859" y="4214469"/>
            <a:ext cx="975104" cy="191230"/>
          </a:xfrm>
          <a:prstGeom prst="rect">
            <a:avLst/>
          </a:prstGeom>
          <a:solidFill>
            <a:srgbClr val="4F5D73"/>
          </a:solidFill>
          <a:ln w="28575">
            <a:solidFill>
              <a:srgbClr val="4F5D73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+mn-ea"/>
                <a:cs typeface="Lao UI" panose="020B0502040204020203" pitchFamily="34" charset="0"/>
              </a:rPr>
              <a:t>Data Processing</a:t>
            </a:r>
            <a:endParaRPr kumimoji="0" lang="en-GB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o UI" panose="020B0502040204020203" pitchFamily="34" charset="0"/>
              <a:ea typeface="+mn-ea"/>
              <a:cs typeface="Lao UI" panose="020B0502040204020203" pitchFamily="34" charset="0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3499770" y="4026534"/>
            <a:ext cx="612564" cy="601597"/>
            <a:chOff x="3652206" y="2811429"/>
            <a:chExt cx="751753" cy="784786"/>
          </a:xfrm>
        </p:grpSpPr>
        <p:sp>
          <p:nvSpPr>
            <p:cNvPr id="117" name="Oval 116"/>
            <p:cNvSpPr/>
            <p:nvPr/>
          </p:nvSpPr>
          <p:spPr bwMode="auto">
            <a:xfrm>
              <a:off x="3652206" y="2811429"/>
              <a:ext cx="751753" cy="7847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37136" tIns="37136" rIns="37136" bIns="37136" numCol="1" rtlCol="0" anchor="ctr" anchorCtr="0" compatLnSpc="1">
              <a:prstTxWarp prst="textNoShape">
                <a:avLst/>
              </a:prstTxWarp>
            </a:bodyPr>
            <a:lstStyle/>
            <a:p>
              <a:pPr marL="190822" marR="0" lvl="0" indent="-190822" algn="l" defTabSz="742657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567" y="2864663"/>
              <a:ext cx="686326" cy="686326"/>
            </a:xfrm>
            <a:prstGeom prst="rect">
              <a:avLst/>
            </a:prstGeom>
          </p:spPr>
        </p:pic>
      </p:grpSp>
      <p:sp>
        <p:nvSpPr>
          <p:cNvPr id="120" name="TextBox 119"/>
          <p:cNvSpPr txBox="1"/>
          <p:nvPr/>
        </p:nvSpPr>
        <p:spPr>
          <a:xfrm rot="5400000">
            <a:off x="2339588" y="3690589"/>
            <a:ext cx="579005" cy="1275125"/>
          </a:xfrm>
          <a:prstGeom prst="rect">
            <a:avLst/>
          </a:prstGeom>
          <a:solidFill>
            <a:srgbClr val="D8CBCB"/>
          </a:solidFill>
          <a:ln>
            <a:solidFill>
              <a:srgbClr val="D8CBCB"/>
            </a:solidFill>
          </a:ln>
        </p:spPr>
        <p:txBody>
          <a:bodyPr vert="vert270" wrap="square" rtlCol="0">
            <a:spAutoFit/>
          </a:bodyPr>
          <a:lstStyle/>
          <a:p>
            <a:pPr marL="0" marR="0" lvl="0" indent="0" algn="l" defTabSz="742657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85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Data processing &amp; integration to  create the final ADS for modelling</a:t>
            </a:r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659" y="4175370"/>
            <a:ext cx="1323440" cy="308439"/>
          </a:xfrm>
          <a:prstGeom prst="rect">
            <a:avLst/>
          </a:prstGeom>
        </p:spPr>
      </p:pic>
      <p:sp>
        <p:nvSpPr>
          <p:cNvPr id="126" name="Rounded Rectangle 125"/>
          <p:cNvSpPr/>
          <p:nvPr/>
        </p:nvSpPr>
        <p:spPr bwMode="auto">
          <a:xfrm rot="16200000">
            <a:off x="1204752" y="3158747"/>
            <a:ext cx="885012" cy="192926"/>
          </a:xfrm>
          <a:prstGeom prst="rect">
            <a:avLst/>
          </a:prstGeom>
          <a:solidFill>
            <a:srgbClr val="4F5D73"/>
          </a:solidFill>
          <a:ln w="28575">
            <a:solidFill>
              <a:srgbClr val="4F5D73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14854" tIns="37136" rIns="14854" bIns="3713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+mn-ea"/>
                <a:cs typeface="Lao UI" panose="020B0502040204020203" pitchFamily="34" charset="0"/>
              </a:rPr>
              <a:t>Model Building</a:t>
            </a:r>
            <a:endParaRPr kumimoji="0" lang="en-GB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o UI" panose="020B0502040204020203" pitchFamily="34" charset="0"/>
              <a:ea typeface="+mn-ea"/>
              <a:cs typeface="Lao UI" panose="020B0502040204020203" pitchFamily="34" charset="0"/>
            </a:endParaRPr>
          </a:p>
        </p:txBody>
      </p:sp>
      <p:cxnSp>
        <p:nvCxnSpPr>
          <p:cNvPr id="132" name="Straight Arrow Connector 131"/>
          <p:cNvCxnSpPr>
            <a:cxnSpLocks/>
          </p:cNvCxnSpPr>
          <p:nvPr/>
        </p:nvCxnSpPr>
        <p:spPr bwMode="auto">
          <a:xfrm flipV="1">
            <a:off x="3419039" y="3678215"/>
            <a:ext cx="6049" cy="148733"/>
          </a:xfrm>
          <a:prstGeom prst="straightConnector1">
            <a:avLst/>
          </a:prstGeom>
          <a:pattFill prst="pct50">
            <a:fgClr>
              <a:srgbClr val="0000FF"/>
            </a:fgClr>
            <a:bgClr>
              <a:srgbClr val="FFFFFF"/>
            </a:bgClr>
          </a:patt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3" name="Rectangle 132"/>
          <p:cNvSpPr/>
          <p:nvPr/>
        </p:nvSpPr>
        <p:spPr bwMode="auto">
          <a:xfrm>
            <a:off x="1940406" y="2908807"/>
            <a:ext cx="2006173" cy="65690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vert="horz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190822" marR="0" lvl="0" indent="-190822" algn="l" defTabSz="74265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Times New Roman" pitchFamily="18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 rot="5400000">
            <a:off x="2453013" y="2501176"/>
            <a:ext cx="499752" cy="144439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742657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975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MMx Modeling  </a:t>
            </a:r>
          </a:p>
          <a:p>
            <a:pPr marL="0" marR="0" lvl="0" indent="0" algn="ctr" defTabSz="742657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975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Notebook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3304877" y="2998384"/>
            <a:ext cx="510235" cy="461965"/>
            <a:chOff x="3652206" y="2811429"/>
            <a:chExt cx="751753" cy="784786"/>
          </a:xfrm>
        </p:grpSpPr>
        <p:sp>
          <p:nvSpPr>
            <p:cNvPr id="136" name="Oval 135"/>
            <p:cNvSpPr/>
            <p:nvPr/>
          </p:nvSpPr>
          <p:spPr bwMode="auto">
            <a:xfrm>
              <a:off x="3652206" y="2811429"/>
              <a:ext cx="751753" cy="7847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37136" tIns="37136" rIns="37136" bIns="37136" numCol="1" rtlCol="0" anchor="ctr" anchorCtr="0" compatLnSpc="1">
              <a:prstTxWarp prst="textNoShape">
                <a:avLst/>
              </a:prstTxWarp>
            </a:bodyPr>
            <a:lstStyle/>
            <a:p>
              <a:pPr marL="190822" marR="0" lvl="0" indent="-190822" algn="l" defTabSz="742657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9567" y="2864663"/>
              <a:ext cx="686326" cy="686326"/>
            </a:xfrm>
            <a:prstGeom prst="rect">
              <a:avLst/>
            </a:prstGeom>
          </p:spPr>
        </p:pic>
      </p:grpSp>
      <p:sp>
        <p:nvSpPr>
          <p:cNvPr id="138" name="Rectangle 137"/>
          <p:cNvSpPr/>
          <p:nvPr/>
        </p:nvSpPr>
        <p:spPr bwMode="auto">
          <a:xfrm>
            <a:off x="4382318" y="2918637"/>
            <a:ext cx="2184284" cy="64770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0000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vert="horz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190822" marR="0" lvl="0" indent="-190822" algn="l" defTabSz="74265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Times New Roman" pitchFamily="18" charset="0"/>
            </a:endParaRPr>
          </a:p>
        </p:txBody>
      </p:sp>
      <p:grpSp>
        <p:nvGrpSpPr>
          <p:cNvPr id="141" name="Group 140"/>
          <p:cNvGrpSpPr/>
          <p:nvPr/>
        </p:nvGrpSpPr>
        <p:grpSpPr>
          <a:xfrm rot="5400000">
            <a:off x="4105616" y="4180189"/>
            <a:ext cx="400483" cy="259614"/>
            <a:chOff x="4265612" y="4572482"/>
            <a:chExt cx="493060" cy="237749"/>
          </a:xfrm>
        </p:grpSpPr>
        <p:cxnSp>
          <p:nvCxnSpPr>
            <p:cNvPr id="143" name="Straight Arrow Connector 142"/>
            <p:cNvCxnSpPr/>
            <p:nvPr/>
          </p:nvCxnSpPr>
          <p:spPr bwMode="auto">
            <a:xfrm flipV="1">
              <a:off x="4265612" y="4572482"/>
              <a:ext cx="0" cy="237744"/>
            </a:xfrm>
            <a:prstGeom prst="straightConnector1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25400" cap="flat" cmpd="sng" algn="ctr">
              <a:solidFill>
                <a:srgbClr val="00666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44" name="Straight Arrow Connector 143"/>
            <p:cNvCxnSpPr/>
            <p:nvPr/>
          </p:nvCxnSpPr>
          <p:spPr bwMode="auto">
            <a:xfrm>
              <a:off x="4758672" y="4572487"/>
              <a:ext cx="0" cy="237744"/>
            </a:xfrm>
            <a:prstGeom prst="straightConnector1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25400" cap="flat" cmpd="sng" algn="ctr">
              <a:solidFill>
                <a:srgbClr val="00666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22" name="Straight Connector 21"/>
          <p:cNvCxnSpPr>
            <a:stCxn id="138" idx="1"/>
            <a:endCxn id="138" idx="3"/>
          </p:cNvCxnSpPr>
          <p:nvPr/>
        </p:nvCxnSpPr>
        <p:spPr bwMode="auto">
          <a:xfrm>
            <a:off x="4382318" y="3242486"/>
            <a:ext cx="2184284" cy="0"/>
          </a:xfrm>
          <a:prstGeom prst="line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254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TextBox 144"/>
          <p:cNvSpPr txBox="1"/>
          <p:nvPr/>
        </p:nvSpPr>
        <p:spPr>
          <a:xfrm rot="5400000">
            <a:off x="5346029" y="2115349"/>
            <a:ext cx="334707" cy="190717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742657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975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Hypothesis Library</a:t>
            </a:r>
          </a:p>
        </p:txBody>
      </p:sp>
      <p:sp>
        <p:nvSpPr>
          <p:cNvPr id="148" name="TextBox 147"/>
          <p:cNvSpPr txBox="1"/>
          <p:nvPr/>
        </p:nvSpPr>
        <p:spPr>
          <a:xfrm rot="5400000">
            <a:off x="5307110" y="2431153"/>
            <a:ext cx="334707" cy="190717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742657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975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Iteration Manager</a:t>
            </a:r>
          </a:p>
        </p:txBody>
      </p:sp>
      <p:cxnSp>
        <p:nvCxnSpPr>
          <p:cNvPr id="151" name="Straight Arrow Connector 150"/>
          <p:cNvCxnSpPr/>
          <p:nvPr/>
        </p:nvCxnSpPr>
        <p:spPr bwMode="auto">
          <a:xfrm flipH="1">
            <a:off x="3949074" y="3369743"/>
            <a:ext cx="408185" cy="1"/>
          </a:xfrm>
          <a:prstGeom prst="straightConnector1">
            <a:avLst/>
          </a:prstGeom>
          <a:pattFill prst="pct50">
            <a:fgClr>
              <a:srgbClr val="0000FF"/>
            </a:fgClr>
            <a:bgClr>
              <a:srgbClr val="FFFFFF"/>
            </a:bgClr>
          </a:patt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650" y="2145715"/>
            <a:ext cx="319500" cy="421617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 rot="5400000">
            <a:off x="5657671" y="2061610"/>
            <a:ext cx="634789" cy="4428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742657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9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EDA Report</a:t>
            </a:r>
          </a:p>
        </p:txBody>
      </p:sp>
      <p:sp>
        <p:nvSpPr>
          <p:cNvPr id="82" name="Rounded Rectangle 81"/>
          <p:cNvSpPr/>
          <p:nvPr/>
        </p:nvSpPr>
        <p:spPr bwMode="auto">
          <a:xfrm>
            <a:off x="1936802" y="1812485"/>
            <a:ext cx="2643703" cy="248025"/>
          </a:xfrm>
          <a:prstGeom prst="rect">
            <a:avLst/>
          </a:prstGeom>
          <a:solidFill>
            <a:srgbClr val="4F5D73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190822" marR="0" lvl="0" indent="-190822" algn="ctr" defTabSz="742657" rtl="0" eaLnBrk="1" fontAlgn="auto" latinLnBrk="0" hangingPunct="1">
              <a:lnSpc>
                <a:spcPct val="100000"/>
              </a:lnSpc>
              <a:spcBef>
                <a:spcPts val="16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Team</a:t>
            </a:r>
          </a:p>
        </p:txBody>
      </p:sp>
      <p:sp>
        <p:nvSpPr>
          <p:cNvPr id="83" name="Rounded Rectangle 82"/>
          <p:cNvSpPr/>
          <p:nvPr/>
        </p:nvSpPr>
        <p:spPr bwMode="auto">
          <a:xfrm>
            <a:off x="4706921" y="1804220"/>
            <a:ext cx="3058725" cy="262349"/>
          </a:xfrm>
          <a:prstGeom prst="rect">
            <a:avLst/>
          </a:prstGeom>
          <a:solidFill>
            <a:srgbClr val="4F5D73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contourClr>
              <a:schemeClr val="accent2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190822" marR="0" lvl="0" indent="-190822" algn="ctr" defTabSz="742657" rtl="0" eaLnBrk="1" fontAlgn="auto" latinLnBrk="0" hangingPunct="1">
              <a:lnSpc>
                <a:spcPct val="100000"/>
              </a:lnSpc>
              <a:spcBef>
                <a:spcPts val="16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Analyst Team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393" y="2173227"/>
            <a:ext cx="352236" cy="346462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 rot="5400000">
            <a:off x="6451745" y="2007083"/>
            <a:ext cx="484748" cy="53214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742657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9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Outliers Report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849" y="2155418"/>
            <a:ext cx="336523" cy="336523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 rot="5400000">
            <a:off x="7103264" y="2140688"/>
            <a:ext cx="484748" cy="45800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742657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9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QC Report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12"/>
          <a:srcRect t="7002" r="22437"/>
          <a:stretch/>
        </p:blipFill>
        <p:spPr>
          <a:xfrm>
            <a:off x="5134092" y="2166756"/>
            <a:ext cx="593061" cy="3917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8" name="TextBox 87"/>
          <p:cNvSpPr txBox="1"/>
          <p:nvPr/>
        </p:nvSpPr>
        <p:spPr>
          <a:xfrm>
            <a:off x="4660137" y="2113233"/>
            <a:ext cx="526912" cy="3924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Slide library</a:t>
            </a:r>
            <a:endParaRPr kumimoji="0" lang="en-GB" sz="97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 bwMode="auto">
          <a:xfrm rot="16200000">
            <a:off x="1182307" y="2122928"/>
            <a:ext cx="920134" cy="183156"/>
          </a:xfrm>
          <a:prstGeom prst="rect">
            <a:avLst/>
          </a:prstGeom>
          <a:solidFill>
            <a:srgbClr val="4F5D73"/>
          </a:solidFill>
          <a:ln w="28575">
            <a:solidFill>
              <a:srgbClr val="4F5D73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7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+mn-ea"/>
                <a:cs typeface="Lao UI" panose="020B0502040204020203" pitchFamily="34" charset="0"/>
              </a:rPr>
              <a:t>Consumption</a:t>
            </a:r>
            <a:endParaRPr kumimoji="0" lang="en-GB" sz="97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o UI" panose="020B0502040204020203" pitchFamily="34" charset="0"/>
              <a:ea typeface="+mn-ea"/>
              <a:cs typeface="Lao UI" panose="020B0502040204020203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106392" y="2165786"/>
            <a:ext cx="444834" cy="428923"/>
            <a:chOff x="2788271" y="1377005"/>
            <a:chExt cx="914400" cy="914400"/>
          </a:xfrm>
        </p:grpSpPr>
        <p:sp>
          <p:nvSpPr>
            <p:cNvPr id="90" name="Oval 89"/>
            <p:cNvSpPr/>
            <p:nvPr/>
          </p:nvSpPr>
          <p:spPr bwMode="auto">
            <a:xfrm>
              <a:off x="2788271" y="1377005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37136" tIns="37136" rIns="37136" bIns="37136" numCol="1" rtlCol="0" anchor="ctr" anchorCtr="0" compatLnSpc="1">
              <a:prstTxWarp prst="textNoShape">
                <a:avLst/>
              </a:prstTxWarp>
            </a:bodyPr>
            <a:lstStyle/>
            <a:p>
              <a:pPr marL="190822" marR="0" lvl="0" indent="-190822" algn="l" defTabSz="742657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GB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2705" y="1469037"/>
              <a:ext cx="620907" cy="620907"/>
            </a:xfrm>
            <a:prstGeom prst="rect">
              <a:avLst/>
            </a:prstGeom>
          </p:spPr>
        </p:pic>
      </p:grpSp>
      <p:sp>
        <p:nvSpPr>
          <p:cNvPr id="93" name="TextBox 92"/>
          <p:cNvSpPr txBox="1"/>
          <p:nvPr/>
        </p:nvSpPr>
        <p:spPr>
          <a:xfrm>
            <a:off x="1890400" y="2113749"/>
            <a:ext cx="852029" cy="5424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Optimization tool using RShiny</a:t>
            </a:r>
            <a:endParaRPr kumimoji="0" lang="en-GB" sz="97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221039" y="2119698"/>
            <a:ext cx="1009751" cy="5424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Interactive Dashboard using Tableau</a:t>
            </a:r>
            <a:endParaRPr kumimoji="0" lang="en-GB" sz="97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96" name="Straight Arrow Connector 95"/>
          <p:cNvCxnSpPr/>
          <p:nvPr/>
        </p:nvCxnSpPr>
        <p:spPr bwMode="auto">
          <a:xfrm flipV="1">
            <a:off x="7491844" y="2489288"/>
            <a:ext cx="0" cy="332655"/>
          </a:xfrm>
          <a:prstGeom prst="straightConnector1">
            <a:avLst/>
          </a:prstGeom>
          <a:pattFill prst="pct50">
            <a:fgClr>
              <a:srgbClr val="0000FF"/>
            </a:fgClr>
            <a:bgClr>
              <a:srgbClr val="FFFFFF"/>
            </a:bgClr>
          </a:patt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/>
          <p:nvPr/>
        </p:nvCxnSpPr>
        <p:spPr bwMode="auto">
          <a:xfrm flipV="1">
            <a:off x="6992502" y="2490144"/>
            <a:ext cx="0" cy="355326"/>
          </a:xfrm>
          <a:prstGeom prst="straightConnector1">
            <a:avLst/>
          </a:prstGeom>
          <a:pattFill prst="pct50">
            <a:fgClr>
              <a:srgbClr val="0000FF"/>
            </a:fgClr>
            <a:bgClr>
              <a:srgbClr val="FFFFFF"/>
            </a:bgClr>
          </a:patt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6196473" y="2734762"/>
            <a:ext cx="796033" cy="0"/>
          </a:xfrm>
          <a:prstGeom prst="line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Arrow Connector 101"/>
          <p:cNvCxnSpPr/>
          <p:nvPr/>
        </p:nvCxnSpPr>
        <p:spPr bwMode="auto">
          <a:xfrm flipV="1">
            <a:off x="6196471" y="2515706"/>
            <a:ext cx="686" cy="226998"/>
          </a:xfrm>
          <a:prstGeom prst="straightConnector1">
            <a:avLst/>
          </a:prstGeom>
          <a:pattFill prst="pct50">
            <a:fgClr>
              <a:srgbClr val="0000FF"/>
            </a:fgClr>
            <a:bgClr>
              <a:srgbClr val="FFFFFF"/>
            </a:bgClr>
          </a:patt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Rounded Rectangle 4"/>
          <p:cNvSpPr/>
          <p:nvPr/>
        </p:nvSpPr>
        <p:spPr bwMode="auto">
          <a:xfrm>
            <a:off x="6774393" y="2808859"/>
            <a:ext cx="1084440" cy="1988781"/>
          </a:xfrm>
          <a:prstGeom prst="rect">
            <a:avLst/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190822" marR="0" lvl="0" indent="-190822" algn="l" defTabSz="74265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4" name="Rectangle 123"/>
          <p:cNvSpPr/>
          <p:nvPr/>
        </p:nvSpPr>
        <p:spPr bwMode="auto">
          <a:xfrm rot="16200000">
            <a:off x="6408682" y="3671387"/>
            <a:ext cx="1386928" cy="460724"/>
          </a:xfrm>
          <a:prstGeom prst="rect">
            <a:avLst/>
          </a:prstGeom>
          <a:solidFill>
            <a:srgbClr val="4F5D73"/>
          </a:solidFill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4265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EDA Brick</a:t>
            </a:r>
            <a:endParaRPr kumimoji="0" lang="en-GB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5" name="Rectangle 124"/>
          <p:cNvSpPr/>
          <p:nvPr/>
        </p:nvSpPr>
        <p:spPr bwMode="auto">
          <a:xfrm rot="16200000">
            <a:off x="6841817" y="3671387"/>
            <a:ext cx="1386928" cy="460724"/>
          </a:xfrm>
          <a:prstGeom prst="rect">
            <a:avLst/>
          </a:prstGeom>
          <a:solidFill>
            <a:srgbClr val="4F5D73"/>
          </a:solidFill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4265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QC Brick</a:t>
            </a:r>
            <a:endParaRPr kumimoji="0" lang="en-GB" sz="1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50" y="2903857"/>
            <a:ext cx="593369" cy="22140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CD48590-924B-4632-8860-7EE15B88DBFC}"/>
              </a:ext>
            </a:extLst>
          </p:cNvPr>
          <p:cNvGrpSpPr/>
          <p:nvPr/>
        </p:nvGrpSpPr>
        <p:grpSpPr>
          <a:xfrm>
            <a:off x="8407235" y="2217504"/>
            <a:ext cx="2355684" cy="542345"/>
            <a:chOff x="8886915" y="2088256"/>
            <a:chExt cx="2900233" cy="796022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0C150F1-4A4C-4E40-93A9-DA78098C3FCE}"/>
                </a:ext>
              </a:extLst>
            </p:cNvPr>
            <p:cNvSpPr/>
            <p:nvPr/>
          </p:nvSpPr>
          <p:spPr bwMode="auto">
            <a:xfrm>
              <a:off x="8913931" y="2107452"/>
              <a:ext cx="2790212" cy="776826"/>
            </a:xfrm>
            <a:prstGeom prst="rect">
              <a:avLst/>
            </a:prstGeom>
            <a:solidFill>
              <a:srgbClr val="D8CBCB"/>
            </a:solidFill>
            <a:ln w="25400" cap="flat" cmpd="sng" algn="ctr">
              <a:solidFill>
                <a:srgbClr val="D8CBC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37136" tIns="37136" rIns="37136" bIns="37136" numCol="1" rtlCol="0" anchor="ctr" anchorCtr="0" compatLnSpc="1">
              <a:prstTxWarp prst="textNoShape">
                <a:avLst/>
              </a:prstTxWarp>
            </a:bodyPr>
            <a:lstStyle/>
            <a:p>
              <a:pPr marL="190822" marR="0" lvl="0" indent="-190822" algn="l" defTabSz="742657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4F5D73"/>
                </a:solidFill>
                <a:effectLst/>
                <a:uLnTx/>
                <a:uFillTx/>
                <a:latin typeface="Lao UI" panose="020B0502040204020203" pitchFamily="34" charset="0"/>
                <a:ea typeface="+mn-ea"/>
                <a:cs typeface="Lao UI" panose="020B0502040204020203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5D91B7F-B269-43A8-93F2-E45C5B8747E0}"/>
                </a:ext>
              </a:extLst>
            </p:cNvPr>
            <p:cNvSpPr/>
            <p:nvPr/>
          </p:nvSpPr>
          <p:spPr>
            <a:xfrm>
              <a:off x="8886915" y="2088256"/>
              <a:ext cx="2900233" cy="5759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7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Calibri "/>
                  <a:ea typeface="+mn-ea"/>
                  <a:cs typeface="Lao UI" panose="020B0502040204020203" pitchFamily="34" charset="0"/>
                  <a:sym typeface="Wingdings" panose="05000000000000000000" pitchFamily="2" charset="2"/>
                </a:rPr>
                <a:t>Publishing the final results of analysis in a business-ready and consumable format</a:t>
              </a:r>
            </a:p>
          </p:txBody>
        </p: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3A47AE4-28C8-408C-A382-411E5820C272}"/>
              </a:ext>
            </a:extLst>
          </p:cNvPr>
          <p:cNvCxnSpPr/>
          <p:nvPr/>
        </p:nvCxnSpPr>
        <p:spPr bwMode="auto">
          <a:xfrm flipH="1">
            <a:off x="3943691" y="3109692"/>
            <a:ext cx="408185" cy="1"/>
          </a:xfrm>
          <a:prstGeom prst="straightConnector1">
            <a:avLst/>
          </a:prstGeom>
          <a:pattFill prst="pct50">
            <a:fgClr>
              <a:srgbClr val="0000FF"/>
            </a:fgClr>
            <a:bgClr>
              <a:srgbClr val="FFFFFF"/>
            </a:bgClr>
          </a:pattFill>
          <a:ln w="25400" cap="flat" cmpd="sng" algn="ctr">
            <a:solidFill>
              <a:srgbClr val="006666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8FFE53-1112-403D-BFF0-55324E9D1ED5}"/>
              </a:ext>
            </a:extLst>
          </p:cNvPr>
          <p:cNvGrpSpPr/>
          <p:nvPr/>
        </p:nvGrpSpPr>
        <p:grpSpPr>
          <a:xfrm>
            <a:off x="8424617" y="2988132"/>
            <a:ext cx="2381833" cy="556764"/>
            <a:chOff x="8908315" y="3096603"/>
            <a:chExt cx="2932426" cy="895351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09745D9-B8CF-40A4-9370-515AC31C6917}"/>
                </a:ext>
              </a:extLst>
            </p:cNvPr>
            <p:cNvSpPr/>
            <p:nvPr/>
          </p:nvSpPr>
          <p:spPr bwMode="auto">
            <a:xfrm>
              <a:off x="8908315" y="3143117"/>
              <a:ext cx="2790212" cy="848837"/>
            </a:xfrm>
            <a:prstGeom prst="rect">
              <a:avLst/>
            </a:prstGeom>
            <a:solidFill>
              <a:srgbClr val="D8CBCB"/>
            </a:solidFill>
            <a:ln w="25400" cap="flat" cmpd="sng" algn="ctr">
              <a:solidFill>
                <a:srgbClr val="D8CBC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37136" tIns="37136" rIns="37136" bIns="37136" numCol="1" rtlCol="0" anchor="ctr" anchorCtr="0" compatLnSpc="1">
              <a:prstTxWarp prst="textNoShape">
                <a:avLst/>
              </a:prstTxWarp>
            </a:bodyPr>
            <a:lstStyle/>
            <a:p>
              <a:pPr marL="190822" marR="0" lvl="0" indent="-190822" algn="l" defTabSz="742657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+mn-ea"/>
                <a:cs typeface="Lao UI" panose="020B0502040204020203" pitchFamily="34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97A4A4EE-F9E3-4D1E-A84A-9B0407FED900}"/>
                </a:ext>
              </a:extLst>
            </p:cNvPr>
            <p:cNvSpPr/>
            <p:nvPr/>
          </p:nvSpPr>
          <p:spPr>
            <a:xfrm>
              <a:off x="8919674" y="3096603"/>
              <a:ext cx="2921067" cy="872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7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Calibri "/>
                  <a:ea typeface="+mn-ea"/>
                  <a:cs typeface="Lao UI" panose="020B0502040204020203" pitchFamily="34" charset="0"/>
                  <a:sym typeface="Wingdings" panose="05000000000000000000" pitchFamily="2" charset="2"/>
                </a:rPr>
                <a:t>Optimization module to give customized results based on specific model form instead of standard custom functions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B07897-C4E0-4B9C-9D76-1AF64ACABF11}"/>
              </a:ext>
            </a:extLst>
          </p:cNvPr>
          <p:cNvGrpSpPr/>
          <p:nvPr/>
        </p:nvGrpSpPr>
        <p:grpSpPr>
          <a:xfrm>
            <a:off x="8399077" y="3802110"/>
            <a:ext cx="2407370" cy="542456"/>
            <a:chOff x="8876875" y="4180682"/>
            <a:chExt cx="2963866" cy="667852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DBBC4E44-3E1E-4B6E-874D-647A01D7BE75}"/>
                </a:ext>
              </a:extLst>
            </p:cNvPr>
            <p:cNvSpPr/>
            <p:nvPr/>
          </p:nvSpPr>
          <p:spPr bwMode="auto">
            <a:xfrm>
              <a:off x="8913931" y="4192322"/>
              <a:ext cx="2790212" cy="623052"/>
            </a:xfrm>
            <a:prstGeom prst="rect">
              <a:avLst/>
            </a:prstGeom>
            <a:solidFill>
              <a:srgbClr val="D8CBCB"/>
            </a:solidFill>
            <a:ln w="25400" cap="flat" cmpd="sng" algn="ctr">
              <a:solidFill>
                <a:srgbClr val="D8CBC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37136" tIns="37136" rIns="37136" bIns="37136" numCol="1" rtlCol="0" anchor="ctr" anchorCtr="0" compatLnSpc="1">
              <a:prstTxWarp prst="textNoShape">
                <a:avLst/>
              </a:prstTxWarp>
            </a:bodyPr>
            <a:lstStyle/>
            <a:p>
              <a:pPr marL="190822" marR="0" lvl="0" indent="-190822" algn="l" defTabSz="742657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+mn-ea"/>
                <a:cs typeface="Lao UI" panose="020B0502040204020203" pitchFamily="34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D482B3DC-A48A-4389-93E0-DBB4488C97B5}"/>
                </a:ext>
              </a:extLst>
            </p:cNvPr>
            <p:cNvSpPr/>
            <p:nvPr/>
          </p:nvSpPr>
          <p:spPr>
            <a:xfrm>
              <a:off x="8876875" y="4180682"/>
              <a:ext cx="2963866" cy="6678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7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Calibri "/>
                  <a:ea typeface="+mn-ea"/>
                  <a:cs typeface="Lao UI" panose="020B0502040204020203" pitchFamily="34" charset="0"/>
                  <a:sym typeface="Wingdings" panose="05000000000000000000" pitchFamily="2" charset="2"/>
                </a:rPr>
                <a:t>MMx notebook to significantly accelerate modeling phase, and ensure that exhaustive set of iterations are tried out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AFED5C-4475-401C-8C78-BCA342D35B2D}"/>
              </a:ext>
            </a:extLst>
          </p:cNvPr>
          <p:cNvGrpSpPr/>
          <p:nvPr/>
        </p:nvGrpSpPr>
        <p:grpSpPr>
          <a:xfrm>
            <a:off x="8392229" y="4584296"/>
            <a:ext cx="2551722" cy="548080"/>
            <a:chOff x="8868442" y="5176836"/>
            <a:chExt cx="3141588" cy="674776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884D552-F42B-4EDB-BF1B-3C0262C332BB}"/>
                </a:ext>
              </a:extLst>
            </p:cNvPr>
            <p:cNvSpPr/>
            <p:nvPr/>
          </p:nvSpPr>
          <p:spPr bwMode="auto">
            <a:xfrm>
              <a:off x="8913931" y="5195175"/>
              <a:ext cx="2790212" cy="656437"/>
            </a:xfrm>
            <a:prstGeom prst="rect">
              <a:avLst/>
            </a:prstGeom>
            <a:solidFill>
              <a:srgbClr val="D8CBCB"/>
            </a:solidFill>
            <a:ln w="25400" cap="flat" cmpd="sng" algn="ctr">
              <a:solidFill>
                <a:srgbClr val="D8CBC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37136" tIns="37136" rIns="37136" bIns="37136" numCol="1" rtlCol="0" anchor="ctr" anchorCtr="0" compatLnSpc="1">
              <a:prstTxWarp prst="textNoShape">
                <a:avLst/>
              </a:prstTxWarp>
            </a:bodyPr>
            <a:lstStyle/>
            <a:p>
              <a:pPr marL="190822" marR="0" lvl="0" indent="-190822" algn="l" defTabSz="742657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+mn-ea"/>
                <a:cs typeface="Lao UI" panose="020B0502040204020203" pitchFamily="34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B373B0B-F422-43C6-9DC2-4531B6EE4343}"/>
                </a:ext>
              </a:extLst>
            </p:cNvPr>
            <p:cNvSpPr/>
            <p:nvPr/>
          </p:nvSpPr>
          <p:spPr>
            <a:xfrm>
              <a:off x="8868442" y="5176836"/>
              <a:ext cx="3141588" cy="6678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7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Calibri "/>
                  <a:ea typeface="+mn-ea"/>
                  <a:cs typeface="Lao UI" panose="020B0502040204020203" pitchFamily="34" charset="0"/>
                  <a:sym typeface="Wingdings" panose="05000000000000000000" pitchFamily="2" charset="2"/>
                </a:rPr>
                <a:t>ADS notebooks with modularized codes increase reusability across markets, and easily assimilate business rule changes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0D6D21-C146-4B19-95E3-EAC62CCF9D56}"/>
              </a:ext>
            </a:extLst>
          </p:cNvPr>
          <p:cNvGrpSpPr/>
          <p:nvPr/>
        </p:nvGrpSpPr>
        <p:grpSpPr>
          <a:xfrm>
            <a:off x="8416462" y="5389588"/>
            <a:ext cx="2355683" cy="542456"/>
            <a:chOff x="8876875" y="5852240"/>
            <a:chExt cx="2900232" cy="667852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CCACAD49-D85E-43A5-AC27-819132184B3B}"/>
                </a:ext>
              </a:extLst>
            </p:cNvPr>
            <p:cNvSpPr/>
            <p:nvPr/>
          </p:nvSpPr>
          <p:spPr bwMode="auto">
            <a:xfrm>
              <a:off x="8902054" y="5891987"/>
              <a:ext cx="2790212" cy="612046"/>
            </a:xfrm>
            <a:prstGeom prst="rect">
              <a:avLst/>
            </a:prstGeom>
            <a:solidFill>
              <a:srgbClr val="D8CBCB"/>
            </a:solidFill>
            <a:ln w="25400" cap="flat" cmpd="sng" algn="ctr">
              <a:solidFill>
                <a:srgbClr val="D8CBC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37136" tIns="37136" rIns="37136" bIns="3713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742657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o UI" panose="020B0502040204020203" pitchFamily="34" charset="0"/>
                <a:ea typeface="+mn-ea"/>
                <a:cs typeface="Lao UI" panose="020B0502040204020203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5FF9B0FE-2609-4EA5-9BEC-06FB9836E9BC}"/>
                </a:ext>
              </a:extLst>
            </p:cNvPr>
            <p:cNvSpPr/>
            <p:nvPr/>
          </p:nvSpPr>
          <p:spPr>
            <a:xfrm>
              <a:off x="8876875" y="5852240"/>
              <a:ext cx="2900232" cy="6678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7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Calibri "/>
                  <a:ea typeface="+mn-ea"/>
                  <a:cs typeface="Lao UI" panose="020B0502040204020203" pitchFamily="34" charset="0"/>
                  <a:sym typeface="Wingdings" panose="05000000000000000000" pitchFamily="2" charset="2"/>
                </a:rPr>
                <a:t>Quickly gain high confidence on raw data, and identify anomalies, through the BRD, and the EDA and QC bricks</a:t>
              </a:r>
            </a:p>
          </p:txBody>
        </p:sp>
      </p:grp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62657FFE-B888-452B-B3F9-0FCA06156ECC}"/>
              </a:ext>
            </a:extLst>
          </p:cNvPr>
          <p:cNvSpPr/>
          <p:nvPr/>
        </p:nvSpPr>
        <p:spPr bwMode="auto">
          <a:xfrm rot="5400000">
            <a:off x="6096636" y="3734946"/>
            <a:ext cx="4106901" cy="136758"/>
          </a:xfrm>
          <a:prstGeom prst="triangle">
            <a:avLst/>
          </a:prstGeom>
          <a:solidFill>
            <a:srgbClr val="00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190822" marR="0" lvl="0" indent="-190822" algn="l" defTabSz="74265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ADDE4168-E523-4630-AEE9-E75C45F21964}"/>
              </a:ext>
            </a:extLst>
          </p:cNvPr>
          <p:cNvSpPr/>
          <p:nvPr/>
        </p:nvSpPr>
        <p:spPr bwMode="auto">
          <a:xfrm rot="16200000">
            <a:off x="9496725" y="1938731"/>
            <a:ext cx="117033" cy="193105"/>
          </a:xfrm>
          <a:prstGeom prst="chevron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190822" marR="0" lvl="0" indent="-190822" algn="l" defTabSz="74265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7" name="Arrow: Chevron 146">
            <a:extLst>
              <a:ext uri="{FF2B5EF4-FFF2-40B4-BE49-F238E27FC236}">
                <a16:creationId xmlns:a16="http://schemas.microsoft.com/office/drawing/2014/main" id="{3F90A172-8B2F-40FF-8F2B-D17D7F56F528}"/>
              </a:ext>
            </a:extLst>
          </p:cNvPr>
          <p:cNvSpPr/>
          <p:nvPr/>
        </p:nvSpPr>
        <p:spPr bwMode="auto">
          <a:xfrm rot="16200000">
            <a:off x="9497501" y="2766137"/>
            <a:ext cx="117033" cy="193105"/>
          </a:xfrm>
          <a:prstGeom prst="chevron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190822" marR="0" lvl="0" indent="-190822" algn="l" defTabSz="74265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9" name="Arrow: Chevron 148">
            <a:extLst>
              <a:ext uri="{FF2B5EF4-FFF2-40B4-BE49-F238E27FC236}">
                <a16:creationId xmlns:a16="http://schemas.microsoft.com/office/drawing/2014/main" id="{77E43358-AEAC-4947-A2C9-C33488D74467}"/>
              </a:ext>
            </a:extLst>
          </p:cNvPr>
          <p:cNvSpPr/>
          <p:nvPr/>
        </p:nvSpPr>
        <p:spPr bwMode="auto">
          <a:xfrm rot="16200000">
            <a:off x="9497501" y="3557703"/>
            <a:ext cx="117033" cy="193105"/>
          </a:xfrm>
          <a:prstGeom prst="chevron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190822" marR="0" lvl="0" indent="-190822" algn="l" defTabSz="74265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0" name="Arrow: Chevron 149">
            <a:extLst>
              <a:ext uri="{FF2B5EF4-FFF2-40B4-BE49-F238E27FC236}">
                <a16:creationId xmlns:a16="http://schemas.microsoft.com/office/drawing/2014/main" id="{DD537916-C6E5-48CB-98EB-A399FE9CFFFA}"/>
              </a:ext>
            </a:extLst>
          </p:cNvPr>
          <p:cNvSpPr/>
          <p:nvPr/>
        </p:nvSpPr>
        <p:spPr bwMode="auto">
          <a:xfrm rot="16200000">
            <a:off x="9496725" y="4329951"/>
            <a:ext cx="117033" cy="193105"/>
          </a:xfrm>
          <a:prstGeom prst="chevron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190822" marR="0" lvl="0" indent="-190822" algn="l" defTabSz="74265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2" name="Arrow: Chevron 151">
            <a:extLst>
              <a:ext uri="{FF2B5EF4-FFF2-40B4-BE49-F238E27FC236}">
                <a16:creationId xmlns:a16="http://schemas.microsoft.com/office/drawing/2014/main" id="{64E91E95-9BED-45A9-8FD9-8F56C51E699D}"/>
              </a:ext>
            </a:extLst>
          </p:cNvPr>
          <p:cNvSpPr/>
          <p:nvPr/>
        </p:nvSpPr>
        <p:spPr bwMode="auto">
          <a:xfrm rot="16200000">
            <a:off x="9496725" y="5152881"/>
            <a:ext cx="117033" cy="193105"/>
          </a:xfrm>
          <a:prstGeom prst="chevron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190822" marR="0" lvl="0" indent="-190822" algn="l" defTabSz="74265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3" name="Arrow: Chevron 152">
            <a:extLst>
              <a:ext uri="{FF2B5EF4-FFF2-40B4-BE49-F238E27FC236}">
                <a16:creationId xmlns:a16="http://schemas.microsoft.com/office/drawing/2014/main" id="{466AB62A-F831-419F-BABF-28B4EE998795}"/>
              </a:ext>
            </a:extLst>
          </p:cNvPr>
          <p:cNvSpPr/>
          <p:nvPr/>
        </p:nvSpPr>
        <p:spPr bwMode="auto">
          <a:xfrm rot="16200000">
            <a:off x="9496726" y="5961573"/>
            <a:ext cx="117033" cy="193105"/>
          </a:xfrm>
          <a:prstGeom prst="chevron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190822" marR="0" lvl="0" indent="-190822" algn="l" defTabSz="742657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36943B60-FAB3-49FA-A288-290E1DC0931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66" y="2138640"/>
            <a:ext cx="453187" cy="453187"/>
          </a:xfrm>
          <a:prstGeom prst="rect">
            <a:avLst/>
          </a:prstGeom>
        </p:spPr>
      </p:pic>
      <p:sp>
        <p:nvSpPr>
          <p:cNvPr id="154" name="Title 3">
            <a:extLst>
              <a:ext uri="{FF2B5EF4-FFF2-40B4-BE49-F238E27FC236}">
                <a16:creationId xmlns:a16="http://schemas.microsoft.com/office/drawing/2014/main" id="{1AC98BD1-FC12-429B-92A7-47383E1F01E6}"/>
              </a:ext>
            </a:extLst>
          </p:cNvPr>
          <p:cNvSpPr txBox="1">
            <a:spLocks/>
          </p:cNvSpPr>
          <p:nvPr/>
        </p:nvSpPr>
        <p:spPr>
          <a:xfrm>
            <a:off x="271668" y="176600"/>
            <a:ext cx="116790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4265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525252"/>
                </a:solidFill>
                <a:effectLst/>
                <a:uLnTx/>
                <a:uFillTx/>
                <a:latin typeface="Selawik" panose="020B0502040204020203" pitchFamily="34" charset="0"/>
                <a:ea typeface="+mj-ea"/>
                <a:cs typeface="Arial" panose="020B0604020202020204" pitchFamily="34" charset="0"/>
              </a:rPr>
              <a:t>A robust solution framework is being established in order to ensure high quality reproducible outcomes which will enable us to scale quickly</a:t>
            </a:r>
          </a:p>
        </p:txBody>
      </p:sp>
      <p:sp>
        <p:nvSpPr>
          <p:cNvPr id="159" name="Text Box 13">
            <a:extLst>
              <a:ext uri="{FF2B5EF4-FFF2-40B4-BE49-F238E27FC236}">
                <a16:creationId xmlns:a16="http://schemas.microsoft.com/office/drawing/2014/main" id="{7709B9A2-3692-4AE6-8004-4EAE9A049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44490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Promotional Response Modelling (3/8)</a:t>
            </a:r>
          </a:p>
        </p:txBody>
      </p:sp>
      <p:sp>
        <p:nvSpPr>
          <p:cNvPr id="158" name="Text Box 13">
            <a:hlinkClick r:id="rId16" action="ppaction://hlinksldjump"/>
            <a:extLst>
              <a:ext uri="{FF2B5EF4-FFF2-40B4-BE49-F238E27FC236}">
                <a16:creationId xmlns:a16="http://schemas.microsoft.com/office/drawing/2014/main" id="{E37FBAE3-74D8-426B-93F0-8B9659FFC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120" y="6596390"/>
            <a:ext cx="9818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100" dirty="0">
                <a:latin typeface="Calibri" panose="020F0502020204030204"/>
              </a:rPr>
              <a:t>Back to Index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5186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7E63AA-B5AA-4C18-889E-9C7B37116CA6}"/>
              </a:ext>
            </a:extLst>
          </p:cNvPr>
          <p:cNvSpPr txBox="1"/>
          <p:nvPr/>
        </p:nvSpPr>
        <p:spPr>
          <a:xfrm>
            <a:off x="1571158" y="2705193"/>
            <a:ext cx="2194717" cy="22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90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(Completed - Nov’17)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7926B6-F805-47E3-BFAB-F4F71E288BA6}"/>
              </a:ext>
            </a:extLst>
          </p:cNvPr>
          <p:cNvSpPr/>
          <p:nvPr/>
        </p:nvSpPr>
        <p:spPr>
          <a:xfrm>
            <a:off x="2266114" y="2512864"/>
            <a:ext cx="73289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France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02360-4AF1-43A4-A385-599520945EF4}"/>
              </a:ext>
            </a:extLst>
          </p:cNvPr>
          <p:cNvSpPr txBox="1"/>
          <p:nvPr/>
        </p:nvSpPr>
        <p:spPr>
          <a:xfrm>
            <a:off x="3683885" y="2721099"/>
            <a:ext cx="2268975" cy="22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90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(Completed - Mar’18)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7EA4CE-7D49-4DCC-B6FE-A0B9CE608B88}"/>
              </a:ext>
            </a:extLst>
          </p:cNvPr>
          <p:cNvSpPr/>
          <p:nvPr/>
        </p:nvSpPr>
        <p:spPr>
          <a:xfrm>
            <a:off x="4522424" y="2528774"/>
            <a:ext cx="63831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Brazil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127AEB-53DB-411E-B177-497EC5ABAFC4}"/>
              </a:ext>
            </a:extLst>
          </p:cNvPr>
          <p:cNvCxnSpPr/>
          <p:nvPr/>
        </p:nvCxnSpPr>
        <p:spPr>
          <a:xfrm>
            <a:off x="2658310" y="2351648"/>
            <a:ext cx="0" cy="2150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0814ED-EB73-44DA-AD25-CE7B004801E4}"/>
              </a:ext>
            </a:extLst>
          </p:cNvPr>
          <p:cNvCxnSpPr/>
          <p:nvPr/>
        </p:nvCxnSpPr>
        <p:spPr>
          <a:xfrm>
            <a:off x="4834994" y="2333365"/>
            <a:ext cx="0" cy="2150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54DA15-FA70-4D70-A139-49EC804813A1}"/>
              </a:ext>
            </a:extLst>
          </p:cNvPr>
          <p:cNvCxnSpPr/>
          <p:nvPr/>
        </p:nvCxnSpPr>
        <p:spPr>
          <a:xfrm>
            <a:off x="7095881" y="2336043"/>
            <a:ext cx="0" cy="2150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ACE2596-EFFA-4EF2-AD99-5CC92766A36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62" y="1671720"/>
            <a:ext cx="804479" cy="602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7ADBB2-89E9-4A10-BDBD-6746B0C26F01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31" y="1679176"/>
            <a:ext cx="596843" cy="5968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3081FA-4C4B-4EC6-8F1C-77B510E69C4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192" y="1671722"/>
            <a:ext cx="589666" cy="5896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15126D-785C-40B3-8B9E-92402C5E3F34}"/>
              </a:ext>
            </a:extLst>
          </p:cNvPr>
          <p:cNvCxnSpPr/>
          <p:nvPr/>
        </p:nvCxnSpPr>
        <p:spPr>
          <a:xfrm>
            <a:off x="9496099" y="2336043"/>
            <a:ext cx="0" cy="2150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B97365-5790-4F28-94F1-F1EE29280EB1}"/>
              </a:ext>
            </a:extLst>
          </p:cNvPr>
          <p:cNvSpPr txBox="1"/>
          <p:nvPr/>
        </p:nvSpPr>
        <p:spPr>
          <a:xfrm>
            <a:off x="5897870" y="2721099"/>
            <a:ext cx="2524891" cy="22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90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(Expected Completion - Jun’18)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ACA0A5-E2CB-4950-A864-68A1638F5F07}"/>
              </a:ext>
            </a:extLst>
          </p:cNvPr>
          <p:cNvSpPr/>
          <p:nvPr/>
        </p:nvSpPr>
        <p:spPr>
          <a:xfrm>
            <a:off x="6747091" y="2528774"/>
            <a:ext cx="66877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Japan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DA1A67-C180-45C9-9D90-4C5AAE4C2FFE}"/>
              </a:ext>
            </a:extLst>
          </p:cNvPr>
          <p:cNvSpPr txBox="1"/>
          <p:nvPr/>
        </p:nvSpPr>
        <p:spPr>
          <a:xfrm>
            <a:off x="8232727" y="2721099"/>
            <a:ext cx="2524891" cy="22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90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(Expected Completion - Jun’18)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B3E208-93E8-4D75-B74E-31C68D7DAC40}"/>
              </a:ext>
            </a:extLst>
          </p:cNvPr>
          <p:cNvSpPr/>
          <p:nvPr/>
        </p:nvSpPr>
        <p:spPr>
          <a:xfrm>
            <a:off x="9048877" y="2528772"/>
            <a:ext cx="90762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Germany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B9BCEB9-54C3-412B-9B14-1DD97B51740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557" y="1679176"/>
            <a:ext cx="596843" cy="596843"/>
          </a:xfrm>
          <a:prstGeom prst="rect">
            <a:avLst/>
          </a:prstGeom>
        </p:spPr>
      </p:pic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B959CE19-0CA6-4CAC-9287-10BAB4DA2379}"/>
              </a:ext>
            </a:extLst>
          </p:cNvPr>
          <p:cNvGraphicFramePr/>
          <p:nvPr>
            <p:custDataLst>
              <p:tags r:id="rId1"/>
            </p:custDataLst>
            <p:extLst/>
          </p:nvPr>
        </p:nvGraphicFramePr>
        <p:xfrm>
          <a:off x="6317638" y="4100413"/>
          <a:ext cx="4459435" cy="1445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9EC28E2-8EC4-45BE-8984-1CF49CD66160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6604194" y="5558772"/>
            <a:ext cx="707806" cy="1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2727E5A3-EC9C-43BC-8D4E-EC1CD826AF64}" type="datetime'''''Deta''i''l''''''''''''''''''''''''''''''''''''''''in''g'''">
              <a:rPr kumimoji="0" lang="en-US" altLang="en-US" sz="97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pPr marL="0" marR="0" lvl="0" indent="0" algn="ctr" defTabSz="74265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Detailing</a:t>
            </a:fld>
            <a:endParaRPr kumimoji="0" lang="en-US" sz="97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2F800B5-249C-4BB4-AE28-7FC835AD4E25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8100002" y="5558772"/>
            <a:ext cx="550516" cy="1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E965E8-E55C-4FEA-806D-D13222CF944A}" type="datetime'''''''''E''v''e''''''''''''nt''''''s'''''''''''''">
              <a:rPr kumimoji="0" lang="en-US" altLang="en-US" sz="97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pPr marL="0" marR="0" lvl="0" indent="0" algn="ctr" defTabSz="74265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Events</a:t>
            </a:fld>
            <a:endParaRPr kumimoji="0" lang="en-US" sz="97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DFFE412-AC55-4DCA-93DD-49655A06F9CF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9655032" y="5558771"/>
            <a:ext cx="515705" cy="1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B9CD13A-8BC4-4EAE-80BA-6619A35C9DA2}" type="datetime'''''D''''''''''''i''''gi''''''t''''a''''''''''''''''l'''''''">
              <a:rPr kumimoji="0" lang="en-US" altLang="en-US" sz="97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pPr marL="0" marR="0" lvl="0" indent="0" algn="ctr" defTabSz="74265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Digital</a:t>
            </a:fld>
            <a:endParaRPr kumimoji="0" lang="en-US" sz="97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4980A9-F151-4D2A-B3E5-51B75EB9E5D9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5208398" y="5888615"/>
            <a:ext cx="74261" cy="74261"/>
          </a:xfrm>
          <a:prstGeom prst="ellipse">
            <a:avLst/>
          </a:prstGeom>
          <a:solidFill>
            <a:srgbClr val="C30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53D6FEE-0069-4E01-852D-08B40C086560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5739246" y="5886037"/>
            <a:ext cx="74261" cy="742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EDF6DD8-C3BA-4F4C-AF84-883C9295EF63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6184815" y="5886037"/>
            <a:ext cx="74261" cy="7426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BA57D9D-19F7-4183-9893-C21171C96771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6647615" y="5888615"/>
            <a:ext cx="74261" cy="7426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65C7447-E9D9-421B-AEA3-1E395246E532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5323831" y="5839367"/>
            <a:ext cx="445569" cy="17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6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89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t>France</a:t>
            </a:r>
            <a:endParaRPr kumimoji="0" lang="en-US" sz="89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0639AD44-6615-425A-96DD-D8A5DCBE7B40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5854477" y="5838686"/>
            <a:ext cx="445569" cy="17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6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89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Brazil</a:t>
            </a:r>
            <a:endParaRPr kumimoji="0" lang="en-US" sz="89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6F7C424B-4FA9-49D1-9380-66EAB55F959A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6298383" y="5839367"/>
            <a:ext cx="445569" cy="17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6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89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Japan</a:t>
            </a:r>
            <a:endParaRPr kumimoji="0" lang="en-US" sz="89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C8450B3E-4121-439E-AEF0-82594948B1A8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6763990" y="5833252"/>
            <a:ext cx="445569" cy="17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426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89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Germany</a:t>
            </a:r>
            <a:endParaRPr kumimoji="0" lang="en-US" sz="89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32" name="Rounded Rectangle 163">
            <a:extLst>
              <a:ext uri="{FF2B5EF4-FFF2-40B4-BE49-F238E27FC236}">
                <a16:creationId xmlns:a16="http://schemas.microsoft.com/office/drawing/2014/main" id="{6827E043-8C2C-4D80-87C1-A3BC8E39B8B2}"/>
              </a:ext>
            </a:extLst>
          </p:cNvPr>
          <p:cNvSpPr/>
          <p:nvPr/>
        </p:nvSpPr>
        <p:spPr bwMode="gray">
          <a:xfrm>
            <a:off x="1488692" y="1671719"/>
            <a:ext cx="9301254" cy="2230146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ounded Rectangle 164">
            <a:extLst>
              <a:ext uri="{FF2B5EF4-FFF2-40B4-BE49-F238E27FC236}">
                <a16:creationId xmlns:a16="http://schemas.microsoft.com/office/drawing/2014/main" id="{9A615F60-B2BB-4495-B064-728D05B22B69}"/>
              </a:ext>
            </a:extLst>
          </p:cNvPr>
          <p:cNvSpPr/>
          <p:nvPr/>
        </p:nvSpPr>
        <p:spPr bwMode="gray">
          <a:xfrm>
            <a:off x="1488692" y="4059172"/>
            <a:ext cx="9301254" cy="1734642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Double Bracket 33">
            <a:extLst>
              <a:ext uri="{FF2B5EF4-FFF2-40B4-BE49-F238E27FC236}">
                <a16:creationId xmlns:a16="http://schemas.microsoft.com/office/drawing/2014/main" id="{54DB98B2-0FF0-4BC4-83A3-7A22378F8EB0}"/>
              </a:ext>
            </a:extLst>
          </p:cNvPr>
          <p:cNvSpPr/>
          <p:nvPr/>
        </p:nvSpPr>
        <p:spPr bwMode="gray">
          <a:xfrm>
            <a:off x="1613008" y="3024815"/>
            <a:ext cx="2039875" cy="683206"/>
          </a:xfrm>
          <a:prstGeom prst="bracketPair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Detailing</a:t>
            </a:r>
          </a:p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Events:</a:t>
            </a:r>
            <a:r>
              <a:rPr kumimoji="0" lang="en-US" sz="81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Local,Congress,Cascading,Standalone</a:t>
            </a:r>
          </a:p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Digital:</a:t>
            </a:r>
            <a:r>
              <a:rPr kumimoji="0" lang="en-US" sz="81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YouTube,Twitter,Webcast,Website</a:t>
            </a:r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13DBDE7A-49EA-43DE-830C-38B2ECC15C35}"/>
              </a:ext>
            </a:extLst>
          </p:cNvPr>
          <p:cNvSpPr/>
          <p:nvPr/>
        </p:nvSpPr>
        <p:spPr bwMode="gray">
          <a:xfrm>
            <a:off x="3727487" y="3024816"/>
            <a:ext cx="2227846" cy="680598"/>
          </a:xfrm>
          <a:prstGeom prst="bracketPair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Detailing</a:t>
            </a:r>
          </a:p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BPV</a:t>
            </a:r>
          </a:p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Events:</a:t>
            </a:r>
          </a:p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Sponsorship</a:t>
            </a:r>
          </a:p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Digital:</a:t>
            </a:r>
            <a:r>
              <a:rPr kumimoji="0" lang="en-US" sz="81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Website and Email Newsletter</a:t>
            </a:r>
          </a:p>
        </p:txBody>
      </p:sp>
      <p:sp>
        <p:nvSpPr>
          <p:cNvPr id="36" name="Double Bracket 35">
            <a:extLst>
              <a:ext uri="{FF2B5EF4-FFF2-40B4-BE49-F238E27FC236}">
                <a16:creationId xmlns:a16="http://schemas.microsoft.com/office/drawing/2014/main" id="{3727A548-DE98-47BD-B329-0540043099B2}"/>
              </a:ext>
            </a:extLst>
          </p:cNvPr>
          <p:cNvSpPr/>
          <p:nvPr/>
        </p:nvSpPr>
        <p:spPr bwMode="gray">
          <a:xfrm>
            <a:off x="6029937" y="3024815"/>
            <a:ext cx="2227846" cy="683206"/>
          </a:xfrm>
          <a:prstGeom prst="bracketPair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Detailing</a:t>
            </a:r>
          </a:p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Events:</a:t>
            </a:r>
            <a:r>
              <a:rPr kumimoji="0" lang="en-US" sz="81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Local events and Congress</a:t>
            </a:r>
          </a:p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Digital:</a:t>
            </a:r>
            <a:r>
              <a:rPr kumimoji="0" lang="en-US" sz="81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Webinar and SDeD</a:t>
            </a:r>
          </a:p>
        </p:txBody>
      </p:sp>
      <p:sp>
        <p:nvSpPr>
          <p:cNvPr id="37" name="Double Bracket 36">
            <a:extLst>
              <a:ext uri="{FF2B5EF4-FFF2-40B4-BE49-F238E27FC236}">
                <a16:creationId xmlns:a16="http://schemas.microsoft.com/office/drawing/2014/main" id="{050D6E2E-B9D4-47B3-8A60-3B57FA93B350}"/>
              </a:ext>
            </a:extLst>
          </p:cNvPr>
          <p:cNvSpPr/>
          <p:nvPr/>
        </p:nvSpPr>
        <p:spPr bwMode="gray">
          <a:xfrm>
            <a:off x="8332393" y="3024815"/>
            <a:ext cx="2341681" cy="683206"/>
          </a:xfrm>
          <a:prstGeom prst="bracketPair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Detailing</a:t>
            </a:r>
          </a:p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Events:</a:t>
            </a:r>
            <a:r>
              <a:rPr kumimoji="0" lang="en-US" sz="81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Local,Cooperation,Sponsoring,Congress,CME</a:t>
            </a:r>
          </a:p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Digital:</a:t>
            </a:r>
          </a:p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Infocenter and Webcast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242A4BE-7399-4123-B142-C29B076258F6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2108687" y="5531834"/>
            <a:ext cx="707806" cy="1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2727E5A3-EC9C-43BC-8D4E-EC1CD826AF64}" type="datetime'''''Deta''i''l''''''''''''''''''''''''''''''''''''''''in''g'''">
              <a:rPr kumimoji="0" lang="en-US" altLang="en-US" sz="97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pPr marL="0" marR="0" lvl="0" indent="0" algn="ctr" defTabSz="74265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Detailing</a:t>
            </a:fld>
            <a:endParaRPr kumimoji="0" lang="en-US" sz="97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AF9BEFED-F832-49AD-9614-17F99B1DDA31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3604493" y="5531834"/>
            <a:ext cx="550516" cy="1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6E965E8-E55C-4FEA-806D-D13222CF944A}" type="datetime'''''''''E''v''e''''''''''''nt''''''s'''''''''''''">
              <a:rPr kumimoji="0" lang="en-US" altLang="en-US" sz="97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pPr marL="0" marR="0" lvl="0" indent="0" algn="ctr" defTabSz="74265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Events</a:t>
            </a:fld>
            <a:endParaRPr kumimoji="0" lang="en-US" sz="97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4A34BECD-7CC4-4423-A096-B026D4DEDA9F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auto">
          <a:xfrm>
            <a:off x="5159524" y="5531834"/>
            <a:ext cx="515705" cy="1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B9CD13A-8BC4-4EAE-80BA-6619A35C9DA2}" type="datetime'''''D''''''''''''i''''gi''''''t''''a''''''''''''''''l'''''''">
              <a:rPr kumimoji="0" lang="en-US" altLang="en-US" sz="975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+mn-lt"/>
              </a:rPr>
              <a:pPr marL="0" marR="0" lvl="0" indent="0" algn="ctr" defTabSz="74265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Digital</a:t>
            </a:fld>
            <a:endParaRPr kumimoji="0" lang="en-US" sz="975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F81BCD7-729B-4AA8-901B-4617F9B331BB}"/>
              </a:ext>
            </a:extLst>
          </p:cNvPr>
          <p:cNvCxnSpPr/>
          <p:nvPr/>
        </p:nvCxnSpPr>
        <p:spPr>
          <a:xfrm flipV="1">
            <a:off x="6216144" y="4188144"/>
            <a:ext cx="0" cy="1410970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ot"/>
            <a:miter lim="800000"/>
            <a:headEnd type="oval"/>
            <a:tailEnd type="oval"/>
          </a:ln>
          <a:effectLst/>
        </p:spPr>
      </p:cxnSp>
      <p:graphicFrame>
        <p:nvGraphicFramePr>
          <p:cNvPr id="54" name="Chart 53">
            <a:extLst>
              <a:ext uri="{FF2B5EF4-FFF2-40B4-BE49-F238E27FC236}">
                <a16:creationId xmlns:a16="http://schemas.microsoft.com/office/drawing/2014/main" id="{E743390B-5E6A-435F-A2C3-6F4FB33B7A17}"/>
              </a:ext>
            </a:extLst>
          </p:cNvPr>
          <p:cNvGraphicFramePr/>
          <p:nvPr>
            <p:custDataLst>
              <p:tags r:id="rId16"/>
            </p:custDataLst>
            <p:extLst/>
          </p:nvPr>
        </p:nvGraphicFramePr>
        <p:xfrm>
          <a:off x="1727911" y="4154266"/>
          <a:ext cx="4386749" cy="1392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sp>
        <p:nvSpPr>
          <p:cNvPr id="55" name="Rectangle 54"/>
          <p:cNvSpPr/>
          <p:nvPr/>
        </p:nvSpPr>
        <p:spPr bwMode="gray">
          <a:xfrm rot="20162119">
            <a:off x="10293532" y="4547576"/>
            <a:ext cx="351540" cy="3713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 dirty="0">
              <a:ln>
                <a:solidFill>
                  <a:srgbClr val="000000"/>
                </a:solidFill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Title 3">
            <a:extLst>
              <a:ext uri="{FF2B5EF4-FFF2-40B4-BE49-F238E27FC236}">
                <a16:creationId xmlns:a16="http://schemas.microsoft.com/office/drawing/2014/main" id="{8AAABCBF-0F19-4BF3-9C4A-BF714E0C45E4}"/>
              </a:ext>
            </a:extLst>
          </p:cNvPr>
          <p:cNvSpPr txBox="1">
            <a:spLocks/>
          </p:cNvSpPr>
          <p:nvPr/>
        </p:nvSpPr>
        <p:spPr>
          <a:xfrm>
            <a:off x="271668" y="176600"/>
            <a:ext cx="116790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4265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+mj-ea"/>
                <a:cs typeface="+mj-cs"/>
              </a:rPr>
              <a:t>Starting in August last year, we are on our way to successfully execute marketing mix projects across four Must-Win markets for Brand I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Selawik" panose="020B0502040204020203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8" name="Text Box 13">
            <a:extLst>
              <a:ext uri="{FF2B5EF4-FFF2-40B4-BE49-F238E27FC236}">
                <a16:creationId xmlns:a16="http://schemas.microsoft.com/office/drawing/2014/main" id="{3187AEDA-4EF9-4CCF-A3A9-488F794D3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44490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Promotional Response Modelling (4/8)</a:t>
            </a:r>
          </a:p>
        </p:txBody>
      </p:sp>
      <p:sp>
        <p:nvSpPr>
          <p:cNvPr id="47" name="Text Box 13">
            <a:hlinkClick r:id="rId28" action="ppaction://hlinksldjump"/>
            <a:extLst>
              <a:ext uri="{FF2B5EF4-FFF2-40B4-BE49-F238E27FC236}">
                <a16:creationId xmlns:a16="http://schemas.microsoft.com/office/drawing/2014/main" id="{07D32C1A-F214-4C60-894D-DE4146672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120" y="6596390"/>
            <a:ext cx="9818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100" dirty="0">
                <a:latin typeface="Calibri" panose="020F0502020204030204"/>
              </a:rPr>
              <a:t>Back to Index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456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roup 274">
            <a:extLst>
              <a:ext uri="{FF2B5EF4-FFF2-40B4-BE49-F238E27FC236}">
                <a16:creationId xmlns:a16="http://schemas.microsoft.com/office/drawing/2014/main" id="{02E4B935-4BA2-4B2F-891E-1C04176A21C3}"/>
              </a:ext>
            </a:extLst>
          </p:cNvPr>
          <p:cNvGrpSpPr/>
          <p:nvPr/>
        </p:nvGrpSpPr>
        <p:grpSpPr>
          <a:xfrm>
            <a:off x="2020426" y="1722823"/>
            <a:ext cx="7424987" cy="3797949"/>
            <a:chOff x="538789" y="1131575"/>
            <a:chExt cx="5819028" cy="2895599"/>
          </a:xfrm>
          <a:solidFill>
            <a:srgbClr val="E9E9E9"/>
          </a:solidFill>
        </p:grpSpPr>
        <p:grpSp>
          <p:nvGrpSpPr>
            <p:cNvPr id="389" name="Group 341">
              <a:extLst>
                <a:ext uri="{FF2B5EF4-FFF2-40B4-BE49-F238E27FC236}">
                  <a16:creationId xmlns:a16="http://schemas.microsoft.com/office/drawing/2014/main" id="{D1785B3E-9196-4034-BDD7-D7B9379EA6DB}"/>
                </a:ext>
              </a:extLst>
            </p:cNvPr>
            <p:cNvGrpSpPr/>
            <p:nvPr/>
          </p:nvGrpSpPr>
          <p:grpSpPr>
            <a:xfrm>
              <a:off x="2984512" y="2355982"/>
              <a:ext cx="1110006" cy="1241414"/>
              <a:chOff x="4097338" y="2217738"/>
              <a:chExt cx="1139825" cy="1274763"/>
            </a:xfrm>
            <a:grpFill/>
          </p:grpSpPr>
          <p:sp>
            <p:nvSpPr>
              <p:cNvPr id="567" name="Freeform 5">
                <a:extLst>
                  <a:ext uri="{FF2B5EF4-FFF2-40B4-BE49-F238E27FC236}">
                    <a16:creationId xmlns:a16="http://schemas.microsoft.com/office/drawing/2014/main" id="{5D9FEC3A-83B8-46C4-8373-71AE3B3DEC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225" y="3086100"/>
                <a:ext cx="120650" cy="233363"/>
              </a:xfrm>
              <a:custGeom>
                <a:avLst/>
                <a:gdLst/>
                <a:ahLst/>
                <a:cxnLst>
                  <a:cxn ang="0">
                    <a:pos x="9" y="114"/>
                  </a:cxn>
                  <a:cxn ang="0">
                    <a:pos x="18" y="94"/>
                  </a:cxn>
                  <a:cxn ang="0">
                    <a:pos x="11" y="71"/>
                  </a:cxn>
                  <a:cxn ang="0">
                    <a:pos x="40" y="43"/>
                  </a:cxn>
                  <a:cxn ang="0">
                    <a:pos x="71" y="13"/>
                  </a:cxn>
                  <a:cxn ang="0">
                    <a:pos x="73" y="0"/>
                  </a:cxn>
                  <a:cxn ang="0">
                    <a:pos x="91" y="42"/>
                  </a:cxn>
                  <a:cxn ang="0">
                    <a:pos x="91" y="49"/>
                  </a:cxn>
                  <a:cxn ang="0">
                    <a:pos x="84" y="47"/>
                  </a:cxn>
                  <a:cxn ang="0">
                    <a:pos x="64" y="126"/>
                  </a:cxn>
                  <a:cxn ang="0">
                    <a:pos x="25" y="175"/>
                  </a:cxn>
                  <a:cxn ang="0">
                    <a:pos x="5" y="151"/>
                  </a:cxn>
                  <a:cxn ang="0">
                    <a:pos x="5" y="140"/>
                  </a:cxn>
                  <a:cxn ang="0">
                    <a:pos x="0" y="122"/>
                  </a:cxn>
                  <a:cxn ang="0">
                    <a:pos x="9" y="114"/>
                  </a:cxn>
                </a:cxnLst>
                <a:rect l="0" t="0" r="r" b="b"/>
                <a:pathLst>
                  <a:path w="91" h="175">
                    <a:moveTo>
                      <a:pt x="9" y="114"/>
                    </a:moveTo>
                    <a:cubicBezTo>
                      <a:pt x="9" y="114"/>
                      <a:pt x="18" y="95"/>
                      <a:pt x="18" y="94"/>
                    </a:cubicBezTo>
                    <a:cubicBezTo>
                      <a:pt x="18" y="89"/>
                      <a:pt x="11" y="78"/>
                      <a:pt x="11" y="71"/>
                    </a:cubicBezTo>
                    <a:cubicBezTo>
                      <a:pt x="11" y="49"/>
                      <a:pt x="27" y="50"/>
                      <a:pt x="40" y="43"/>
                    </a:cubicBezTo>
                    <a:cubicBezTo>
                      <a:pt x="50" y="37"/>
                      <a:pt x="64" y="20"/>
                      <a:pt x="71" y="13"/>
                    </a:cubicBezTo>
                    <a:cubicBezTo>
                      <a:pt x="73" y="11"/>
                      <a:pt x="72" y="4"/>
                      <a:pt x="73" y="0"/>
                    </a:cubicBezTo>
                    <a:cubicBezTo>
                      <a:pt x="88" y="2"/>
                      <a:pt x="87" y="31"/>
                      <a:pt x="91" y="42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8"/>
                      <a:pt x="85" y="47"/>
                      <a:pt x="84" y="47"/>
                    </a:cubicBezTo>
                    <a:cubicBezTo>
                      <a:pt x="84" y="79"/>
                      <a:pt x="74" y="101"/>
                      <a:pt x="64" y="126"/>
                    </a:cubicBezTo>
                    <a:cubicBezTo>
                      <a:pt x="56" y="146"/>
                      <a:pt x="52" y="175"/>
                      <a:pt x="25" y="175"/>
                    </a:cubicBezTo>
                    <a:cubicBezTo>
                      <a:pt x="14" y="175"/>
                      <a:pt x="5" y="163"/>
                      <a:pt x="5" y="151"/>
                    </a:cubicBezTo>
                    <a:cubicBezTo>
                      <a:pt x="5" y="145"/>
                      <a:pt x="6" y="143"/>
                      <a:pt x="5" y="140"/>
                    </a:cubicBezTo>
                    <a:cubicBezTo>
                      <a:pt x="0" y="136"/>
                      <a:pt x="0" y="129"/>
                      <a:pt x="0" y="122"/>
                    </a:cubicBezTo>
                    <a:cubicBezTo>
                      <a:pt x="0" y="121"/>
                      <a:pt x="8" y="114"/>
                      <a:pt x="9" y="11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68" name="Freeform 6">
                <a:extLst>
                  <a:ext uri="{FF2B5EF4-FFF2-40B4-BE49-F238E27FC236}">
                    <a16:creationId xmlns:a16="http://schemas.microsoft.com/office/drawing/2014/main" id="{02C0A391-48FA-4F47-8741-66753E05F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338" y="2217738"/>
                <a:ext cx="1139825" cy="1274763"/>
              </a:xfrm>
              <a:custGeom>
                <a:avLst/>
                <a:gdLst/>
                <a:ahLst/>
                <a:cxnLst>
                  <a:cxn ang="0">
                    <a:pos x="499" y="66"/>
                  </a:cxn>
                  <a:cxn ang="0">
                    <a:pos x="527" y="81"/>
                  </a:cxn>
                  <a:cxn ang="0">
                    <a:pos x="609" y="86"/>
                  </a:cxn>
                  <a:cxn ang="0">
                    <a:pos x="644" y="89"/>
                  </a:cxn>
                  <a:cxn ang="0">
                    <a:pos x="644" y="136"/>
                  </a:cxn>
                  <a:cxn ang="0">
                    <a:pos x="620" y="115"/>
                  </a:cxn>
                  <a:cxn ang="0">
                    <a:pos x="679" y="223"/>
                  </a:cxn>
                  <a:cxn ang="0">
                    <a:pos x="699" y="267"/>
                  </a:cxn>
                  <a:cxn ang="0">
                    <a:pos x="730" y="310"/>
                  </a:cxn>
                  <a:cxn ang="0">
                    <a:pos x="755" y="348"/>
                  </a:cxn>
                  <a:cxn ang="0">
                    <a:pos x="787" y="359"/>
                  </a:cxn>
                  <a:cxn ang="0">
                    <a:pos x="853" y="346"/>
                  </a:cxn>
                  <a:cxn ang="0">
                    <a:pos x="826" y="425"/>
                  </a:cxn>
                  <a:cxn ang="0">
                    <a:pos x="719" y="541"/>
                  </a:cxn>
                  <a:cxn ang="0">
                    <a:pos x="708" y="600"/>
                  </a:cxn>
                  <a:cxn ang="0">
                    <a:pos x="721" y="638"/>
                  </a:cxn>
                  <a:cxn ang="0">
                    <a:pos x="720" y="676"/>
                  </a:cxn>
                  <a:cxn ang="0">
                    <a:pos x="660" y="745"/>
                  </a:cxn>
                  <a:cxn ang="0">
                    <a:pos x="659" y="788"/>
                  </a:cxn>
                  <a:cxn ang="0">
                    <a:pos x="643" y="816"/>
                  </a:cxn>
                  <a:cxn ang="0">
                    <a:pos x="627" y="846"/>
                  </a:cxn>
                  <a:cxn ang="0">
                    <a:pos x="592" y="902"/>
                  </a:cxn>
                  <a:cxn ang="0">
                    <a:pos x="538" y="946"/>
                  </a:cxn>
                  <a:cxn ang="0">
                    <a:pos x="512" y="944"/>
                  </a:cxn>
                  <a:cxn ang="0">
                    <a:pos x="452" y="949"/>
                  </a:cxn>
                  <a:cxn ang="0">
                    <a:pos x="440" y="929"/>
                  </a:cxn>
                  <a:cxn ang="0">
                    <a:pos x="431" y="893"/>
                  </a:cxn>
                  <a:cxn ang="0">
                    <a:pos x="395" y="789"/>
                  </a:cxn>
                  <a:cxn ang="0">
                    <a:pos x="360" y="708"/>
                  </a:cxn>
                  <a:cxn ang="0">
                    <a:pos x="382" y="621"/>
                  </a:cxn>
                  <a:cxn ang="0">
                    <a:pos x="364" y="558"/>
                  </a:cxn>
                  <a:cxn ang="0">
                    <a:pos x="337" y="490"/>
                  </a:cxn>
                  <a:cxn ang="0">
                    <a:pos x="342" y="461"/>
                  </a:cxn>
                  <a:cxn ang="0">
                    <a:pos x="295" y="443"/>
                  </a:cxn>
                  <a:cxn ang="0">
                    <a:pos x="206" y="433"/>
                  </a:cxn>
                  <a:cxn ang="0">
                    <a:pos x="164" y="434"/>
                  </a:cxn>
                  <a:cxn ang="0">
                    <a:pos x="109" y="439"/>
                  </a:cxn>
                  <a:cxn ang="0">
                    <a:pos x="40" y="369"/>
                  </a:cxn>
                  <a:cxn ang="0">
                    <a:pos x="7" y="338"/>
                  </a:cxn>
                  <a:cxn ang="0">
                    <a:pos x="7" y="324"/>
                  </a:cxn>
                  <a:cxn ang="0">
                    <a:pos x="18" y="269"/>
                  </a:cxn>
                  <a:cxn ang="0">
                    <a:pos x="22" y="199"/>
                  </a:cxn>
                  <a:cxn ang="0">
                    <a:pos x="77" y="132"/>
                  </a:cxn>
                  <a:cxn ang="0">
                    <a:pos x="104" y="77"/>
                  </a:cxn>
                  <a:cxn ang="0">
                    <a:pos x="141" y="36"/>
                  </a:cxn>
                  <a:cxn ang="0">
                    <a:pos x="187" y="35"/>
                  </a:cxn>
                  <a:cxn ang="0">
                    <a:pos x="273" y="6"/>
                  </a:cxn>
                  <a:cxn ang="0">
                    <a:pos x="307" y="4"/>
                  </a:cxn>
                  <a:cxn ang="0">
                    <a:pos x="338" y="0"/>
                  </a:cxn>
                  <a:cxn ang="0">
                    <a:pos x="358" y="6"/>
                  </a:cxn>
                  <a:cxn ang="0">
                    <a:pos x="357" y="27"/>
                  </a:cxn>
                  <a:cxn ang="0">
                    <a:pos x="371" y="64"/>
                  </a:cxn>
                  <a:cxn ang="0">
                    <a:pos x="455" y="100"/>
                  </a:cxn>
                  <a:cxn ang="0">
                    <a:pos x="464" y="84"/>
                  </a:cxn>
                  <a:cxn ang="0">
                    <a:pos x="490" y="66"/>
                  </a:cxn>
                </a:cxnLst>
                <a:rect l="0" t="0" r="r" b="b"/>
                <a:pathLst>
                  <a:path w="856" h="957">
                    <a:moveTo>
                      <a:pt x="490" y="66"/>
                    </a:moveTo>
                    <a:cubicBezTo>
                      <a:pt x="499" y="66"/>
                      <a:pt x="499" y="66"/>
                      <a:pt x="499" y="66"/>
                    </a:cubicBezTo>
                    <a:cubicBezTo>
                      <a:pt x="499" y="73"/>
                      <a:pt x="504" y="74"/>
                      <a:pt x="506" y="77"/>
                    </a:cubicBezTo>
                    <a:cubicBezTo>
                      <a:pt x="510" y="82"/>
                      <a:pt x="520" y="78"/>
                      <a:pt x="527" y="81"/>
                    </a:cubicBezTo>
                    <a:cubicBezTo>
                      <a:pt x="541" y="86"/>
                      <a:pt x="561" y="93"/>
                      <a:pt x="576" y="93"/>
                    </a:cubicBezTo>
                    <a:cubicBezTo>
                      <a:pt x="591" y="93"/>
                      <a:pt x="595" y="86"/>
                      <a:pt x="609" y="86"/>
                    </a:cubicBezTo>
                    <a:cubicBezTo>
                      <a:pt x="617" y="86"/>
                      <a:pt x="622" y="92"/>
                      <a:pt x="632" y="92"/>
                    </a:cubicBezTo>
                    <a:cubicBezTo>
                      <a:pt x="638" y="92"/>
                      <a:pt x="638" y="90"/>
                      <a:pt x="644" y="89"/>
                    </a:cubicBezTo>
                    <a:cubicBezTo>
                      <a:pt x="647" y="96"/>
                      <a:pt x="653" y="102"/>
                      <a:pt x="653" y="111"/>
                    </a:cubicBezTo>
                    <a:cubicBezTo>
                      <a:pt x="653" y="115"/>
                      <a:pt x="646" y="131"/>
                      <a:pt x="644" y="136"/>
                    </a:cubicBezTo>
                    <a:cubicBezTo>
                      <a:pt x="635" y="135"/>
                      <a:pt x="627" y="115"/>
                      <a:pt x="620" y="107"/>
                    </a:cubicBezTo>
                    <a:cubicBezTo>
                      <a:pt x="620" y="115"/>
                      <a:pt x="620" y="115"/>
                      <a:pt x="620" y="115"/>
                    </a:cubicBezTo>
                    <a:cubicBezTo>
                      <a:pt x="662" y="189"/>
                      <a:pt x="662" y="189"/>
                      <a:pt x="662" y="189"/>
                    </a:cubicBezTo>
                    <a:cubicBezTo>
                      <a:pt x="659" y="198"/>
                      <a:pt x="673" y="218"/>
                      <a:pt x="679" y="223"/>
                    </a:cubicBezTo>
                    <a:cubicBezTo>
                      <a:pt x="679" y="246"/>
                      <a:pt x="679" y="246"/>
                      <a:pt x="679" y="246"/>
                    </a:cubicBezTo>
                    <a:cubicBezTo>
                      <a:pt x="684" y="258"/>
                      <a:pt x="692" y="258"/>
                      <a:pt x="699" y="267"/>
                    </a:cubicBezTo>
                    <a:cubicBezTo>
                      <a:pt x="707" y="278"/>
                      <a:pt x="702" y="289"/>
                      <a:pt x="710" y="297"/>
                    </a:cubicBezTo>
                    <a:cubicBezTo>
                      <a:pt x="717" y="304"/>
                      <a:pt x="722" y="305"/>
                      <a:pt x="730" y="310"/>
                    </a:cubicBezTo>
                    <a:cubicBezTo>
                      <a:pt x="737" y="316"/>
                      <a:pt x="741" y="334"/>
                      <a:pt x="755" y="334"/>
                    </a:cubicBezTo>
                    <a:cubicBezTo>
                      <a:pt x="755" y="341"/>
                      <a:pt x="759" y="343"/>
                      <a:pt x="755" y="348"/>
                    </a:cubicBezTo>
                    <a:cubicBezTo>
                      <a:pt x="761" y="352"/>
                      <a:pt x="767" y="366"/>
                      <a:pt x="774" y="366"/>
                    </a:cubicBezTo>
                    <a:cubicBezTo>
                      <a:pt x="781" y="366"/>
                      <a:pt x="782" y="361"/>
                      <a:pt x="787" y="359"/>
                    </a:cubicBezTo>
                    <a:cubicBezTo>
                      <a:pt x="794" y="357"/>
                      <a:pt x="798" y="360"/>
                      <a:pt x="805" y="359"/>
                    </a:cubicBezTo>
                    <a:cubicBezTo>
                      <a:pt x="822" y="356"/>
                      <a:pt x="838" y="350"/>
                      <a:pt x="853" y="346"/>
                    </a:cubicBezTo>
                    <a:cubicBezTo>
                      <a:pt x="855" y="348"/>
                      <a:pt x="856" y="350"/>
                      <a:pt x="856" y="352"/>
                    </a:cubicBezTo>
                    <a:cubicBezTo>
                      <a:pt x="856" y="377"/>
                      <a:pt x="837" y="410"/>
                      <a:pt x="826" y="425"/>
                    </a:cubicBezTo>
                    <a:cubicBezTo>
                      <a:pt x="812" y="443"/>
                      <a:pt x="807" y="459"/>
                      <a:pt x="790" y="471"/>
                    </a:cubicBezTo>
                    <a:cubicBezTo>
                      <a:pt x="761" y="494"/>
                      <a:pt x="730" y="501"/>
                      <a:pt x="719" y="541"/>
                    </a:cubicBezTo>
                    <a:cubicBezTo>
                      <a:pt x="716" y="552"/>
                      <a:pt x="704" y="555"/>
                      <a:pt x="704" y="567"/>
                    </a:cubicBezTo>
                    <a:cubicBezTo>
                      <a:pt x="704" y="581"/>
                      <a:pt x="708" y="587"/>
                      <a:pt x="708" y="600"/>
                    </a:cubicBezTo>
                    <a:cubicBezTo>
                      <a:pt x="708" y="615"/>
                      <a:pt x="724" y="623"/>
                      <a:pt x="724" y="631"/>
                    </a:cubicBezTo>
                    <a:cubicBezTo>
                      <a:pt x="724" y="634"/>
                      <a:pt x="722" y="637"/>
                      <a:pt x="721" y="638"/>
                    </a:cubicBezTo>
                    <a:cubicBezTo>
                      <a:pt x="721" y="649"/>
                      <a:pt x="721" y="649"/>
                      <a:pt x="721" y="649"/>
                    </a:cubicBezTo>
                    <a:cubicBezTo>
                      <a:pt x="721" y="656"/>
                      <a:pt x="720" y="664"/>
                      <a:pt x="720" y="676"/>
                    </a:cubicBezTo>
                    <a:cubicBezTo>
                      <a:pt x="722" y="679"/>
                      <a:pt x="723" y="682"/>
                      <a:pt x="723" y="685"/>
                    </a:cubicBezTo>
                    <a:cubicBezTo>
                      <a:pt x="723" y="720"/>
                      <a:pt x="665" y="716"/>
                      <a:pt x="660" y="745"/>
                    </a:cubicBezTo>
                    <a:cubicBezTo>
                      <a:pt x="654" y="746"/>
                      <a:pt x="647" y="753"/>
                      <a:pt x="647" y="758"/>
                    </a:cubicBezTo>
                    <a:cubicBezTo>
                      <a:pt x="647" y="768"/>
                      <a:pt x="659" y="774"/>
                      <a:pt x="659" y="788"/>
                    </a:cubicBezTo>
                    <a:cubicBezTo>
                      <a:pt x="659" y="795"/>
                      <a:pt x="658" y="809"/>
                      <a:pt x="656" y="813"/>
                    </a:cubicBezTo>
                    <a:cubicBezTo>
                      <a:pt x="653" y="817"/>
                      <a:pt x="646" y="815"/>
                      <a:pt x="643" y="816"/>
                    </a:cubicBezTo>
                    <a:cubicBezTo>
                      <a:pt x="632" y="822"/>
                      <a:pt x="626" y="826"/>
                      <a:pt x="621" y="837"/>
                    </a:cubicBezTo>
                    <a:cubicBezTo>
                      <a:pt x="624" y="839"/>
                      <a:pt x="627" y="842"/>
                      <a:pt x="627" y="846"/>
                    </a:cubicBezTo>
                    <a:cubicBezTo>
                      <a:pt x="627" y="859"/>
                      <a:pt x="615" y="868"/>
                      <a:pt x="610" y="874"/>
                    </a:cubicBezTo>
                    <a:cubicBezTo>
                      <a:pt x="600" y="883"/>
                      <a:pt x="599" y="893"/>
                      <a:pt x="592" y="902"/>
                    </a:cubicBezTo>
                    <a:cubicBezTo>
                      <a:pt x="581" y="916"/>
                      <a:pt x="576" y="929"/>
                      <a:pt x="558" y="938"/>
                    </a:cubicBezTo>
                    <a:cubicBezTo>
                      <a:pt x="550" y="941"/>
                      <a:pt x="539" y="938"/>
                      <a:pt x="538" y="946"/>
                    </a:cubicBezTo>
                    <a:cubicBezTo>
                      <a:pt x="532" y="946"/>
                      <a:pt x="529" y="949"/>
                      <a:pt x="525" y="949"/>
                    </a:cubicBezTo>
                    <a:cubicBezTo>
                      <a:pt x="520" y="949"/>
                      <a:pt x="517" y="944"/>
                      <a:pt x="512" y="944"/>
                    </a:cubicBezTo>
                    <a:cubicBezTo>
                      <a:pt x="494" y="944"/>
                      <a:pt x="483" y="957"/>
                      <a:pt x="466" y="957"/>
                    </a:cubicBezTo>
                    <a:cubicBezTo>
                      <a:pt x="459" y="957"/>
                      <a:pt x="455" y="953"/>
                      <a:pt x="452" y="949"/>
                    </a:cubicBezTo>
                    <a:cubicBezTo>
                      <a:pt x="449" y="949"/>
                      <a:pt x="449" y="950"/>
                      <a:pt x="448" y="951"/>
                    </a:cubicBezTo>
                    <a:cubicBezTo>
                      <a:pt x="448" y="942"/>
                      <a:pt x="443" y="932"/>
                      <a:pt x="440" y="929"/>
                    </a:cubicBezTo>
                    <a:cubicBezTo>
                      <a:pt x="443" y="925"/>
                      <a:pt x="445" y="922"/>
                      <a:pt x="445" y="917"/>
                    </a:cubicBezTo>
                    <a:cubicBezTo>
                      <a:pt x="445" y="910"/>
                      <a:pt x="433" y="897"/>
                      <a:pt x="431" y="893"/>
                    </a:cubicBezTo>
                    <a:cubicBezTo>
                      <a:pt x="415" y="866"/>
                      <a:pt x="395" y="840"/>
                      <a:pt x="395" y="801"/>
                    </a:cubicBezTo>
                    <a:cubicBezTo>
                      <a:pt x="395" y="794"/>
                      <a:pt x="395" y="792"/>
                      <a:pt x="395" y="789"/>
                    </a:cubicBezTo>
                    <a:cubicBezTo>
                      <a:pt x="395" y="783"/>
                      <a:pt x="389" y="781"/>
                      <a:pt x="386" y="774"/>
                    </a:cubicBezTo>
                    <a:cubicBezTo>
                      <a:pt x="374" y="754"/>
                      <a:pt x="360" y="737"/>
                      <a:pt x="360" y="708"/>
                    </a:cubicBezTo>
                    <a:cubicBezTo>
                      <a:pt x="360" y="677"/>
                      <a:pt x="388" y="670"/>
                      <a:pt x="388" y="646"/>
                    </a:cubicBezTo>
                    <a:cubicBezTo>
                      <a:pt x="388" y="635"/>
                      <a:pt x="384" y="631"/>
                      <a:pt x="382" y="621"/>
                    </a:cubicBezTo>
                    <a:cubicBezTo>
                      <a:pt x="379" y="602"/>
                      <a:pt x="376" y="596"/>
                      <a:pt x="371" y="585"/>
                    </a:cubicBezTo>
                    <a:cubicBezTo>
                      <a:pt x="368" y="576"/>
                      <a:pt x="370" y="566"/>
                      <a:pt x="364" y="558"/>
                    </a:cubicBezTo>
                    <a:cubicBezTo>
                      <a:pt x="352" y="544"/>
                      <a:pt x="327" y="528"/>
                      <a:pt x="327" y="508"/>
                    </a:cubicBezTo>
                    <a:cubicBezTo>
                      <a:pt x="327" y="503"/>
                      <a:pt x="334" y="492"/>
                      <a:pt x="337" y="490"/>
                    </a:cubicBezTo>
                    <a:cubicBezTo>
                      <a:pt x="336" y="486"/>
                      <a:pt x="337" y="485"/>
                      <a:pt x="337" y="483"/>
                    </a:cubicBezTo>
                    <a:cubicBezTo>
                      <a:pt x="337" y="478"/>
                      <a:pt x="337" y="465"/>
                      <a:pt x="342" y="461"/>
                    </a:cubicBezTo>
                    <a:cubicBezTo>
                      <a:pt x="337" y="451"/>
                      <a:pt x="329" y="443"/>
                      <a:pt x="314" y="443"/>
                    </a:cubicBezTo>
                    <a:cubicBezTo>
                      <a:pt x="306" y="443"/>
                      <a:pt x="299" y="443"/>
                      <a:pt x="295" y="443"/>
                    </a:cubicBezTo>
                    <a:cubicBezTo>
                      <a:pt x="282" y="443"/>
                      <a:pt x="279" y="417"/>
                      <a:pt x="261" y="417"/>
                    </a:cubicBezTo>
                    <a:cubicBezTo>
                      <a:pt x="239" y="417"/>
                      <a:pt x="223" y="427"/>
                      <a:pt x="206" y="433"/>
                    </a:cubicBezTo>
                    <a:cubicBezTo>
                      <a:pt x="199" y="435"/>
                      <a:pt x="197" y="440"/>
                      <a:pt x="191" y="440"/>
                    </a:cubicBezTo>
                    <a:cubicBezTo>
                      <a:pt x="184" y="440"/>
                      <a:pt x="173" y="434"/>
                      <a:pt x="164" y="434"/>
                    </a:cubicBezTo>
                    <a:cubicBezTo>
                      <a:pt x="147" y="434"/>
                      <a:pt x="139" y="443"/>
                      <a:pt x="122" y="443"/>
                    </a:cubicBezTo>
                    <a:cubicBezTo>
                      <a:pt x="117" y="443"/>
                      <a:pt x="111" y="440"/>
                      <a:pt x="109" y="439"/>
                    </a:cubicBezTo>
                    <a:cubicBezTo>
                      <a:pt x="97" y="430"/>
                      <a:pt x="71" y="415"/>
                      <a:pt x="62" y="401"/>
                    </a:cubicBezTo>
                    <a:cubicBezTo>
                      <a:pt x="53" y="388"/>
                      <a:pt x="51" y="377"/>
                      <a:pt x="40" y="369"/>
                    </a:cubicBezTo>
                    <a:cubicBezTo>
                      <a:pt x="37" y="366"/>
                      <a:pt x="13" y="346"/>
                      <a:pt x="13" y="344"/>
                    </a:cubicBezTo>
                    <a:cubicBezTo>
                      <a:pt x="11" y="341"/>
                      <a:pt x="10" y="340"/>
                      <a:pt x="7" y="338"/>
                    </a:cubicBezTo>
                    <a:cubicBezTo>
                      <a:pt x="9" y="338"/>
                      <a:pt x="9" y="338"/>
                      <a:pt x="9" y="338"/>
                    </a:cubicBezTo>
                    <a:cubicBezTo>
                      <a:pt x="9" y="331"/>
                      <a:pt x="7" y="328"/>
                      <a:pt x="7" y="324"/>
                    </a:cubicBezTo>
                    <a:cubicBezTo>
                      <a:pt x="7" y="317"/>
                      <a:pt x="3" y="315"/>
                      <a:pt x="0" y="309"/>
                    </a:cubicBezTo>
                    <a:cubicBezTo>
                      <a:pt x="10" y="304"/>
                      <a:pt x="18" y="280"/>
                      <a:pt x="18" y="269"/>
                    </a:cubicBezTo>
                    <a:cubicBezTo>
                      <a:pt x="18" y="250"/>
                      <a:pt x="10" y="238"/>
                      <a:pt x="10" y="220"/>
                    </a:cubicBezTo>
                    <a:cubicBezTo>
                      <a:pt x="10" y="211"/>
                      <a:pt x="20" y="206"/>
                      <a:pt x="22" y="199"/>
                    </a:cubicBezTo>
                    <a:cubicBezTo>
                      <a:pt x="28" y="182"/>
                      <a:pt x="41" y="158"/>
                      <a:pt x="52" y="144"/>
                    </a:cubicBezTo>
                    <a:cubicBezTo>
                      <a:pt x="58" y="135"/>
                      <a:pt x="69" y="136"/>
                      <a:pt x="77" y="132"/>
                    </a:cubicBezTo>
                    <a:cubicBezTo>
                      <a:pt x="84" y="128"/>
                      <a:pt x="95" y="119"/>
                      <a:pt x="97" y="112"/>
                    </a:cubicBezTo>
                    <a:cubicBezTo>
                      <a:pt x="102" y="96"/>
                      <a:pt x="96" y="89"/>
                      <a:pt x="104" y="77"/>
                    </a:cubicBezTo>
                    <a:cubicBezTo>
                      <a:pt x="116" y="63"/>
                      <a:pt x="131" y="49"/>
                      <a:pt x="142" y="36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45" y="31"/>
                      <a:pt x="146" y="27"/>
                      <a:pt x="150" y="24"/>
                    </a:cubicBezTo>
                    <a:cubicBezTo>
                      <a:pt x="161" y="32"/>
                      <a:pt x="172" y="35"/>
                      <a:pt x="187" y="35"/>
                    </a:cubicBezTo>
                    <a:cubicBezTo>
                      <a:pt x="197" y="35"/>
                      <a:pt x="198" y="29"/>
                      <a:pt x="204" y="27"/>
                    </a:cubicBezTo>
                    <a:cubicBezTo>
                      <a:pt x="221" y="18"/>
                      <a:pt x="254" y="6"/>
                      <a:pt x="273" y="6"/>
                    </a:cubicBezTo>
                    <a:cubicBezTo>
                      <a:pt x="280" y="6"/>
                      <a:pt x="285" y="10"/>
                      <a:pt x="289" y="10"/>
                    </a:cubicBezTo>
                    <a:cubicBezTo>
                      <a:pt x="294" y="10"/>
                      <a:pt x="301" y="4"/>
                      <a:pt x="307" y="4"/>
                    </a:cubicBezTo>
                    <a:cubicBezTo>
                      <a:pt x="313" y="4"/>
                      <a:pt x="316" y="7"/>
                      <a:pt x="321" y="7"/>
                    </a:cubicBezTo>
                    <a:cubicBezTo>
                      <a:pt x="329" y="7"/>
                      <a:pt x="330" y="0"/>
                      <a:pt x="338" y="0"/>
                    </a:cubicBezTo>
                    <a:cubicBezTo>
                      <a:pt x="347" y="0"/>
                      <a:pt x="344" y="8"/>
                      <a:pt x="351" y="8"/>
                    </a:cubicBezTo>
                    <a:cubicBezTo>
                      <a:pt x="354" y="8"/>
                      <a:pt x="355" y="6"/>
                      <a:pt x="358" y="6"/>
                    </a:cubicBezTo>
                    <a:cubicBezTo>
                      <a:pt x="358" y="12"/>
                      <a:pt x="351" y="11"/>
                      <a:pt x="351" y="17"/>
                    </a:cubicBezTo>
                    <a:cubicBezTo>
                      <a:pt x="351" y="21"/>
                      <a:pt x="357" y="23"/>
                      <a:pt x="357" y="27"/>
                    </a:cubicBezTo>
                    <a:cubicBezTo>
                      <a:pt x="357" y="33"/>
                      <a:pt x="351" y="37"/>
                      <a:pt x="351" y="44"/>
                    </a:cubicBezTo>
                    <a:cubicBezTo>
                      <a:pt x="351" y="55"/>
                      <a:pt x="363" y="64"/>
                      <a:pt x="371" y="64"/>
                    </a:cubicBezTo>
                    <a:cubicBezTo>
                      <a:pt x="377" y="64"/>
                      <a:pt x="380" y="64"/>
                      <a:pt x="384" y="64"/>
                    </a:cubicBezTo>
                    <a:cubicBezTo>
                      <a:pt x="412" y="64"/>
                      <a:pt x="423" y="100"/>
                      <a:pt x="455" y="100"/>
                    </a:cubicBezTo>
                    <a:cubicBezTo>
                      <a:pt x="459" y="100"/>
                      <a:pt x="464" y="95"/>
                      <a:pt x="464" y="93"/>
                    </a:cubicBezTo>
                    <a:cubicBezTo>
                      <a:pt x="464" y="90"/>
                      <a:pt x="464" y="87"/>
                      <a:pt x="464" y="84"/>
                    </a:cubicBezTo>
                    <a:cubicBezTo>
                      <a:pt x="464" y="70"/>
                      <a:pt x="475" y="70"/>
                      <a:pt x="488" y="66"/>
                    </a:cubicBezTo>
                    <a:lnTo>
                      <a:pt x="490" y="66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</p:grpSp>
        <p:grpSp>
          <p:nvGrpSpPr>
            <p:cNvPr id="390" name="Group 274">
              <a:extLst>
                <a:ext uri="{FF2B5EF4-FFF2-40B4-BE49-F238E27FC236}">
                  <a16:creationId xmlns:a16="http://schemas.microsoft.com/office/drawing/2014/main" id="{92EB460E-7723-4554-9B44-7FE4DF96B22E}"/>
                </a:ext>
              </a:extLst>
            </p:cNvPr>
            <p:cNvGrpSpPr/>
            <p:nvPr/>
          </p:nvGrpSpPr>
          <p:grpSpPr>
            <a:xfrm>
              <a:off x="1945621" y="2801220"/>
              <a:ext cx="759070" cy="1225954"/>
              <a:chOff x="3030538" y="2674938"/>
              <a:chExt cx="779463" cy="1258888"/>
            </a:xfrm>
            <a:grpFill/>
          </p:grpSpPr>
          <p:sp>
            <p:nvSpPr>
              <p:cNvPr id="565" name="Freeform 22">
                <a:extLst>
                  <a:ext uri="{FF2B5EF4-FFF2-40B4-BE49-F238E27FC236}">
                    <a16:creationId xmlns:a16="http://schemas.microsoft.com/office/drawing/2014/main" id="{095A7EE6-9D88-47F3-AA4A-BFE7819E0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713" y="2881313"/>
                <a:ext cx="39688" cy="317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4"/>
                  </a:cxn>
                  <a:cxn ang="0">
                    <a:pos x="27" y="5"/>
                  </a:cxn>
                  <a:cxn ang="0">
                    <a:pos x="30" y="9"/>
                  </a:cxn>
                  <a:cxn ang="0">
                    <a:pos x="18" y="23"/>
                  </a:cxn>
                  <a:cxn ang="0">
                    <a:pos x="0" y="11"/>
                  </a:cxn>
                  <a:cxn ang="0">
                    <a:pos x="9" y="0"/>
                  </a:cxn>
                  <a:cxn ang="0">
                    <a:pos x="10" y="0"/>
                  </a:cxn>
                </a:cxnLst>
                <a:rect l="0" t="0" r="r" b="b"/>
                <a:pathLst>
                  <a:path w="30" h="23">
                    <a:moveTo>
                      <a:pt x="10" y="0"/>
                    </a:moveTo>
                    <a:cubicBezTo>
                      <a:pt x="13" y="1"/>
                      <a:pt x="16" y="4"/>
                      <a:pt x="20" y="4"/>
                    </a:cubicBezTo>
                    <a:cubicBezTo>
                      <a:pt x="21" y="9"/>
                      <a:pt x="25" y="5"/>
                      <a:pt x="27" y="5"/>
                    </a:cubicBezTo>
                    <a:cubicBezTo>
                      <a:pt x="29" y="5"/>
                      <a:pt x="30" y="8"/>
                      <a:pt x="30" y="9"/>
                    </a:cubicBezTo>
                    <a:cubicBezTo>
                      <a:pt x="30" y="12"/>
                      <a:pt x="23" y="23"/>
                      <a:pt x="18" y="23"/>
                    </a:cubicBezTo>
                    <a:cubicBezTo>
                      <a:pt x="11" y="23"/>
                      <a:pt x="0" y="15"/>
                      <a:pt x="0" y="11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66" name="Freeform 23">
                <a:extLst>
                  <a:ext uri="{FF2B5EF4-FFF2-40B4-BE49-F238E27FC236}">
                    <a16:creationId xmlns:a16="http://schemas.microsoft.com/office/drawing/2014/main" id="{493F183D-9175-4DE5-9FC3-708DE21AAD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0538" y="2674938"/>
                <a:ext cx="779463" cy="1258888"/>
              </a:xfrm>
              <a:custGeom>
                <a:avLst/>
                <a:gdLst/>
                <a:ahLst/>
                <a:cxnLst>
                  <a:cxn ang="0">
                    <a:pos x="46" y="91"/>
                  </a:cxn>
                  <a:cxn ang="0">
                    <a:pos x="51" y="51"/>
                  </a:cxn>
                  <a:cxn ang="0">
                    <a:pos x="59" y="46"/>
                  </a:cxn>
                  <a:cxn ang="0">
                    <a:pos x="82" y="18"/>
                  </a:cxn>
                  <a:cxn ang="0">
                    <a:pos x="128" y="6"/>
                  </a:cxn>
                  <a:cxn ang="0">
                    <a:pos x="126" y="42"/>
                  </a:cxn>
                  <a:cxn ang="0">
                    <a:pos x="136" y="13"/>
                  </a:cxn>
                  <a:cxn ang="0">
                    <a:pos x="146" y="5"/>
                  </a:cxn>
                  <a:cxn ang="0">
                    <a:pos x="194" y="24"/>
                  </a:cxn>
                  <a:cxn ang="0">
                    <a:pos x="227" y="20"/>
                  </a:cxn>
                  <a:cxn ang="0">
                    <a:pos x="233" y="26"/>
                  </a:cxn>
                  <a:cxn ang="0">
                    <a:pos x="270" y="50"/>
                  </a:cxn>
                  <a:cxn ang="0">
                    <a:pos x="328" y="84"/>
                  </a:cxn>
                  <a:cxn ang="0">
                    <a:pos x="354" y="89"/>
                  </a:cxn>
                  <a:cxn ang="0">
                    <a:pos x="389" y="130"/>
                  </a:cxn>
                  <a:cxn ang="0">
                    <a:pos x="383" y="170"/>
                  </a:cxn>
                  <a:cxn ang="0">
                    <a:pos x="403" y="185"/>
                  </a:cxn>
                  <a:cxn ang="0">
                    <a:pos x="454" y="175"/>
                  </a:cxn>
                  <a:cxn ang="0">
                    <a:pos x="467" y="191"/>
                  </a:cxn>
                  <a:cxn ang="0">
                    <a:pos x="513" y="191"/>
                  </a:cxn>
                  <a:cxn ang="0">
                    <a:pos x="575" y="220"/>
                  </a:cxn>
                  <a:cxn ang="0">
                    <a:pos x="549" y="310"/>
                  </a:cxn>
                  <a:cxn ang="0">
                    <a:pos x="532" y="374"/>
                  </a:cxn>
                  <a:cxn ang="0">
                    <a:pos x="522" y="405"/>
                  </a:cxn>
                  <a:cxn ang="0">
                    <a:pos x="485" y="449"/>
                  </a:cxn>
                  <a:cxn ang="0">
                    <a:pos x="429" y="474"/>
                  </a:cxn>
                  <a:cxn ang="0">
                    <a:pos x="412" y="524"/>
                  </a:cxn>
                  <a:cxn ang="0">
                    <a:pos x="388" y="559"/>
                  </a:cxn>
                  <a:cxn ang="0">
                    <a:pos x="311" y="614"/>
                  </a:cxn>
                  <a:cxn ang="0">
                    <a:pos x="297" y="619"/>
                  </a:cxn>
                  <a:cxn ang="0">
                    <a:pos x="308" y="654"/>
                  </a:cxn>
                  <a:cxn ang="0">
                    <a:pos x="244" y="677"/>
                  </a:cxn>
                  <a:cxn ang="0">
                    <a:pos x="240" y="707"/>
                  </a:cxn>
                  <a:cxn ang="0">
                    <a:pos x="205" y="711"/>
                  </a:cxn>
                  <a:cxn ang="0">
                    <a:pos x="225" y="730"/>
                  </a:cxn>
                  <a:cxn ang="0">
                    <a:pos x="214" y="739"/>
                  </a:cxn>
                  <a:cxn ang="0">
                    <a:pos x="178" y="787"/>
                  </a:cxn>
                  <a:cxn ang="0">
                    <a:pos x="176" y="846"/>
                  </a:cxn>
                  <a:cxn ang="0">
                    <a:pos x="161" y="884"/>
                  </a:cxn>
                  <a:cxn ang="0">
                    <a:pos x="200" y="935"/>
                  </a:cxn>
                  <a:cxn ang="0">
                    <a:pos x="169" y="945"/>
                  </a:cxn>
                  <a:cxn ang="0">
                    <a:pos x="127" y="921"/>
                  </a:cxn>
                  <a:cxn ang="0">
                    <a:pos x="92" y="903"/>
                  </a:cxn>
                  <a:cxn ang="0">
                    <a:pos x="93" y="889"/>
                  </a:cxn>
                  <a:cxn ang="0">
                    <a:pos x="84" y="857"/>
                  </a:cxn>
                  <a:cxn ang="0">
                    <a:pos x="82" y="791"/>
                  </a:cxn>
                  <a:cxn ang="0">
                    <a:pos x="86" y="782"/>
                  </a:cxn>
                  <a:cxn ang="0">
                    <a:pos x="112" y="718"/>
                  </a:cxn>
                  <a:cxn ang="0">
                    <a:pos x="95" y="708"/>
                  </a:cxn>
                  <a:cxn ang="0">
                    <a:pos x="102" y="680"/>
                  </a:cxn>
                  <a:cxn ang="0">
                    <a:pos x="114" y="626"/>
                  </a:cxn>
                  <a:cxn ang="0">
                    <a:pos x="124" y="562"/>
                  </a:cxn>
                  <a:cxn ang="0">
                    <a:pos x="136" y="494"/>
                  </a:cxn>
                  <a:cxn ang="0">
                    <a:pos x="143" y="434"/>
                  </a:cxn>
                  <a:cxn ang="0">
                    <a:pos x="104" y="370"/>
                  </a:cxn>
                  <a:cxn ang="0">
                    <a:pos x="62" y="330"/>
                  </a:cxn>
                  <a:cxn ang="0">
                    <a:pos x="28" y="261"/>
                  </a:cxn>
                  <a:cxn ang="0">
                    <a:pos x="11" y="242"/>
                  </a:cxn>
                  <a:cxn ang="0">
                    <a:pos x="18" y="191"/>
                  </a:cxn>
                  <a:cxn ang="0">
                    <a:pos x="14" y="148"/>
                  </a:cxn>
                  <a:cxn ang="0">
                    <a:pos x="47" y="106"/>
                  </a:cxn>
                </a:cxnLst>
                <a:rect l="0" t="0" r="r" b="b"/>
                <a:pathLst>
                  <a:path w="586" h="945">
                    <a:moveTo>
                      <a:pt x="49" y="103"/>
                    </a:moveTo>
                    <a:cubicBezTo>
                      <a:pt x="49" y="102"/>
                      <a:pt x="49" y="101"/>
                      <a:pt x="49" y="100"/>
                    </a:cubicBezTo>
                    <a:cubicBezTo>
                      <a:pt x="49" y="97"/>
                      <a:pt x="46" y="94"/>
                      <a:pt x="46" y="91"/>
                    </a:cubicBezTo>
                    <a:cubicBezTo>
                      <a:pt x="46" y="85"/>
                      <a:pt x="48" y="84"/>
                      <a:pt x="48" y="79"/>
                    </a:cubicBezTo>
                    <a:cubicBezTo>
                      <a:pt x="48" y="70"/>
                      <a:pt x="40" y="71"/>
                      <a:pt x="40" y="63"/>
                    </a:cubicBezTo>
                    <a:cubicBezTo>
                      <a:pt x="40" y="57"/>
                      <a:pt x="49" y="55"/>
                      <a:pt x="51" y="51"/>
                    </a:cubicBezTo>
                    <a:cubicBezTo>
                      <a:pt x="55" y="52"/>
                      <a:pt x="53" y="52"/>
                      <a:pt x="57" y="51"/>
                    </a:cubicBezTo>
                    <a:cubicBezTo>
                      <a:pt x="57" y="50"/>
                      <a:pt x="57" y="49"/>
                      <a:pt x="57" y="48"/>
                    </a:cubicBezTo>
                    <a:cubicBezTo>
                      <a:pt x="57" y="48"/>
                      <a:pt x="58" y="46"/>
                      <a:pt x="59" y="46"/>
                    </a:cubicBezTo>
                    <a:cubicBezTo>
                      <a:pt x="59" y="42"/>
                      <a:pt x="64" y="40"/>
                      <a:pt x="66" y="39"/>
                    </a:cubicBezTo>
                    <a:cubicBezTo>
                      <a:pt x="69" y="37"/>
                      <a:pt x="69" y="31"/>
                      <a:pt x="70" y="28"/>
                    </a:cubicBezTo>
                    <a:cubicBezTo>
                      <a:pt x="72" y="21"/>
                      <a:pt x="76" y="19"/>
                      <a:pt x="82" y="18"/>
                    </a:cubicBezTo>
                    <a:cubicBezTo>
                      <a:pt x="93" y="14"/>
                      <a:pt x="100" y="12"/>
                      <a:pt x="111" y="9"/>
                    </a:cubicBezTo>
                    <a:cubicBezTo>
                      <a:pt x="117" y="7"/>
                      <a:pt x="118" y="0"/>
                      <a:pt x="124" y="0"/>
                    </a:cubicBezTo>
                    <a:cubicBezTo>
                      <a:pt x="126" y="0"/>
                      <a:pt x="128" y="5"/>
                      <a:pt x="128" y="6"/>
                    </a:cubicBezTo>
                    <a:cubicBezTo>
                      <a:pt x="128" y="9"/>
                      <a:pt x="125" y="11"/>
                      <a:pt x="123" y="11"/>
                    </a:cubicBezTo>
                    <a:cubicBezTo>
                      <a:pt x="122" y="18"/>
                      <a:pt x="119" y="25"/>
                      <a:pt x="119" y="29"/>
                    </a:cubicBezTo>
                    <a:cubicBezTo>
                      <a:pt x="119" y="34"/>
                      <a:pt x="122" y="42"/>
                      <a:pt x="126" y="42"/>
                    </a:cubicBezTo>
                    <a:cubicBezTo>
                      <a:pt x="128" y="42"/>
                      <a:pt x="131" y="37"/>
                      <a:pt x="131" y="35"/>
                    </a:cubicBezTo>
                    <a:cubicBezTo>
                      <a:pt x="131" y="30"/>
                      <a:pt x="125" y="27"/>
                      <a:pt x="125" y="21"/>
                    </a:cubicBezTo>
                    <a:cubicBezTo>
                      <a:pt x="125" y="15"/>
                      <a:pt x="132" y="16"/>
                      <a:pt x="136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5" y="8"/>
                      <a:pt x="139" y="10"/>
                      <a:pt x="139" y="5"/>
                    </a:cubicBezTo>
                    <a:cubicBezTo>
                      <a:pt x="146" y="5"/>
                      <a:pt x="146" y="5"/>
                      <a:pt x="146" y="5"/>
                    </a:cubicBezTo>
                    <a:cubicBezTo>
                      <a:pt x="148" y="12"/>
                      <a:pt x="158" y="14"/>
                      <a:pt x="165" y="16"/>
                    </a:cubicBezTo>
                    <a:cubicBezTo>
                      <a:pt x="165" y="20"/>
                      <a:pt x="167" y="23"/>
                      <a:pt x="170" y="24"/>
                    </a:cubicBezTo>
                    <a:cubicBezTo>
                      <a:pt x="177" y="24"/>
                      <a:pt x="190" y="24"/>
                      <a:pt x="194" y="24"/>
                    </a:cubicBezTo>
                    <a:cubicBezTo>
                      <a:pt x="194" y="28"/>
                      <a:pt x="199" y="29"/>
                      <a:pt x="203" y="29"/>
                    </a:cubicBezTo>
                    <a:cubicBezTo>
                      <a:pt x="209" y="28"/>
                      <a:pt x="214" y="28"/>
                      <a:pt x="216" y="22"/>
                    </a:cubicBezTo>
                    <a:cubicBezTo>
                      <a:pt x="217" y="21"/>
                      <a:pt x="226" y="21"/>
                      <a:pt x="227" y="20"/>
                    </a:cubicBezTo>
                    <a:cubicBezTo>
                      <a:pt x="232" y="20"/>
                      <a:pt x="240" y="21"/>
                      <a:pt x="240" y="21"/>
                    </a:cubicBezTo>
                    <a:cubicBezTo>
                      <a:pt x="238" y="23"/>
                      <a:pt x="234" y="23"/>
                      <a:pt x="233" y="22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6" y="32"/>
                      <a:pt x="245" y="33"/>
                      <a:pt x="252" y="36"/>
                    </a:cubicBezTo>
                    <a:cubicBezTo>
                      <a:pt x="258" y="37"/>
                      <a:pt x="256" y="44"/>
                      <a:pt x="258" y="50"/>
                    </a:cubicBezTo>
                    <a:cubicBezTo>
                      <a:pt x="270" y="50"/>
                      <a:pt x="270" y="50"/>
                      <a:pt x="270" y="50"/>
                    </a:cubicBezTo>
                    <a:cubicBezTo>
                      <a:pt x="279" y="58"/>
                      <a:pt x="283" y="57"/>
                      <a:pt x="288" y="68"/>
                    </a:cubicBezTo>
                    <a:cubicBezTo>
                      <a:pt x="289" y="70"/>
                      <a:pt x="293" y="70"/>
                      <a:pt x="295" y="70"/>
                    </a:cubicBezTo>
                    <a:cubicBezTo>
                      <a:pt x="298" y="83"/>
                      <a:pt x="316" y="81"/>
                      <a:pt x="328" y="84"/>
                    </a:cubicBezTo>
                    <a:cubicBezTo>
                      <a:pt x="340" y="84"/>
                      <a:pt x="340" y="84"/>
                      <a:pt x="340" y="84"/>
                    </a:cubicBezTo>
                    <a:cubicBezTo>
                      <a:pt x="343" y="85"/>
                      <a:pt x="350" y="89"/>
                      <a:pt x="354" y="89"/>
                    </a:cubicBezTo>
                    <a:cubicBezTo>
                      <a:pt x="354" y="89"/>
                      <a:pt x="354" y="89"/>
                      <a:pt x="354" y="89"/>
                    </a:cubicBezTo>
                    <a:cubicBezTo>
                      <a:pt x="355" y="89"/>
                      <a:pt x="356" y="89"/>
                      <a:pt x="357" y="89"/>
                    </a:cubicBezTo>
                    <a:cubicBezTo>
                      <a:pt x="364" y="89"/>
                      <a:pt x="373" y="104"/>
                      <a:pt x="381" y="106"/>
                    </a:cubicBezTo>
                    <a:cubicBezTo>
                      <a:pt x="381" y="111"/>
                      <a:pt x="386" y="125"/>
                      <a:pt x="389" y="130"/>
                    </a:cubicBezTo>
                    <a:cubicBezTo>
                      <a:pt x="391" y="134"/>
                      <a:pt x="397" y="134"/>
                      <a:pt x="397" y="139"/>
                    </a:cubicBezTo>
                    <a:cubicBezTo>
                      <a:pt x="390" y="148"/>
                      <a:pt x="377" y="152"/>
                      <a:pt x="377" y="165"/>
                    </a:cubicBezTo>
                    <a:cubicBezTo>
                      <a:pt x="377" y="170"/>
                      <a:pt x="381" y="169"/>
                      <a:pt x="383" y="170"/>
                    </a:cubicBezTo>
                    <a:cubicBezTo>
                      <a:pt x="387" y="172"/>
                      <a:pt x="390" y="176"/>
                      <a:pt x="390" y="180"/>
                    </a:cubicBezTo>
                    <a:cubicBezTo>
                      <a:pt x="401" y="180"/>
                      <a:pt x="401" y="180"/>
                      <a:pt x="401" y="180"/>
                    </a:cubicBezTo>
                    <a:cubicBezTo>
                      <a:pt x="401" y="182"/>
                      <a:pt x="402" y="185"/>
                      <a:pt x="403" y="185"/>
                    </a:cubicBezTo>
                    <a:cubicBezTo>
                      <a:pt x="405" y="185"/>
                      <a:pt x="407" y="182"/>
                      <a:pt x="408" y="180"/>
                    </a:cubicBezTo>
                    <a:cubicBezTo>
                      <a:pt x="413" y="173"/>
                      <a:pt x="418" y="164"/>
                      <a:pt x="425" y="164"/>
                    </a:cubicBezTo>
                    <a:cubicBezTo>
                      <a:pt x="433" y="164"/>
                      <a:pt x="449" y="172"/>
                      <a:pt x="454" y="175"/>
                    </a:cubicBezTo>
                    <a:cubicBezTo>
                      <a:pt x="458" y="178"/>
                      <a:pt x="462" y="177"/>
                      <a:pt x="463" y="180"/>
                    </a:cubicBezTo>
                    <a:cubicBezTo>
                      <a:pt x="464" y="184"/>
                      <a:pt x="464" y="187"/>
                      <a:pt x="464" y="191"/>
                    </a:cubicBezTo>
                    <a:cubicBezTo>
                      <a:pt x="467" y="191"/>
                      <a:pt x="467" y="191"/>
                      <a:pt x="467" y="191"/>
                    </a:cubicBezTo>
                    <a:cubicBezTo>
                      <a:pt x="471" y="190"/>
                      <a:pt x="472" y="186"/>
                      <a:pt x="476" y="186"/>
                    </a:cubicBezTo>
                    <a:cubicBezTo>
                      <a:pt x="486" y="186"/>
                      <a:pt x="487" y="194"/>
                      <a:pt x="496" y="194"/>
                    </a:cubicBezTo>
                    <a:cubicBezTo>
                      <a:pt x="513" y="191"/>
                      <a:pt x="513" y="191"/>
                      <a:pt x="513" y="191"/>
                    </a:cubicBezTo>
                    <a:cubicBezTo>
                      <a:pt x="521" y="193"/>
                      <a:pt x="529" y="196"/>
                      <a:pt x="534" y="198"/>
                    </a:cubicBezTo>
                    <a:cubicBezTo>
                      <a:pt x="538" y="205"/>
                      <a:pt x="551" y="217"/>
                      <a:pt x="558" y="220"/>
                    </a:cubicBezTo>
                    <a:cubicBezTo>
                      <a:pt x="565" y="221"/>
                      <a:pt x="569" y="219"/>
                      <a:pt x="575" y="220"/>
                    </a:cubicBezTo>
                    <a:cubicBezTo>
                      <a:pt x="584" y="223"/>
                      <a:pt x="586" y="232"/>
                      <a:pt x="586" y="242"/>
                    </a:cubicBezTo>
                    <a:cubicBezTo>
                      <a:pt x="586" y="274"/>
                      <a:pt x="568" y="283"/>
                      <a:pt x="556" y="301"/>
                    </a:cubicBezTo>
                    <a:cubicBezTo>
                      <a:pt x="553" y="305"/>
                      <a:pt x="551" y="306"/>
                      <a:pt x="549" y="310"/>
                    </a:cubicBezTo>
                    <a:cubicBezTo>
                      <a:pt x="544" y="317"/>
                      <a:pt x="540" y="317"/>
                      <a:pt x="535" y="322"/>
                    </a:cubicBezTo>
                    <a:cubicBezTo>
                      <a:pt x="529" y="328"/>
                      <a:pt x="535" y="343"/>
                      <a:pt x="535" y="353"/>
                    </a:cubicBezTo>
                    <a:cubicBezTo>
                      <a:pt x="535" y="361"/>
                      <a:pt x="532" y="369"/>
                      <a:pt x="532" y="374"/>
                    </a:cubicBezTo>
                    <a:cubicBezTo>
                      <a:pt x="532" y="377"/>
                      <a:pt x="530" y="378"/>
                      <a:pt x="530" y="380"/>
                    </a:cubicBezTo>
                    <a:cubicBezTo>
                      <a:pt x="528" y="382"/>
                      <a:pt x="524" y="386"/>
                      <a:pt x="524" y="390"/>
                    </a:cubicBezTo>
                    <a:cubicBezTo>
                      <a:pt x="524" y="394"/>
                      <a:pt x="523" y="403"/>
                      <a:pt x="522" y="405"/>
                    </a:cubicBezTo>
                    <a:cubicBezTo>
                      <a:pt x="515" y="415"/>
                      <a:pt x="513" y="419"/>
                      <a:pt x="506" y="428"/>
                    </a:cubicBezTo>
                    <a:cubicBezTo>
                      <a:pt x="505" y="431"/>
                      <a:pt x="505" y="436"/>
                      <a:pt x="504" y="438"/>
                    </a:cubicBezTo>
                    <a:cubicBezTo>
                      <a:pt x="502" y="443"/>
                      <a:pt x="492" y="449"/>
                      <a:pt x="485" y="449"/>
                    </a:cubicBezTo>
                    <a:cubicBezTo>
                      <a:pt x="476" y="449"/>
                      <a:pt x="470" y="449"/>
                      <a:pt x="463" y="452"/>
                    </a:cubicBezTo>
                    <a:cubicBezTo>
                      <a:pt x="461" y="453"/>
                      <a:pt x="460" y="455"/>
                      <a:pt x="459" y="457"/>
                    </a:cubicBezTo>
                    <a:cubicBezTo>
                      <a:pt x="448" y="467"/>
                      <a:pt x="437" y="461"/>
                      <a:pt x="429" y="474"/>
                    </a:cubicBezTo>
                    <a:cubicBezTo>
                      <a:pt x="426" y="479"/>
                      <a:pt x="420" y="479"/>
                      <a:pt x="416" y="483"/>
                    </a:cubicBezTo>
                    <a:cubicBezTo>
                      <a:pt x="411" y="489"/>
                      <a:pt x="412" y="495"/>
                      <a:pt x="412" y="503"/>
                    </a:cubicBezTo>
                    <a:cubicBezTo>
                      <a:pt x="412" y="524"/>
                      <a:pt x="412" y="524"/>
                      <a:pt x="412" y="524"/>
                    </a:cubicBezTo>
                    <a:cubicBezTo>
                      <a:pt x="403" y="528"/>
                      <a:pt x="398" y="536"/>
                      <a:pt x="394" y="545"/>
                    </a:cubicBezTo>
                    <a:cubicBezTo>
                      <a:pt x="394" y="545"/>
                      <a:pt x="394" y="545"/>
                      <a:pt x="394" y="545"/>
                    </a:cubicBezTo>
                    <a:cubicBezTo>
                      <a:pt x="391" y="550"/>
                      <a:pt x="391" y="553"/>
                      <a:pt x="388" y="559"/>
                    </a:cubicBezTo>
                    <a:cubicBezTo>
                      <a:pt x="380" y="571"/>
                      <a:pt x="371" y="572"/>
                      <a:pt x="364" y="584"/>
                    </a:cubicBezTo>
                    <a:cubicBezTo>
                      <a:pt x="355" y="597"/>
                      <a:pt x="351" y="619"/>
                      <a:pt x="331" y="619"/>
                    </a:cubicBezTo>
                    <a:cubicBezTo>
                      <a:pt x="324" y="619"/>
                      <a:pt x="314" y="614"/>
                      <a:pt x="311" y="614"/>
                    </a:cubicBezTo>
                    <a:cubicBezTo>
                      <a:pt x="305" y="614"/>
                      <a:pt x="299" y="609"/>
                      <a:pt x="293" y="609"/>
                    </a:cubicBezTo>
                    <a:cubicBezTo>
                      <a:pt x="291" y="609"/>
                      <a:pt x="289" y="610"/>
                      <a:pt x="289" y="611"/>
                    </a:cubicBezTo>
                    <a:cubicBezTo>
                      <a:pt x="289" y="615"/>
                      <a:pt x="296" y="617"/>
                      <a:pt x="297" y="619"/>
                    </a:cubicBezTo>
                    <a:cubicBezTo>
                      <a:pt x="300" y="622"/>
                      <a:pt x="300" y="627"/>
                      <a:pt x="302" y="632"/>
                    </a:cubicBezTo>
                    <a:cubicBezTo>
                      <a:pt x="304" y="637"/>
                      <a:pt x="311" y="637"/>
                      <a:pt x="311" y="642"/>
                    </a:cubicBezTo>
                    <a:cubicBezTo>
                      <a:pt x="311" y="647"/>
                      <a:pt x="311" y="650"/>
                      <a:pt x="308" y="654"/>
                    </a:cubicBezTo>
                    <a:cubicBezTo>
                      <a:pt x="304" y="660"/>
                      <a:pt x="301" y="663"/>
                      <a:pt x="297" y="667"/>
                    </a:cubicBezTo>
                    <a:cubicBezTo>
                      <a:pt x="289" y="675"/>
                      <a:pt x="280" y="673"/>
                      <a:pt x="270" y="676"/>
                    </a:cubicBezTo>
                    <a:cubicBezTo>
                      <a:pt x="263" y="678"/>
                      <a:pt x="248" y="673"/>
                      <a:pt x="244" y="677"/>
                    </a:cubicBezTo>
                    <a:cubicBezTo>
                      <a:pt x="238" y="683"/>
                      <a:pt x="243" y="696"/>
                      <a:pt x="240" y="703"/>
                    </a:cubicBezTo>
                    <a:cubicBezTo>
                      <a:pt x="240" y="702"/>
                      <a:pt x="240" y="702"/>
                      <a:pt x="240" y="702"/>
                    </a:cubicBezTo>
                    <a:cubicBezTo>
                      <a:pt x="240" y="703"/>
                      <a:pt x="240" y="706"/>
                      <a:pt x="240" y="707"/>
                    </a:cubicBezTo>
                    <a:cubicBezTo>
                      <a:pt x="240" y="709"/>
                      <a:pt x="233" y="712"/>
                      <a:pt x="229" y="712"/>
                    </a:cubicBezTo>
                    <a:cubicBezTo>
                      <a:pt x="220" y="712"/>
                      <a:pt x="218" y="706"/>
                      <a:pt x="210" y="706"/>
                    </a:cubicBezTo>
                    <a:cubicBezTo>
                      <a:pt x="207" y="706"/>
                      <a:pt x="205" y="709"/>
                      <a:pt x="205" y="711"/>
                    </a:cubicBezTo>
                    <a:cubicBezTo>
                      <a:pt x="205" y="717"/>
                      <a:pt x="211" y="729"/>
                      <a:pt x="214" y="729"/>
                    </a:cubicBezTo>
                    <a:cubicBezTo>
                      <a:pt x="217" y="729"/>
                      <a:pt x="219" y="726"/>
                      <a:pt x="221" y="726"/>
                    </a:cubicBezTo>
                    <a:cubicBezTo>
                      <a:pt x="222" y="728"/>
                      <a:pt x="225" y="728"/>
                      <a:pt x="225" y="730"/>
                    </a:cubicBezTo>
                    <a:cubicBezTo>
                      <a:pt x="225" y="733"/>
                      <a:pt x="221" y="736"/>
                      <a:pt x="220" y="736"/>
                    </a:cubicBezTo>
                    <a:cubicBezTo>
                      <a:pt x="215" y="736"/>
                      <a:pt x="213" y="732"/>
                      <a:pt x="209" y="732"/>
                    </a:cubicBezTo>
                    <a:cubicBezTo>
                      <a:pt x="209" y="737"/>
                      <a:pt x="211" y="738"/>
                      <a:pt x="214" y="739"/>
                    </a:cubicBezTo>
                    <a:cubicBezTo>
                      <a:pt x="206" y="747"/>
                      <a:pt x="206" y="755"/>
                      <a:pt x="203" y="766"/>
                    </a:cubicBezTo>
                    <a:cubicBezTo>
                      <a:pt x="202" y="770"/>
                      <a:pt x="194" y="771"/>
                      <a:pt x="191" y="771"/>
                    </a:cubicBezTo>
                    <a:cubicBezTo>
                      <a:pt x="184" y="773"/>
                      <a:pt x="178" y="779"/>
                      <a:pt x="178" y="787"/>
                    </a:cubicBezTo>
                    <a:cubicBezTo>
                      <a:pt x="178" y="804"/>
                      <a:pt x="198" y="798"/>
                      <a:pt x="198" y="811"/>
                    </a:cubicBezTo>
                    <a:cubicBezTo>
                      <a:pt x="198" y="824"/>
                      <a:pt x="187" y="825"/>
                      <a:pt x="181" y="831"/>
                    </a:cubicBezTo>
                    <a:cubicBezTo>
                      <a:pt x="177" y="835"/>
                      <a:pt x="178" y="841"/>
                      <a:pt x="176" y="846"/>
                    </a:cubicBezTo>
                    <a:cubicBezTo>
                      <a:pt x="173" y="852"/>
                      <a:pt x="166" y="850"/>
                      <a:pt x="162" y="854"/>
                    </a:cubicBezTo>
                    <a:cubicBezTo>
                      <a:pt x="156" y="859"/>
                      <a:pt x="154" y="865"/>
                      <a:pt x="154" y="874"/>
                    </a:cubicBezTo>
                    <a:cubicBezTo>
                      <a:pt x="154" y="878"/>
                      <a:pt x="158" y="883"/>
                      <a:pt x="161" y="884"/>
                    </a:cubicBezTo>
                    <a:cubicBezTo>
                      <a:pt x="169" y="888"/>
                      <a:pt x="168" y="908"/>
                      <a:pt x="174" y="914"/>
                    </a:cubicBezTo>
                    <a:cubicBezTo>
                      <a:pt x="184" y="924"/>
                      <a:pt x="196" y="928"/>
                      <a:pt x="207" y="934"/>
                    </a:cubicBezTo>
                    <a:cubicBezTo>
                      <a:pt x="206" y="936"/>
                      <a:pt x="203" y="935"/>
                      <a:pt x="200" y="935"/>
                    </a:cubicBezTo>
                    <a:cubicBezTo>
                      <a:pt x="194" y="935"/>
                      <a:pt x="183" y="943"/>
                      <a:pt x="179" y="943"/>
                    </a:cubicBezTo>
                    <a:cubicBezTo>
                      <a:pt x="176" y="943"/>
                      <a:pt x="176" y="943"/>
                      <a:pt x="174" y="943"/>
                    </a:cubicBezTo>
                    <a:cubicBezTo>
                      <a:pt x="173" y="943"/>
                      <a:pt x="171" y="945"/>
                      <a:pt x="169" y="945"/>
                    </a:cubicBezTo>
                    <a:cubicBezTo>
                      <a:pt x="165" y="945"/>
                      <a:pt x="162" y="945"/>
                      <a:pt x="157" y="945"/>
                    </a:cubicBezTo>
                    <a:cubicBezTo>
                      <a:pt x="147" y="945"/>
                      <a:pt x="151" y="933"/>
                      <a:pt x="143" y="931"/>
                    </a:cubicBezTo>
                    <a:cubicBezTo>
                      <a:pt x="137" y="929"/>
                      <a:pt x="127" y="929"/>
                      <a:pt x="127" y="921"/>
                    </a:cubicBezTo>
                    <a:cubicBezTo>
                      <a:pt x="124" y="921"/>
                      <a:pt x="122" y="921"/>
                      <a:pt x="119" y="921"/>
                    </a:cubicBezTo>
                    <a:cubicBezTo>
                      <a:pt x="115" y="921"/>
                      <a:pt x="114" y="917"/>
                      <a:pt x="114" y="915"/>
                    </a:cubicBezTo>
                    <a:cubicBezTo>
                      <a:pt x="102" y="915"/>
                      <a:pt x="98" y="909"/>
                      <a:pt x="92" y="903"/>
                    </a:cubicBezTo>
                    <a:cubicBezTo>
                      <a:pt x="91" y="902"/>
                      <a:pt x="88" y="900"/>
                      <a:pt x="88" y="899"/>
                    </a:cubicBezTo>
                    <a:cubicBezTo>
                      <a:pt x="88" y="895"/>
                      <a:pt x="96" y="895"/>
                      <a:pt x="97" y="891"/>
                    </a:cubicBezTo>
                    <a:cubicBezTo>
                      <a:pt x="95" y="891"/>
                      <a:pt x="94" y="890"/>
                      <a:pt x="93" y="889"/>
                    </a:cubicBezTo>
                    <a:cubicBezTo>
                      <a:pt x="94" y="887"/>
                      <a:pt x="96" y="884"/>
                      <a:pt x="96" y="882"/>
                    </a:cubicBezTo>
                    <a:cubicBezTo>
                      <a:pt x="96" y="871"/>
                      <a:pt x="84" y="873"/>
                      <a:pt x="84" y="863"/>
                    </a:cubicBezTo>
                    <a:cubicBezTo>
                      <a:pt x="84" y="860"/>
                      <a:pt x="84" y="859"/>
                      <a:pt x="84" y="857"/>
                    </a:cubicBezTo>
                    <a:cubicBezTo>
                      <a:pt x="84" y="848"/>
                      <a:pt x="78" y="832"/>
                      <a:pt x="78" y="825"/>
                    </a:cubicBezTo>
                    <a:cubicBezTo>
                      <a:pt x="78" y="817"/>
                      <a:pt x="88" y="814"/>
                      <a:pt x="88" y="807"/>
                    </a:cubicBezTo>
                    <a:cubicBezTo>
                      <a:pt x="88" y="803"/>
                      <a:pt x="83" y="796"/>
                      <a:pt x="82" y="791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4"/>
                      <a:pt x="84" y="782"/>
                      <a:pt x="86" y="782"/>
                    </a:cubicBezTo>
                    <a:cubicBezTo>
                      <a:pt x="94" y="782"/>
                      <a:pt x="91" y="790"/>
                      <a:pt x="98" y="790"/>
                    </a:cubicBezTo>
                    <a:cubicBezTo>
                      <a:pt x="112" y="725"/>
                      <a:pt x="112" y="725"/>
                      <a:pt x="112" y="725"/>
                    </a:cubicBezTo>
                    <a:cubicBezTo>
                      <a:pt x="112" y="718"/>
                      <a:pt x="112" y="718"/>
                      <a:pt x="112" y="718"/>
                    </a:cubicBezTo>
                    <a:cubicBezTo>
                      <a:pt x="111" y="718"/>
                      <a:pt x="109" y="717"/>
                      <a:pt x="108" y="718"/>
                    </a:cubicBezTo>
                    <a:cubicBezTo>
                      <a:pt x="105" y="719"/>
                      <a:pt x="105" y="723"/>
                      <a:pt x="102" y="723"/>
                    </a:cubicBezTo>
                    <a:cubicBezTo>
                      <a:pt x="98" y="723"/>
                      <a:pt x="95" y="713"/>
                      <a:pt x="95" y="708"/>
                    </a:cubicBezTo>
                    <a:cubicBezTo>
                      <a:pt x="95" y="699"/>
                      <a:pt x="98" y="696"/>
                      <a:pt x="100" y="688"/>
                    </a:cubicBezTo>
                    <a:cubicBezTo>
                      <a:pt x="103" y="688"/>
                      <a:pt x="104" y="687"/>
                      <a:pt x="104" y="685"/>
                    </a:cubicBezTo>
                    <a:cubicBezTo>
                      <a:pt x="104" y="683"/>
                      <a:pt x="102" y="680"/>
                      <a:pt x="102" y="680"/>
                    </a:cubicBezTo>
                    <a:cubicBezTo>
                      <a:pt x="100" y="680"/>
                      <a:pt x="99" y="668"/>
                      <a:pt x="99" y="665"/>
                    </a:cubicBezTo>
                    <a:cubicBezTo>
                      <a:pt x="99" y="655"/>
                      <a:pt x="106" y="645"/>
                      <a:pt x="109" y="639"/>
                    </a:cubicBezTo>
                    <a:cubicBezTo>
                      <a:pt x="111" y="635"/>
                      <a:pt x="112" y="629"/>
                      <a:pt x="114" y="626"/>
                    </a:cubicBezTo>
                    <a:cubicBezTo>
                      <a:pt x="116" y="624"/>
                      <a:pt x="118" y="625"/>
                      <a:pt x="118" y="623"/>
                    </a:cubicBezTo>
                    <a:cubicBezTo>
                      <a:pt x="121" y="613"/>
                      <a:pt x="121" y="605"/>
                      <a:pt x="124" y="595"/>
                    </a:cubicBezTo>
                    <a:cubicBezTo>
                      <a:pt x="124" y="562"/>
                      <a:pt x="124" y="562"/>
                      <a:pt x="124" y="562"/>
                    </a:cubicBezTo>
                    <a:cubicBezTo>
                      <a:pt x="121" y="554"/>
                      <a:pt x="126" y="548"/>
                      <a:pt x="126" y="541"/>
                    </a:cubicBezTo>
                    <a:cubicBezTo>
                      <a:pt x="126" y="524"/>
                      <a:pt x="136" y="513"/>
                      <a:pt x="136" y="498"/>
                    </a:cubicBezTo>
                    <a:cubicBezTo>
                      <a:pt x="136" y="497"/>
                      <a:pt x="136" y="495"/>
                      <a:pt x="136" y="494"/>
                    </a:cubicBezTo>
                    <a:cubicBezTo>
                      <a:pt x="136" y="491"/>
                      <a:pt x="138" y="483"/>
                      <a:pt x="139" y="478"/>
                    </a:cubicBezTo>
                    <a:cubicBezTo>
                      <a:pt x="139" y="465"/>
                      <a:pt x="139" y="465"/>
                      <a:pt x="139" y="459"/>
                    </a:cubicBezTo>
                    <a:cubicBezTo>
                      <a:pt x="139" y="453"/>
                      <a:pt x="143" y="441"/>
                      <a:pt x="143" y="434"/>
                    </a:cubicBezTo>
                    <a:cubicBezTo>
                      <a:pt x="143" y="429"/>
                      <a:pt x="141" y="403"/>
                      <a:pt x="140" y="399"/>
                    </a:cubicBezTo>
                    <a:cubicBezTo>
                      <a:pt x="136" y="388"/>
                      <a:pt x="128" y="381"/>
                      <a:pt x="121" y="377"/>
                    </a:cubicBezTo>
                    <a:cubicBezTo>
                      <a:pt x="114" y="374"/>
                      <a:pt x="109" y="375"/>
                      <a:pt x="104" y="370"/>
                    </a:cubicBezTo>
                    <a:cubicBezTo>
                      <a:pt x="99" y="365"/>
                      <a:pt x="96" y="363"/>
                      <a:pt x="90" y="362"/>
                    </a:cubicBezTo>
                    <a:cubicBezTo>
                      <a:pt x="78" y="358"/>
                      <a:pt x="72" y="351"/>
                      <a:pt x="64" y="343"/>
                    </a:cubicBezTo>
                    <a:cubicBezTo>
                      <a:pt x="60" y="340"/>
                      <a:pt x="62" y="335"/>
                      <a:pt x="62" y="330"/>
                    </a:cubicBezTo>
                    <a:cubicBezTo>
                      <a:pt x="62" y="323"/>
                      <a:pt x="55" y="319"/>
                      <a:pt x="53" y="313"/>
                    </a:cubicBezTo>
                    <a:cubicBezTo>
                      <a:pt x="50" y="302"/>
                      <a:pt x="41" y="294"/>
                      <a:pt x="38" y="285"/>
                    </a:cubicBezTo>
                    <a:cubicBezTo>
                      <a:pt x="35" y="275"/>
                      <a:pt x="32" y="269"/>
                      <a:pt x="28" y="261"/>
                    </a:cubicBezTo>
                    <a:cubicBezTo>
                      <a:pt x="27" y="258"/>
                      <a:pt x="24" y="259"/>
                      <a:pt x="23" y="257"/>
                    </a:cubicBezTo>
                    <a:cubicBezTo>
                      <a:pt x="20" y="254"/>
                      <a:pt x="19" y="248"/>
                      <a:pt x="17" y="245"/>
                    </a:cubicBezTo>
                    <a:cubicBezTo>
                      <a:pt x="16" y="242"/>
                      <a:pt x="12" y="243"/>
                      <a:pt x="11" y="242"/>
                    </a:cubicBezTo>
                    <a:cubicBezTo>
                      <a:pt x="6" y="237"/>
                      <a:pt x="0" y="228"/>
                      <a:pt x="0" y="220"/>
                    </a:cubicBezTo>
                    <a:cubicBezTo>
                      <a:pt x="0" y="215"/>
                      <a:pt x="3" y="209"/>
                      <a:pt x="5" y="207"/>
                    </a:cubicBezTo>
                    <a:cubicBezTo>
                      <a:pt x="8" y="200"/>
                      <a:pt x="16" y="198"/>
                      <a:pt x="18" y="191"/>
                    </a:cubicBezTo>
                    <a:cubicBezTo>
                      <a:pt x="14" y="189"/>
                      <a:pt x="15" y="191"/>
                      <a:pt x="12" y="191"/>
                    </a:cubicBezTo>
                    <a:cubicBezTo>
                      <a:pt x="5" y="191"/>
                      <a:pt x="5" y="182"/>
                      <a:pt x="5" y="176"/>
                    </a:cubicBezTo>
                    <a:cubicBezTo>
                      <a:pt x="5" y="166"/>
                      <a:pt x="16" y="168"/>
                      <a:pt x="14" y="148"/>
                    </a:cubicBezTo>
                    <a:cubicBezTo>
                      <a:pt x="26" y="148"/>
                      <a:pt x="29" y="136"/>
                      <a:pt x="32" y="129"/>
                    </a:cubicBezTo>
                    <a:cubicBezTo>
                      <a:pt x="37" y="119"/>
                      <a:pt x="49" y="123"/>
                      <a:pt x="51" y="111"/>
                    </a:cubicBezTo>
                    <a:cubicBezTo>
                      <a:pt x="49" y="110"/>
                      <a:pt x="47" y="107"/>
                      <a:pt x="47" y="106"/>
                    </a:cubicBezTo>
                    <a:cubicBezTo>
                      <a:pt x="49" y="103"/>
                      <a:pt x="49" y="103"/>
                      <a:pt x="49" y="103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</p:grpSp>
        <p:grpSp>
          <p:nvGrpSpPr>
            <p:cNvPr id="391" name="Group 277">
              <a:extLst>
                <a:ext uri="{FF2B5EF4-FFF2-40B4-BE49-F238E27FC236}">
                  <a16:creationId xmlns:a16="http://schemas.microsoft.com/office/drawing/2014/main" id="{B92792DA-B30D-4250-8E1E-6E1D6AC75603}"/>
                </a:ext>
              </a:extLst>
            </p:cNvPr>
            <p:cNvGrpSpPr/>
            <p:nvPr/>
          </p:nvGrpSpPr>
          <p:grpSpPr>
            <a:xfrm>
              <a:off x="538789" y="1131575"/>
              <a:ext cx="2523022" cy="1757766"/>
              <a:chOff x="1585913" y="960438"/>
              <a:chExt cx="2590800" cy="1804987"/>
            </a:xfrm>
            <a:grpFill/>
          </p:grpSpPr>
          <p:sp>
            <p:nvSpPr>
              <p:cNvPr id="502" name="Freeform 21">
                <a:extLst>
                  <a:ext uri="{FF2B5EF4-FFF2-40B4-BE49-F238E27FC236}">
                    <a16:creationId xmlns:a16="http://schemas.microsoft.com/office/drawing/2014/main" id="{8F1CB50D-B020-4CA9-A8E3-27FE49394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9150" y="2703513"/>
                <a:ext cx="12700" cy="14288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9" y="4"/>
                  </a:cxn>
                </a:cxnLst>
                <a:rect l="0" t="0" r="r" b="b"/>
                <a:pathLst>
                  <a:path w="9" h="11">
                    <a:moveTo>
                      <a:pt x="9" y="4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2" y="0"/>
                      <a:pt x="0" y="5"/>
                      <a:pt x="0" y="9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6" y="9"/>
                      <a:pt x="8" y="5"/>
                      <a:pt x="9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03" name="Freeform 39">
                <a:extLst>
                  <a:ext uri="{FF2B5EF4-FFF2-40B4-BE49-F238E27FC236}">
                    <a16:creationId xmlns:a16="http://schemas.microsoft.com/office/drawing/2014/main" id="{C3FB23CB-B0C6-4346-ACBA-D927ED611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388" y="1552575"/>
                <a:ext cx="169863" cy="77788"/>
              </a:xfrm>
              <a:custGeom>
                <a:avLst/>
                <a:gdLst/>
                <a:ahLst/>
                <a:cxnLst>
                  <a:cxn ang="0">
                    <a:pos x="127" y="31"/>
                  </a:cxn>
                  <a:cxn ang="0">
                    <a:pos x="108" y="47"/>
                  </a:cxn>
                  <a:cxn ang="0">
                    <a:pos x="74" y="58"/>
                  </a:cxn>
                  <a:cxn ang="0">
                    <a:pos x="34" y="50"/>
                  </a:cxn>
                  <a:cxn ang="0">
                    <a:pos x="14" y="42"/>
                  </a:cxn>
                  <a:cxn ang="0">
                    <a:pos x="18" y="40"/>
                  </a:cxn>
                  <a:cxn ang="0">
                    <a:pos x="21" y="27"/>
                  </a:cxn>
                  <a:cxn ang="0">
                    <a:pos x="2" y="25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0" y="8"/>
                  </a:cxn>
                  <a:cxn ang="0">
                    <a:pos x="9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1" y="0"/>
                  </a:cxn>
                  <a:cxn ang="0">
                    <a:pos x="23" y="7"/>
                  </a:cxn>
                  <a:cxn ang="0">
                    <a:pos x="30" y="16"/>
                  </a:cxn>
                  <a:cxn ang="0">
                    <a:pos x="38" y="13"/>
                  </a:cxn>
                  <a:cxn ang="0">
                    <a:pos x="38" y="8"/>
                  </a:cxn>
                  <a:cxn ang="0">
                    <a:pos x="44" y="12"/>
                  </a:cxn>
                  <a:cxn ang="0">
                    <a:pos x="54" y="9"/>
                  </a:cxn>
                  <a:cxn ang="0">
                    <a:pos x="60" y="12"/>
                  </a:cxn>
                  <a:cxn ang="0">
                    <a:pos x="60" y="8"/>
                  </a:cxn>
                  <a:cxn ang="0">
                    <a:pos x="74" y="9"/>
                  </a:cxn>
                  <a:cxn ang="0">
                    <a:pos x="89" y="8"/>
                  </a:cxn>
                  <a:cxn ang="0">
                    <a:pos x="91" y="1"/>
                  </a:cxn>
                  <a:cxn ang="0">
                    <a:pos x="96" y="1"/>
                  </a:cxn>
                  <a:cxn ang="0">
                    <a:pos x="104" y="7"/>
                  </a:cxn>
                  <a:cxn ang="0">
                    <a:pos x="115" y="4"/>
                  </a:cxn>
                  <a:cxn ang="0">
                    <a:pos x="112" y="8"/>
                  </a:cxn>
                  <a:cxn ang="0">
                    <a:pos x="128" y="30"/>
                  </a:cxn>
                  <a:cxn ang="0">
                    <a:pos x="127" y="31"/>
                  </a:cxn>
                </a:cxnLst>
                <a:rect l="0" t="0" r="r" b="b"/>
                <a:pathLst>
                  <a:path w="128" h="58">
                    <a:moveTo>
                      <a:pt x="127" y="31"/>
                    </a:moveTo>
                    <a:cubicBezTo>
                      <a:pt x="124" y="38"/>
                      <a:pt x="113" y="45"/>
                      <a:pt x="108" y="47"/>
                    </a:cubicBezTo>
                    <a:cubicBezTo>
                      <a:pt x="97" y="51"/>
                      <a:pt x="89" y="58"/>
                      <a:pt x="74" y="58"/>
                    </a:cubicBezTo>
                    <a:cubicBezTo>
                      <a:pt x="57" y="58"/>
                      <a:pt x="46" y="54"/>
                      <a:pt x="34" y="50"/>
                    </a:cubicBezTo>
                    <a:cubicBezTo>
                      <a:pt x="28" y="49"/>
                      <a:pt x="24" y="42"/>
                      <a:pt x="14" y="42"/>
                    </a:cubicBezTo>
                    <a:cubicBezTo>
                      <a:pt x="16" y="41"/>
                      <a:pt x="17" y="40"/>
                      <a:pt x="18" y="40"/>
                    </a:cubicBezTo>
                    <a:cubicBezTo>
                      <a:pt x="18" y="34"/>
                      <a:pt x="20" y="32"/>
                      <a:pt x="21" y="27"/>
                    </a:cubicBezTo>
                    <a:cubicBezTo>
                      <a:pt x="14" y="25"/>
                      <a:pt x="6" y="30"/>
                      <a:pt x="2" y="25"/>
                    </a:cubicBezTo>
                    <a:cubicBezTo>
                      <a:pt x="8" y="25"/>
                      <a:pt x="20" y="23"/>
                      <a:pt x="25" y="21"/>
                    </a:cubicBezTo>
                    <a:cubicBezTo>
                      <a:pt x="23" y="20"/>
                      <a:pt x="23" y="19"/>
                      <a:pt x="23" y="18"/>
                    </a:cubicBezTo>
                    <a:cubicBezTo>
                      <a:pt x="18" y="18"/>
                      <a:pt x="1" y="13"/>
                      <a:pt x="0" y="8"/>
                    </a:cubicBezTo>
                    <a:cubicBezTo>
                      <a:pt x="4" y="7"/>
                      <a:pt x="7" y="8"/>
                      <a:pt x="9" y="9"/>
                    </a:cubicBezTo>
                    <a:cubicBezTo>
                      <a:pt x="9" y="8"/>
                      <a:pt x="9" y="7"/>
                      <a:pt x="9" y="5"/>
                    </a:cubicBezTo>
                    <a:cubicBezTo>
                      <a:pt x="13" y="5"/>
                      <a:pt x="14" y="0"/>
                      <a:pt x="17" y="0"/>
                    </a:cubicBezTo>
                    <a:cubicBezTo>
                      <a:pt x="18" y="0"/>
                      <a:pt x="19" y="0"/>
                      <a:pt x="21" y="0"/>
                    </a:cubicBezTo>
                    <a:cubicBezTo>
                      <a:pt x="21" y="3"/>
                      <a:pt x="23" y="4"/>
                      <a:pt x="23" y="7"/>
                    </a:cubicBezTo>
                    <a:cubicBezTo>
                      <a:pt x="23" y="10"/>
                      <a:pt x="27" y="16"/>
                      <a:pt x="30" y="16"/>
                    </a:cubicBezTo>
                    <a:cubicBezTo>
                      <a:pt x="33" y="16"/>
                      <a:pt x="36" y="14"/>
                      <a:pt x="38" y="13"/>
                    </a:cubicBezTo>
                    <a:cubicBezTo>
                      <a:pt x="37" y="10"/>
                      <a:pt x="37" y="9"/>
                      <a:pt x="38" y="8"/>
                    </a:cubicBezTo>
                    <a:cubicBezTo>
                      <a:pt x="40" y="9"/>
                      <a:pt x="41" y="12"/>
                      <a:pt x="44" y="12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10"/>
                      <a:pt x="59" y="11"/>
                      <a:pt x="60" y="12"/>
                    </a:cubicBezTo>
                    <a:cubicBezTo>
                      <a:pt x="60" y="11"/>
                      <a:pt x="60" y="9"/>
                      <a:pt x="60" y="8"/>
                    </a:cubicBezTo>
                    <a:cubicBezTo>
                      <a:pt x="67" y="8"/>
                      <a:pt x="70" y="9"/>
                      <a:pt x="74" y="9"/>
                    </a:cubicBezTo>
                    <a:cubicBezTo>
                      <a:pt x="80" y="9"/>
                      <a:pt x="85" y="4"/>
                      <a:pt x="89" y="8"/>
                    </a:cubicBezTo>
                    <a:cubicBezTo>
                      <a:pt x="89" y="4"/>
                      <a:pt x="90" y="3"/>
                      <a:pt x="91" y="1"/>
                    </a:cubicBezTo>
                    <a:cubicBezTo>
                      <a:pt x="94" y="2"/>
                      <a:pt x="94" y="2"/>
                      <a:pt x="96" y="1"/>
                    </a:cubicBezTo>
                    <a:cubicBezTo>
                      <a:pt x="96" y="6"/>
                      <a:pt x="100" y="7"/>
                      <a:pt x="104" y="7"/>
                    </a:cubicBezTo>
                    <a:cubicBezTo>
                      <a:pt x="108" y="7"/>
                      <a:pt x="111" y="4"/>
                      <a:pt x="115" y="4"/>
                    </a:cubicBezTo>
                    <a:cubicBezTo>
                      <a:pt x="113" y="5"/>
                      <a:pt x="112" y="7"/>
                      <a:pt x="112" y="8"/>
                    </a:cubicBezTo>
                    <a:cubicBezTo>
                      <a:pt x="112" y="21"/>
                      <a:pt x="128" y="18"/>
                      <a:pt x="128" y="30"/>
                    </a:cubicBezTo>
                    <a:lnTo>
                      <a:pt x="127" y="31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04" name="Freeform 40">
                <a:extLst>
                  <a:ext uri="{FF2B5EF4-FFF2-40B4-BE49-F238E27FC236}">
                    <a16:creationId xmlns:a16="http://schemas.microsoft.com/office/drawing/2014/main" id="{46A69CE4-5018-4AEB-82B7-91559A5435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2487613"/>
                <a:ext cx="174625" cy="60325"/>
              </a:xfrm>
              <a:custGeom>
                <a:avLst/>
                <a:gdLst/>
                <a:ahLst/>
                <a:cxnLst>
                  <a:cxn ang="0">
                    <a:pos x="131" y="40"/>
                  </a:cxn>
                  <a:cxn ang="0">
                    <a:pos x="114" y="45"/>
                  </a:cxn>
                  <a:cxn ang="0">
                    <a:pos x="88" y="42"/>
                  </a:cxn>
                  <a:cxn ang="0">
                    <a:pos x="88" y="39"/>
                  </a:cxn>
                  <a:cxn ang="0">
                    <a:pos x="93" y="35"/>
                  </a:cxn>
                  <a:cxn ang="0">
                    <a:pos x="78" y="26"/>
                  </a:cxn>
                  <a:cxn ang="0">
                    <a:pos x="73" y="22"/>
                  </a:cxn>
                  <a:cxn ang="0">
                    <a:pos x="64" y="22"/>
                  </a:cxn>
                  <a:cxn ang="0">
                    <a:pos x="48" y="15"/>
                  </a:cxn>
                  <a:cxn ang="0">
                    <a:pos x="35" y="15"/>
                  </a:cxn>
                  <a:cxn ang="0">
                    <a:pos x="34" y="10"/>
                  </a:cxn>
                  <a:cxn ang="0">
                    <a:pos x="28" y="9"/>
                  </a:cxn>
                  <a:cxn ang="0">
                    <a:pos x="4" y="20"/>
                  </a:cxn>
                  <a:cxn ang="0">
                    <a:pos x="0" y="20"/>
                  </a:cxn>
                  <a:cxn ang="0">
                    <a:pos x="36" y="0"/>
                  </a:cxn>
                  <a:cxn ang="0">
                    <a:pos x="79" y="11"/>
                  </a:cxn>
                  <a:cxn ang="0">
                    <a:pos x="86" y="17"/>
                  </a:cxn>
                  <a:cxn ang="0">
                    <a:pos x="114" y="28"/>
                  </a:cxn>
                  <a:cxn ang="0">
                    <a:pos x="114" y="31"/>
                  </a:cxn>
                  <a:cxn ang="0">
                    <a:pos x="120" y="31"/>
                  </a:cxn>
                  <a:cxn ang="0">
                    <a:pos x="131" y="40"/>
                  </a:cxn>
                </a:cxnLst>
                <a:rect l="0" t="0" r="r" b="b"/>
                <a:pathLst>
                  <a:path w="131" h="45">
                    <a:moveTo>
                      <a:pt x="131" y="40"/>
                    </a:moveTo>
                    <a:cubicBezTo>
                      <a:pt x="127" y="45"/>
                      <a:pt x="119" y="45"/>
                      <a:pt x="114" y="45"/>
                    </a:cubicBezTo>
                    <a:cubicBezTo>
                      <a:pt x="104" y="45"/>
                      <a:pt x="97" y="42"/>
                      <a:pt x="88" y="42"/>
                    </a:cubicBezTo>
                    <a:cubicBezTo>
                      <a:pt x="88" y="41"/>
                      <a:pt x="88" y="40"/>
                      <a:pt x="88" y="39"/>
                    </a:cubicBezTo>
                    <a:cubicBezTo>
                      <a:pt x="90" y="39"/>
                      <a:pt x="92" y="38"/>
                      <a:pt x="93" y="35"/>
                    </a:cubicBezTo>
                    <a:cubicBezTo>
                      <a:pt x="86" y="32"/>
                      <a:pt x="79" y="33"/>
                      <a:pt x="78" y="26"/>
                    </a:cubicBezTo>
                    <a:cubicBezTo>
                      <a:pt x="74" y="26"/>
                      <a:pt x="75" y="23"/>
                      <a:pt x="73" y="22"/>
                    </a:cubicBezTo>
                    <a:cubicBezTo>
                      <a:pt x="69" y="20"/>
                      <a:pt x="67" y="22"/>
                      <a:pt x="64" y="22"/>
                    </a:cubicBezTo>
                    <a:cubicBezTo>
                      <a:pt x="57" y="22"/>
                      <a:pt x="54" y="15"/>
                      <a:pt x="48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3"/>
                      <a:pt x="33" y="12"/>
                      <a:pt x="34" y="10"/>
                    </a:cubicBezTo>
                    <a:cubicBezTo>
                      <a:pt x="33" y="9"/>
                      <a:pt x="30" y="9"/>
                      <a:pt x="28" y="9"/>
                    </a:cubicBezTo>
                    <a:cubicBezTo>
                      <a:pt x="20" y="9"/>
                      <a:pt x="8" y="15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8"/>
                      <a:pt x="16" y="0"/>
                      <a:pt x="36" y="0"/>
                    </a:cubicBezTo>
                    <a:cubicBezTo>
                      <a:pt x="55" y="0"/>
                      <a:pt x="64" y="11"/>
                      <a:pt x="79" y="11"/>
                    </a:cubicBezTo>
                    <a:cubicBezTo>
                      <a:pt x="82" y="11"/>
                      <a:pt x="86" y="16"/>
                      <a:pt x="86" y="17"/>
                    </a:cubicBezTo>
                    <a:cubicBezTo>
                      <a:pt x="93" y="23"/>
                      <a:pt x="104" y="28"/>
                      <a:pt x="114" y="28"/>
                    </a:cubicBezTo>
                    <a:cubicBezTo>
                      <a:pt x="114" y="28"/>
                      <a:pt x="113" y="30"/>
                      <a:pt x="114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5" y="32"/>
                      <a:pt x="127" y="39"/>
                      <a:pt x="131" y="4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05" name="Freeform 41">
                <a:extLst>
                  <a:ext uri="{FF2B5EF4-FFF2-40B4-BE49-F238E27FC236}">
                    <a16:creationId xmlns:a16="http://schemas.microsoft.com/office/drawing/2014/main" id="{8B048B02-7F89-4586-9E72-E9417AC99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613" y="2509838"/>
                <a:ext cx="9525" cy="1111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8">
                    <a:moveTo>
                      <a:pt x="6" y="0"/>
                    </a:moveTo>
                    <a:cubicBezTo>
                      <a:pt x="6" y="3"/>
                      <a:pt x="7" y="5"/>
                      <a:pt x="6" y="7"/>
                    </a:cubicBezTo>
                    <a:cubicBezTo>
                      <a:pt x="5" y="7"/>
                      <a:pt x="0" y="8"/>
                      <a:pt x="0" y="7"/>
                    </a:cubicBezTo>
                    <a:cubicBezTo>
                      <a:pt x="0" y="4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06" name="Freeform 42">
                <a:extLst>
                  <a:ext uri="{FF2B5EF4-FFF2-40B4-BE49-F238E27FC236}">
                    <a16:creationId xmlns:a16="http://schemas.microsoft.com/office/drawing/2014/main" id="{1FA37510-188A-4CF2-9C7C-259F089F6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2925" y="2568575"/>
                <a:ext cx="28575" cy="14288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22" y="7"/>
                  </a:cxn>
                  <a:cxn ang="0">
                    <a:pos x="7" y="10"/>
                  </a:cxn>
                  <a:cxn ang="0">
                    <a:pos x="0" y="3"/>
                  </a:cxn>
                  <a:cxn ang="0">
                    <a:pos x="5" y="0"/>
                  </a:cxn>
                  <a:cxn ang="0">
                    <a:pos x="19" y="4"/>
                  </a:cxn>
                  <a:cxn ang="0">
                    <a:pos x="18" y="3"/>
                  </a:cxn>
                </a:cxnLst>
                <a:rect l="0" t="0" r="r" b="b"/>
                <a:pathLst>
                  <a:path w="22" h="10">
                    <a:moveTo>
                      <a:pt x="18" y="3"/>
                    </a:moveTo>
                    <a:cubicBezTo>
                      <a:pt x="21" y="4"/>
                      <a:pt x="22" y="5"/>
                      <a:pt x="22" y="7"/>
                    </a:cubicBezTo>
                    <a:cubicBezTo>
                      <a:pt x="17" y="8"/>
                      <a:pt x="13" y="10"/>
                      <a:pt x="7" y="10"/>
                    </a:cubicBezTo>
                    <a:cubicBezTo>
                      <a:pt x="4" y="10"/>
                      <a:pt x="0" y="7"/>
                      <a:pt x="0" y="3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0" y="0"/>
                      <a:pt x="16" y="3"/>
                      <a:pt x="19" y="4"/>
                    </a:cubicBezTo>
                    <a:lnTo>
                      <a:pt x="18" y="3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07" name="Freeform 43">
                <a:extLst>
                  <a:ext uri="{FF2B5EF4-FFF2-40B4-BE49-F238E27FC236}">
                    <a16:creationId xmlns:a16="http://schemas.microsoft.com/office/drawing/2014/main" id="{2BFE7C1D-6D57-4FF8-A8DA-4626B9D928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568575"/>
                <a:ext cx="23813" cy="9525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11" y="7"/>
                  </a:cxn>
                  <a:cxn ang="0">
                    <a:pos x="0" y="2"/>
                  </a:cxn>
                  <a:cxn ang="0">
                    <a:pos x="5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7">
                    <a:moveTo>
                      <a:pt x="18" y="4"/>
                    </a:moveTo>
                    <a:cubicBezTo>
                      <a:pt x="17" y="7"/>
                      <a:pt x="14" y="7"/>
                      <a:pt x="11" y="7"/>
                    </a:cubicBezTo>
                    <a:cubicBezTo>
                      <a:pt x="6" y="7"/>
                      <a:pt x="0" y="7"/>
                      <a:pt x="0" y="2"/>
                    </a:cubicBezTo>
                    <a:cubicBezTo>
                      <a:pt x="0" y="0"/>
                      <a:pt x="4" y="0"/>
                      <a:pt x="5" y="0"/>
                    </a:cubicBezTo>
                    <a:cubicBezTo>
                      <a:pt x="6" y="0"/>
                      <a:pt x="17" y="2"/>
                      <a:pt x="18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08" name="Freeform 44">
                <a:extLst>
                  <a:ext uri="{FF2B5EF4-FFF2-40B4-BE49-F238E27FC236}">
                    <a16:creationId xmlns:a16="http://schemas.microsoft.com/office/drawing/2014/main" id="{1F67FC26-6B6A-49C9-8F07-EE0B8DE1D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2543175"/>
                <a:ext cx="100013" cy="39688"/>
              </a:xfrm>
              <a:custGeom>
                <a:avLst/>
                <a:gdLst/>
                <a:ahLst/>
                <a:cxnLst>
                  <a:cxn ang="0">
                    <a:pos x="64" y="11"/>
                  </a:cxn>
                  <a:cxn ang="0">
                    <a:pos x="75" y="21"/>
                  </a:cxn>
                  <a:cxn ang="0">
                    <a:pos x="59" y="21"/>
                  </a:cxn>
                  <a:cxn ang="0">
                    <a:pos x="51" y="24"/>
                  </a:cxn>
                  <a:cxn ang="0">
                    <a:pos x="47" y="22"/>
                  </a:cxn>
                  <a:cxn ang="0">
                    <a:pos x="37" y="30"/>
                  </a:cxn>
                  <a:cxn ang="0">
                    <a:pos x="31" y="24"/>
                  </a:cxn>
                  <a:cxn ang="0">
                    <a:pos x="11" y="23"/>
                  </a:cxn>
                  <a:cxn ang="0">
                    <a:pos x="6" y="23"/>
                  </a:cxn>
                  <a:cxn ang="0">
                    <a:pos x="6" y="27"/>
                  </a:cxn>
                  <a:cxn ang="0">
                    <a:pos x="0" y="19"/>
                  </a:cxn>
                  <a:cxn ang="0">
                    <a:pos x="3" y="18"/>
                  </a:cxn>
                  <a:cxn ang="0">
                    <a:pos x="22" y="17"/>
                  </a:cxn>
                  <a:cxn ang="0">
                    <a:pos x="19" y="8"/>
                  </a:cxn>
                  <a:cxn ang="0">
                    <a:pos x="14" y="3"/>
                  </a:cxn>
                  <a:cxn ang="0">
                    <a:pos x="17" y="0"/>
                  </a:cxn>
                  <a:cxn ang="0">
                    <a:pos x="28" y="3"/>
                  </a:cxn>
                  <a:cxn ang="0">
                    <a:pos x="41" y="1"/>
                  </a:cxn>
                  <a:cxn ang="0">
                    <a:pos x="66" y="13"/>
                  </a:cxn>
                  <a:cxn ang="0">
                    <a:pos x="64" y="11"/>
                  </a:cxn>
                </a:cxnLst>
                <a:rect l="0" t="0" r="r" b="b"/>
                <a:pathLst>
                  <a:path w="75" h="30">
                    <a:moveTo>
                      <a:pt x="64" y="11"/>
                    </a:moveTo>
                    <a:cubicBezTo>
                      <a:pt x="68" y="15"/>
                      <a:pt x="72" y="16"/>
                      <a:pt x="75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3"/>
                      <a:pt x="54" y="24"/>
                      <a:pt x="51" y="24"/>
                    </a:cubicBezTo>
                    <a:cubicBezTo>
                      <a:pt x="49" y="24"/>
                      <a:pt x="49" y="22"/>
                      <a:pt x="47" y="22"/>
                    </a:cubicBezTo>
                    <a:cubicBezTo>
                      <a:pt x="41" y="22"/>
                      <a:pt x="41" y="30"/>
                      <a:pt x="37" y="30"/>
                    </a:cubicBezTo>
                    <a:cubicBezTo>
                      <a:pt x="33" y="30"/>
                      <a:pt x="34" y="26"/>
                      <a:pt x="31" y="24"/>
                    </a:cubicBezTo>
                    <a:cubicBezTo>
                      <a:pt x="27" y="22"/>
                      <a:pt x="17" y="23"/>
                      <a:pt x="11" y="23"/>
                    </a:cubicBezTo>
                    <a:cubicBezTo>
                      <a:pt x="8" y="23"/>
                      <a:pt x="8" y="24"/>
                      <a:pt x="6" y="23"/>
                    </a:cubicBezTo>
                    <a:cubicBezTo>
                      <a:pt x="6" y="24"/>
                      <a:pt x="6" y="25"/>
                      <a:pt x="6" y="27"/>
                    </a:cubicBezTo>
                    <a:cubicBezTo>
                      <a:pt x="3" y="26"/>
                      <a:pt x="0" y="22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13" y="18"/>
                      <a:pt x="17" y="20"/>
                      <a:pt x="22" y="17"/>
                    </a:cubicBezTo>
                    <a:cubicBezTo>
                      <a:pt x="20" y="15"/>
                      <a:pt x="19" y="12"/>
                      <a:pt x="19" y="8"/>
                    </a:cubicBezTo>
                    <a:cubicBezTo>
                      <a:pt x="17" y="8"/>
                      <a:pt x="14" y="6"/>
                      <a:pt x="14" y="3"/>
                    </a:cubicBezTo>
                    <a:cubicBezTo>
                      <a:pt x="14" y="2"/>
                      <a:pt x="16" y="0"/>
                      <a:pt x="17" y="0"/>
                    </a:cubicBezTo>
                    <a:cubicBezTo>
                      <a:pt x="21" y="0"/>
                      <a:pt x="24" y="3"/>
                      <a:pt x="28" y="3"/>
                    </a:cubicBezTo>
                    <a:cubicBezTo>
                      <a:pt x="34" y="3"/>
                      <a:pt x="36" y="1"/>
                      <a:pt x="41" y="1"/>
                    </a:cubicBezTo>
                    <a:cubicBezTo>
                      <a:pt x="55" y="1"/>
                      <a:pt x="58" y="9"/>
                      <a:pt x="66" y="13"/>
                    </a:cubicBezTo>
                    <a:lnTo>
                      <a:pt x="64" y="11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09" name="Freeform 45">
                <a:extLst>
                  <a:ext uri="{FF2B5EF4-FFF2-40B4-BE49-F238E27FC236}">
                    <a16:creationId xmlns:a16="http://schemas.microsoft.com/office/drawing/2014/main" id="{C01904F7-C5EB-4E81-AAEA-D2C52E911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6575" y="2455863"/>
                <a:ext cx="9525" cy="111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" y="6"/>
                  </a:cxn>
                  <a:cxn ang="0">
                    <a:pos x="5" y="8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cubicBezTo>
                      <a:pt x="6" y="0"/>
                      <a:pt x="7" y="3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0" y="8"/>
                      <a:pt x="0" y="3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10" name="Freeform 46">
                <a:extLst>
                  <a:ext uri="{FF2B5EF4-FFF2-40B4-BE49-F238E27FC236}">
                    <a16:creationId xmlns:a16="http://schemas.microsoft.com/office/drawing/2014/main" id="{A0F65A1E-E4AD-466F-AD4C-D45A87341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8638" y="2422525"/>
                <a:ext cx="14288" cy="47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0"/>
                  </a:cxn>
                  <a:cxn ang="0">
                    <a:pos x="11" y="3"/>
                  </a:cxn>
                  <a:cxn ang="0">
                    <a:pos x="0" y="3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0" y="2"/>
                      <a:pt x="11" y="3"/>
                    </a:cubicBezTo>
                    <a:cubicBezTo>
                      <a:pt x="7" y="4"/>
                      <a:pt x="2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11" name="Freeform 47">
                <a:extLst>
                  <a:ext uri="{FF2B5EF4-FFF2-40B4-BE49-F238E27FC236}">
                    <a16:creationId xmlns:a16="http://schemas.microsoft.com/office/drawing/2014/main" id="{54F18683-F144-456C-814F-CD3BC567C0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2428875"/>
                <a:ext cx="4763" cy="6350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0"/>
                  </a:cxn>
                  <a:cxn ang="0">
                    <a:pos x="3" y="4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0" y="1"/>
                      <a:pt x="1" y="0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12" name="Freeform 48">
                <a:extLst>
                  <a:ext uri="{FF2B5EF4-FFF2-40B4-BE49-F238E27FC236}">
                    <a16:creationId xmlns:a16="http://schemas.microsoft.com/office/drawing/2014/main" id="{9512C922-9C66-443A-85DD-2F37FBE98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363" y="2517775"/>
                <a:ext cx="11113" cy="79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9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9" h="7">
                    <a:moveTo>
                      <a:pt x="0" y="4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7"/>
                      <a:pt x="7" y="6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3"/>
                      <a:pt x="4" y="5"/>
                      <a:pt x="0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13" name="Freeform 49">
                <a:extLst>
                  <a:ext uri="{FF2B5EF4-FFF2-40B4-BE49-F238E27FC236}">
                    <a16:creationId xmlns:a16="http://schemas.microsoft.com/office/drawing/2014/main" id="{60B2AEC6-0DB0-4902-8A7A-7D9BB8BCB9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1875" y="1979613"/>
                <a:ext cx="966788" cy="473075"/>
              </a:xfrm>
              <a:custGeom>
                <a:avLst/>
                <a:gdLst/>
                <a:ahLst/>
                <a:cxnLst>
                  <a:cxn ang="0">
                    <a:pos x="543" y="285"/>
                  </a:cxn>
                  <a:cxn ang="0">
                    <a:pos x="555" y="317"/>
                  </a:cxn>
                  <a:cxn ang="0">
                    <a:pos x="560" y="338"/>
                  </a:cxn>
                  <a:cxn ang="0">
                    <a:pos x="542" y="345"/>
                  </a:cxn>
                  <a:cxn ang="0">
                    <a:pos x="507" y="287"/>
                  </a:cxn>
                  <a:cxn ang="0">
                    <a:pos x="474" y="283"/>
                  </a:cxn>
                  <a:cxn ang="0">
                    <a:pos x="460" y="283"/>
                  </a:cxn>
                  <a:cxn ang="0">
                    <a:pos x="443" y="286"/>
                  </a:cxn>
                  <a:cxn ang="0">
                    <a:pos x="412" y="292"/>
                  </a:cxn>
                  <a:cxn ang="0">
                    <a:pos x="393" y="291"/>
                  </a:cxn>
                  <a:cxn ang="0">
                    <a:pos x="357" y="309"/>
                  </a:cxn>
                  <a:cxn ang="0">
                    <a:pos x="343" y="342"/>
                  </a:cxn>
                  <a:cxn ang="0">
                    <a:pos x="282" y="290"/>
                  </a:cxn>
                  <a:cxn ang="0">
                    <a:pos x="246" y="281"/>
                  </a:cxn>
                  <a:cxn ang="0">
                    <a:pos x="207" y="262"/>
                  </a:cxn>
                  <a:cxn ang="0">
                    <a:pos x="170" y="268"/>
                  </a:cxn>
                  <a:cxn ang="0">
                    <a:pos x="95" y="252"/>
                  </a:cxn>
                  <a:cxn ang="0">
                    <a:pos x="47" y="214"/>
                  </a:cxn>
                  <a:cxn ang="0">
                    <a:pos x="4" y="141"/>
                  </a:cxn>
                  <a:cxn ang="0">
                    <a:pos x="4" y="95"/>
                  </a:cxn>
                  <a:cxn ang="0">
                    <a:pos x="0" y="23"/>
                  </a:cxn>
                  <a:cxn ang="0">
                    <a:pos x="20" y="27"/>
                  </a:cxn>
                  <a:cxn ang="0">
                    <a:pos x="20" y="5"/>
                  </a:cxn>
                  <a:cxn ang="0">
                    <a:pos x="373" y="0"/>
                  </a:cxn>
                  <a:cxn ang="0">
                    <a:pos x="406" y="11"/>
                  </a:cxn>
                  <a:cxn ang="0">
                    <a:pos x="408" y="45"/>
                  </a:cxn>
                  <a:cxn ang="0">
                    <a:pos x="423" y="42"/>
                  </a:cxn>
                  <a:cxn ang="0">
                    <a:pos x="441" y="40"/>
                  </a:cxn>
                  <a:cxn ang="0">
                    <a:pos x="456" y="42"/>
                  </a:cxn>
                  <a:cxn ang="0">
                    <a:pos x="472" y="47"/>
                  </a:cxn>
                  <a:cxn ang="0">
                    <a:pos x="510" y="48"/>
                  </a:cxn>
                  <a:cxn ang="0">
                    <a:pos x="490" y="54"/>
                  </a:cxn>
                  <a:cxn ang="0">
                    <a:pos x="472" y="69"/>
                  </a:cxn>
                  <a:cxn ang="0">
                    <a:pos x="471" y="121"/>
                  </a:cxn>
                  <a:cxn ang="0">
                    <a:pos x="480" y="88"/>
                  </a:cxn>
                  <a:cxn ang="0">
                    <a:pos x="501" y="57"/>
                  </a:cxn>
                  <a:cxn ang="0">
                    <a:pos x="516" y="87"/>
                  </a:cxn>
                  <a:cxn ang="0">
                    <a:pos x="531" y="97"/>
                  </a:cxn>
                  <a:cxn ang="0">
                    <a:pos x="527" y="123"/>
                  </a:cxn>
                  <a:cxn ang="0">
                    <a:pos x="564" y="97"/>
                  </a:cxn>
                  <a:cxn ang="0">
                    <a:pos x="610" y="84"/>
                  </a:cxn>
                  <a:cxn ang="0">
                    <a:pos x="653" y="65"/>
                  </a:cxn>
                  <a:cxn ang="0">
                    <a:pos x="675" y="63"/>
                  </a:cxn>
                  <a:cxn ang="0">
                    <a:pos x="699" y="28"/>
                  </a:cxn>
                  <a:cxn ang="0">
                    <a:pos x="726" y="73"/>
                  </a:cxn>
                  <a:cxn ang="0">
                    <a:pos x="701" y="80"/>
                  </a:cxn>
                  <a:cxn ang="0">
                    <a:pos x="681" y="113"/>
                  </a:cxn>
                  <a:cxn ang="0">
                    <a:pos x="690" y="118"/>
                  </a:cxn>
                  <a:cxn ang="0">
                    <a:pos x="676" y="122"/>
                  </a:cxn>
                  <a:cxn ang="0">
                    <a:pos x="648" y="132"/>
                  </a:cxn>
                  <a:cxn ang="0">
                    <a:pos x="642" y="134"/>
                  </a:cxn>
                  <a:cxn ang="0">
                    <a:pos x="635" y="137"/>
                  </a:cxn>
                  <a:cxn ang="0">
                    <a:pos x="627" y="161"/>
                  </a:cxn>
                  <a:cxn ang="0">
                    <a:pos x="622" y="159"/>
                  </a:cxn>
                  <a:cxn ang="0">
                    <a:pos x="615" y="186"/>
                  </a:cxn>
                  <a:cxn ang="0">
                    <a:pos x="614" y="178"/>
                  </a:cxn>
                  <a:cxn ang="0">
                    <a:pos x="608" y="170"/>
                  </a:cxn>
                  <a:cxn ang="0">
                    <a:pos x="611" y="192"/>
                  </a:cxn>
                  <a:cxn ang="0">
                    <a:pos x="614" y="196"/>
                  </a:cxn>
                  <a:cxn ang="0">
                    <a:pos x="614" y="205"/>
                  </a:cxn>
                  <a:cxn ang="0">
                    <a:pos x="607" y="213"/>
                  </a:cxn>
                  <a:cxn ang="0">
                    <a:pos x="607" y="221"/>
                  </a:cxn>
                  <a:cxn ang="0">
                    <a:pos x="589" y="232"/>
                  </a:cxn>
                </a:cxnLst>
                <a:rect l="0" t="0" r="r" b="b"/>
                <a:pathLst>
                  <a:path w="726" h="356">
                    <a:moveTo>
                      <a:pt x="590" y="233"/>
                    </a:moveTo>
                    <a:cubicBezTo>
                      <a:pt x="569" y="245"/>
                      <a:pt x="543" y="253"/>
                      <a:pt x="543" y="285"/>
                    </a:cubicBezTo>
                    <a:cubicBezTo>
                      <a:pt x="543" y="300"/>
                      <a:pt x="555" y="304"/>
                      <a:pt x="555" y="318"/>
                    </a:cubicBezTo>
                    <a:cubicBezTo>
                      <a:pt x="555" y="317"/>
                      <a:pt x="555" y="317"/>
                      <a:pt x="555" y="317"/>
                    </a:cubicBezTo>
                    <a:cubicBezTo>
                      <a:pt x="555" y="320"/>
                      <a:pt x="555" y="320"/>
                      <a:pt x="555" y="320"/>
                    </a:cubicBezTo>
                    <a:cubicBezTo>
                      <a:pt x="556" y="326"/>
                      <a:pt x="560" y="330"/>
                      <a:pt x="560" y="338"/>
                    </a:cubicBezTo>
                    <a:cubicBezTo>
                      <a:pt x="560" y="347"/>
                      <a:pt x="558" y="356"/>
                      <a:pt x="551" y="356"/>
                    </a:cubicBezTo>
                    <a:cubicBezTo>
                      <a:pt x="544" y="356"/>
                      <a:pt x="544" y="349"/>
                      <a:pt x="542" y="345"/>
                    </a:cubicBezTo>
                    <a:cubicBezTo>
                      <a:pt x="537" y="338"/>
                      <a:pt x="532" y="335"/>
                      <a:pt x="529" y="328"/>
                    </a:cubicBezTo>
                    <a:cubicBezTo>
                      <a:pt x="522" y="314"/>
                      <a:pt x="527" y="287"/>
                      <a:pt x="507" y="287"/>
                    </a:cubicBezTo>
                    <a:cubicBezTo>
                      <a:pt x="503" y="287"/>
                      <a:pt x="502" y="293"/>
                      <a:pt x="498" y="293"/>
                    </a:cubicBezTo>
                    <a:cubicBezTo>
                      <a:pt x="490" y="293"/>
                      <a:pt x="485" y="283"/>
                      <a:pt x="474" y="283"/>
                    </a:cubicBezTo>
                    <a:cubicBezTo>
                      <a:pt x="468" y="283"/>
                      <a:pt x="467" y="286"/>
                      <a:pt x="463" y="286"/>
                    </a:cubicBezTo>
                    <a:cubicBezTo>
                      <a:pt x="462" y="286"/>
                      <a:pt x="460" y="284"/>
                      <a:pt x="460" y="283"/>
                    </a:cubicBezTo>
                    <a:cubicBezTo>
                      <a:pt x="453" y="285"/>
                      <a:pt x="444" y="284"/>
                      <a:pt x="436" y="286"/>
                    </a:cubicBezTo>
                    <a:cubicBezTo>
                      <a:pt x="441" y="288"/>
                      <a:pt x="440" y="288"/>
                      <a:pt x="443" y="286"/>
                    </a:cubicBezTo>
                    <a:cubicBezTo>
                      <a:pt x="442" y="293"/>
                      <a:pt x="438" y="297"/>
                      <a:pt x="443" y="301"/>
                    </a:cubicBezTo>
                    <a:cubicBezTo>
                      <a:pt x="431" y="307"/>
                      <a:pt x="421" y="292"/>
                      <a:pt x="412" y="292"/>
                    </a:cubicBezTo>
                    <a:cubicBezTo>
                      <a:pt x="409" y="292"/>
                      <a:pt x="408" y="295"/>
                      <a:pt x="405" y="295"/>
                    </a:cubicBezTo>
                    <a:cubicBezTo>
                      <a:pt x="400" y="295"/>
                      <a:pt x="398" y="291"/>
                      <a:pt x="393" y="291"/>
                    </a:cubicBezTo>
                    <a:cubicBezTo>
                      <a:pt x="380" y="291"/>
                      <a:pt x="374" y="302"/>
                      <a:pt x="368" y="307"/>
                    </a:cubicBezTo>
                    <a:cubicBezTo>
                      <a:pt x="365" y="311"/>
                      <a:pt x="361" y="308"/>
                      <a:pt x="357" y="309"/>
                    </a:cubicBezTo>
                    <a:cubicBezTo>
                      <a:pt x="347" y="313"/>
                      <a:pt x="341" y="325"/>
                      <a:pt x="341" y="338"/>
                    </a:cubicBezTo>
                    <a:cubicBezTo>
                      <a:pt x="341" y="339"/>
                      <a:pt x="343" y="341"/>
                      <a:pt x="343" y="342"/>
                    </a:cubicBezTo>
                    <a:cubicBezTo>
                      <a:pt x="336" y="342"/>
                      <a:pt x="325" y="339"/>
                      <a:pt x="321" y="336"/>
                    </a:cubicBezTo>
                    <a:cubicBezTo>
                      <a:pt x="307" y="322"/>
                      <a:pt x="308" y="290"/>
                      <a:pt x="282" y="290"/>
                    </a:cubicBezTo>
                    <a:cubicBezTo>
                      <a:pt x="272" y="290"/>
                      <a:pt x="275" y="302"/>
                      <a:pt x="266" y="302"/>
                    </a:cubicBezTo>
                    <a:cubicBezTo>
                      <a:pt x="257" y="302"/>
                      <a:pt x="250" y="287"/>
                      <a:pt x="246" y="281"/>
                    </a:cubicBezTo>
                    <a:cubicBezTo>
                      <a:pt x="239" y="268"/>
                      <a:pt x="230" y="266"/>
                      <a:pt x="215" y="262"/>
                    </a:cubicBezTo>
                    <a:cubicBezTo>
                      <a:pt x="207" y="262"/>
                      <a:pt x="207" y="262"/>
                      <a:pt x="207" y="262"/>
                    </a:cubicBezTo>
                    <a:cubicBezTo>
                      <a:pt x="207" y="268"/>
                      <a:pt x="207" y="268"/>
                      <a:pt x="207" y="268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23" y="252"/>
                      <a:pt x="123" y="252"/>
                      <a:pt x="123" y="252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88" y="239"/>
                      <a:pt x="66" y="230"/>
                      <a:pt x="50" y="223"/>
                    </a:cubicBezTo>
                    <a:cubicBezTo>
                      <a:pt x="47" y="222"/>
                      <a:pt x="48" y="217"/>
                      <a:pt x="47" y="214"/>
                    </a:cubicBezTo>
                    <a:cubicBezTo>
                      <a:pt x="40" y="198"/>
                      <a:pt x="28" y="193"/>
                      <a:pt x="30" y="175"/>
                    </a:cubicBezTo>
                    <a:cubicBezTo>
                      <a:pt x="21" y="174"/>
                      <a:pt x="11" y="154"/>
                      <a:pt x="4" y="141"/>
                    </a:cubicBezTo>
                    <a:cubicBezTo>
                      <a:pt x="2" y="137"/>
                      <a:pt x="6" y="134"/>
                      <a:pt x="8" y="133"/>
                    </a:cubicBezTo>
                    <a:cubicBezTo>
                      <a:pt x="3" y="123"/>
                      <a:pt x="8" y="107"/>
                      <a:pt x="4" y="95"/>
                    </a:cubicBezTo>
                    <a:cubicBezTo>
                      <a:pt x="0" y="85"/>
                      <a:pt x="11" y="60"/>
                      <a:pt x="11" y="46"/>
                    </a:cubicBezTo>
                    <a:cubicBezTo>
                      <a:pt x="11" y="36"/>
                      <a:pt x="0" y="32"/>
                      <a:pt x="0" y="23"/>
                    </a:cubicBezTo>
                    <a:cubicBezTo>
                      <a:pt x="0" y="20"/>
                      <a:pt x="5" y="20"/>
                      <a:pt x="7" y="20"/>
                    </a:cubicBezTo>
                    <a:cubicBezTo>
                      <a:pt x="13" y="20"/>
                      <a:pt x="17" y="23"/>
                      <a:pt x="20" y="27"/>
                    </a:cubicBezTo>
                    <a:cubicBezTo>
                      <a:pt x="22" y="24"/>
                      <a:pt x="26" y="19"/>
                      <a:pt x="26" y="15"/>
                    </a:cubicBezTo>
                    <a:cubicBezTo>
                      <a:pt x="26" y="11"/>
                      <a:pt x="22" y="10"/>
                      <a:pt x="20" y="5"/>
                    </a:cubicBezTo>
                    <a:cubicBezTo>
                      <a:pt x="373" y="5"/>
                      <a:pt x="373" y="5"/>
                      <a:pt x="373" y="5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379" y="4"/>
                      <a:pt x="378" y="8"/>
                      <a:pt x="384" y="11"/>
                    </a:cubicBezTo>
                    <a:cubicBezTo>
                      <a:pt x="406" y="11"/>
                      <a:pt x="406" y="11"/>
                      <a:pt x="406" y="11"/>
                    </a:cubicBezTo>
                    <a:cubicBezTo>
                      <a:pt x="415" y="20"/>
                      <a:pt x="426" y="20"/>
                      <a:pt x="443" y="20"/>
                    </a:cubicBezTo>
                    <a:cubicBezTo>
                      <a:pt x="431" y="28"/>
                      <a:pt x="418" y="32"/>
                      <a:pt x="408" y="45"/>
                    </a:cubicBezTo>
                    <a:cubicBezTo>
                      <a:pt x="415" y="45"/>
                      <a:pt x="415" y="45"/>
                      <a:pt x="415" y="45"/>
                    </a:cubicBezTo>
                    <a:cubicBezTo>
                      <a:pt x="418" y="43"/>
                      <a:pt x="420" y="42"/>
                      <a:pt x="423" y="42"/>
                    </a:cubicBezTo>
                    <a:cubicBezTo>
                      <a:pt x="425" y="46"/>
                      <a:pt x="426" y="46"/>
                      <a:pt x="429" y="46"/>
                    </a:cubicBezTo>
                    <a:cubicBezTo>
                      <a:pt x="437" y="46"/>
                      <a:pt x="437" y="40"/>
                      <a:pt x="441" y="40"/>
                    </a:cubicBezTo>
                    <a:cubicBezTo>
                      <a:pt x="446" y="40"/>
                      <a:pt x="454" y="32"/>
                      <a:pt x="461" y="31"/>
                    </a:cubicBezTo>
                    <a:cubicBezTo>
                      <a:pt x="461" y="37"/>
                      <a:pt x="458" y="38"/>
                      <a:pt x="456" y="42"/>
                    </a:cubicBezTo>
                    <a:cubicBezTo>
                      <a:pt x="465" y="42"/>
                      <a:pt x="465" y="42"/>
                      <a:pt x="465" y="42"/>
                    </a:cubicBezTo>
                    <a:cubicBezTo>
                      <a:pt x="465" y="45"/>
                      <a:pt x="469" y="47"/>
                      <a:pt x="472" y="47"/>
                    </a:cubicBezTo>
                    <a:cubicBezTo>
                      <a:pt x="478" y="47"/>
                      <a:pt x="480" y="43"/>
                      <a:pt x="484" y="43"/>
                    </a:cubicBezTo>
                    <a:cubicBezTo>
                      <a:pt x="495" y="43"/>
                      <a:pt x="500" y="48"/>
                      <a:pt x="510" y="48"/>
                    </a:cubicBezTo>
                    <a:cubicBezTo>
                      <a:pt x="510" y="54"/>
                      <a:pt x="510" y="54"/>
                      <a:pt x="510" y="54"/>
                    </a:cubicBezTo>
                    <a:cubicBezTo>
                      <a:pt x="503" y="56"/>
                      <a:pt x="493" y="54"/>
                      <a:pt x="490" y="54"/>
                    </a:cubicBezTo>
                    <a:cubicBezTo>
                      <a:pt x="480" y="54"/>
                      <a:pt x="462" y="66"/>
                      <a:pt x="462" y="75"/>
                    </a:cubicBezTo>
                    <a:cubicBezTo>
                      <a:pt x="466" y="72"/>
                      <a:pt x="468" y="69"/>
                      <a:pt x="472" y="69"/>
                    </a:cubicBezTo>
                    <a:cubicBezTo>
                      <a:pt x="465" y="78"/>
                      <a:pt x="461" y="101"/>
                      <a:pt x="461" y="112"/>
                    </a:cubicBezTo>
                    <a:cubicBezTo>
                      <a:pt x="461" y="117"/>
                      <a:pt x="466" y="121"/>
                      <a:pt x="471" y="121"/>
                    </a:cubicBezTo>
                    <a:cubicBezTo>
                      <a:pt x="478" y="121"/>
                      <a:pt x="480" y="108"/>
                      <a:pt x="480" y="102"/>
                    </a:cubicBezTo>
                    <a:cubicBezTo>
                      <a:pt x="480" y="97"/>
                      <a:pt x="480" y="88"/>
                      <a:pt x="480" y="88"/>
                    </a:cubicBezTo>
                    <a:cubicBezTo>
                      <a:pt x="480" y="82"/>
                      <a:pt x="480" y="69"/>
                      <a:pt x="485" y="69"/>
                    </a:cubicBezTo>
                    <a:cubicBezTo>
                      <a:pt x="501" y="68"/>
                      <a:pt x="494" y="57"/>
                      <a:pt x="501" y="57"/>
                    </a:cubicBezTo>
                    <a:cubicBezTo>
                      <a:pt x="504" y="57"/>
                      <a:pt x="521" y="65"/>
                      <a:pt x="521" y="70"/>
                    </a:cubicBezTo>
                    <a:cubicBezTo>
                      <a:pt x="521" y="77"/>
                      <a:pt x="517" y="81"/>
                      <a:pt x="516" y="87"/>
                    </a:cubicBezTo>
                    <a:cubicBezTo>
                      <a:pt x="521" y="87"/>
                      <a:pt x="520" y="85"/>
                      <a:pt x="525" y="84"/>
                    </a:cubicBezTo>
                    <a:cubicBezTo>
                      <a:pt x="526" y="91"/>
                      <a:pt x="526" y="94"/>
                      <a:pt x="531" y="97"/>
                    </a:cubicBezTo>
                    <a:cubicBezTo>
                      <a:pt x="526" y="103"/>
                      <a:pt x="521" y="106"/>
                      <a:pt x="521" y="112"/>
                    </a:cubicBezTo>
                    <a:cubicBezTo>
                      <a:pt x="521" y="117"/>
                      <a:pt x="523" y="123"/>
                      <a:pt x="527" y="123"/>
                    </a:cubicBezTo>
                    <a:cubicBezTo>
                      <a:pt x="539" y="123"/>
                      <a:pt x="559" y="112"/>
                      <a:pt x="568" y="108"/>
                    </a:cubicBezTo>
                    <a:cubicBezTo>
                      <a:pt x="567" y="103"/>
                      <a:pt x="565" y="99"/>
                      <a:pt x="564" y="97"/>
                    </a:cubicBezTo>
                    <a:cubicBezTo>
                      <a:pt x="567" y="97"/>
                      <a:pt x="567" y="97"/>
                      <a:pt x="569" y="97"/>
                    </a:cubicBezTo>
                    <a:cubicBezTo>
                      <a:pt x="582" y="97"/>
                      <a:pt x="610" y="101"/>
                      <a:pt x="610" y="84"/>
                    </a:cubicBezTo>
                    <a:cubicBezTo>
                      <a:pt x="611" y="84"/>
                      <a:pt x="627" y="68"/>
                      <a:pt x="630" y="66"/>
                    </a:cubicBezTo>
                    <a:cubicBezTo>
                      <a:pt x="632" y="64"/>
                      <a:pt x="643" y="65"/>
                      <a:pt x="653" y="65"/>
                    </a:cubicBezTo>
                    <a:cubicBezTo>
                      <a:pt x="657" y="65"/>
                      <a:pt x="660" y="65"/>
                      <a:pt x="664" y="65"/>
                    </a:cubicBezTo>
                    <a:cubicBezTo>
                      <a:pt x="668" y="65"/>
                      <a:pt x="672" y="63"/>
                      <a:pt x="675" y="63"/>
                    </a:cubicBezTo>
                    <a:cubicBezTo>
                      <a:pt x="680" y="62"/>
                      <a:pt x="678" y="61"/>
                      <a:pt x="680" y="59"/>
                    </a:cubicBezTo>
                    <a:cubicBezTo>
                      <a:pt x="688" y="51"/>
                      <a:pt x="688" y="36"/>
                      <a:pt x="699" y="28"/>
                    </a:cubicBezTo>
                    <a:cubicBezTo>
                      <a:pt x="704" y="35"/>
                      <a:pt x="712" y="25"/>
                      <a:pt x="716" y="32"/>
                    </a:cubicBezTo>
                    <a:cubicBezTo>
                      <a:pt x="723" y="44"/>
                      <a:pt x="717" y="62"/>
                      <a:pt x="726" y="73"/>
                    </a:cubicBezTo>
                    <a:cubicBezTo>
                      <a:pt x="723" y="77"/>
                      <a:pt x="718" y="80"/>
                      <a:pt x="712" y="80"/>
                    </a:cubicBezTo>
                    <a:cubicBezTo>
                      <a:pt x="706" y="80"/>
                      <a:pt x="706" y="78"/>
                      <a:pt x="701" y="80"/>
                    </a:cubicBezTo>
                    <a:cubicBezTo>
                      <a:pt x="694" y="87"/>
                      <a:pt x="679" y="92"/>
                      <a:pt x="679" y="109"/>
                    </a:cubicBezTo>
                    <a:cubicBezTo>
                      <a:pt x="679" y="110"/>
                      <a:pt x="680" y="112"/>
                      <a:pt x="681" y="113"/>
                    </a:cubicBezTo>
                    <a:cubicBezTo>
                      <a:pt x="681" y="115"/>
                      <a:pt x="683" y="121"/>
                      <a:pt x="686" y="121"/>
                    </a:cubicBezTo>
                    <a:cubicBezTo>
                      <a:pt x="687" y="121"/>
                      <a:pt x="690" y="118"/>
                      <a:pt x="690" y="118"/>
                    </a:cubicBezTo>
                    <a:cubicBezTo>
                      <a:pt x="690" y="121"/>
                      <a:pt x="690" y="121"/>
                      <a:pt x="690" y="121"/>
                    </a:cubicBezTo>
                    <a:cubicBezTo>
                      <a:pt x="685" y="122"/>
                      <a:pt x="678" y="124"/>
                      <a:pt x="676" y="122"/>
                    </a:cubicBezTo>
                    <a:cubicBezTo>
                      <a:pt x="667" y="129"/>
                      <a:pt x="652" y="126"/>
                      <a:pt x="643" y="132"/>
                    </a:cubicBezTo>
                    <a:cubicBezTo>
                      <a:pt x="648" y="132"/>
                      <a:pt x="648" y="132"/>
                      <a:pt x="648" y="132"/>
                    </a:cubicBezTo>
                    <a:cubicBezTo>
                      <a:pt x="652" y="132"/>
                      <a:pt x="656" y="129"/>
                      <a:pt x="659" y="132"/>
                    </a:cubicBezTo>
                    <a:cubicBezTo>
                      <a:pt x="653" y="134"/>
                      <a:pt x="648" y="134"/>
                      <a:pt x="642" y="134"/>
                    </a:cubicBezTo>
                    <a:cubicBezTo>
                      <a:pt x="641" y="134"/>
                      <a:pt x="639" y="133"/>
                      <a:pt x="638" y="133"/>
                    </a:cubicBezTo>
                    <a:cubicBezTo>
                      <a:pt x="637" y="134"/>
                      <a:pt x="635" y="135"/>
                      <a:pt x="635" y="137"/>
                    </a:cubicBezTo>
                    <a:cubicBezTo>
                      <a:pt x="635" y="139"/>
                      <a:pt x="639" y="142"/>
                      <a:pt x="639" y="142"/>
                    </a:cubicBezTo>
                    <a:cubicBezTo>
                      <a:pt x="638" y="145"/>
                      <a:pt x="630" y="161"/>
                      <a:pt x="627" y="161"/>
                    </a:cubicBezTo>
                    <a:cubicBezTo>
                      <a:pt x="626" y="161"/>
                      <a:pt x="625" y="158"/>
                      <a:pt x="624" y="157"/>
                    </a:cubicBezTo>
                    <a:cubicBezTo>
                      <a:pt x="622" y="159"/>
                      <a:pt x="622" y="159"/>
                      <a:pt x="622" y="159"/>
                    </a:cubicBezTo>
                    <a:cubicBezTo>
                      <a:pt x="623" y="163"/>
                      <a:pt x="626" y="164"/>
                      <a:pt x="626" y="168"/>
                    </a:cubicBezTo>
                    <a:cubicBezTo>
                      <a:pt x="626" y="170"/>
                      <a:pt x="617" y="186"/>
                      <a:pt x="615" y="186"/>
                    </a:cubicBezTo>
                    <a:cubicBezTo>
                      <a:pt x="615" y="186"/>
                      <a:pt x="614" y="184"/>
                      <a:pt x="614" y="183"/>
                    </a:cubicBezTo>
                    <a:cubicBezTo>
                      <a:pt x="614" y="181"/>
                      <a:pt x="614" y="180"/>
                      <a:pt x="614" y="178"/>
                    </a:cubicBezTo>
                    <a:cubicBezTo>
                      <a:pt x="614" y="175"/>
                      <a:pt x="610" y="168"/>
                      <a:pt x="609" y="164"/>
                    </a:cubicBezTo>
                    <a:cubicBezTo>
                      <a:pt x="608" y="166"/>
                      <a:pt x="608" y="170"/>
                      <a:pt x="608" y="170"/>
                    </a:cubicBezTo>
                    <a:cubicBezTo>
                      <a:pt x="608" y="173"/>
                      <a:pt x="611" y="181"/>
                      <a:pt x="611" y="185"/>
                    </a:cubicBezTo>
                    <a:cubicBezTo>
                      <a:pt x="611" y="189"/>
                      <a:pt x="608" y="189"/>
                      <a:pt x="611" y="192"/>
                    </a:cubicBezTo>
                    <a:cubicBezTo>
                      <a:pt x="612" y="192"/>
                      <a:pt x="613" y="192"/>
                      <a:pt x="614" y="192"/>
                    </a:cubicBezTo>
                    <a:cubicBezTo>
                      <a:pt x="614" y="193"/>
                      <a:pt x="614" y="195"/>
                      <a:pt x="614" y="196"/>
                    </a:cubicBezTo>
                    <a:cubicBezTo>
                      <a:pt x="614" y="200"/>
                      <a:pt x="610" y="201"/>
                      <a:pt x="608" y="201"/>
                    </a:cubicBezTo>
                    <a:cubicBezTo>
                      <a:pt x="610" y="205"/>
                      <a:pt x="612" y="205"/>
                      <a:pt x="614" y="205"/>
                    </a:cubicBezTo>
                    <a:cubicBezTo>
                      <a:pt x="613" y="210"/>
                      <a:pt x="611" y="210"/>
                      <a:pt x="607" y="210"/>
                    </a:cubicBezTo>
                    <a:cubicBezTo>
                      <a:pt x="607" y="213"/>
                      <a:pt x="607" y="213"/>
                      <a:pt x="607" y="213"/>
                    </a:cubicBezTo>
                    <a:cubicBezTo>
                      <a:pt x="612" y="216"/>
                      <a:pt x="612" y="216"/>
                      <a:pt x="612" y="216"/>
                    </a:cubicBezTo>
                    <a:cubicBezTo>
                      <a:pt x="611" y="218"/>
                      <a:pt x="610" y="221"/>
                      <a:pt x="607" y="221"/>
                    </a:cubicBezTo>
                    <a:cubicBezTo>
                      <a:pt x="602" y="222"/>
                      <a:pt x="600" y="226"/>
                      <a:pt x="596" y="226"/>
                    </a:cubicBezTo>
                    <a:cubicBezTo>
                      <a:pt x="591" y="228"/>
                      <a:pt x="591" y="230"/>
                      <a:pt x="589" y="232"/>
                    </a:cubicBezTo>
                    <a:lnTo>
                      <a:pt x="590" y="233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14" name="Freeform 50">
                <a:extLst>
                  <a:ext uri="{FF2B5EF4-FFF2-40B4-BE49-F238E27FC236}">
                    <a16:creationId xmlns:a16="http://schemas.microsoft.com/office/drawing/2014/main" id="{278C33B4-F287-4E11-9D63-13D9B94BB9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413" y="1400175"/>
                <a:ext cx="1425575" cy="736600"/>
              </a:xfrm>
              <a:custGeom>
                <a:avLst/>
                <a:gdLst/>
                <a:ahLst/>
                <a:cxnLst>
                  <a:cxn ang="0">
                    <a:pos x="950" y="501"/>
                  </a:cxn>
                  <a:cxn ang="0">
                    <a:pos x="950" y="527"/>
                  </a:cxn>
                  <a:cxn ang="0">
                    <a:pos x="955" y="469"/>
                  </a:cxn>
                  <a:cxn ang="0">
                    <a:pos x="944" y="436"/>
                  </a:cxn>
                  <a:cxn ang="0">
                    <a:pos x="982" y="418"/>
                  </a:cxn>
                  <a:cxn ang="0">
                    <a:pos x="1060" y="356"/>
                  </a:cxn>
                  <a:cxn ang="0">
                    <a:pos x="1050" y="346"/>
                  </a:cxn>
                  <a:cxn ang="0">
                    <a:pos x="991" y="310"/>
                  </a:cxn>
                  <a:cxn ang="0">
                    <a:pos x="965" y="247"/>
                  </a:cxn>
                  <a:cxn ang="0">
                    <a:pos x="908" y="267"/>
                  </a:cxn>
                  <a:cxn ang="0">
                    <a:pos x="831" y="204"/>
                  </a:cxn>
                  <a:cxn ang="0">
                    <a:pos x="794" y="247"/>
                  </a:cxn>
                  <a:cxn ang="0">
                    <a:pos x="783" y="387"/>
                  </a:cxn>
                  <a:cxn ang="0">
                    <a:pos x="726" y="334"/>
                  </a:cxn>
                  <a:cxn ang="0">
                    <a:pos x="607" y="306"/>
                  </a:cxn>
                  <a:cxn ang="0">
                    <a:pos x="595" y="216"/>
                  </a:cxn>
                  <a:cxn ang="0">
                    <a:pos x="633" y="178"/>
                  </a:cxn>
                  <a:cxn ang="0">
                    <a:pos x="675" y="146"/>
                  </a:cxn>
                  <a:cxn ang="0">
                    <a:pos x="686" y="127"/>
                  </a:cxn>
                  <a:cxn ang="0">
                    <a:pos x="722" y="120"/>
                  </a:cxn>
                  <a:cxn ang="0">
                    <a:pos x="746" y="61"/>
                  </a:cxn>
                  <a:cxn ang="0">
                    <a:pos x="702" y="67"/>
                  </a:cxn>
                  <a:cxn ang="0">
                    <a:pos x="665" y="74"/>
                  </a:cxn>
                  <a:cxn ang="0">
                    <a:pos x="625" y="55"/>
                  </a:cxn>
                  <a:cxn ang="0">
                    <a:pos x="574" y="0"/>
                  </a:cxn>
                  <a:cxn ang="0">
                    <a:pos x="555" y="38"/>
                  </a:cxn>
                  <a:cxn ang="0">
                    <a:pos x="567" y="98"/>
                  </a:cxn>
                  <a:cxn ang="0">
                    <a:pos x="492" y="92"/>
                  </a:cxn>
                  <a:cxn ang="0">
                    <a:pos x="430" y="75"/>
                  </a:cxn>
                  <a:cxn ang="0">
                    <a:pos x="387" y="89"/>
                  </a:cxn>
                  <a:cxn ang="0">
                    <a:pos x="333" y="81"/>
                  </a:cxn>
                  <a:cxn ang="0">
                    <a:pos x="202" y="42"/>
                  </a:cxn>
                  <a:cxn ang="0">
                    <a:pos x="138" y="40"/>
                  </a:cxn>
                  <a:cxn ang="0">
                    <a:pos x="61" y="70"/>
                  </a:cxn>
                  <a:cxn ang="0">
                    <a:pos x="0" y="242"/>
                  </a:cxn>
                  <a:cxn ang="0">
                    <a:pos x="67" y="253"/>
                  </a:cxn>
                  <a:cxn ang="0">
                    <a:pos x="124" y="316"/>
                  </a:cxn>
                  <a:cxn ang="0">
                    <a:pos x="136" y="366"/>
                  </a:cxn>
                  <a:cxn ang="0">
                    <a:pos x="181" y="413"/>
                  </a:cxn>
                  <a:cxn ang="0">
                    <a:pos x="224" y="440"/>
                  </a:cxn>
                  <a:cxn ang="0">
                    <a:pos x="610" y="446"/>
                  </a:cxn>
                  <a:cxn ang="0">
                    <a:pos x="676" y="453"/>
                  </a:cxn>
                  <a:cxn ang="0">
                    <a:pos x="705" y="477"/>
                  </a:cxn>
                  <a:cxn ang="0">
                    <a:pos x="759" y="512"/>
                  </a:cxn>
                  <a:cxn ang="0">
                    <a:pos x="732" y="553"/>
                  </a:cxn>
                  <a:cxn ang="0">
                    <a:pos x="772" y="543"/>
                  </a:cxn>
                  <a:cxn ang="0">
                    <a:pos x="814" y="519"/>
                  </a:cxn>
                  <a:cxn ang="0">
                    <a:pos x="879" y="498"/>
                  </a:cxn>
                  <a:cxn ang="0">
                    <a:pos x="928" y="505"/>
                  </a:cxn>
                </a:cxnLst>
                <a:rect l="0" t="0" r="r" b="b"/>
                <a:pathLst>
                  <a:path w="1071" h="553">
                    <a:moveTo>
                      <a:pt x="928" y="503"/>
                    </a:moveTo>
                    <a:cubicBezTo>
                      <a:pt x="928" y="502"/>
                      <a:pt x="928" y="502"/>
                      <a:pt x="928" y="502"/>
                    </a:cubicBezTo>
                    <a:cubicBezTo>
                      <a:pt x="928" y="502"/>
                      <a:pt x="931" y="502"/>
                      <a:pt x="932" y="502"/>
                    </a:cubicBezTo>
                    <a:cubicBezTo>
                      <a:pt x="935" y="502"/>
                      <a:pt x="946" y="504"/>
                      <a:pt x="950" y="501"/>
                    </a:cubicBezTo>
                    <a:cubicBezTo>
                      <a:pt x="954" y="498"/>
                      <a:pt x="954" y="493"/>
                      <a:pt x="960" y="492"/>
                    </a:cubicBezTo>
                    <a:cubicBezTo>
                      <a:pt x="960" y="498"/>
                      <a:pt x="960" y="499"/>
                      <a:pt x="967" y="499"/>
                    </a:cubicBezTo>
                    <a:cubicBezTo>
                      <a:pt x="957" y="500"/>
                      <a:pt x="941" y="507"/>
                      <a:pt x="941" y="516"/>
                    </a:cubicBezTo>
                    <a:cubicBezTo>
                      <a:pt x="941" y="520"/>
                      <a:pt x="947" y="527"/>
                      <a:pt x="950" y="527"/>
                    </a:cubicBezTo>
                    <a:cubicBezTo>
                      <a:pt x="953" y="527"/>
                      <a:pt x="961" y="516"/>
                      <a:pt x="970" y="513"/>
                    </a:cubicBezTo>
                    <a:cubicBezTo>
                      <a:pt x="972" y="513"/>
                      <a:pt x="1003" y="501"/>
                      <a:pt x="1003" y="497"/>
                    </a:cubicBezTo>
                    <a:cubicBezTo>
                      <a:pt x="1003" y="493"/>
                      <a:pt x="991" y="492"/>
                      <a:pt x="988" y="492"/>
                    </a:cubicBezTo>
                    <a:cubicBezTo>
                      <a:pt x="976" y="492"/>
                      <a:pt x="955" y="480"/>
                      <a:pt x="955" y="469"/>
                    </a:cubicBezTo>
                    <a:cubicBezTo>
                      <a:pt x="955" y="466"/>
                      <a:pt x="959" y="463"/>
                      <a:pt x="960" y="458"/>
                    </a:cubicBezTo>
                    <a:cubicBezTo>
                      <a:pt x="958" y="458"/>
                      <a:pt x="953" y="457"/>
                      <a:pt x="949" y="457"/>
                    </a:cubicBezTo>
                    <a:cubicBezTo>
                      <a:pt x="951" y="453"/>
                      <a:pt x="967" y="451"/>
                      <a:pt x="967" y="442"/>
                    </a:cubicBezTo>
                    <a:cubicBezTo>
                      <a:pt x="967" y="434"/>
                      <a:pt x="954" y="436"/>
                      <a:pt x="944" y="436"/>
                    </a:cubicBezTo>
                    <a:cubicBezTo>
                      <a:pt x="925" y="436"/>
                      <a:pt x="916" y="449"/>
                      <a:pt x="903" y="451"/>
                    </a:cubicBezTo>
                    <a:cubicBezTo>
                      <a:pt x="909" y="439"/>
                      <a:pt x="918" y="443"/>
                      <a:pt x="928" y="433"/>
                    </a:cubicBezTo>
                    <a:cubicBezTo>
                      <a:pt x="934" y="427"/>
                      <a:pt x="929" y="423"/>
                      <a:pt x="939" y="420"/>
                    </a:cubicBezTo>
                    <a:cubicBezTo>
                      <a:pt x="955" y="415"/>
                      <a:pt x="965" y="418"/>
                      <a:pt x="982" y="418"/>
                    </a:cubicBezTo>
                    <a:cubicBezTo>
                      <a:pt x="1004" y="418"/>
                      <a:pt x="1016" y="425"/>
                      <a:pt x="1029" y="408"/>
                    </a:cubicBezTo>
                    <a:cubicBezTo>
                      <a:pt x="1035" y="400"/>
                      <a:pt x="1071" y="398"/>
                      <a:pt x="1071" y="384"/>
                    </a:cubicBezTo>
                    <a:cubicBezTo>
                      <a:pt x="1071" y="374"/>
                      <a:pt x="1067" y="370"/>
                      <a:pt x="1063" y="363"/>
                    </a:cubicBezTo>
                    <a:cubicBezTo>
                      <a:pt x="1060" y="363"/>
                      <a:pt x="1065" y="359"/>
                      <a:pt x="1060" y="356"/>
                    </a:cubicBezTo>
                    <a:cubicBezTo>
                      <a:pt x="1060" y="351"/>
                      <a:pt x="1060" y="351"/>
                      <a:pt x="1060" y="351"/>
                    </a:cubicBezTo>
                    <a:cubicBezTo>
                      <a:pt x="1050" y="357"/>
                      <a:pt x="1029" y="364"/>
                      <a:pt x="1018" y="364"/>
                    </a:cubicBezTo>
                    <a:cubicBezTo>
                      <a:pt x="1017" y="364"/>
                      <a:pt x="1014" y="363"/>
                      <a:pt x="1014" y="362"/>
                    </a:cubicBezTo>
                    <a:cubicBezTo>
                      <a:pt x="1022" y="358"/>
                      <a:pt x="1047" y="354"/>
                      <a:pt x="1050" y="346"/>
                    </a:cubicBezTo>
                    <a:cubicBezTo>
                      <a:pt x="1050" y="344"/>
                      <a:pt x="1046" y="343"/>
                      <a:pt x="1046" y="341"/>
                    </a:cubicBezTo>
                    <a:cubicBezTo>
                      <a:pt x="1035" y="342"/>
                      <a:pt x="1013" y="337"/>
                      <a:pt x="1013" y="322"/>
                    </a:cubicBezTo>
                    <a:cubicBezTo>
                      <a:pt x="1013" y="321"/>
                      <a:pt x="1013" y="321"/>
                      <a:pt x="1013" y="321"/>
                    </a:cubicBezTo>
                    <a:cubicBezTo>
                      <a:pt x="1003" y="321"/>
                      <a:pt x="997" y="315"/>
                      <a:pt x="991" y="310"/>
                    </a:cubicBezTo>
                    <a:cubicBezTo>
                      <a:pt x="994" y="309"/>
                      <a:pt x="998" y="308"/>
                      <a:pt x="998" y="302"/>
                    </a:cubicBezTo>
                    <a:cubicBezTo>
                      <a:pt x="998" y="298"/>
                      <a:pt x="994" y="295"/>
                      <a:pt x="995" y="290"/>
                    </a:cubicBezTo>
                    <a:cubicBezTo>
                      <a:pt x="991" y="289"/>
                      <a:pt x="977" y="280"/>
                      <a:pt x="980" y="272"/>
                    </a:cubicBezTo>
                    <a:cubicBezTo>
                      <a:pt x="985" y="262"/>
                      <a:pt x="966" y="259"/>
                      <a:pt x="965" y="247"/>
                    </a:cubicBezTo>
                    <a:cubicBezTo>
                      <a:pt x="964" y="247"/>
                      <a:pt x="959" y="243"/>
                      <a:pt x="958" y="242"/>
                    </a:cubicBezTo>
                    <a:cubicBezTo>
                      <a:pt x="954" y="244"/>
                      <a:pt x="947" y="248"/>
                      <a:pt x="947" y="254"/>
                    </a:cubicBezTo>
                    <a:cubicBezTo>
                      <a:pt x="947" y="261"/>
                      <a:pt x="933" y="277"/>
                      <a:pt x="922" y="277"/>
                    </a:cubicBezTo>
                    <a:cubicBezTo>
                      <a:pt x="914" y="277"/>
                      <a:pt x="913" y="267"/>
                      <a:pt x="908" y="267"/>
                    </a:cubicBezTo>
                    <a:cubicBezTo>
                      <a:pt x="900" y="267"/>
                      <a:pt x="897" y="246"/>
                      <a:pt x="896" y="236"/>
                    </a:cubicBezTo>
                    <a:cubicBezTo>
                      <a:pt x="894" y="224"/>
                      <a:pt x="870" y="233"/>
                      <a:pt x="870" y="216"/>
                    </a:cubicBezTo>
                    <a:cubicBezTo>
                      <a:pt x="858" y="215"/>
                      <a:pt x="855" y="200"/>
                      <a:pt x="843" y="200"/>
                    </a:cubicBezTo>
                    <a:cubicBezTo>
                      <a:pt x="837" y="200"/>
                      <a:pt x="837" y="204"/>
                      <a:pt x="831" y="204"/>
                    </a:cubicBezTo>
                    <a:cubicBezTo>
                      <a:pt x="818" y="204"/>
                      <a:pt x="810" y="197"/>
                      <a:pt x="797" y="197"/>
                    </a:cubicBezTo>
                    <a:cubicBezTo>
                      <a:pt x="791" y="197"/>
                      <a:pt x="784" y="200"/>
                      <a:pt x="784" y="208"/>
                    </a:cubicBezTo>
                    <a:cubicBezTo>
                      <a:pt x="784" y="212"/>
                      <a:pt x="800" y="218"/>
                      <a:pt x="786" y="227"/>
                    </a:cubicBezTo>
                    <a:cubicBezTo>
                      <a:pt x="780" y="231"/>
                      <a:pt x="794" y="241"/>
                      <a:pt x="794" y="247"/>
                    </a:cubicBezTo>
                    <a:cubicBezTo>
                      <a:pt x="796" y="260"/>
                      <a:pt x="783" y="264"/>
                      <a:pt x="778" y="266"/>
                    </a:cubicBezTo>
                    <a:cubicBezTo>
                      <a:pt x="788" y="283"/>
                      <a:pt x="803" y="289"/>
                      <a:pt x="803" y="318"/>
                    </a:cubicBezTo>
                    <a:cubicBezTo>
                      <a:pt x="803" y="326"/>
                      <a:pt x="777" y="346"/>
                      <a:pt x="768" y="347"/>
                    </a:cubicBezTo>
                    <a:cubicBezTo>
                      <a:pt x="783" y="355"/>
                      <a:pt x="777" y="379"/>
                      <a:pt x="783" y="387"/>
                    </a:cubicBezTo>
                    <a:cubicBezTo>
                      <a:pt x="782" y="389"/>
                      <a:pt x="776" y="392"/>
                      <a:pt x="775" y="397"/>
                    </a:cubicBezTo>
                    <a:cubicBezTo>
                      <a:pt x="770" y="397"/>
                      <a:pt x="766" y="406"/>
                      <a:pt x="762" y="403"/>
                    </a:cubicBezTo>
                    <a:cubicBezTo>
                      <a:pt x="751" y="394"/>
                      <a:pt x="736" y="380"/>
                      <a:pt x="736" y="367"/>
                    </a:cubicBezTo>
                    <a:cubicBezTo>
                      <a:pt x="736" y="353"/>
                      <a:pt x="738" y="342"/>
                      <a:pt x="726" y="334"/>
                    </a:cubicBezTo>
                    <a:cubicBezTo>
                      <a:pt x="697" y="334"/>
                      <a:pt x="697" y="334"/>
                      <a:pt x="697" y="334"/>
                    </a:cubicBezTo>
                    <a:cubicBezTo>
                      <a:pt x="681" y="322"/>
                      <a:pt x="662" y="315"/>
                      <a:pt x="643" y="308"/>
                    </a:cubicBezTo>
                    <a:cubicBezTo>
                      <a:pt x="640" y="306"/>
                      <a:pt x="629" y="299"/>
                      <a:pt x="623" y="299"/>
                    </a:cubicBezTo>
                    <a:cubicBezTo>
                      <a:pt x="617" y="299"/>
                      <a:pt x="614" y="306"/>
                      <a:pt x="607" y="306"/>
                    </a:cubicBezTo>
                    <a:cubicBezTo>
                      <a:pt x="607" y="295"/>
                      <a:pt x="600" y="270"/>
                      <a:pt x="590" y="270"/>
                    </a:cubicBezTo>
                    <a:cubicBezTo>
                      <a:pt x="586" y="270"/>
                      <a:pt x="584" y="274"/>
                      <a:pt x="579" y="275"/>
                    </a:cubicBezTo>
                    <a:cubicBezTo>
                      <a:pt x="581" y="269"/>
                      <a:pt x="579" y="268"/>
                      <a:pt x="579" y="255"/>
                    </a:cubicBezTo>
                    <a:cubicBezTo>
                      <a:pt x="579" y="237"/>
                      <a:pt x="584" y="227"/>
                      <a:pt x="595" y="216"/>
                    </a:cubicBezTo>
                    <a:cubicBezTo>
                      <a:pt x="598" y="213"/>
                      <a:pt x="606" y="196"/>
                      <a:pt x="609" y="194"/>
                    </a:cubicBezTo>
                    <a:cubicBezTo>
                      <a:pt x="617" y="192"/>
                      <a:pt x="630" y="196"/>
                      <a:pt x="630" y="186"/>
                    </a:cubicBezTo>
                    <a:cubicBezTo>
                      <a:pt x="630" y="179"/>
                      <a:pt x="613" y="178"/>
                      <a:pt x="607" y="175"/>
                    </a:cubicBezTo>
                    <a:cubicBezTo>
                      <a:pt x="611" y="176"/>
                      <a:pt x="597" y="167"/>
                      <a:pt x="633" y="178"/>
                    </a:cubicBezTo>
                    <a:cubicBezTo>
                      <a:pt x="643" y="181"/>
                      <a:pt x="637" y="169"/>
                      <a:pt x="642" y="169"/>
                    </a:cubicBezTo>
                    <a:cubicBezTo>
                      <a:pt x="643" y="169"/>
                      <a:pt x="647" y="169"/>
                      <a:pt x="652" y="169"/>
                    </a:cubicBezTo>
                    <a:cubicBezTo>
                      <a:pt x="662" y="169"/>
                      <a:pt x="668" y="158"/>
                      <a:pt x="675" y="153"/>
                    </a:cubicBezTo>
                    <a:cubicBezTo>
                      <a:pt x="675" y="146"/>
                      <a:pt x="675" y="146"/>
                      <a:pt x="675" y="146"/>
                    </a:cubicBezTo>
                    <a:cubicBezTo>
                      <a:pt x="660" y="142"/>
                      <a:pt x="645" y="145"/>
                      <a:pt x="639" y="131"/>
                    </a:cubicBezTo>
                    <a:cubicBezTo>
                      <a:pt x="639" y="131"/>
                      <a:pt x="643" y="131"/>
                      <a:pt x="647" y="131"/>
                    </a:cubicBezTo>
                    <a:cubicBezTo>
                      <a:pt x="652" y="135"/>
                      <a:pt x="658" y="141"/>
                      <a:pt x="666" y="141"/>
                    </a:cubicBezTo>
                    <a:cubicBezTo>
                      <a:pt x="673" y="141"/>
                      <a:pt x="686" y="132"/>
                      <a:pt x="686" y="127"/>
                    </a:cubicBezTo>
                    <a:cubicBezTo>
                      <a:pt x="686" y="125"/>
                      <a:pt x="680" y="117"/>
                      <a:pt x="683" y="117"/>
                    </a:cubicBezTo>
                    <a:cubicBezTo>
                      <a:pt x="693" y="117"/>
                      <a:pt x="696" y="126"/>
                      <a:pt x="703" y="126"/>
                    </a:cubicBezTo>
                    <a:cubicBezTo>
                      <a:pt x="707" y="126"/>
                      <a:pt x="709" y="123"/>
                      <a:pt x="717" y="123"/>
                    </a:cubicBezTo>
                    <a:cubicBezTo>
                      <a:pt x="715" y="120"/>
                      <a:pt x="717" y="112"/>
                      <a:pt x="722" y="120"/>
                    </a:cubicBezTo>
                    <a:cubicBezTo>
                      <a:pt x="725" y="125"/>
                      <a:pt x="748" y="105"/>
                      <a:pt x="748" y="100"/>
                    </a:cubicBezTo>
                    <a:cubicBezTo>
                      <a:pt x="748" y="96"/>
                      <a:pt x="738" y="91"/>
                      <a:pt x="738" y="89"/>
                    </a:cubicBezTo>
                    <a:cubicBezTo>
                      <a:pt x="738" y="85"/>
                      <a:pt x="732" y="78"/>
                      <a:pt x="746" y="72"/>
                    </a:cubicBezTo>
                    <a:cubicBezTo>
                      <a:pt x="748" y="68"/>
                      <a:pt x="746" y="68"/>
                      <a:pt x="746" y="61"/>
                    </a:cubicBezTo>
                    <a:cubicBezTo>
                      <a:pt x="732" y="61"/>
                      <a:pt x="735" y="50"/>
                      <a:pt x="717" y="50"/>
                    </a:cubicBezTo>
                    <a:cubicBezTo>
                      <a:pt x="713" y="49"/>
                      <a:pt x="710" y="47"/>
                      <a:pt x="706" y="47"/>
                    </a:cubicBezTo>
                    <a:cubicBezTo>
                      <a:pt x="701" y="47"/>
                      <a:pt x="695" y="50"/>
                      <a:pt x="695" y="55"/>
                    </a:cubicBezTo>
                    <a:cubicBezTo>
                      <a:pt x="695" y="61"/>
                      <a:pt x="702" y="63"/>
                      <a:pt x="702" y="67"/>
                    </a:cubicBezTo>
                    <a:cubicBezTo>
                      <a:pt x="702" y="72"/>
                      <a:pt x="692" y="72"/>
                      <a:pt x="689" y="76"/>
                    </a:cubicBezTo>
                    <a:cubicBezTo>
                      <a:pt x="686" y="84"/>
                      <a:pt x="687" y="90"/>
                      <a:pt x="681" y="98"/>
                    </a:cubicBezTo>
                    <a:cubicBezTo>
                      <a:pt x="671" y="110"/>
                      <a:pt x="658" y="90"/>
                      <a:pt x="658" y="85"/>
                    </a:cubicBezTo>
                    <a:cubicBezTo>
                      <a:pt x="658" y="79"/>
                      <a:pt x="665" y="81"/>
                      <a:pt x="665" y="74"/>
                    </a:cubicBezTo>
                    <a:cubicBezTo>
                      <a:pt x="665" y="71"/>
                      <a:pt x="652" y="59"/>
                      <a:pt x="649" y="59"/>
                    </a:cubicBezTo>
                    <a:cubicBezTo>
                      <a:pt x="636" y="59"/>
                      <a:pt x="645" y="78"/>
                      <a:pt x="631" y="78"/>
                    </a:cubicBezTo>
                    <a:cubicBezTo>
                      <a:pt x="631" y="70"/>
                      <a:pt x="630" y="65"/>
                      <a:pt x="621" y="60"/>
                    </a:cubicBezTo>
                    <a:cubicBezTo>
                      <a:pt x="622" y="58"/>
                      <a:pt x="623" y="57"/>
                      <a:pt x="625" y="55"/>
                    </a:cubicBezTo>
                    <a:cubicBezTo>
                      <a:pt x="618" y="51"/>
                      <a:pt x="609" y="55"/>
                      <a:pt x="603" y="48"/>
                    </a:cubicBezTo>
                    <a:cubicBezTo>
                      <a:pt x="606" y="47"/>
                      <a:pt x="614" y="44"/>
                      <a:pt x="614" y="38"/>
                    </a:cubicBezTo>
                    <a:cubicBezTo>
                      <a:pt x="614" y="29"/>
                      <a:pt x="601" y="30"/>
                      <a:pt x="601" y="23"/>
                    </a:cubicBezTo>
                    <a:cubicBezTo>
                      <a:pt x="601" y="10"/>
                      <a:pt x="591" y="1"/>
                      <a:pt x="574" y="0"/>
                    </a:cubicBezTo>
                    <a:cubicBezTo>
                      <a:pt x="565" y="0"/>
                      <a:pt x="569" y="6"/>
                      <a:pt x="569" y="10"/>
                    </a:cubicBezTo>
                    <a:cubicBezTo>
                      <a:pt x="564" y="11"/>
                      <a:pt x="557" y="10"/>
                      <a:pt x="557" y="17"/>
                    </a:cubicBezTo>
                    <a:cubicBezTo>
                      <a:pt x="557" y="21"/>
                      <a:pt x="561" y="23"/>
                      <a:pt x="561" y="28"/>
                    </a:cubicBezTo>
                    <a:cubicBezTo>
                      <a:pt x="561" y="32"/>
                      <a:pt x="555" y="32"/>
                      <a:pt x="555" y="38"/>
                    </a:cubicBezTo>
                    <a:cubicBezTo>
                      <a:pt x="555" y="52"/>
                      <a:pt x="585" y="44"/>
                      <a:pt x="585" y="59"/>
                    </a:cubicBezTo>
                    <a:cubicBezTo>
                      <a:pt x="585" y="61"/>
                      <a:pt x="581" y="72"/>
                      <a:pt x="581" y="72"/>
                    </a:cubicBezTo>
                    <a:cubicBezTo>
                      <a:pt x="584" y="70"/>
                      <a:pt x="587" y="69"/>
                      <a:pt x="591" y="67"/>
                    </a:cubicBezTo>
                    <a:cubicBezTo>
                      <a:pt x="596" y="85"/>
                      <a:pt x="567" y="77"/>
                      <a:pt x="567" y="98"/>
                    </a:cubicBezTo>
                    <a:cubicBezTo>
                      <a:pt x="553" y="102"/>
                      <a:pt x="564" y="88"/>
                      <a:pt x="561" y="83"/>
                    </a:cubicBezTo>
                    <a:cubicBezTo>
                      <a:pt x="559" y="81"/>
                      <a:pt x="547" y="78"/>
                      <a:pt x="541" y="78"/>
                    </a:cubicBezTo>
                    <a:cubicBezTo>
                      <a:pt x="533" y="78"/>
                      <a:pt x="530" y="82"/>
                      <a:pt x="530" y="92"/>
                    </a:cubicBezTo>
                    <a:cubicBezTo>
                      <a:pt x="522" y="91"/>
                      <a:pt x="517" y="92"/>
                      <a:pt x="492" y="92"/>
                    </a:cubicBezTo>
                    <a:cubicBezTo>
                      <a:pt x="468" y="92"/>
                      <a:pt x="441" y="83"/>
                      <a:pt x="435" y="65"/>
                    </a:cubicBezTo>
                    <a:cubicBezTo>
                      <a:pt x="427" y="67"/>
                      <a:pt x="400" y="68"/>
                      <a:pt x="400" y="78"/>
                    </a:cubicBezTo>
                    <a:cubicBezTo>
                      <a:pt x="400" y="81"/>
                      <a:pt x="403" y="82"/>
                      <a:pt x="406" y="82"/>
                    </a:cubicBezTo>
                    <a:cubicBezTo>
                      <a:pt x="413" y="82"/>
                      <a:pt x="425" y="79"/>
                      <a:pt x="430" y="75"/>
                    </a:cubicBezTo>
                    <a:cubicBezTo>
                      <a:pt x="432" y="90"/>
                      <a:pt x="409" y="78"/>
                      <a:pt x="409" y="93"/>
                    </a:cubicBezTo>
                    <a:cubicBezTo>
                      <a:pt x="409" y="96"/>
                      <a:pt x="414" y="106"/>
                      <a:pt x="412" y="106"/>
                    </a:cubicBezTo>
                    <a:cubicBezTo>
                      <a:pt x="403" y="106"/>
                      <a:pt x="401" y="95"/>
                      <a:pt x="394" y="92"/>
                    </a:cubicBezTo>
                    <a:cubicBezTo>
                      <a:pt x="387" y="89"/>
                      <a:pt x="387" y="89"/>
                      <a:pt x="387" y="89"/>
                    </a:cubicBezTo>
                    <a:cubicBezTo>
                      <a:pt x="377" y="89"/>
                      <a:pt x="370" y="89"/>
                      <a:pt x="359" y="89"/>
                    </a:cubicBezTo>
                    <a:cubicBezTo>
                      <a:pt x="350" y="89"/>
                      <a:pt x="344" y="92"/>
                      <a:pt x="335" y="93"/>
                    </a:cubicBezTo>
                    <a:cubicBezTo>
                      <a:pt x="317" y="93"/>
                      <a:pt x="317" y="87"/>
                      <a:pt x="317" y="86"/>
                    </a:cubicBezTo>
                    <a:cubicBezTo>
                      <a:pt x="317" y="82"/>
                      <a:pt x="331" y="83"/>
                      <a:pt x="333" y="81"/>
                    </a:cubicBezTo>
                    <a:cubicBezTo>
                      <a:pt x="321" y="64"/>
                      <a:pt x="323" y="66"/>
                      <a:pt x="298" y="68"/>
                    </a:cubicBezTo>
                    <a:cubicBezTo>
                      <a:pt x="271" y="70"/>
                      <a:pt x="258" y="48"/>
                      <a:pt x="231" y="48"/>
                    </a:cubicBezTo>
                    <a:cubicBezTo>
                      <a:pt x="223" y="48"/>
                      <a:pt x="219" y="54"/>
                      <a:pt x="212" y="54"/>
                    </a:cubicBezTo>
                    <a:cubicBezTo>
                      <a:pt x="207" y="54"/>
                      <a:pt x="202" y="46"/>
                      <a:pt x="202" y="42"/>
                    </a:cubicBezTo>
                    <a:cubicBezTo>
                      <a:pt x="193" y="44"/>
                      <a:pt x="193" y="54"/>
                      <a:pt x="184" y="54"/>
                    </a:cubicBezTo>
                    <a:cubicBezTo>
                      <a:pt x="176" y="54"/>
                      <a:pt x="164" y="34"/>
                      <a:pt x="161" y="34"/>
                    </a:cubicBezTo>
                    <a:cubicBezTo>
                      <a:pt x="153" y="34"/>
                      <a:pt x="156" y="47"/>
                      <a:pt x="146" y="47"/>
                    </a:cubicBezTo>
                    <a:cubicBezTo>
                      <a:pt x="143" y="47"/>
                      <a:pt x="140" y="44"/>
                      <a:pt x="138" y="40"/>
                    </a:cubicBezTo>
                    <a:cubicBezTo>
                      <a:pt x="125" y="44"/>
                      <a:pt x="120" y="44"/>
                      <a:pt x="108" y="49"/>
                    </a:cubicBezTo>
                    <a:cubicBezTo>
                      <a:pt x="103" y="50"/>
                      <a:pt x="91" y="59"/>
                      <a:pt x="87" y="55"/>
                    </a:cubicBezTo>
                    <a:cubicBezTo>
                      <a:pt x="76" y="44"/>
                      <a:pt x="78" y="58"/>
                      <a:pt x="74" y="58"/>
                    </a:cubicBezTo>
                    <a:cubicBezTo>
                      <a:pt x="45" y="59"/>
                      <a:pt x="65" y="70"/>
                      <a:pt x="61" y="70"/>
                    </a:cubicBezTo>
                    <a:cubicBezTo>
                      <a:pt x="50" y="70"/>
                      <a:pt x="30" y="67"/>
                      <a:pt x="12" y="56"/>
                    </a:cubicBezTo>
                    <a:cubicBezTo>
                      <a:pt x="11" y="56"/>
                      <a:pt x="6" y="52"/>
                      <a:pt x="6" y="51"/>
                    </a:cubicBezTo>
                    <a:cubicBezTo>
                      <a:pt x="3" y="52"/>
                      <a:pt x="5" y="52"/>
                      <a:pt x="0" y="51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6" y="247"/>
                      <a:pt x="19" y="240"/>
                      <a:pt x="25" y="248"/>
                    </a:cubicBezTo>
                    <a:cubicBezTo>
                      <a:pt x="29" y="254"/>
                      <a:pt x="38" y="266"/>
                      <a:pt x="47" y="266"/>
                    </a:cubicBezTo>
                    <a:cubicBezTo>
                      <a:pt x="53" y="266"/>
                      <a:pt x="53" y="257"/>
                      <a:pt x="59" y="255"/>
                    </a:cubicBezTo>
                    <a:cubicBezTo>
                      <a:pt x="62" y="254"/>
                      <a:pt x="64" y="255"/>
                      <a:pt x="67" y="253"/>
                    </a:cubicBezTo>
                    <a:cubicBezTo>
                      <a:pt x="81" y="266"/>
                      <a:pt x="87" y="271"/>
                      <a:pt x="99" y="288"/>
                    </a:cubicBezTo>
                    <a:cubicBezTo>
                      <a:pt x="100" y="290"/>
                      <a:pt x="103" y="291"/>
                      <a:pt x="105" y="295"/>
                    </a:cubicBezTo>
                    <a:cubicBezTo>
                      <a:pt x="106" y="300"/>
                      <a:pt x="108" y="306"/>
                      <a:pt x="113" y="311"/>
                    </a:cubicBezTo>
                    <a:cubicBezTo>
                      <a:pt x="116" y="314"/>
                      <a:pt x="121" y="313"/>
                      <a:pt x="124" y="316"/>
                    </a:cubicBezTo>
                    <a:cubicBezTo>
                      <a:pt x="128" y="320"/>
                      <a:pt x="135" y="322"/>
                      <a:pt x="135" y="332"/>
                    </a:cubicBezTo>
                    <a:cubicBezTo>
                      <a:pt x="135" y="336"/>
                      <a:pt x="129" y="337"/>
                      <a:pt x="129" y="340"/>
                    </a:cubicBezTo>
                    <a:cubicBezTo>
                      <a:pt x="129" y="343"/>
                      <a:pt x="132" y="344"/>
                      <a:pt x="132" y="347"/>
                    </a:cubicBezTo>
                    <a:cubicBezTo>
                      <a:pt x="132" y="352"/>
                      <a:pt x="130" y="364"/>
                      <a:pt x="136" y="366"/>
                    </a:cubicBezTo>
                    <a:cubicBezTo>
                      <a:pt x="140" y="367"/>
                      <a:pt x="143" y="367"/>
                      <a:pt x="146" y="370"/>
                    </a:cubicBezTo>
                    <a:cubicBezTo>
                      <a:pt x="150" y="373"/>
                      <a:pt x="145" y="379"/>
                      <a:pt x="150" y="383"/>
                    </a:cubicBezTo>
                    <a:cubicBezTo>
                      <a:pt x="150" y="383"/>
                      <a:pt x="162" y="390"/>
                      <a:pt x="162" y="391"/>
                    </a:cubicBezTo>
                    <a:cubicBezTo>
                      <a:pt x="165" y="401"/>
                      <a:pt x="166" y="413"/>
                      <a:pt x="181" y="413"/>
                    </a:cubicBezTo>
                    <a:cubicBezTo>
                      <a:pt x="183" y="422"/>
                      <a:pt x="199" y="416"/>
                      <a:pt x="202" y="428"/>
                    </a:cubicBezTo>
                    <a:cubicBezTo>
                      <a:pt x="204" y="432"/>
                      <a:pt x="215" y="433"/>
                      <a:pt x="219" y="437"/>
                    </a:cubicBezTo>
                    <a:cubicBezTo>
                      <a:pt x="220" y="438"/>
                      <a:pt x="222" y="439"/>
                      <a:pt x="224" y="440"/>
                    </a:cubicBezTo>
                    <a:cubicBezTo>
                      <a:pt x="224" y="440"/>
                      <a:pt x="224" y="440"/>
                      <a:pt x="224" y="440"/>
                    </a:cubicBezTo>
                    <a:cubicBezTo>
                      <a:pt x="577" y="440"/>
                      <a:pt x="577" y="440"/>
                      <a:pt x="577" y="440"/>
                    </a:cubicBezTo>
                    <a:cubicBezTo>
                      <a:pt x="577" y="435"/>
                      <a:pt x="577" y="435"/>
                      <a:pt x="577" y="435"/>
                    </a:cubicBezTo>
                    <a:cubicBezTo>
                      <a:pt x="583" y="439"/>
                      <a:pt x="582" y="443"/>
                      <a:pt x="588" y="446"/>
                    </a:cubicBezTo>
                    <a:cubicBezTo>
                      <a:pt x="610" y="446"/>
                      <a:pt x="610" y="446"/>
                      <a:pt x="610" y="446"/>
                    </a:cubicBezTo>
                    <a:cubicBezTo>
                      <a:pt x="619" y="455"/>
                      <a:pt x="630" y="455"/>
                      <a:pt x="647" y="455"/>
                    </a:cubicBezTo>
                    <a:cubicBezTo>
                      <a:pt x="652" y="453"/>
                      <a:pt x="653" y="455"/>
                      <a:pt x="658" y="452"/>
                    </a:cubicBezTo>
                    <a:cubicBezTo>
                      <a:pt x="662" y="450"/>
                      <a:pt x="661" y="443"/>
                      <a:pt x="665" y="443"/>
                    </a:cubicBezTo>
                    <a:cubicBezTo>
                      <a:pt x="670" y="443"/>
                      <a:pt x="674" y="451"/>
                      <a:pt x="676" y="453"/>
                    </a:cubicBezTo>
                    <a:cubicBezTo>
                      <a:pt x="677" y="451"/>
                      <a:pt x="676" y="448"/>
                      <a:pt x="676" y="447"/>
                    </a:cubicBezTo>
                    <a:cubicBezTo>
                      <a:pt x="677" y="447"/>
                      <a:pt x="678" y="447"/>
                      <a:pt x="680" y="447"/>
                    </a:cubicBezTo>
                    <a:cubicBezTo>
                      <a:pt x="682" y="447"/>
                      <a:pt x="701" y="462"/>
                      <a:pt x="702" y="463"/>
                    </a:cubicBezTo>
                    <a:cubicBezTo>
                      <a:pt x="704" y="469"/>
                      <a:pt x="702" y="473"/>
                      <a:pt x="705" y="477"/>
                    </a:cubicBezTo>
                    <a:cubicBezTo>
                      <a:pt x="715" y="487"/>
                      <a:pt x="729" y="485"/>
                      <a:pt x="740" y="492"/>
                    </a:cubicBezTo>
                    <a:cubicBezTo>
                      <a:pt x="752" y="492"/>
                      <a:pt x="752" y="492"/>
                      <a:pt x="752" y="492"/>
                    </a:cubicBezTo>
                    <a:cubicBezTo>
                      <a:pt x="757" y="495"/>
                      <a:pt x="763" y="500"/>
                      <a:pt x="763" y="506"/>
                    </a:cubicBezTo>
                    <a:cubicBezTo>
                      <a:pt x="763" y="509"/>
                      <a:pt x="762" y="512"/>
                      <a:pt x="759" y="512"/>
                    </a:cubicBezTo>
                    <a:cubicBezTo>
                      <a:pt x="754" y="512"/>
                      <a:pt x="748" y="506"/>
                      <a:pt x="747" y="504"/>
                    </a:cubicBezTo>
                    <a:cubicBezTo>
                      <a:pt x="745" y="511"/>
                      <a:pt x="741" y="532"/>
                      <a:pt x="735" y="532"/>
                    </a:cubicBezTo>
                    <a:cubicBezTo>
                      <a:pt x="730" y="538"/>
                      <a:pt x="725" y="541"/>
                      <a:pt x="725" y="547"/>
                    </a:cubicBezTo>
                    <a:cubicBezTo>
                      <a:pt x="726" y="549"/>
                      <a:pt x="729" y="553"/>
                      <a:pt x="732" y="553"/>
                    </a:cubicBezTo>
                    <a:cubicBezTo>
                      <a:pt x="736" y="553"/>
                      <a:pt x="736" y="550"/>
                      <a:pt x="738" y="548"/>
                    </a:cubicBezTo>
                    <a:cubicBezTo>
                      <a:pt x="742" y="544"/>
                      <a:pt x="748" y="545"/>
                      <a:pt x="755" y="545"/>
                    </a:cubicBezTo>
                    <a:cubicBezTo>
                      <a:pt x="760" y="545"/>
                      <a:pt x="763" y="548"/>
                      <a:pt x="765" y="546"/>
                    </a:cubicBezTo>
                    <a:cubicBezTo>
                      <a:pt x="768" y="545"/>
                      <a:pt x="770" y="544"/>
                      <a:pt x="772" y="543"/>
                    </a:cubicBezTo>
                    <a:cubicBezTo>
                      <a:pt x="772" y="540"/>
                      <a:pt x="771" y="538"/>
                      <a:pt x="770" y="536"/>
                    </a:cubicBezTo>
                    <a:cubicBezTo>
                      <a:pt x="769" y="534"/>
                      <a:pt x="767" y="533"/>
                      <a:pt x="767" y="531"/>
                    </a:cubicBezTo>
                    <a:cubicBezTo>
                      <a:pt x="767" y="529"/>
                      <a:pt x="771" y="528"/>
                      <a:pt x="773" y="528"/>
                    </a:cubicBezTo>
                    <a:cubicBezTo>
                      <a:pt x="782" y="525"/>
                      <a:pt x="803" y="519"/>
                      <a:pt x="814" y="519"/>
                    </a:cubicBezTo>
                    <a:cubicBezTo>
                      <a:pt x="815" y="519"/>
                      <a:pt x="831" y="503"/>
                      <a:pt x="834" y="501"/>
                    </a:cubicBezTo>
                    <a:cubicBezTo>
                      <a:pt x="836" y="499"/>
                      <a:pt x="847" y="500"/>
                      <a:pt x="857" y="500"/>
                    </a:cubicBezTo>
                    <a:cubicBezTo>
                      <a:pt x="861" y="500"/>
                      <a:pt x="864" y="500"/>
                      <a:pt x="868" y="500"/>
                    </a:cubicBezTo>
                    <a:cubicBezTo>
                      <a:pt x="872" y="500"/>
                      <a:pt x="876" y="498"/>
                      <a:pt x="879" y="498"/>
                    </a:cubicBezTo>
                    <a:cubicBezTo>
                      <a:pt x="884" y="497"/>
                      <a:pt x="882" y="496"/>
                      <a:pt x="884" y="494"/>
                    </a:cubicBezTo>
                    <a:cubicBezTo>
                      <a:pt x="892" y="486"/>
                      <a:pt x="892" y="471"/>
                      <a:pt x="903" y="463"/>
                    </a:cubicBezTo>
                    <a:cubicBezTo>
                      <a:pt x="908" y="470"/>
                      <a:pt x="916" y="460"/>
                      <a:pt x="920" y="467"/>
                    </a:cubicBezTo>
                    <a:cubicBezTo>
                      <a:pt x="926" y="478"/>
                      <a:pt x="922" y="494"/>
                      <a:pt x="928" y="505"/>
                    </a:cubicBezTo>
                    <a:lnTo>
                      <a:pt x="928" y="503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15" name="Freeform 51">
                <a:extLst>
                  <a:ext uri="{FF2B5EF4-FFF2-40B4-BE49-F238E27FC236}">
                    <a16:creationId xmlns:a16="http://schemas.microsoft.com/office/drawing/2014/main" id="{110A63DA-05BE-4BD7-9479-09212017E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5913" y="1417638"/>
                <a:ext cx="623888" cy="457200"/>
              </a:xfrm>
              <a:custGeom>
                <a:avLst/>
                <a:gdLst/>
                <a:ahLst/>
                <a:cxnLst>
                  <a:cxn ang="0">
                    <a:pos x="334" y="228"/>
                  </a:cxn>
                  <a:cxn ang="0">
                    <a:pos x="381" y="252"/>
                  </a:cxn>
                  <a:cxn ang="0">
                    <a:pos x="401" y="239"/>
                  </a:cxn>
                  <a:cxn ang="0">
                    <a:pos x="439" y="281"/>
                  </a:cxn>
                  <a:cxn ang="0">
                    <a:pos x="458" y="302"/>
                  </a:cxn>
                  <a:cxn ang="0">
                    <a:pos x="463" y="326"/>
                  </a:cxn>
                  <a:cxn ang="0">
                    <a:pos x="440" y="314"/>
                  </a:cxn>
                  <a:cxn ang="0">
                    <a:pos x="427" y="300"/>
                  </a:cxn>
                  <a:cxn ang="0">
                    <a:pos x="426" y="286"/>
                  </a:cxn>
                  <a:cxn ang="0">
                    <a:pos x="414" y="286"/>
                  </a:cxn>
                  <a:cxn ang="0">
                    <a:pos x="412" y="270"/>
                  </a:cxn>
                  <a:cxn ang="0">
                    <a:pos x="390" y="261"/>
                  </a:cxn>
                  <a:cxn ang="0">
                    <a:pos x="363" y="252"/>
                  </a:cxn>
                  <a:cxn ang="0">
                    <a:pos x="299" y="236"/>
                  </a:cxn>
                  <a:cxn ang="0">
                    <a:pos x="240" y="221"/>
                  </a:cxn>
                  <a:cxn ang="0">
                    <a:pos x="200" y="252"/>
                  </a:cxn>
                  <a:cxn ang="0">
                    <a:pos x="199" y="245"/>
                  </a:cxn>
                  <a:cxn ang="0">
                    <a:pos x="218" y="219"/>
                  </a:cxn>
                  <a:cxn ang="0">
                    <a:pos x="213" y="214"/>
                  </a:cxn>
                  <a:cxn ang="0">
                    <a:pos x="173" y="260"/>
                  </a:cxn>
                  <a:cxn ang="0">
                    <a:pos x="143" y="288"/>
                  </a:cxn>
                  <a:cxn ang="0">
                    <a:pos x="79" y="322"/>
                  </a:cxn>
                  <a:cxn ang="0">
                    <a:pos x="57" y="328"/>
                  </a:cxn>
                  <a:cxn ang="0">
                    <a:pos x="92" y="307"/>
                  </a:cxn>
                  <a:cxn ang="0">
                    <a:pos x="148" y="256"/>
                  </a:cxn>
                  <a:cxn ang="0">
                    <a:pos x="125" y="262"/>
                  </a:cxn>
                  <a:cxn ang="0">
                    <a:pos x="110" y="266"/>
                  </a:cxn>
                  <a:cxn ang="0">
                    <a:pos x="88" y="261"/>
                  </a:cxn>
                  <a:cxn ang="0">
                    <a:pos x="76" y="264"/>
                  </a:cxn>
                  <a:cxn ang="0">
                    <a:pos x="72" y="244"/>
                  </a:cxn>
                  <a:cxn ang="0">
                    <a:pos x="60" y="245"/>
                  </a:cxn>
                  <a:cxn ang="0">
                    <a:pos x="37" y="224"/>
                  </a:cxn>
                  <a:cxn ang="0">
                    <a:pos x="52" y="180"/>
                  </a:cxn>
                  <a:cxn ang="0">
                    <a:pos x="79" y="152"/>
                  </a:cxn>
                  <a:cxn ang="0">
                    <a:pos x="85" y="145"/>
                  </a:cxn>
                  <a:cxn ang="0">
                    <a:pos x="60" y="153"/>
                  </a:cxn>
                  <a:cxn ang="0">
                    <a:pos x="18" y="150"/>
                  </a:cxn>
                  <a:cxn ang="0">
                    <a:pos x="13" y="133"/>
                  </a:cxn>
                  <a:cxn ang="0">
                    <a:pos x="40" y="106"/>
                  </a:cxn>
                  <a:cxn ang="0">
                    <a:pos x="64" y="116"/>
                  </a:cxn>
                  <a:cxn ang="0">
                    <a:pos x="50" y="95"/>
                  </a:cxn>
                  <a:cxn ang="0">
                    <a:pos x="13" y="68"/>
                  </a:cxn>
                  <a:cxn ang="0">
                    <a:pos x="44" y="56"/>
                  </a:cxn>
                  <a:cxn ang="0">
                    <a:pos x="117" y="13"/>
                  </a:cxn>
                  <a:cxn ang="0">
                    <a:pos x="150" y="7"/>
                  </a:cxn>
                  <a:cxn ang="0">
                    <a:pos x="157" y="7"/>
                  </a:cxn>
                  <a:cxn ang="0">
                    <a:pos x="189" y="11"/>
                  </a:cxn>
                  <a:cxn ang="0">
                    <a:pos x="236" y="20"/>
                  </a:cxn>
                  <a:cxn ang="0">
                    <a:pos x="307" y="28"/>
                  </a:cxn>
                  <a:cxn ang="0">
                    <a:pos x="334" y="36"/>
                  </a:cxn>
                </a:cxnLst>
                <a:rect l="0" t="0" r="r" b="b"/>
                <a:pathLst>
                  <a:path w="469" h="343">
                    <a:moveTo>
                      <a:pt x="334" y="37"/>
                    </a:moveTo>
                    <a:cubicBezTo>
                      <a:pt x="334" y="228"/>
                      <a:pt x="334" y="228"/>
                      <a:pt x="334" y="228"/>
                    </a:cubicBezTo>
                    <a:cubicBezTo>
                      <a:pt x="340" y="233"/>
                      <a:pt x="353" y="226"/>
                      <a:pt x="359" y="234"/>
                    </a:cubicBezTo>
                    <a:cubicBezTo>
                      <a:pt x="363" y="240"/>
                      <a:pt x="372" y="252"/>
                      <a:pt x="381" y="252"/>
                    </a:cubicBezTo>
                    <a:cubicBezTo>
                      <a:pt x="387" y="252"/>
                      <a:pt x="387" y="243"/>
                      <a:pt x="393" y="241"/>
                    </a:cubicBezTo>
                    <a:cubicBezTo>
                      <a:pt x="396" y="240"/>
                      <a:pt x="398" y="241"/>
                      <a:pt x="401" y="239"/>
                    </a:cubicBezTo>
                    <a:cubicBezTo>
                      <a:pt x="415" y="252"/>
                      <a:pt x="421" y="257"/>
                      <a:pt x="433" y="274"/>
                    </a:cubicBezTo>
                    <a:cubicBezTo>
                      <a:pt x="434" y="276"/>
                      <a:pt x="437" y="277"/>
                      <a:pt x="439" y="281"/>
                    </a:cubicBezTo>
                    <a:cubicBezTo>
                      <a:pt x="440" y="286"/>
                      <a:pt x="442" y="292"/>
                      <a:pt x="447" y="297"/>
                    </a:cubicBezTo>
                    <a:cubicBezTo>
                      <a:pt x="450" y="300"/>
                      <a:pt x="455" y="299"/>
                      <a:pt x="458" y="302"/>
                    </a:cubicBezTo>
                    <a:cubicBezTo>
                      <a:pt x="462" y="306"/>
                      <a:pt x="469" y="308"/>
                      <a:pt x="469" y="318"/>
                    </a:cubicBezTo>
                    <a:cubicBezTo>
                      <a:pt x="469" y="322"/>
                      <a:pt x="463" y="323"/>
                      <a:pt x="463" y="326"/>
                    </a:cubicBezTo>
                    <a:cubicBezTo>
                      <a:pt x="461" y="326"/>
                      <a:pt x="461" y="327"/>
                      <a:pt x="459" y="327"/>
                    </a:cubicBezTo>
                    <a:cubicBezTo>
                      <a:pt x="451" y="327"/>
                      <a:pt x="440" y="318"/>
                      <a:pt x="440" y="314"/>
                    </a:cubicBezTo>
                    <a:cubicBezTo>
                      <a:pt x="440" y="310"/>
                      <a:pt x="440" y="311"/>
                      <a:pt x="440" y="307"/>
                    </a:cubicBezTo>
                    <a:cubicBezTo>
                      <a:pt x="440" y="300"/>
                      <a:pt x="435" y="300"/>
                      <a:pt x="427" y="300"/>
                    </a:cubicBezTo>
                    <a:cubicBezTo>
                      <a:pt x="421" y="300"/>
                      <a:pt x="419" y="296"/>
                      <a:pt x="419" y="294"/>
                    </a:cubicBezTo>
                    <a:cubicBezTo>
                      <a:pt x="419" y="290"/>
                      <a:pt x="426" y="290"/>
                      <a:pt x="426" y="286"/>
                    </a:cubicBezTo>
                    <a:cubicBezTo>
                      <a:pt x="426" y="283"/>
                      <a:pt x="426" y="281"/>
                      <a:pt x="426" y="281"/>
                    </a:cubicBezTo>
                    <a:cubicBezTo>
                      <a:pt x="417" y="281"/>
                      <a:pt x="420" y="286"/>
                      <a:pt x="414" y="286"/>
                    </a:cubicBezTo>
                    <a:cubicBezTo>
                      <a:pt x="412" y="286"/>
                      <a:pt x="407" y="282"/>
                      <a:pt x="407" y="280"/>
                    </a:cubicBezTo>
                    <a:cubicBezTo>
                      <a:pt x="407" y="274"/>
                      <a:pt x="410" y="273"/>
                      <a:pt x="412" y="270"/>
                    </a:cubicBezTo>
                    <a:cubicBezTo>
                      <a:pt x="409" y="268"/>
                      <a:pt x="405" y="264"/>
                      <a:pt x="404" y="267"/>
                    </a:cubicBezTo>
                    <a:cubicBezTo>
                      <a:pt x="397" y="267"/>
                      <a:pt x="394" y="264"/>
                      <a:pt x="390" y="261"/>
                    </a:cubicBezTo>
                    <a:cubicBezTo>
                      <a:pt x="389" y="264"/>
                      <a:pt x="387" y="269"/>
                      <a:pt x="384" y="269"/>
                    </a:cubicBezTo>
                    <a:cubicBezTo>
                      <a:pt x="375" y="269"/>
                      <a:pt x="368" y="256"/>
                      <a:pt x="363" y="252"/>
                    </a:cubicBezTo>
                    <a:cubicBezTo>
                      <a:pt x="352" y="243"/>
                      <a:pt x="337" y="244"/>
                      <a:pt x="323" y="236"/>
                    </a:cubicBezTo>
                    <a:cubicBezTo>
                      <a:pt x="299" y="236"/>
                      <a:pt x="299" y="236"/>
                      <a:pt x="299" y="236"/>
                    </a:cubicBezTo>
                    <a:cubicBezTo>
                      <a:pt x="285" y="232"/>
                      <a:pt x="265" y="230"/>
                      <a:pt x="258" y="214"/>
                    </a:cubicBezTo>
                    <a:cubicBezTo>
                      <a:pt x="252" y="217"/>
                      <a:pt x="244" y="219"/>
                      <a:pt x="240" y="221"/>
                    </a:cubicBezTo>
                    <a:cubicBezTo>
                      <a:pt x="241" y="224"/>
                      <a:pt x="242" y="225"/>
                      <a:pt x="244" y="227"/>
                    </a:cubicBezTo>
                    <a:cubicBezTo>
                      <a:pt x="238" y="236"/>
                      <a:pt x="210" y="252"/>
                      <a:pt x="200" y="252"/>
                    </a:cubicBezTo>
                    <a:cubicBezTo>
                      <a:pt x="198" y="252"/>
                      <a:pt x="195" y="251"/>
                      <a:pt x="195" y="249"/>
                    </a:cubicBezTo>
                    <a:cubicBezTo>
                      <a:pt x="195" y="246"/>
                      <a:pt x="198" y="246"/>
                      <a:pt x="199" y="245"/>
                    </a:cubicBezTo>
                    <a:cubicBezTo>
                      <a:pt x="197" y="242"/>
                      <a:pt x="199" y="242"/>
                      <a:pt x="199" y="240"/>
                    </a:cubicBezTo>
                    <a:cubicBezTo>
                      <a:pt x="199" y="230"/>
                      <a:pt x="205" y="223"/>
                      <a:pt x="218" y="219"/>
                    </a:cubicBezTo>
                    <a:cubicBezTo>
                      <a:pt x="218" y="217"/>
                      <a:pt x="218" y="216"/>
                      <a:pt x="218" y="214"/>
                    </a:cubicBezTo>
                    <a:cubicBezTo>
                      <a:pt x="214" y="214"/>
                      <a:pt x="215" y="214"/>
                      <a:pt x="213" y="214"/>
                    </a:cubicBezTo>
                    <a:cubicBezTo>
                      <a:pt x="203" y="214"/>
                      <a:pt x="173" y="239"/>
                      <a:pt x="173" y="253"/>
                    </a:cubicBezTo>
                    <a:cubicBezTo>
                      <a:pt x="173" y="255"/>
                      <a:pt x="173" y="258"/>
                      <a:pt x="173" y="260"/>
                    </a:cubicBezTo>
                    <a:cubicBezTo>
                      <a:pt x="173" y="270"/>
                      <a:pt x="164" y="273"/>
                      <a:pt x="154" y="277"/>
                    </a:cubicBezTo>
                    <a:cubicBezTo>
                      <a:pt x="148" y="280"/>
                      <a:pt x="146" y="284"/>
                      <a:pt x="143" y="288"/>
                    </a:cubicBezTo>
                    <a:cubicBezTo>
                      <a:pt x="136" y="297"/>
                      <a:pt x="121" y="301"/>
                      <a:pt x="114" y="308"/>
                    </a:cubicBezTo>
                    <a:cubicBezTo>
                      <a:pt x="107" y="315"/>
                      <a:pt x="91" y="320"/>
                      <a:pt x="79" y="322"/>
                    </a:cubicBezTo>
                    <a:cubicBezTo>
                      <a:pt x="63" y="324"/>
                      <a:pt x="54" y="343"/>
                      <a:pt x="35" y="337"/>
                    </a:cubicBezTo>
                    <a:cubicBezTo>
                      <a:pt x="41" y="329"/>
                      <a:pt x="49" y="333"/>
                      <a:pt x="57" y="328"/>
                    </a:cubicBezTo>
                    <a:cubicBezTo>
                      <a:pt x="62" y="325"/>
                      <a:pt x="66" y="316"/>
                      <a:pt x="71" y="314"/>
                    </a:cubicBezTo>
                    <a:cubicBezTo>
                      <a:pt x="78" y="309"/>
                      <a:pt x="87" y="314"/>
                      <a:pt x="92" y="307"/>
                    </a:cubicBezTo>
                    <a:cubicBezTo>
                      <a:pt x="99" y="297"/>
                      <a:pt x="117" y="290"/>
                      <a:pt x="127" y="283"/>
                    </a:cubicBezTo>
                    <a:cubicBezTo>
                      <a:pt x="137" y="276"/>
                      <a:pt x="137" y="263"/>
                      <a:pt x="148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35" y="259"/>
                      <a:pt x="132" y="262"/>
                      <a:pt x="125" y="262"/>
                    </a:cubicBezTo>
                    <a:cubicBezTo>
                      <a:pt x="120" y="262"/>
                      <a:pt x="117" y="260"/>
                      <a:pt x="113" y="258"/>
                    </a:cubicBezTo>
                    <a:cubicBezTo>
                      <a:pt x="112" y="262"/>
                      <a:pt x="110" y="263"/>
                      <a:pt x="110" y="266"/>
                    </a:cubicBezTo>
                    <a:cubicBezTo>
                      <a:pt x="99" y="262"/>
                      <a:pt x="96" y="260"/>
                      <a:pt x="89" y="254"/>
                    </a:cubicBezTo>
                    <a:cubicBezTo>
                      <a:pt x="88" y="257"/>
                      <a:pt x="88" y="259"/>
                      <a:pt x="88" y="261"/>
                    </a:cubicBezTo>
                    <a:cubicBezTo>
                      <a:pt x="84" y="261"/>
                      <a:pt x="85" y="261"/>
                      <a:pt x="83" y="261"/>
                    </a:cubicBezTo>
                    <a:cubicBezTo>
                      <a:pt x="80" y="261"/>
                      <a:pt x="78" y="264"/>
                      <a:pt x="76" y="264"/>
                    </a:cubicBezTo>
                    <a:cubicBezTo>
                      <a:pt x="74" y="264"/>
                      <a:pt x="72" y="257"/>
                      <a:pt x="72" y="253"/>
                    </a:cubicBezTo>
                    <a:cubicBezTo>
                      <a:pt x="72" y="248"/>
                      <a:pt x="72" y="248"/>
                      <a:pt x="72" y="244"/>
                    </a:cubicBezTo>
                    <a:cubicBezTo>
                      <a:pt x="72" y="243"/>
                      <a:pt x="72" y="238"/>
                      <a:pt x="68" y="238"/>
                    </a:cubicBezTo>
                    <a:cubicBezTo>
                      <a:pt x="65" y="238"/>
                      <a:pt x="61" y="245"/>
                      <a:pt x="60" y="245"/>
                    </a:cubicBezTo>
                    <a:cubicBezTo>
                      <a:pt x="54" y="245"/>
                      <a:pt x="33" y="229"/>
                      <a:pt x="30" y="225"/>
                    </a:cubicBezTo>
                    <a:cubicBezTo>
                      <a:pt x="32" y="225"/>
                      <a:pt x="35" y="224"/>
                      <a:pt x="37" y="224"/>
                    </a:cubicBezTo>
                    <a:cubicBezTo>
                      <a:pt x="33" y="214"/>
                      <a:pt x="19" y="212"/>
                      <a:pt x="19" y="205"/>
                    </a:cubicBezTo>
                    <a:cubicBezTo>
                      <a:pt x="19" y="191"/>
                      <a:pt x="43" y="180"/>
                      <a:pt x="52" y="180"/>
                    </a:cubicBezTo>
                    <a:cubicBezTo>
                      <a:pt x="56" y="180"/>
                      <a:pt x="86" y="169"/>
                      <a:pt x="86" y="163"/>
                    </a:cubicBezTo>
                    <a:cubicBezTo>
                      <a:pt x="86" y="160"/>
                      <a:pt x="79" y="153"/>
                      <a:pt x="79" y="152"/>
                    </a:cubicBezTo>
                    <a:cubicBezTo>
                      <a:pt x="83" y="150"/>
                      <a:pt x="82" y="150"/>
                      <a:pt x="85" y="152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81" y="145"/>
                      <a:pt x="81" y="145"/>
                      <a:pt x="79" y="145"/>
                    </a:cubicBezTo>
                    <a:cubicBezTo>
                      <a:pt x="72" y="145"/>
                      <a:pt x="69" y="153"/>
                      <a:pt x="60" y="153"/>
                    </a:cubicBezTo>
                    <a:cubicBezTo>
                      <a:pt x="51" y="153"/>
                      <a:pt x="48" y="148"/>
                      <a:pt x="41" y="150"/>
                    </a:cubicBezTo>
                    <a:cubicBezTo>
                      <a:pt x="32" y="150"/>
                      <a:pt x="21" y="150"/>
                      <a:pt x="18" y="150"/>
                    </a:cubicBezTo>
                    <a:cubicBezTo>
                      <a:pt x="17" y="143"/>
                      <a:pt x="12" y="141"/>
                      <a:pt x="12" y="137"/>
                    </a:cubicBezTo>
                    <a:cubicBezTo>
                      <a:pt x="12" y="136"/>
                      <a:pt x="13" y="134"/>
                      <a:pt x="13" y="133"/>
                    </a:cubicBezTo>
                    <a:cubicBezTo>
                      <a:pt x="6" y="133"/>
                      <a:pt x="2" y="130"/>
                      <a:pt x="0" y="126"/>
                    </a:cubicBezTo>
                    <a:cubicBezTo>
                      <a:pt x="11" y="119"/>
                      <a:pt x="29" y="113"/>
                      <a:pt x="40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20"/>
                      <a:pt x="55" y="116"/>
                      <a:pt x="64" y="116"/>
                    </a:cubicBezTo>
                    <a:cubicBezTo>
                      <a:pt x="70" y="116"/>
                      <a:pt x="71" y="118"/>
                      <a:pt x="76" y="116"/>
                    </a:cubicBezTo>
                    <a:cubicBezTo>
                      <a:pt x="72" y="102"/>
                      <a:pt x="63" y="101"/>
                      <a:pt x="50" y="95"/>
                    </a:cubicBezTo>
                    <a:cubicBezTo>
                      <a:pt x="46" y="94"/>
                      <a:pt x="41" y="80"/>
                      <a:pt x="37" y="78"/>
                    </a:cubicBezTo>
                    <a:cubicBezTo>
                      <a:pt x="31" y="75"/>
                      <a:pt x="13" y="71"/>
                      <a:pt x="13" y="68"/>
                    </a:cubicBezTo>
                    <a:cubicBezTo>
                      <a:pt x="13" y="68"/>
                      <a:pt x="20" y="57"/>
                      <a:pt x="20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57" y="38"/>
                      <a:pt x="77" y="21"/>
                      <a:pt x="101" y="14"/>
                    </a:cubicBezTo>
                    <a:cubicBezTo>
                      <a:pt x="107" y="12"/>
                      <a:pt x="111" y="15"/>
                      <a:pt x="117" y="13"/>
                    </a:cubicBezTo>
                    <a:cubicBezTo>
                      <a:pt x="124" y="10"/>
                      <a:pt x="128" y="0"/>
                      <a:pt x="136" y="0"/>
                    </a:cubicBezTo>
                    <a:cubicBezTo>
                      <a:pt x="142" y="0"/>
                      <a:pt x="144" y="5"/>
                      <a:pt x="150" y="7"/>
                    </a:cubicBezTo>
                    <a:cubicBezTo>
                      <a:pt x="147" y="10"/>
                      <a:pt x="147" y="11"/>
                      <a:pt x="146" y="13"/>
                    </a:cubicBezTo>
                    <a:cubicBezTo>
                      <a:pt x="150" y="14"/>
                      <a:pt x="154" y="11"/>
                      <a:pt x="157" y="7"/>
                    </a:cubicBezTo>
                    <a:cubicBezTo>
                      <a:pt x="162" y="9"/>
                      <a:pt x="163" y="10"/>
                      <a:pt x="167" y="11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94" y="15"/>
                      <a:pt x="196" y="17"/>
                      <a:pt x="202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45" y="29"/>
                      <a:pt x="272" y="31"/>
                      <a:pt x="286" y="31"/>
                    </a:cubicBezTo>
                    <a:cubicBezTo>
                      <a:pt x="294" y="31"/>
                      <a:pt x="299" y="28"/>
                      <a:pt x="307" y="28"/>
                    </a:cubicBezTo>
                    <a:cubicBezTo>
                      <a:pt x="319" y="28"/>
                      <a:pt x="323" y="34"/>
                      <a:pt x="334" y="37"/>
                    </a:cubicBezTo>
                    <a:cubicBezTo>
                      <a:pt x="334" y="36"/>
                      <a:pt x="334" y="36"/>
                      <a:pt x="334" y="36"/>
                    </a:cubicBezTo>
                    <a:lnTo>
                      <a:pt x="334" y="37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16" name="Freeform 52">
                <a:extLst>
                  <a:ext uri="{FF2B5EF4-FFF2-40B4-BE49-F238E27FC236}">
                    <a16:creationId xmlns:a16="http://schemas.microsoft.com/office/drawing/2014/main" id="{F2ECBB7B-ADD8-4D22-9642-EF2DBC9E5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9475" y="1820863"/>
                <a:ext cx="28575" cy="38100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0" y="11"/>
                  </a:cxn>
                  <a:cxn ang="0">
                    <a:pos x="11" y="2"/>
                  </a:cxn>
                  <a:cxn ang="0">
                    <a:pos x="22" y="25"/>
                  </a:cxn>
                  <a:cxn ang="0">
                    <a:pos x="18" y="29"/>
                  </a:cxn>
                  <a:cxn ang="0">
                    <a:pos x="9" y="20"/>
                  </a:cxn>
                  <a:cxn ang="0">
                    <a:pos x="9" y="11"/>
                  </a:cxn>
                </a:cxnLst>
                <a:rect l="0" t="0" r="r" b="b"/>
                <a:pathLst>
                  <a:path w="22" h="29">
                    <a:moveTo>
                      <a:pt x="9" y="11"/>
                    </a:moveTo>
                    <a:cubicBezTo>
                      <a:pt x="2" y="9"/>
                      <a:pt x="5" y="7"/>
                      <a:pt x="0" y="11"/>
                    </a:cubicBezTo>
                    <a:cubicBezTo>
                      <a:pt x="0" y="0"/>
                      <a:pt x="2" y="0"/>
                      <a:pt x="11" y="2"/>
                    </a:cubicBezTo>
                    <a:cubicBezTo>
                      <a:pt x="10" y="14"/>
                      <a:pt x="22" y="15"/>
                      <a:pt x="22" y="25"/>
                    </a:cubicBezTo>
                    <a:cubicBezTo>
                      <a:pt x="22" y="28"/>
                      <a:pt x="20" y="29"/>
                      <a:pt x="18" y="29"/>
                    </a:cubicBezTo>
                    <a:cubicBezTo>
                      <a:pt x="14" y="29"/>
                      <a:pt x="9" y="20"/>
                      <a:pt x="9" y="20"/>
                    </a:cubicBezTo>
                    <a:cubicBezTo>
                      <a:pt x="9" y="16"/>
                      <a:pt x="8" y="13"/>
                      <a:pt x="9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17" name="Freeform 53">
                <a:extLst>
                  <a:ext uri="{FF2B5EF4-FFF2-40B4-BE49-F238E27FC236}">
                    <a16:creationId xmlns:a16="http://schemas.microsoft.com/office/drawing/2014/main" id="{80DA91BB-A539-4B85-BE9A-1229D4F93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5025" y="1776413"/>
                <a:ext cx="30163" cy="46038"/>
              </a:xfrm>
              <a:custGeom>
                <a:avLst/>
                <a:gdLst/>
                <a:ahLst/>
                <a:cxnLst>
                  <a:cxn ang="0">
                    <a:pos x="15" y="18"/>
                  </a:cxn>
                  <a:cxn ang="0">
                    <a:pos x="19" y="18"/>
                  </a:cxn>
                  <a:cxn ang="0">
                    <a:pos x="19" y="35"/>
                  </a:cxn>
                  <a:cxn ang="0">
                    <a:pos x="11" y="17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18"/>
                  </a:cxn>
                </a:cxnLst>
                <a:rect l="0" t="0" r="r" b="b"/>
                <a:pathLst>
                  <a:path w="23" h="35">
                    <a:moveTo>
                      <a:pt x="15" y="18"/>
                    </a:moveTo>
                    <a:cubicBezTo>
                      <a:pt x="15" y="19"/>
                      <a:pt x="19" y="19"/>
                      <a:pt x="19" y="18"/>
                    </a:cubicBezTo>
                    <a:cubicBezTo>
                      <a:pt x="19" y="24"/>
                      <a:pt x="23" y="30"/>
                      <a:pt x="19" y="35"/>
                    </a:cubicBezTo>
                    <a:cubicBezTo>
                      <a:pt x="13" y="30"/>
                      <a:pt x="11" y="24"/>
                      <a:pt x="11" y="17"/>
                    </a:cubicBezTo>
                    <a:cubicBezTo>
                      <a:pt x="5" y="16"/>
                      <a:pt x="0" y="11"/>
                      <a:pt x="0" y="4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3" y="0"/>
                      <a:pt x="9" y="3"/>
                      <a:pt x="15" y="0"/>
                    </a:cubicBezTo>
                    <a:cubicBezTo>
                      <a:pt x="15" y="11"/>
                      <a:pt x="13" y="11"/>
                      <a:pt x="15" y="18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18" name="Freeform 54">
                <a:extLst>
                  <a:ext uri="{FF2B5EF4-FFF2-40B4-BE49-F238E27FC236}">
                    <a16:creationId xmlns:a16="http://schemas.microsoft.com/office/drawing/2014/main" id="{F6DA04A4-849A-44FD-8F20-26738A0AE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9188" y="1335088"/>
                <a:ext cx="307975" cy="161925"/>
              </a:xfrm>
              <a:custGeom>
                <a:avLst/>
                <a:gdLst/>
                <a:ahLst/>
                <a:cxnLst>
                  <a:cxn ang="0">
                    <a:pos x="214" y="96"/>
                  </a:cxn>
                  <a:cxn ang="0">
                    <a:pos x="209" y="100"/>
                  </a:cxn>
                  <a:cxn ang="0">
                    <a:pos x="215" y="103"/>
                  </a:cxn>
                  <a:cxn ang="0">
                    <a:pos x="220" y="110"/>
                  </a:cxn>
                  <a:cxn ang="0">
                    <a:pos x="195" y="118"/>
                  </a:cxn>
                  <a:cxn ang="0">
                    <a:pos x="158" y="104"/>
                  </a:cxn>
                  <a:cxn ang="0">
                    <a:pos x="147" y="112"/>
                  </a:cxn>
                  <a:cxn ang="0">
                    <a:pos x="115" y="121"/>
                  </a:cxn>
                  <a:cxn ang="0">
                    <a:pos x="75" y="121"/>
                  </a:cxn>
                  <a:cxn ang="0">
                    <a:pos x="68" y="110"/>
                  </a:cxn>
                  <a:cxn ang="0">
                    <a:pos x="43" y="108"/>
                  </a:cxn>
                  <a:cxn ang="0">
                    <a:pos x="23" y="92"/>
                  </a:cxn>
                  <a:cxn ang="0">
                    <a:pos x="65" y="82"/>
                  </a:cxn>
                  <a:cxn ang="0">
                    <a:pos x="80" y="81"/>
                  </a:cxn>
                  <a:cxn ang="0">
                    <a:pos x="69" y="77"/>
                  </a:cxn>
                  <a:cxn ang="0">
                    <a:pos x="45" y="77"/>
                  </a:cxn>
                  <a:cxn ang="0">
                    <a:pos x="12" y="69"/>
                  </a:cxn>
                  <a:cxn ang="0">
                    <a:pos x="29" y="60"/>
                  </a:cxn>
                  <a:cxn ang="0">
                    <a:pos x="14" y="59"/>
                  </a:cxn>
                  <a:cxn ang="0">
                    <a:pos x="0" y="51"/>
                  </a:cxn>
                  <a:cxn ang="0">
                    <a:pos x="56" y="13"/>
                  </a:cxn>
                  <a:cxn ang="0">
                    <a:pos x="64" y="29"/>
                  </a:cxn>
                  <a:cxn ang="0">
                    <a:pos x="78" y="21"/>
                  </a:cxn>
                  <a:cxn ang="0">
                    <a:pos x="98" y="34"/>
                  </a:cxn>
                  <a:cxn ang="0">
                    <a:pos x="111" y="31"/>
                  </a:cxn>
                  <a:cxn ang="0">
                    <a:pos x="109" y="23"/>
                  </a:cxn>
                  <a:cxn ang="0">
                    <a:pos x="118" y="23"/>
                  </a:cxn>
                  <a:cxn ang="0">
                    <a:pos x="133" y="35"/>
                  </a:cxn>
                  <a:cxn ang="0">
                    <a:pos x="140" y="51"/>
                  </a:cxn>
                  <a:cxn ang="0">
                    <a:pos x="146" y="48"/>
                  </a:cxn>
                  <a:cxn ang="0">
                    <a:pos x="136" y="17"/>
                  </a:cxn>
                  <a:cxn ang="0">
                    <a:pos x="144" y="12"/>
                  </a:cxn>
                  <a:cxn ang="0">
                    <a:pos x="156" y="12"/>
                  </a:cxn>
                  <a:cxn ang="0">
                    <a:pos x="156" y="7"/>
                  </a:cxn>
                  <a:cxn ang="0">
                    <a:pos x="169" y="0"/>
                  </a:cxn>
                  <a:cxn ang="0">
                    <a:pos x="184" y="10"/>
                  </a:cxn>
                  <a:cxn ang="0">
                    <a:pos x="175" y="24"/>
                  </a:cxn>
                  <a:cxn ang="0">
                    <a:pos x="187" y="62"/>
                  </a:cxn>
                  <a:cxn ang="0">
                    <a:pos x="232" y="92"/>
                  </a:cxn>
                  <a:cxn ang="0">
                    <a:pos x="214" y="96"/>
                  </a:cxn>
                </a:cxnLst>
                <a:rect l="0" t="0" r="r" b="b"/>
                <a:pathLst>
                  <a:path w="232" h="121">
                    <a:moveTo>
                      <a:pt x="214" y="96"/>
                    </a:moveTo>
                    <a:cubicBezTo>
                      <a:pt x="211" y="96"/>
                      <a:pt x="209" y="97"/>
                      <a:pt x="209" y="100"/>
                    </a:cubicBezTo>
                    <a:cubicBezTo>
                      <a:pt x="209" y="103"/>
                      <a:pt x="214" y="103"/>
                      <a:pt x="215" y="103"/>
                    </a:cubicBezTo>
                    <a:cubicBezTo>
                      <a:pt x="216" y="107"/>
                      <a:pt x="218" y="108"/>
                      <a:pt x="220" y="110"/>
                    </a:cubicBezTo>
                    <a:cubicBezTo>
                      <a:pt x="216" y="118"/>
                      <a:pt x="206" y="118"/>
                      <a:pt x="195" y="118"/>
                    </a:cubicBezTo>
                    <a:cubicBezTo>
                      <a:pt x="177" y="118"/>
                      <a:pt x="171" y="104"/>
                      <a:pt x="158" y="104"/>
                    </a:cubicBezTo>
                    <a:cubicBezTo>
                      <a:pt x="150" y="104"/>
                      <a:pt x="154" y="109"/>
                      <a:pt x="147" y="112"/>
                    </a:cubicBezTo>
                    <a:cubicBezTo>
                      <a:pt x="135" y="118"/>
                      <a:pt x="124" y="115"/>
                      <a:pt x="115" y="121"/>
                    </a:cubicBezTo>
                    <a:cubicBezTo>
                      <a:pt x="95" y="121"/>
                      <a:pt x="87" y="121"/>
                      <a:pt x="75" y="121"/>
                    </a:cubicBezTo>
                    <a:cubicBezTo>
                      <a:pt x="68" y="121"/>
                      <a:pt x="73" y="114"/>
                      <a:pt x="68" y="110"/>
                    </a:cubicBezTo>
                    <a:cubicBezTo>
                      <a:pt x="63" y="107"/>
                      <a:pt x="49" y="108"/>
                      <a:pt x="43" y="108"/>
                    </a:cubicBezTo>
                    <a:cubicBezTo>
                      <a:pt x="34" y="108"/>
                      <a:pt x="26" y="98"/>
                      <a:pt x="23" y="92"/>
                    </a:cubicBezTo>
                    <a:cubicBezTo>
                      <a:pt x="33" y="85"/>
                      <a:pt x="47" y="82"/>
                      <a:pt x="65" y="82"/>
                    </a:cubicBezTo>
                    <a:cubicBezTo>
                      <a:pt x="72" y="82"/>
                      <a:pt x="75" y="82"/>
                      <a:pt x="80" y="81"/>
                    </a:cubicBezTo>
                    <a:cubicBezTo>
                      <a:pt x="77" y="80"/>
                      <a:pt x="73" y="77"/>
                      <a:pt x="69" y="77"/>
                    </a:cubicBezTo>
                    <a:cubicBezTo>
                      <a:pt x="60" y="77"/>
                      <a:pt x="50" y="77"/>
                      <a:pt x="45" y="77"/>
                    </a:cubicBezTo>
                    <a:cubicBezTo>
                      <a:pt x="36" y="77"/>
                      <a:pt x="12" y="81"/>
                      <a:pt x="12" y="69"/>
                    </a:cubicBezTo>
                    <a:cubicBezTo>
                      <a:pt x="12" y="59"/>
                      <a:pt x="24" y="63"/>
                      <a:pt x="29" y="60"/>
                    </a:cubicBezTo>
                    <a:cubicBezTo>
                      <a:pt x="22" y="58"/>
                      <a:pt x="19" y="59"/>
                      <a:pt x="14" y="59"/>
                    </a:cubicBezTo>
                    <a:cubicBezTo>
                      <a:pt x="9" y="59"/>
                      <a:pt x="0" y="53"/>
                      <a:pt x="0" y="51"/>
                    </a:cubicBezTo>
                    <a:cubicBezTo>
                      <a:pt x="0" y="29"/>
                      <a:pt x="41" y="13"/>
                      <a:pt x="56" y="13"/>
                    </a:cubicBezTo>
                    <a:cubicBezTo>
                      <a:pt x="63" y="13"/>
                      <a:pt x="62" y="26"/>
                      <a:pt x="64" y="29"/>
                    </a:cubicBezTo>
                    <a:cubicBezTo>
                      <a:pt x="68" y="26"/>
                      <a:pt x="71" y="21"/>
                      <a:pt x="78" y="21"/>
                    </a:cubicBezTo>
                    <a:cubicBezTo>
                      <a:pt x="90" y="21"/>
                      <a:pt x="94" y="26"/>
                      <a:pt x="98" y="34"/>
                    </a:cubicBezTo>
                    <a:cubicBezTo>
                      <a:pt x="102" y="33"/>
                      <a:pt x="106" y="32"/>
                      <a:pt x="111" y="31"/>
                    </a:cubicBezTo>
                    <a:cubicBezTo>
                      <a:pt x="110" y="27"/>
                      <a:pt x="109" y="25"/>
                      <a:pt x="109" y="23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24" y="25"/>
                      <a:pt x="131" y="30"/>
                      <a:pt x="133" y="35"/>
                    </a:cubicBezTo>
                    <a:cubicBezTo>
                      <a:pt x="135" y="40"/>
                      <a:pt x="132" y="51"/>
                      <a:pt x="140" y="51"/>
                    </a:cubicBezTo>
                    <a:cubicBezTo>
                      <a:pt x="144" y="51"/>
                      <a:pt x="144" y="50"/>
                      <a:pt x="146" y="48"/>
                    </a:cubicBezTo>
                    <a:cubicBezTo>
                      <a:pt x="142" y="42"/>
                      <a:pt x="136" y="21"/>
                      <a:pt x="136" y="17"/>
                    </a:cubicBezTo>
                    <a:cubicBezTo>
                      <a:pt x="136" y="14"/>
                      <a:pt x="140" y="12"/>
                      <a:pt x="144" y="12"/>
                    </a:cubicBezTo>
                    <a:cubicBezTo>
                      <a:pt x="152" y="12"/>
                      <a:pt x="149" y="15"/>
                      <a:pt x="156" y="12"/>
                    </a:cubicBezTo>
                    <a:cubicBezTo>
                      <a:pt x="156" y="10"/>
                      <a:pt x="156" y="9"/>
                      <a:pt x="156" y="7"/>
                    </a:cubicBezTo>
                    <a:cubicBezTo>
                      <a:pt x="156" y="3"/>
                      <a:pt x="162" y="0"/>
                      <a:pt x="169" y="0"/>
                    </a:cubicBezTo>
                    <a:cubicBezTo>
                      <a:pt x="177" y="0"/>
                      <a:pt x="184" y="3"/>
                      <a:pt x="184" y="10"/>
                    </a:cubicBezTo>
                    <a:cubicBezTo>
                      <a:pt x="184" y="16"/>
                      <a:pt x="175" y="20"/>
                      <a:pt x="175" y="24"/>
                    </a:cubicBezTo>
                    <a:cubicBezTo>
                      <a:pt x="175" y="40"/>
                      <a:pt x="187" y="50"/>
                      <a:pt x="187" y="62"/>
                    </a:cubicBezTo>
                    <a:cubicBezTo>
                      <a:pt x="187" y="76"/>
                      <a:pt x="224" y="85"/>
                      <a:pt x="232" y="92"/>
                    </a:cubicBezTo>
                    <a:cubicBezTo>
                      <a:pt x="224" y="97"/>
                      <a:pt x="222" y="96"/>
                      <a:pt x="214" y="96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19" name="Freeform 55">
                <a:extLst>
                  <a:ext uri="{FF2B5EF4-FFF2-40B4-BE49-F238E27FC236}">
                    <a16:creationId xmlns:a16="http://schemas.microsoft.com/office/drawing/2014/main" id="{4D856CAD-B289-431E-B2BA-E945D67F6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4888" y="1309688"/>
                <a:ext cx="173038" cy="114300"/>
              </a:xfrm>
              <a:custGeom>
                <a:avLst/>
                <a:gdLst/>
                <a:ahLst/>
                <a:cxnLst>
                  <a:cxn ang="0">
                    <a:pos x="28" y="82"/>
                  </a:cxn>
                  <a:cxn ang="0">
                    <a:pos x="22" y="73"/>
                  </a:cxn>
                  <a:cxn ang="0">
                    <a:pos x="0" y="64"/>
                  </a:cxn>
                  <a:cxn ang="0">
                    <a:pos x="22" y="21"/>
                  </a:cxn>
                  <a:cxn ang="0">
                    <a:pos x="16" y="5"/>
                  </a:cxn>
                  <a:cxn ang="0">
                    <a:pos x="42" y="5"/>
                  </a:cxn>
                  <a:cxn ang="0">
                    <a:pos x="60" y="2"/>
                  </a:cxn>
                  <a:cxn ang="0">
                    <a:pos x="84" y="11"/>
                  </a:cxn>
                  <a:cxn ang="0">
                    <a:pos x="99" y="10"/>
                  </a:cxn>
                  <a:cxn ang="0">
                    <a:pos x="130" y="29"/>
                  </a:cxn>
                  <a:cxn ang="0">
                    <a:pos x="102" y="38"/>
                  </a:cxn>
                  <a:cxn ang="0">
                    <a:pos x="69" y="71"/>
                  </a:cxn>
                  <a:cxn ang="0">
                    <a:pos x="35" y="86"/>
                  </a:cxn>
                  <a:cxn ang="0">
                    <a:pos x="28" y="82"/>
                  </a:cxn>
                </a:cxnLst>
                <a:rect l="0" t="0" r="r" b="b"/>
                <a:pathLst>
                  <a:path w="130" h="86">
                    <a:moveTo>
                      <a:pt x="28" y="82"/>
                    </a:moveTo>
                    <a:cubicBezTo>
                      <a:pt x="26" y="82"/>
                      <a:pt x="23" y="75"/>
                      <a:pt x="22" y="73"/>
                    </a:cubicBezTo>
                    <a:cubicBezTo>
                      <a:pt x="18" y="68"/>
                      <a:pt x="0" y="69"/>
                      <a:pt x="0" y="64"/>
                    </a:cubicBezTo>
                    <a:cubicBezTo>
                      <a:pt x="0" y="49"/>
                      <a:pt x="22" y="37"/>
                      <a:pt x="22" y="21"/>
                    </a:cubicBezTo>
                    <a:cubicBezTo>
                      <a:pt x="22" y="17"/>
                      <a:pt x="16" y="10"/>
                      <a:pt x="16" y="5"/>
                    </a:cubicBezTo>
                    <a:cubicBezTo>
                      <a:pt x="27" y="1"/>
                      <a:pt x="32" y="5"/>
                      <a:pt x="42" y="5"/>
                    </a:cubicBezTo>
                    <a:cubicBezTo>
                      <a:pt x="48" y="5"/>
                      <a:pt x="52" y="0"/>
                      <a:pt x="60" y="2"/>
                    </a:cubicBezTo>
                    <a:cubicBezTo>
                      <a:pt x="70" y="5"/>
                      <a:pt x="74" y="10"/>
                      <a:pt x="84" y="11"/>
                    </a:cubicBezTo>
                    <a:cubicBezTo>
                      <a:pt x="88" y="15"/>
                      <a:pt x="93" y="10"/>
                      <a:pt x="99" y="10"/>
                    </a:cubicBezTo>
                    <a:cubicBezTo>
                      <a:pt x="108" y="10"/>
                      <a:pt x="130" y="19"/>
                      <a:pt x="130" y="29"/>
                    </a:cubicBezTo>
                    <a:cubicBezTo>
                      <a:pt x="130" y="34"/>
                      <a:pt x="106" y="37"/>
                      <a:pt x="102" y="38"/>
                    </a:cubicBezTo>
                    <a:cubicBezTo>
                      <a:pt x="88" y="43"/>
                      <a:pt x="69" y="61"/>
                      <a:pt x="69" y="71"/>
                    </a:cubicBezTo>
                    <a:cubicBezTo>
                      <a:pt x="69" y="75"/>
                      <a:pt x="38" y="86"/>
                      <a:pt x="35" y="86"/>
                    </a:cubicBezTo>
                    <a:cubicBezTo>
                      <a:pt x="32" y="86"/>
                      <a:pt x="30" y="82"/>
                      <a:pt x="28" y="8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20" name="Freeform 56">
                <a:extLst>
                  <a:ext uri="{FF2B5EF4-FFF2-40B4-BE49-F238E27FC236}">
                    <a16:creationId xmlns:a16="http://schemas.microsoft.com/office/drawing/2014/main" id="{11BD041C-3BE0-4633-9AFB-E8AF48B7B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000" y="1228725"/>
                <a:ext cx="204788" cy="87313"/>
              </a:xfrm>
              <a:custGeom>
                <a:avLst/>
                <a:gdLst/>
                <a:ahLst/>
                <a:cxnLst>
                  <a:cxn ang="0">
                    <a:pos x="53" y="65"/>
                  </a:cxn>
                  <a:cxn ang="0">
                    <a:pos x="41" y="59"/>
                  </a:cxn>
                  <a:cxn ang="0">
                    <a:pos x="53" y="53"/>
                  </a:cxn>
                  <a:cxn ang="0">
                    <a:pos x="46" y="43"/>
                  </a:cxn>
                  <a:cxn ang="0">
                    <a:pos x="41" y="49"/>
                  </a:cxn>
                  <a:cxn ang="0">
                    <a:pos x="22" y="52"/>
                  </a:cxn>
                  <a:cxn ang="0">
                    <a:pos x="7" y="49"/>
                  </a:cxn>
                  <a:cxn ang="0">
                    <a:pos x="0" y="42"/>
                  </a:cxn>
                  <a:cxn ang="0">
                    <a:pos x="0" y="36"/>
                  </a:cxn>
                  <a:cxn ang="0">
                    <a:pos x="11" y="31"/>
                  </a:cxn>
                  <a:cxn ang="0">
                    <a:pos x="31" y="36"/>
                  </a:cxn>
                  <a:cxn ang="0">
                    <a:pos x="11" y="30"/>
                  </a:cxn>
                  <a:cxn ang="0">
                    <a:pos x="11" y="23"/>
                  </a:cxn>
                  <a:cxn ang="0">
                    <a:pos x="19" y="23"/>
                  </a:cxn>
                  <a:cxn ang="0">
                    <a:pos x="38" y="26"/>
                  </a:cxn>
                  <a:cxn ang="0">
                    <a:pos x="16" y="22"/>
                  </a:cxn>
                  <a:cxn ang="0">
                    <a:pos x="25" y="17"/>
                  </a:cxn>
                  <a:cxn ang="0">
                    <a:pos x="36" y="18"/>
                  </a:cxn>
                  <a:cxn ang="0">
                    <a:pos x="23" y="12"/>
                  </a:cxn>
                  <a:cxn ang="0">
                    <a:pos x="38" y="12"/>
                  </a:cxn>
                  <a:cxn ang="0">
                    <a:pos x="45" y="19"/>
                  </a:cxn>
                  <a:cxn ang="0">
                    <a:pos x="55" y="19"/>
                  </a:cxn>
                  <a:cxn ang="0">
                    <a:pos x="97" y="36"/>
                  </a:cxn>
                  <a:cxn ang="0">
                    <a:pos x="107" y="30"/>
                  </a:cxn>
                  <a:cxn ang="0">
                    <a:pos x="98" y="29"/>
                  </a:cxn>
                  <a:cxn ang="0">
                    <a:pos x="102" y="27"/>
                  </a:cxn>
                  <a:cxn ang="0">
                    <a:pos x="102" y="21"/>
                  </a:cxn>
                  <a:cxn ang="0">
                    <a:pos x="91" y="15"/>
                  </a:cxn>
                  <a:cxn ang="0">
                    <a:pos x="107" y="0"/>
                  </a:cxn>
                  <a:cxn ang="0">
                    <a:pos x="116" y="4"/>
                  </a:cxn>
                  <a:cxn ang="0">
                    <a:pos x="116" y="9"/>
                  </a:cxn>
                  <a:cxn ang="0">
                    <a:pos x="132" y="26"/>
                  </a:cxn>
                  <a:cxn ang="0">
                    <a:pos x="144" y="20"/>
                  </a:cxn>
                  <a:cxn ang="0">
                    <a:pos x="154" y="31"/>
                  </a:cxn>
                  <a:cxn ang="0">
                    <a:pos x="140" y="52"/>
                  </a:cxn>
                  <a:cxn ang="0">
                    <a:pos x="111" y="51"/>
                  </a:cxn>
                  <a:cxn ang="0">
                    <a:pos x="82" y="59"/>
                  </a:cxn>
                  <a:cxn ang="0">
                    <a:pos x="53" y="65"/>
                  </a:cxn>
                </a:cxnLst>
                <a:rect l="0" t="0" r="r" b="b"/>
                <a:pathLst>
                  <a:path w="154" h="65">
                    <a:moveTo>
                      <a:pt x="53" y="65"/>
                    </a:moveTo>
                    <a:cubicBezTo>
                      <a:pt x="48" y="65"/>
                      <a:pt x="41" y="61"/>
                      <a:pt x="41" y="59"/>
                    </a:cubicBezTo>
                    <a:cubicBezTo>
                      <a:pt x="41" y="52"/>
                      <a:pt x="47" y="53"/>
                      <a:pt x="53" y="53"/>
                    </a:cubicBezTo>
                    <a:cubicBezTo>
                      <a:pt x="50" y="50"/>
                      <a:pt x="46" y="48"/>
                      <a:pt x="46" y="43"/>
                    </a:cubicBezTo>
                    <a:cubicBezTo>
                      <a:pt x="43" y="44"/>
                      <a:pt x="41" y="46"/>
                      <a:pt x="41" y="49"/>
                    </a:cubicBezTo>
                    <a:cubicBezTo>
                      <a:pt x="33" y="50"/>
                      <a:pt x="27" y="52"/>
                      <a:pt x="22" y="52"/>
                    </a:cubicBezTo>
                    <a:cubicBezTo>
                      <a:pt x="16" y="52"/>
                      <a:pt x="10" y="49"/>
                      <a:pt x="7" y="49"/>
                    </a:cubicBezTo>
                    <a:cubicBezTo>
                      <a:pt x="3" y="49"/>
                      <a:pt x="0" y="46"/>
                      <a:pt x="0" y="42"/>
                    </a:cubicBezTo>
                    <a:cubicBezTo>
                      <a:pt x="0" y="38"/>
                      <a:pt x="2" y="39"/>
                      <a:pt x="0" y="36"/>
                    </a:cubicBezTo>
                    <a:cubicBezTo>
                      <a:pt x="5" y="35"/>
                      <a:pt x="7" y="31"/>
                      <a:pt x="11" y="31"/>
                    </a:cubicBezTo>
                    <a:cubicBezTo>
                      <a:pt x="20" y="31"/>
                      <a:pt x="24" y="35"/>
                      <a:pt x="31" y="36"/>
                    </a:cubicBezTo>
                    <a:cubicBezTo>
                      <a:pt x="24" y="35"/>
                      <a:pt x="17" y="32"/>
                      <a:pt x="11" y="3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3"/>
                      <a:pt x="19" y="23"/>
                      <a:pt x="19" y="23"/>
                    </a:cubicBezTo>
                    <a:cubicBezTo>
                      <a:pt x="20" y="23"/>
                      <a:pt x="34" y="26"/>
                      <a:pt x="38" y="26"/>
                    </a:cubicBezTo>
                    <a:cubicBezTo>
                      <a:pt x="30" y="25"/>
                      <a:pt x="23" y="26"/>
                      <a:pt x="16" y="22"/>
                    </a:cubicBezTo>
                    <a:cubicBezTo>
                      <a:pt x="18" y="19"/>
                      <a:pt x="22" y="17"/>
                      <a:pt x="25" y="17"/>
                    </a:cubicBezTo>
                    <a:cubicBezTo>
                      <a:pt x="31" y="17"/>
                      <a:pt x="32" y="19"/>
                      <a:pt x="36" y="18"/>
                    </a:cubicBezTo>
                    <a:cubicBezTo>
                      <a:pt x="31" y="19"/>
                      <a:pt x="23" y="18"/>
                      <a:pt x="23" y="12"/>
                    </a:cubicBezTo>
                    <a:cubicBezTo>
                      <a:pt x="31" y="11"/>
                      <a:pt x="34" y="12"/>
                      <a:pt x="38" y="12"/>
                    </a:cubicBezTo>
                    <a:cubicBezTo>
                      <a:pt x="39" y="12"/>
                      <a:pt x="45" y="14"/>
                      <a:pt x="45" y="19"/>
                    </a:cubicBezTo>
                    <a:cubicBezTo>
                      <a:pt x="50" y="19"/>
                      <a:pt x="54" y="19"/>
                      <a:pt x="55" y="19"/>
                    </a:cubicBezTo>
                    <a:cubicBezTo>
                      <a:pt x="68" y="19"/>
                      <a:pt x="78" y="36"/>
                      <a:pt x="97" y="36"/>
                    </a:cubicBezTo>
                    <a:cubicBezTo>
                      <a:pt x="103" y="36"/>
                      <a:pt x="105" y="34"/>
                      <a:pt x="107" y="30"/>
                    </a:cubicBezTo>
                    <a:cubicBezTo>
                      <a:pt x="102" y="30"/>
                      <a:pt x="100" y="30"/>
                      <a:pt x="98" y="29"/>
                    </a:cubicBezTo>
                    <a:cubicBezTo>
                      <a:pt x="98" y="28"/>
                      <a:pt x="101" y="27"/>
                      <a:pt x="102" y="2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99" y="21"/>
                      <a:pt x="91" y="19"/>
                      <a:pt x="91" y="15"/>
                    </a:cubicBezTo>
                    <a:cubicBezTo>
                      <a:pt x="91" y="7"/>
                      <a:pt x="103" y="4"/>
                      <a:pt x="107" y="0"/>
                    </a:cubicBezTo>
                    <a:cubicBezTo>
                      <a:pt x="110" y="2"/>
                      <a:pt x="113" y="4"/>
                      <a:pt x="116" y="4"/>
                    </a:cubicBezTo>
                    <a:cubicBezTo>
                      <a:pt x="115" y="7"/>
                      <a:pt x="116" y="8"/>
                      <a:pt x="116" y="9"/>
                    </a:cubicBezTo>
                    <a:cubicBezTo>
                      <a:pt x="116" y="16"/>
                      <a:pt x="124" y="26"/>
                      <a:pt x="132" y="26"/>
                    </a:cubicBezTo>
                    <a:cubicBezTo>
                      <a:pt x="136" y="26"/>
                      <a:pt x="139" y="20"/>
                      <a:pt x="144" y="20"/>
                    </a:cubicBezTo>
                    <a:cubicBezTo>
                      <a:pt x="150" y="20"/>
                      <a:pt x="154" y="26"/>
                      <a:pt x="154" y="31"/>
                    </a:cubicBezTo>
                    <a:cubicBezTo>
                      <a:pt x="154" y="37"/>
                      <a:pt x="144" y="51"/>
                      <a:pt x="140" y="52"/>
                    </a:cubicBezTo>
                    <a:cubicBezTo>
                      <a:pt x="137" y="53"/>
                      <a:pt x="111" y="50"/>
                      <a:pt x="111" y="51"/>
                    </a:cubicBezTo>
                    <a:cubicBezTo>
                      <a:pt x="111" y="52"/>
                      <a:pt x="83" y="58"/>
                      <a:pt x="82" y="59"/>
                    </a:cubicBezTo>
                    <a:cubicBezTo>
                      <a:pt x="73" y="62"/>
                      <a:pt x="64" y="65"/>
                      <a:pt x="53" y="65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21" name="Freeform 57">
                <a:extLst>
                  <a:ext uri="{FF2B5EF4-FFF2-40B4-BE49-F238E27FC236}">
                    <a16:creationId xmlns:a16="http://schemas.microsoft.com/office/drawing/2014/main" id="{8E79DF6E-7031-49FE-9FF3-C168D5854F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838" y="1260475"/>
                <a:ext cx="28575" cy="20638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0" y="11"/>
                  </a:cxn>
                  <a:cxn ang="0">
                    <a:pos x="21" y="0"/>
                  </a:cxn>
                  <a:cxn ang="0">
                    <a:pos x="8" y="16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cubicBezTo>
                      <a:pt x="4" y="16"/>
                      <a:pt x="0" y="14"/>
                      <a:pt x="0" y="11"/>
                    </a:cubicBezTo>
                    <a:cubicBezTo>
                      <a:pt x="0" y="3"/>
                      <a:pt x="16" y="0"/>
                      <a:pt x="21" y="0"/>
                    </a:cubicBezTo>
                    <a:cubicBezTo>
                      <a:pt x="20" y="7"/>
                      <a:pt x="13" y="16"/>
                      <a:pt x="8" y="16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22" name="Freeform 58">
                <a:extLst>
                  <a:ext uri="{FF2B5EF4-FFF2-40B4-BE49-F238E27FC236}">
                    <a16:creationId xmlns:a16="http://schemas.microsoft.com/office/drawing/2014/main" id="{D61CFD2D-746B-487F-99E0-FAAFA947D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7450" y="1230313"/>
                <a:ext cx="22225" cy="7938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6" y="6"/>
                  </a:cxn>
                </a:cxnLst>
                <a:rect l="0" t="0" r="r" b="b"/>
                <a:pathLst>
                  <a:path w="16" h="6">
                    <a:moveTo>
                      <a:pt x="6" y="6"/>
                    </a:moveTo>
                    <a:cubicBezTo>
                      <a:pt x="4" y="6"/>
                      <a:pt x="0" y="4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6"/>
                      <a:pt x="6" y="6"/>
                      <a:pt x="6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23" name="Freeform 59">
                <a:extLst>
                  <a:ext uri="{FF2B5EF4-FFF2-40B4-BE49-F238E27FC236}">
                    <a16:creationId xmlns:a16="http://schemas.microsoft.com/office/drawing/2014/main" id="{A518C14E-F9DE-43D4-B91E-6147376F0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4100" y="1203325"/>
                <a:ext cx="117475" cy="65088"/>
              </a:xfrm>
              <a:custGeom>
                <a:avLst/>
                <a:gdLst/>
                <a:ahLst/>
                <a:cxnLst>
                  <a:cxn ang="0">
                    <a:pos x="88" y="8"/>
                  </a:cxn>
                  <a:cxn ang="0">
                    <a:pos x="82" y="15"/>
                  </a:cxn>
                  <a:cxn ang="0">
                    <a:pos x="86" y="24"/>
                  </a:cxn>
                  <a:cxn ang="0">
                    <a:pos x="67" y="38"/>
                  </a:cxn>
                  <a:cxn ang="0">
                    <a:pos x="56" y="26"/>
                  </a:cxn>
                  <a:cxn ang="0">
                    <a:pos x="41" y="39"/>
                  </a:cxn>
                  <a:cxn ang="0">
                    <a:pos x="32" y="49"/>
                  </a:cxn>
                  <a:cxn ang="0">
                    <a:pos x="24" y="42"/>
                  </a:cxn>
                  <a:cxn ang="0">
                    <a:pos x="12" y="42"/>
                  </a:cxn>
                  <a:cxn ang="0">
                    <a:pos x="4" y="46"/>
                  </a:cxn>
                  <a:cxn ang="0">
                    <a:pos x="0" y="39"/>
                  </a:cxn>
                  <a:cxn ang="0">
                    <a:pos x="10" y="31"/>
                  </a:cxn>
                  <a:cxn ang="0">
                    <a:pos x="31" y="23"/>
                  </a:cxn>
                  <a:cxn ang="0">
                    <a:pos x="54" y="6"/>
                  </a:cxn>
                  <a:cxn ang="0">
                    <a:pos x="62" y="7"/>
                  </a:cxn>
                  <a:cxn ang="0">
                    <a:pos x="88" y="8"/>
                  </a:cxn>
                </a:cxnLst>
                <a:rect l="0" t="0" r="r" b="b"/>
                <a:pathLst>
                  <a:path w="88" h="49">
                    <a:moveTo>
                      <a:pt x="88" y="8"/>
                    </a:moveTo>
                    <a:cubicBezTo>
                      <a:pt x="88" y="11"/>
                      <a:pt x="86" y="14"/>
                      <a:pt x="82" y="15"/>
                    </a:cubicBezTo>
                    <a:cubicBezTo>
                      <a:pt x="83" y="19"/>
                      <a:pt x="86" y="20"/>
                      <a:pt x="86" y="2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0" y="38"/>
                      <a:pt x="60" y="28"/>
                      <a:pt x="56" y="26"/>
                    </a:cubicBezTo>
                    <a:cubicBezTo>
                      <a:pt x="55" y="33"/>
                      <a:pt x="48" y="40"/>
                      <a:pt x="41" y="39"/>
                    </a:cubicBezTo>
                    <a:cubicBezTo>
                      <a:pt x="40" y="44"/>
                      <a:pt x="37" y="49"/>
                      <a:pt x="32" y="49"/>
                    </a:cubicBezTo>
                    <a:cubicBezTo>
                      <a:pt x="28" y="49"/>
                      <a:pt x="25" y="44"/>
                      <a:pt x="24" y="42"/>
                    </a:cubicBezTo>
                    <a:cubicBezTo>
                      <a:pt x="19" y="45"/>
                      <a:pt x="16" y="42"/>
                      <a:pt x="12" y="42"/>
                    </a:cubicBezTo>
                    <a:cubicBezTo>
                      <a:pt x="9" y="42"/>
                      <a:pt x="8" y="45"/>
                      <a:pt x="4" y="46"/>
                    </a:cubicBezTo>
                    <a:cubicBezTo>
                      <a:pt x="4" y="43"/>
                      <a:pt x="0" y="41"/>
                      <a:pt x="0" y="39"/>
                    </a:cubicBezTo>
                    <a:cubicBezTo>
                      <a:pt x="0" y="38"/>
                      <a:pt x="8" y="32"/>
                      <a:pt x="10" y="31"/>
                    </a:cubicBezTo>
                    <a:cubicBezTo>
                      <a:pt x="17" y="28"/>
                      <a:pt x="23" y="27"/>
                      <a:pt x="31" y="23"/>
                    </a:cubicBezTo>
                    <a:cubicBezTo>
                      <a:pt x="39" y="18"/>
                      <a:pt x="41" y="6"/>
                      <a:pt x="54" y="6"/>
                    </a:cubicBezTo>
                    <a:cubicBezTo>
                      <a:pt x="57" y="6"/>
                      <a:pt x="58" y="7"/>
                      <a:pt x="62" y="7"/>
                    </a:cubicBezTo>
                    <a:cubicBezTo>
                      <a:pt x="62" y="7"/>
                      <a:pt x="88" y="0"/>
                      <a:pt x="88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24" name="Freeform 60">
                <a:extLst>
                  <a:ext uri="{FF2B5EF4-FFF2-40B4-BE49-F238E27FC236}">
                    <a16:creationId xmlns:a16="http://schemas.microsoft.com/office/drawing/2014/main" id="{6C0EE217-F271-4567-8B75-7475293606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1263" y="1162050"/>
                <a:ext cx="66675" cy="20638"/>
              </a:xfrm>
              <a:custGeom>
                <a:avLst/>
                <a:gdLst/>
                <a:ahLst/>
                <a:cxnLst>
                  <a:cxn ang="0">
                    <a:pos x="20" y="15"/>
                  </a:cxn>
                  <a:cxn ang="0">
                    <a:pos x="9" y="12"/>
                  </a:cxn>
                  <a:cxn ang="0">
                    <a:pos x="0" y="15"/>
                  </a:cxn>
                  <a:cxn ang="0">
                    <a:pos x="32" y="0"/>
                  </a:cxn>
                  <a:cxn ang="0">
                    <a:pos x="50" y="11"/>
                  </a:cxn>
                  <a:cxn ang="0">
                    <a:pos x="39" y="15"/>
                  </a:cxn>
                  <a:cxn ang="0">
                    <a:pos x="20" y="15"/>
                  </a:cxn>
                </a:cxnLst>
                <a:rect l="0" t="0" r="r" b="b"/>
                <a:pathLst>
                  <a:path w="50" h="15">
                    <a:moveTo>
                      <a:pt x="20" y="15"/>
                    </a:moveTo>
                    <a:cubicBezTo>
                      <a:pt x="14" y="15"/>
                      <a:pt x="13" y="12"/>
                      <a:pt x="9" y="12"/>
                    </a:cubicBezTo>
                    <a:cubicBezTo>
                      <a:pt x="5" y="12"/>
                      <a:pt x="3" y="15"/>
                      <a:pt x="0" y="15"/>
                    </a:cubicBezTo>
                    <a:cubicBezTo>
                      <a:pt x="0" y="9"/>
                      <a:pt x="26" y="0"/>
                      <a:pt x="32" y="0"/>
                    </a:cubicBezTo>
                    <a:cubicBezTo>
                      <a:pt x="41" y="0"/>
                      <a:pt x="49" y="5"/>
                      <a:pt x="50" y="11"/>
                    </a:cubicBezTo>
                    <a:cubicBezTo>
                      <a:pt x="47" y="12"/>
                      <a:pt x="44" y="15"/>
                      <a:pt x="39" y="15"/>
                    </a:cubicBezTo>
                    <a:cubicBezTo>
                      <a:pt x="27" y="15"/>
                      <a:pt x="29" y="15"/>
                      <a:pt x="20" y="15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25" name="Freeform 61">
                <a:extLst>
                  <a:ext uri="{FF2B5EF4-FFF2-40B4-BE49-F238E27FC236}">
                    <a16:creationId xmlns:a16="http://schemas.microsoft.com/office/drawing/2014/main" id="{4A4B4D99-DA01-4A8A-BF4C-6ACF350ED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850" y="1185863"/>
                <a:ext cx="58738" cy="30163"/>
              </a:xfrm>
              <a:custGeom>
                <a:avLst/>
                <a:gdLst/>
                <a:ahLst/>
                <a:cxnLst>
                  <a:cxn ang="0">
                    <a:pos x="38" y="10"/>
                  </a:cxn>
                  <a:cxn ang="0">
                    <a:pos x="14" y="23"/>
                  </a:cxn>
                  <a:cxn ang="0">
                    <a:pos x="0" y="11"/>
                  </a:cxn>
                  <a:cxn ang="0">
                    <a:pos x="36" y="0"/>
                  </a:cxn>
                  <a:cxn ang="0">
                    <a:pos x="44" y="5"/>
                  </a:cxn>
                  <a:cxn ang="0">
                    <a:pos x="25" y="10"/>
                  </a:cxn>
                  <a:cxn ang="0">
                    <a:pos x="38" y="10"/>
                  </a:cxn>
                </a:cxnLst>
                <a:rect l="0" t="0" r="r" b="b"/>
                <a:pathLst>
                  <a:path w="44" h="23">
                    <a:moveTo>
                      <a:pt x="38" y="10"/>
                    </a:moveTo>
                    <a:cubicBezTo>
                      <a:pt x="38" y="19"/>
                      <a:pt x="24" y="23"/>
                      <a:pt x="14" y="23"/>
                    </a:cubicBezTo>
                    <a:cubicBezTo>
                      <a:pt x="8" y="23"/>
                      <a:pt x="0" y="15"/>
                      <a:pt x="0" y="11"/>
                    </a:cubicBezTo>
                    <a:cubicBezTo>
                      <a:pt x="0" y="1"/>
                      <a:pt x="27" y="0"/>
                      <a:pt x="36" y="0"/>
                    </a:cubicBezTo>
                    <a:cubicBezTo>
                      <a:pt x="41" y="0"/>
                      <a:pt x="43" y="3"/>
                      <a:pt x="44" y="5"/>
                    </a:cubicBezTo>
                    <a:cubicBezTo>
                      <a:pt x="39" y="9"/>
                      <a:pt x="32" y="10"/>
                      <a:pt x="25" y="10"/>
                    </a:cubicBezTo>
                    <a:lnTo>
                      <a:pt x="38" y="10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26" name="Freeform 62">
                <a:extLst>
                  <a:ext uri="{FF2B5EF4-FFF2-40B4-BE49-F238E27FC236}">
                    <a16:creationId xmlns:a16="http://schemas.microsoft.com/office/drawing/2014/main" id="{1C6EC847-8492-4808-91D0-6605F3D063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275" y="1181100"/>
                <a:ext cx="20638" cy="22225"/>
              </a:xfrm>
              <a:custGeom>
                <a:avLst/>
                <a:gdLst/>
                <a:ahLst/>
                <a:cxnLst>
                  <a:cxn ang="0">
                    <a:pos x="15" y="12"/>
                  </a:cxn>
                  <a:cxn ang="0">
                    <a:pos x="9" y="17"/>
                  </a:cxn>
                  <a:cxn ang="0">
                    <a:pos x="0" y="11"/>
                  </a:cxn>
                  <a:cxn ang="0">
                    <a:pos x="15" y="12"/>
                  </a:cxn>
                </a:cxnLst>
                <a:rect l="0" t="0" r="r" b="b"/>
                <a:pathLst>
                  <a:path w="15" h="17">
                    <a:moveTo>
                      <a:pt x="15" y="12"/>
                    </a:moveTo>
                    <a:cubicBezTo>
                      <a:pt x="13" y="15"/>
                      <a:pt x="12" y="17"/>
                      <a:pt x="9" y="17"/>
                    </a:cubicBezTo>
                    <a:cubicBezTo>
                      <a:pt x="5" y="17"/>
                      <a:pt x="0" y="13"/>
                      <a:pt x="0" y="11"/>
                    </a:cubicBezTo>
                    <a:cubicBezTo>
                      <a:pt x="0" y="0"/>
                      <a:pt x="12" y="11"/>
                      <a:pt x="15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27" name="Freeform 63">
                <a:extLst>
                  <a:ext uri="{FF2B5EF4-FFF2-40B4-BE49-F238E27FC236}">
                    <a16:creationId xmlns:a16="http://schemas.microsoft.com/office/drawing/2014/main" id="{CE9B661E-DC02-4729-92FB-9F57DB2E53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763" y="1335088"/>
                <a:ext cx="100013" cy="80963"/>
              </a:xfrm>
              <a:custGeom>
                <a:avLst/>
                <a:gdLst/>
                <a:ahLst/>
                <a:cxnLst>
                  <a:cxn ang="0">
                    <a:pos x="66" y="23"/>
                  </a:cxn>
                  <a:cxn ang="0">
                    <a:pos x="65" y="30"/>
                  </a:cxn>
                  <a:cxn ang="0">
                    <a:pos x="75" y="32"/>
                  </a:cxn>
                  <a:cxn ang="0">
                    <a:pos x="57" y="55"/>
                  </a:cxn>
                  <a:cxn ang="0">
                    <a:pos x="49" y="61"/>
                  </a:cxn>
                  <a:cxn ang="0">
                    <a:pos x="39" y="54"/>
                  </a:cxn>
                  <a:cxn ang="0">
                    <a:pos x="0" y="30"/>
                  </a:cxn>
                  <a:cxn ang="0">
                    <a:pos x="0" y="23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16"/>
                  </a:cxn>
                  <a:cxn ang="0">
                    <a:pos x="12" y="11"/>
                  </a:cxn>
                  <a:cxn ang="0">
                    <a:pos x="16" y="7"/>
                  </a:cxn>
                  <a:cxn ang="0">
                    <a:pos x="42" y="2"/>
                  </a:cxn>
                  <a:cxn ang="0">
                    <a:pos x="60" y="2"/>
                  </a:cxn>
                  <a:cxn ang="0">
                    <a:pos x="64" y="6"/>
                  </a:cxn>
                  <a:cxn ang="0">
                    <a:pos x="50" y="22"/>
                  </a:cxn>
                  <a:cxn ang="0">
                    <a:pos x="66" y="23"/>
                  </a:cxn>
                </a:cxnLst>
                <a:rect l="0" t="0" r="r" b="b"/>
                <a:pathLst>
                  <a:path w="75" h="61">
                    <a:moveTo>
                      <a:pt x="66" y="23"/>
                    </a:moveTo>
                    <a:cubicBezTo>
                      <a:pt x="66" y="29"/>
                      <a:pt x="65" y="25"/>
                      <a:pt x="65" y="30"/>
                    </a:cubicBezTo>
                    <a:cubicBezTo>
                      <a:pt x="67" y="30"/>
                      <a:pt x="72" y="31"/>
                      <a:pt x="75" y="32"/>
                    </a:cubicBezTo>
                    <a:cubicBezTo>
                      <a:pt x="73" y="56"/>
                      <a:pt x="72" y="49"/>
                      <a:pt x="57" y="55"/>
                    </a:cubicBezTo>
                    <a:cubicBezTo>
                      <a:pt x="53" y="56"/>
                      <a:pt x="53" y="61"/>
                      <a:pt x="49" y="61"/>
                    </a:cubicBezTo>
                    <a:cubicBezTo>
                      <a:pt x="42" y="61"/>
                      <a:pt x="42" y="56"/>
                      <a:pt x="39" y="54"/>
                    </a:cubicBezTo>
                    <a:cubicBezTo>
                      <a:pt x="27" y="41"/>
                      <a:pt x="13" y="43"/>
                      <a:pt x="0" y="3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12" y="28"/>
                      <a:pt x="20" y="28"/>
                    </a:cubicBezTo>
                    <a:cubicBezTo>
                      <a:pt x="24" y="28"/>
                      <a:pt x="23" y="28"/>
                      <a:pt x="27" y="28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1" y="15"/>
                      <a:pt x="12" y="16"/>
                      <a:pt x="12" y="11"/>
                    </a:cubicBezTo>
                    <a:cubicBezTo>
                      <a:pt x="12" y="9"/>
                      <a:pt x="15" y="8"/>
                      <a:pt x="16" y="7"/>
                    </a:cubicBezTo>
                    <a:cubicBezTo>
                      <a:pt x="23" y="0"/>
                      <a:pt x="32" y="2"/>
                      <a:pt x="42" y="2"/>
                    </a:cubicBezTo>
                    <a:cubicBezTo>
                      <a:pt x="50" y="2"/>
                      <a:pt x="60" y="2"/>
                      <a:pt x="60" y="2"/>
                    </a:cubicBezTo>
                    <a:cubicBezTo>
                      <a:pt x="61" y="2"/>
                      <a:pt x="64" y="4"/>
                      <a:pt x="64" y="6"/>
                    </a:cubicBezTo>
                    <a:cubicBezTo>
                      <a:pt x="64" y="15"/>
                      <a:pt x="53" y="18"/>
                      <a:pt x="50" y="22"/>
                    </a:cubicBezTo>
                    <a:cubicBezTo>
                      <a:pt x="53" y="22"/>
                      <a:pt x="66" y="18"/>
                      <a:pt x="66" y="23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28" name="Freeform 64">
                <a:extLst>
                  <a:ext uri="{FF2B5EF4-FFF2-40B4-BE49-F238E27FC236}">
                    <a16:creationId xmlns:a16="http://schemas.microsoft.com/office/drawing/2014/main" id="{D6F95B1D-56EE-4C3E-9DC4-A262354741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6838" y="1236663"/>
                <a:ext cx="111125" cy="603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38" y="20"/>
                  </a:cxn>
                  <a:cxn ang="0">
                    <a:pos x="29" y="13"/>
                  </a:cxn>
                  <a:cxn ang="0">
                    <a:pos x="29" y="8"/>
                  </a:cxn>
                  <a:cxn ang="0">
                    <a:pos x="54" y="17"/>
                  </a:cxn>
                  <a:cxn ang="0">
                    <a:pos x="54" y="8"/>
                  </a:cxn>
                  <a:cxn ang="0">
                    <a:pos x="38" y="1"/>
                  </a:cxn>
                  <a:cxn ang="0">
                    <a:pos x="46" y="1"/>
                  </a:cxn>
                  <a:cxn ang="0">
                    <a:pos x="66" y="5"/>
                  </a:cxn>
                  <a:cxn ang="0">
                    <a:pos x="75" y="2"/>
                  </a:cxn>
                  <a:cxn ang="0">
                    <a:pos x="84" y="13"/>
                  </a:cxn>
                  <a:cxn ang="0">
                    <a:pos x="80" y="41"/>
                  </a:cxn>
                  <a:cxn ang="0">
                    <a:pos x="62" y="43"/>
                  </a:cxn>
                  <a:cxn ang="0">
                    <a:pos x="48" y="41"/>
                  </a:cxn>
                  <a:cxn ang="0">
                    <a:pos x="51" y="36"/>
                  </a:cxn>
                  <a:cxn ang="0">
                    <a:pos x="51" y="32"/>
                  </a:cxn>
                  <a:cxn ang="0">
                    <a:pos x="62" y="25"/>
                  </a:cxn>
                  <a:cxn ang="0">
                    <a:pos x="57" y="24"/>
                  </a:cxn>
                  <a:cxn ang="0">
                    <a:pos x="25" y="28"/>
                  </a:cxn>
                  <a:cxn ang="0">
                    <a:pos x="20" y="23"/>
                  </a:cxn>
                  <a:cxn ang="0">
                    <a:pos x="13" y="23"/>
                  </a:cxn>
                  <a:cxn ang="0">
                    <a:pos x="12" y="19"/>
                  </a:cxn>
                  <a:cxn ang="0">
                    <a:pos x="1" y="14"/>
                  </a:cxn>
                  <a:cxn ang="0">
                    <a:pos x="1" y="6"/>
                  </a:cxn>
                  <a:cxn ang="0">
                    <a:pos x="4" y="11"/>
                  </a:cxn>
                </a:cxnLst>
                <a:rect l="0" t="0" r="r" b="b"/>
                <a:pathLst>
                  <a:path w="84" h="45">
                    <a:moveTo>
                      <a:pt x="4" y="11"/>
                    </a:moveTo>
                    <a:cubicBezTo>
                      <a:pt x="2" y="9"/>
                      <a:pt x="0" y="6"/>
                      <a:pt x="0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18" y="2"/>
                      <a:pt x="24" y="24"/>
                      <a:pt x="38" y="20"/>
                    </a:cubicBezTo>
                    <a:cubicBezTo>
                      <a:pt x="35" y="18"/>
                      <a:pt x="31" y="15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9" y="8"/>
                      <a:pt x="43" y="17"/>
                      <a:pt x="54" y="1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8"/>
                      <a:pt x="40" y="8"/>
                      <a:pt x="38" y="1"/>
                    </a:cubicBezTo>
                    <a:cubicBezTo>
                      <a:pt x="41" y="0"/>
                      <a:pt x="43" y="1"/>
                      <a:pt x="46" y="1"/>
                    </a:cubicBezTo>
                    <a:cubicBezTo>
                      <a:pt x="53" y="1"/>
                      <a:pt x="58" y="5"/>
                      <a:pt x="66" y="5"/>
                    </a:cubicBezTo>
                    <a:cubicBezTo>
                      <a:pt x="69" y="5"/>
                      <a:pt x="71" y="2"/>
                      <a:pt x="75" y="2"/>
                    </a:cubicBezTo>
                    <a:cubicBezTo>
                      <a:pt x="83" y="2"/>
                      <a:pt x="84" y="6"/>
                      <a:pt x="84" y="13"/>
                    </a:cubicBezTo>
                    <a:cubicBezTo>
                      <a:pt x="84" y="23"/>
                      <a:pt x="78" y="28"/>
                      <a:pt x="80" y="41"/>
                    </a:cubicBezTo>
                    <a:cubicBezTo>
                      <a:pt x="73" y="43"/>
                      <a:pt x="64" y="43"/>
                      <a:pt x="62" y="43"/>
                    </a:cubicBezTo>
                    <a:cubicBezTo>
                      <a:pt x="60" y="43"/>
                      <a:pt x="48" y="45"/>
                      <a:pt x="48" y="41"/>
                    </a:cubicBezTo>
                    <a:cubicBezTo>
                      <a:pt x="48" y="39"/>
                      <a:pt x="50" y="37"/>
                      <a:pt x="51" y="36"/>
                    </a:cubicBezTo>
                    <a:cubicBezTo>
                      <a:pt x="51" y="35"/>
                      <a:pt x="51" y="33"/>
                      <a:pt x="51" y="32"/>
                    </a:cubicBezTo>
                    <a:cubicBezTo>
                      <a:pt x="51" y="28"/>
                      <a:pt x="60" y="28"/>
                      <a:pt x="62" y="25"/>
                    </a:cubicBezTo>
                    <a:cubicBezTo>
                      <a:pt x="61" y="24"/>
                      <a:pt x="59" y="24"/>
                      <a:pt x="57" y="24"/>
                    </a:cubicBezTo>
                    <a:cubicBezTo>
                      <a:pt x="49" y="24"/>
                      <a:pt x="34" y="28"/>
                      <a:pt x="25" y="28"/>
                    </a:cubicBezTo>
                    <a:cubicBezTo>
                      <a:pt x="22" y="28"/>
                      <a:pt x="20" y="26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7" y="20"/>
                      <a:pt x="4" y="17"/>
                      <a:pt x="1" y="14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29" name="Freeform 65">
                <a:extLst>
                  <a:ext uri="{FF2B5EF4-FFF2-40B4-BE49-F238E27FC236}">
                    <a16:creationId xmlns:a16="http://schemas.microsoft.com/office/drawing/2014/main" id="{06959FAC-A4E4-4640-8863-C0C9651D25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975" y="1462088"/>
                <a:ext cx="65088" cy="38100"/>
              </a:xfrm>
              <a:custGeom>
                <a:avLst/>
                <a:gdLst/>
                <a:ahLst/>
                <a:cxnLst>
                  <a:cxn ang="0">
                    <a:pos x="38" y="29"/>
                  </a:cxn>
                  <a:cxn ang="0">
                    <a:pos x="0" y="16"/>
                  </a:cxn>
                  <a:cxn ang="0">
                    <a:pos x="9" y="14"/>
                  </a:cxn>
                  <a:cxn ang="0">
                    <a:pos x="22" y="0"/>
                  </a:cxn>
                  <a:cxn ang="0">
                    <a:pos x="49" y="22"/>
                  </a:cxn>
                  <a:cxn ang="0">
                    <a:pos x="38" y="29"/>
                  </a:cxn>
                </a:cxnLst>
                <a:rect l="0" t="0" r="r" b="b"/>
                <a:pathLst>
                  <a:path w="49" h="29">
                    <a:moveTo>
                      <a:pt x="38" y="29"/>
                    </a:moveTo>
                    <a:cubicBezTo>
                      <a:pt x="32" y="29"/>
                      <a:pt x="0" y="17"/>
                      <a:pt x="0" y="16"/>
                    </a:cubicBezTo>
                    <a:cubicBezTo>
                      <a:pt x="0" y="12"/>
                      <a:pt x="8" y="14"/>
                      <a:pt x="9" y="14"/>
                    </a:cubicBezTo>
                    <a:cubicBezTo>
                      <a:pt x="15" y="12"/>
                      <a:pt x="13" y="0"/>
                      <a:pt x="22" y="0"/>
                    </a:cubicBezTo>
                    <a:cubicBezTo>
                      <a:pt x="28" y="0"/>
                      <a:pt x="46" y="16"/>
                      <a:pt x="49" y="22"/>
                    </a:cubicBezTo>
                    <a:cubicBezTo>
                      <a:pt x="45" y="25"/>
                      <a:pt x="43" y="29"/>
                      <a:pt x="38" y="29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30" name="Freeform 66">
                <a:extLst>
                  <a:ext uri="{FF2B5EF4-FFF2-40B4-BE49-F238E27FC236}">
                    <a16:creationId xmlns:a16="http://schemas.microsoft.com/office/drawing/2014/main" id="{23392665-9EF8-42A6-AF16-FA479D6AB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475" y="1323975"/>
                <a:ext cx="85725" cy="69850"/>
              </a:xfrm>
              <a:custGeom>
                <a:avLst/>
                <a:gdLst/>
                <a:ahLst/>
                <a:cxnLst>
                  <a:cxn ang="0">
                    <a:pos x="65" y="11"/>
                  </a:cxn>
                  <a:cxn ang="0">
                    <a:pos x="57" y="18"/>
                  </a:cxn>
                  <a:cxn ang="0">
                    <a:pos x="32" y="35"/>
                  </a:cxn>
                  <a:cxn ang="0">
                    <a:pos x="20" y="38"/>
                  </a:cxn>
                  <a:cxn ang="0">
                    <a:pos x="25" y="38"/>
                  </a:cxn>
                  <a:cxn ang="0">
                    <a:pos x="15" y="53"/>
                  </a:cxn>
                  <a:cxn ang="0">
                    <a:pos x="6" y="53"/>
                  </a:cxn>
                  <a:cxn ang="0">
                    <a:pos x="7" y="40"/>
                  </a:cxn>
                  <a:cxn ang="0">
                    <a:pos x="0" y="19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22" y="0"/>
                  </a:cxn>
                  <a:cxn ang="0">
                    <a:pos x="65" y="5"/>
                  </a:cxn>
                  <a:cxn ang="0">
                    <a:pos x="65" y="11"/>
                  </a:cxn>
                </a:cxnLst>
                <a:rect l="0" t="0" r="r" b="b"/>
                <a:pathLst>
                  <a:path w="65" h="53">
                    <a:moveTo>
                      <a:pt x="65" y="11"/>
                    </a:moveTo>
                    <a:cubicBezTo>
                      <a:pt x="65" y="12"/>
                      <a:pt x="57" y="18"/>
                      <a:pt x="57" y="18"/>
                    </a:cubicBezTo>
                    <a:cubicBezTo>
                      <a:pt x="51" y="26"/>
                      <a:pt x="45" y="35"/>
                      <a:pt x="32" y="35"/>
                    </a:cubicBezTo>
                    <a:cubicBezTo>
                      <a:pt x="22" y="35"/>
                      <a:pt x="22" y="30"/>
                      <a:pt x="20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46"/>
                      <a:pt x="21" y="48"/>
                      <a:pt x="1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47"/>
                      <a:pt x="6" y="42"/>
                      <a:pt x="7" y="40"/>
                    </a:cubicBezTo>
                    <a:cubicBezTo>
                      <a:pt x="0" y="33"/>
                      <a:pt x="3" y="27"/>
                      <a:pt x="0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8" y="11"/>
                      <a:pt x="10" y="11"/>
                    </a:cubicBezTo>
                    <a:cubicBezTo>
                      <a:pt x="9" y="11"/>
                      <a:pt x="10" y="8"/>
                      <a:pt x="10" y="7"/>
                    </a:cubicBezTo>
                    <a:cubicBezTo>
                      <a:pt x="10" y="6"/>
                      <a:pt x="13" y="0"/>
                      <a:pt x="22" y="0"/>
                    </a:cubicBezTo>
                    <a:cubicBezTo>
                      <a:pt x="37" y="0"/>
                      <a:pt x="49" y="5"/>
                      <a:pt x="65" y="5"/>
                    </a:cubicBezTo>
                    <a:cubicBezTo>
                      <a:pt x="65" y="8"/>
                      <a:pt x="65" y="9"/>
                      <a:pt x="65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31" name="Freeform 67">
                <a:extLst>
                  <a:ext uri="{FF2B5EF4-FFF2-40B4-BE49-F238E27FC236}">
                    <a16:creationId xmlns:a16="http://schemas.microsoft.com/office/drawing/2014/main" id="{4792A624-E8E6-46D0-8B2A-A80ABF53F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8263" y="1198563"/>
                <a:ext cx="28575" cy="23813"/>
              </a:xfrm>
              <a:custGeom>
                <a:avLst/>
                <a:gdLst/>
                <a:ahLst/>
                <a:cxnLst>
                  <a:cxn ang="0">
                    <a:pos x="21" y="12"/>
                  </a:cxn>
                  <a:cxn ang="0">
                    <a:pos x="15" y="18"/>
                  </a:cxn>
                  <a:cxn ang="0">
                    <a:pos x="0" y="0"/>
                  </a:cxn>
                  <a:cxn ang="0">
                    <a:pos x="21" y="12"/>
                  </a:cxn>
                </a:cxnLst>
                <a:rect l="0" t="0" r="r" b="b"/>
                <a:pathLst>
                  <a:path w="21" h="18">
                    <a:moveTo>
                      <a:pt x="21" y="12"/>
                    </a:moveTo>
                    <a:cubicBezTo>
                      <a:pt x="21" y="16"/>
                      <a:pt x="18" y="18"/>
                      <a:pt x="15" y="18"/>
                    </a:cubicBezTo>
                    <a:cubicBezTo>
                      <a:pt x="10" y="18"/>
                      <a:pt x="0" y="6"/>
                      <a:pt x="0" y="0"/>
                    </a:cubicBezTo>
                    <a:cubicBezTo>
                      <a:pt x="11" y="0"/>
                      <a:pt x="12" y="9"/>
                      <a:pt x="21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32" name="Freeform 68">
                <a:extLst>
                  <a:ext uri="{FF2B5EF4-FFF2-40B4-BE49-F238E27FC236}">
                    <a16:creationId xmlns:a16="http://schemas.microsoft.com/office/drawing/2014/main" id="{4F5E155B-85D9-47C5-87D7-C5C3311FA3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5725" y="1277938"/>
                <a:ext cx="19050" cy="1587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6"/>
                  </a:cxn>
                  <a:cxn ang="0">
                    <a:pos x="9" y="12"/>
                  </a:cxn>
                  <a:cxn ang="0">
                    <a:pos x="0" y="12"/>
                  </a:cxn>
                  <a:cxn ang="0">
                    <a:pos x="12" y="0"/>
                  </a:cxn>
                </a:cxnLst>
                <a:rect l="0" t="0" r="r" b="b"/>
                <a:pathLst>
                  <a:path w="15" h="12">
                    <a:moveTo>
                      <a:pt x="12" y="0"/>
                    </a:moveTo>
                    <a:cubicBezTo>
                      <a:pt x="13" y="2"/>
                      <a:pt x="15" y="3"/>
                      <a:pt x="15" y="6"/>
                    </a:cubicBezTo>
                    <a:cubicBezTo>
                      <a:pt x="15" y="12"/>
                      <a:pt x="11" y="12"/>
                      <a:pt x="9" y="12"/>
                    </a:cubicBezTo>
                    <a:cubicBezTo>
                      <a:pt x="4" y="12"/>
                      <a:pt x="3" y="11"/>
                      <a:pt x="0" y="12"/>
                    </a:cubicBezTo>
                    <a:cubicBezTo>
                      <a:pt x="2" y="4"/>
                      <a:pt x="6" y="2"/>
                      <a:pt x="1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33" name="Freeform 69">
                <a:extLst>
                  <a:ext uri="{FF2B5EF4-FFF2-40B4-BE49-F238E27FC236}">
                    <a16:creationId xmlns:a16="http://schemas.microsoft.com/office/drawing/2014/main" id="{09FB646E-AA2F-4C8F-AB2D-646AACA7D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4613" y="1139825"/>
                <a:ext cx="109538" cy="57150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3" y="30"/>
                  </a:cxn>
                  <a:cxn ang="0">
                    <a:pos x="19" y="29"/>
                  </a:cxn>
                  <a:cxn ang="0">
                    <a:pos x="7" y="25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5" y="15"/>
                  </a:cxn>
                  <a:cxn ang="0">
                    <a:pos x="8" y="10"/>
                  </a:cxn>
                  <a:cxn ang="0">
                    <a:pos x="0" y="3"/>
                  </a:cxn>
                  <a:cxn ang="0">
                    <a:pos x="14" y="0"/>
                  </a:cxn>
                  <a:cxn ang="0">
                    <a:pos x="31" y="8"/>
                  </a:cxn>
                  <a:cxn ang="0">
                    <a:pos x="40" y="4"/>
                  </a:cxn>
                  <a:cxn ang="0">
                    <a:pos x="53" y="15"/>
                  </a:cxn>
                  <a:cxn ang="0">
                    <a:pos x="60" y="11"/>
                  </a:cxn>
                  <a:cxn ang="0">
                    <a:pos x="73" y="21"/>
                  </a:cxn>
                  <a:cxn ang="0">
                    <a:pos x="70" y="26"/>
                  </a:cxn>
                  <a:cxn ang="0">
                    <a:pos x="82" y="37"/>
                  </a:cxn>
                  <a:cxn ang="0">
                    <a:pos x="74" y="43"/>
                  </a:cxn>
                  <a:cxn ang="0">
                    <a:pos x="54" y="32"/>
                  </a:cxn>
                </a:cxnLst>
                <a:rect l="0" t="0" r="r" b="b"/>
                <a:pathLst>
                  <a:path w="82" h="43">
                    <a:moveTo>
                      <a:pt x="54" y="32"/>
                    </a:moveTo>
                    <a:cubicBezTo>
                      <a:pt x="46" y="32"/>
                      <a:pt x="41" y="29"/>
                      <a:pt x="33" y="30"/>
                    </a:cubicBezTo>
                    <a:cubicBezTo>
                      <a:pt x="31" y="26"/>
                      <a:pt x="25" y="29"/>
                      <a:pt x="19" y="29"/>
                    </a:cubicBezTo>
                    <a:cubicBezTo>
                      <a:pt x="13" y="29"/>
                      <a:pt x="11" y="29"/>
                      <a:pt x="7" y="25"/>
                    </a:cubicBezTo>
                    <a:cubicBezTo>
                      <a:pt x="11" y="21"/>
                      <a:pt x="15" y="22"/>
                      <a:pt x="20" y="20"/>
                    </a:cubicBezTo>
                    <a:cubicBezTo>
                      <a:pt x="19" y="18"/>
                      <a:pt x="19" y="16"/>
                      <a:pt x="20" y="15"/>
                    </a:cubicBezTo>
                    <a:cubicBezTo>
                      <a:pt x="10" y="15"/>
                      <a:pt x="8" y="17"/>
                      <a:pt x="5" y="15"/>
                    </a:cubicBezTo>
                    <a:cubicBezTo>
                      <a:pt x="6" y="14"/>
                      <a:pt x="7" y="12"/>
                      <a:pt x="8" y="10"/>
                    </a:cubicBezTo>
                    <a:cubicBezTo>
                      <a:pt x="2" y="10"/>
                      <a:pt x="0" y="9"/>
                      <a:pt x="0" y="3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24" y="0"/>
                      <a:pt x="26" y="8"/>
                      <a:pt x="31" y="8"/>
                    </a:cubicBezTo>
                    <a:cubicBezTo>
                      <a:pt x="35" y="8"/>
                      <a:pt x="36" y="4"/>
                      <a:pt x="40" y="4"/>
                    </a:cubicBezTo>
                    <a:cubicBezTo>
                      <a:pt x="49" y="4"/>
                      <a:pt x="48" y="15"/>
                      <a:pt x="53" y="15"/>
                    </a:cubicBezTo>
                    <a:cubicBezTo>
                      <a:pt x="56" y="15"/>
                      <a:pt x="57" y="11"/>
                      <a:pt x="60" y="11"/>
                    </a:cubicBezTo>
                    <a:cubicBezTo>
                      <a:pt x="66" y="11"/>
                      <a:pt x="71" y="19"/>
                      <a:pt x="73" y="21"/>
                    </a:cubicBezTo>
                    <a:cubicBezTo>
                      <a:pt x="72" y="22"/>
                      <a:pt x="70" y="24"/>
                      <a:pt x="70" y="26"/>
                    </a:cubicBezTo>
                    <a:cubicBezTo>
                      <a:pt x="73" y="29"/>
                      <a:pt x="82" y="33"/>
                      <a:pt x="82" y="37"/>
                    </a:cubicBezTo>
                    <a:cubicBezTo>
                      <a:pt x="82" y="42"/>
                      <a:pt x="77" y="43"/>
                      <a:pt x="74" y="43"/>
                    </a:cubicBezTo>
                    <a:cubicBezTo>
                      <a:pt x="63" y="43"/>
                      <a:pt x="64" y="32"/>
                      <a:pt x="54" y="3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34" name="Freeform 70">
                <a:extLst>
                  <a:ext uri="{FF2B5EF4-FFF2-40B4-BE49-F238E27FC236}">
                    <a16:creationId xmlns:a16="http://schemas.microsoft.com/office/drawing/2014/main" id="{837FD982-7512-4C30-B58E-87A3258B5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7475" y="1189038"/>
                <a:ext cx="30163" cy="9525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12" y="0"/>
                  </a:cxn>
                  <a:cxn ang="0">
                    <a:pos x="23" y="4"/>
                  </a:cxn>
                  <a:cxn ang="0">
                    <a:pos x="8" y="7"/>
                  </a:cxn>
                </a:cxnLst>
                <a:rect l="0" t="0" r="r" b="b"/>
                <a:pathLst>
                  <a:path w="23" h="7">
                    <a:moveTo>
                      <a:pt x="8" y="7"/>
                    </a:moveTo>
                    <a:cubicBezTo>
                      <a:pt x="0" y="7"/>
                      <a:pt x="11" y="0"/>
                      <a:pt x="12" y="0"/>
                    </a:cubicBezTo>
                    <a:cubicBezTo>
                      <a:pt x="17" y="0"/>
                      <a:pt x="19" y="3"/>
                      <a:pt x="23" y="4"/>
                    </a:cubicBezTo>
                    <a:cubicBezTo>
                      <a:pt x="20" y="7"/>
                      <a:pt x="15" y="7"/>
                      <a:pt x="8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35" name="Freeform 71">
                <a:extLst>
                  <a:ext uri="{FF2B5EF4-FFF2-40B4-BE49-F238E27FC236}">
                    <a16:creationId xmlns:a16="http://schemas.microsoft.com/office/drawing/2014/main" id="{A79F3294-251B-46EE-977B-53524665E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5425" y="1223963"/>
                <a:ext cx="287338" cy="90488"/>
              </a:xfrm>
              <a:custGeom>
                <a:avLst/>
                <a:gdLst/>
                <a:ahLst/>
                <a:cxnLst>
                  <a:cxn ang="0">
                    <a:pos x="215" y="45"/>
                  </a:cxn>
                  <a:cxn ang="0">
                    <a:pos x="210" y="51"/>
                  </a:cxn>
                  <a:cxn ang="0">
                    <a:pos x="216" y="52"/>
                  </a:cxn>
                  <a:cxn ang="0">
                    <a:pos x="179" y="67"/>
                  </a:cxn>
                  <a:cxn ang="0">
                    <a:pos x="170" y="60"/>
                  </a:cxn>
                  <a:cxn ang="0">
                    <a:pos x="159" y="66"/>
                  </a:cxn>
                  <a:cxn ang="0">
                    <a:pos x="124" y="66"/>
                  </a:cxn>
                  <a:cxn ang="0">
                    <a:pos x="102" y="60"/>
                  </a:cxn>
                  <a:cxn ang="0">
                    <a:pos x="97" y="60"/>
                  </a:cxn>
                  <a:cxn ang="0">
                    <a:pos x="84" y="67"/>
                  </a:cxn>
                  <a:cxn ang="0">
                    <a:pos x="53" y="47"/>
                  </a:cxn>
                  <a:cxn ang="0">
                    <a:pos x="58" y="40"/>
                  </a:cxn>
                  <a:cxn ang="0">
                    <a:pos x="40" y="18"/>
                  </a:cxn>
                  <a:cxn ang="0">
                    <a:pos x="32" y="22"/>
                  </a:cxn>
                  <a:cxn ang="0">
                    <a:pos x="0" y="7"/>
                  </a:cxn>
                  <a:cxn ang="0">
                    <a:pos x="13" y="0"/>
                  </a:cxn>
                  <a:cxn ang="0">
                    <a:pos x="51" y="15"/>
                  </a:cxn>
                  <a:cxn ang="0">
                    <a:pos x="60" y="12"/>
                  </a:cxn>
                  <a:cxn ang="0">
                    <a:pos x="68" y="12"/>
                  </a:cxn>
                  <a:cxn ang="0">
                    <a:pos x="89" y="25"/>
                  </a:cxn>
                  <a:cxn ang="0">
                    <a:pos x="71" y="25"/>
                  </a:cxn>
                  <a:cxn ang="0">
                    <a:pos x="91" y="35"/>
                  </a:cxn>
                  <a:cxn ang="0">
                    <a:pos x="88" y="38"/>
                  </a:cxn>
                  <a:cxn ang="0">
                    <a:pos x="95" y="40"/>
                  </a:cxn>
                  <a:cxn ang="0">
                    <a:pos x="125" y="45"/>
                  </a:cxn>
                  <a:cxn ang="0">
                    <a:pos x="181" y="34"/>
                  </a:cxn>
                  <a:cxn ang="0">
                    <a:pos x="216" y="46"/>
                  </a:cxn>
                  <a:cxn ang="0">
                    <a:pos x="211" y="47"/>
                  </a:cxn>
                  <a:cxn ang="0">
                    <a:pos x="215" y="45"/>
                  </a:cxn>
                </a:cxnLst>
                <a:rect l="0" t="0" r="r" b="b"/>
                <a:pathLst>
                  <a:path w="216" h="68">
                    <a:moveTo>
                      <a:pt x="215" y="45"/>
                    </a:moveTo>
                    <a:cubicBezTo>
                      <a:pt x="213" y="46"/>
                      <a:pt x="211" y="48"/>
                      <a:pt x="210" y="51"/>
                    </a:cubicBezTo>
                    <a:cubicBezTo>
                      <a:pt x="213" y="52"/>
                      <a:pt x="216" y="52"/>
                      <a:pt x="216" y="52"/>
                    </a:cubicBezTo>
                    <a:cubicBezTo>
                      <a:pt x="215" y="67"/>
                      <a:pt x="195" y="67"/>
                      <a:pt x="179" y="67"/>
                    </a:cubicBezTo>
                    <a:cubicBezTo>
                      <a:pt x="174" y="67"/>
                      <a:pt x="171" y="64"/>
                      <a:pt x="170" y="60"/>
                    </a:cubicBezTo>
                    <a:cubicBezTo>
                      <a:pt x="164" y="61"/>
                      <a:pt x="163" y="64"/>
                      <a:pt x="159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15" y="68"/>
                      <a:pt x="101" y="67"/>
                      <a:pt x="102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5" y="62"/>
                      <a:pt x="88" y="67"/>
                      <a:pt x="84" y="67"/>
                    </a:cubicBezTo>
                    <a:cubicBezTo>
                      <a:pt x="75" y="67"/>
                      <a:pt x="53" y="56"/>
                      <a:pt x="53" y="47"/>
                    </a:cubicBezTo>
                    <a:cubicBezTo>
                      <a:pt x="53" y="44"/>
                      <a:pt x="56" y="41"/>
                      <a:pt x="58" y="40"/>
                    </a:cubicBezTo>
                    <a:cubicBezTo>
                      <a:pt x="50" y="32"/>
                      <a:pt x="48" y="25"/>
                      <a:pt x="40" y="18"/>
                    </a:cubicBezTo>
                    <a:cubicBezTo>
                      <a:pt x="38" y="20"/>
                      <a:pt x="35" y="22"/>
                      <a:pt x="32" y="22"/>
                    </a:cubicBezTo>
                    <a:cubicBezTo>
                      <a:pt x="27" y="22"/>
                      <a:pt x="0" y="11"/>
                      <a:pt x="0" y="7"/>
                    </a:cubicBezTo>
                    <a:cubicBezTo>
                      <a:pt x="0" y="0"/>
                      <a:pt x="8" y="0"/>
                      <a:pt x="13" y="0"/>
                    </a:cubicBezTo>
                    <a:cubicBezTo>
                      <a:pt x="33" y="0"/>
                      <a:pt x="36" y="15"/>
                      <a:pt x="51" y="15"/>
                    </a:cubicBezTo>
                    <a:cubicBezTo>
                      <a:pt x="56" y="15"/>
                      <a:pt x="58" y="15"/>
                      <a:pt x="60" y="12"/>
                    </a:cubicBezTo>
                    <a:cubicBezTo>
                      <a:pt x="63" y="12"/>
                      <a:pt x="68" y="12"/>
                      <a:pt x="68" y="12"/>
                    </a:cubicBezTo>
                    <a:cubicBezTo>
                      <a:pt x="65" y="22"/>
                      <a:pt x="85" y="19"/>
                      <a:pt x="89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4" y="37"/>
                      <a:pt x="85" y="30"/>
                      <a:pt x="91" y="35"/>
                    </a:cubicBezTo>
                    <a:cubicBezTo>
                      <a:pt x="90" y="36"/>
                      <a:pt x="88" y="36"/>
                      <a:pt x="88" y="38"/>
                    </a:cubicBezTo>
                    <a:cubicBezTo>
                      <a:pt x="88" y="44"/>
                      <a:pt x="93" y="41"/>
                      <a:pt x="95" y="40"/>
                    </a:cubicBezTo>
                    <a:cubicBezTo>
                      <a:pt x="106" y="42"/>
                      <a:pt x="114" y="45"/>
                      <a:pt x="125" y="45"/>
                    </a:cubicBezTo>
                    <a:cubicBezTo>
                      <a:pt x="150" y="45"/>
                      <a:pt x="158" y="34"/>
                      <a:pt x="181" y="34"/>
                    </a:cubicBezTo>
                    <a:cubicBezTo>
                      <a:pt x="198" y="34"/>
                      <a:pt x="210" y="35"/>
                      <a:pt x="216" y="46"/>
                    </a:cubicBezTo>
                    <a:cubicBezTo>
                      <a:pt x="215" y="47"/>
                      <a:pt x="213" y="47"/>
                      <a:pt x="211" y="47"/>
                    </a:cubicBezTo>
                    <a:lnTo>
                      <a:pt x="215" y="45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36" name="Freeform 72">
                <a:extLst>
                  <a:ext uri="{FF2B5EF4-FFF2-40B4-BE49-F238E27FC236}">
                    <a16:creationId xmlns:a16="http://schemas.microsoft.com/office/drawing/2014/main" id="{B1D35933-6DDD-4A90-ABDB-F13138E9B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600" y="1271588"/>
                <a:ext cx="49213" cy="38100"/>
              </a:xfrm>
              <a:custGeom>
                <a:avLst/>
                <a:gdLst/>
                <a:ahLst/>
                <a:cxnLst>
                  <a:cxn ang="0">
                    <a:pos x="6" y="10"/>
                  </a:cxn>
                  <a:cxn ang="0">
                    <a:pos x="19" y="0"/>
                  </a:cxn>
                  <a:cxn ang="0">
                    <a:pos x="37" y="15"/>
                  </a:cxn>
                  <a:cxn ang="0">
                    <a:pos x="29" y="29"/>
                  </a:cxn>
                  <a:cxn ang="0">
                    <a:pos x="0" y="17"/>
                  </a:cxn>
                  <a:cxn ang="0">
                    <a:pos x="6" y="10"/>
                  </a:cxn>
                </a:cxnLst>
                <a:rect l="0" t="0" r="r" b="b"/>
                <a:pathLst>
                  <a:path w="37" h="29">
                    <a:moveTo>
                      <a:pt x="6" y="10"/>
                    </a:moveTo>
                    <a:cubicBezTo>
                      <a:pt x="10" y="10"/>
                      <a:pt x="9" y="0"/>
                      <a:pt x="19" y="0"/>
                    </a:cubicBezTo>
                    <a:cubicBezTo>
                      <a:pt x="27" y="0"/>
                      <a:pt x="37" y="9"/>
                      <a:pt x="37" y="15"/>
                    </a:cubicBezTo>
                    <a:cubicBezTo>
                      <a:pt x="37" y="22"/>
                      <a:pt x="35" y="29"/>
                      <a:pt x="29" y="29"/>
                    </a:cubicBezTo>
                    <a:cubicBezTo>
                      <a:pt x="25" y="29"/>
                      <a:pt x="0" y="17"/>
                      <a:pt x="0" y="17"/>
                    </a:cubicBezTo>
                    <a:cubicBezTo>
                      <a:pt x="0" y="13"/>
                      <a:pt x="5" y="10"/>
                      <a:pt x="6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37" name="Freeform 73">
                <a:extLst>
                  <a:ext uri="{FF2B5EF4-FFF2-40B4-BE49-F238E27FC236}">
                    <a16:creationId xmlns:a16="http://schemas.microsoft.com/office/drawing/2014/main" id="{697C192B-5E45-4292-B9D7-5082931E76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4950" y="1198563"/>
                <a:ext cx="46038" cy="127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5" y="0"/>
                  </a:cxn>
                  <a:cxn ang="0">
                    <a:pos x="35" y="6"/>
                  </a:cxn>
                  <a:cxn ang="0">
                    <a:pos x="28" y="10"/>
                  </a:cxn>
                  <a:cxn ang="0">
                    <a:pos x="0" y="5"/>
                  </a:cxn>
                  <a:cxn ang="0">
                    <a:pos x="29" y="0"/>
                  </a:cxn>
                </a:cxnLst>
                <a:rect l="0" t="0" r="r" b="b"/>
                <a:pathLst>
                  <a:path w="35" h="10">
                    <a:moveTo>
                      <a:pt x="29" y="0"/>
                    </a:moveTo>
                    <a:cubicBezTo>
                      <a:pt x="34" y="0"/>
                      <a:pt x="30" y="1"/>
                      <a:pt x="35" y="0"/>
                    </a:cubicBezTo>
                    <a:cubicBezTo>
                      <a:pt x="35" y="3"/>
                      <a:pt x="35" y="5"/>
                      <a:pt x="35" y="6"/>
                    </a:cubicBezTo>
                    <a:cubicBezTo>
                      <a:pt x="35" y="8"/>
                      <a:pt x="32" y="10"/>
                      <a:pt x="28" y="10"/>
                    </a:cubicBezTo>
                    <a:cubicBezTo>
                      <a:pt x="26" y="10"/>
                      <a:pt x="0" y="5"/>
                      <a:pt x="0" y="5"/>
                    </a:cubicBezTo>
                    <a:cubicBezTo>
                      <a:pt x="5" y="1"/>
                      <a:pt x="21" y="0"/>
                      <a:pt x="29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38" name="Freeform 74">
                <a:extLst>
                  <a:ext uri="{FF2B5EF4-FFF2-40B4-BE49-F238E27FC236}">
                    <a16:creationId xmlns:a16="http://schemas.microsoft.com/office/drawing/2014/main" id="{9321C077-418F-4909-8580-95A4C08AA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0025" y="1154113"/>
                <a:ext cx="53975" cy="444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4" y="23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5" y="7"/>
                  </a:cxn>
                  <a:cxn ang="0">
                    <a:pos x="41" y="17"/>
                  </a:cxn>
                  <a:cxn ang="0">
                    <a:pos x="41" y="28"/>
                  </a:cxn>
                  <a:cxn ang="0">
                    <a:pos x="10" y="28"/>
                  </a:cxn>
                </a:cxnLst>
                <a:rect l="0" t="0" r="r" b="b"/>
                <a:pathLst>
                  <a:path w="41" h="33">
                    <a:moveTo>
                      <a:pt x="10" y="28"/>
                    </a:moveTo>
                    <a:cubicBezTo>
                      <a:pt x="10" y="26"/>
                      <a:pt x="13" y="24"/>
                      <a:pt x="14" y="23"/>
                    </a:cubicBezTo>
                    <a:cubicBezTo>
                      <a:pt x="9" y="18"/>
                      <a:pt x="0" y="15"/>
                      <a:pt x="0" y="7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11" y="4"/>
                      <a:pt x="21" y="7"/>
                      <a:pt x="25" y="7"/>
                    </a:cubicBezTo>
                    <a:cubicBezTo>
                      <a:pt x="25" y="17"/>
                      <a:pt x="41" y="7"/>
                      <a:pt x="41" y="17"/>
                    </a:cubicBezTo>
                    <a:cubicBezTo>
                      <a:pt x="41" y="20"/>
                      <a:pt x="39" y="23"/>
                      <a:pt x="41" y="28"/>
                    </a:cubicBezTo>
                    <a:cubicBezTo>
                      <a:pt x="25" y="31"/>
                      <a:pt x="10" y="33"/>
                      <a:pt x="10" y="28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39" name="Freeform 75">
                <a:extLst>
                  <a:ext uri="{FF2B5EF4-FFF2-40B4-BE49-F238E27FC236}">
                    <a16:creationId xmlns:a16="http://schemas.microsoft.com/office/drawing/2014/main" id="{F7717762-A070-429D-9D19-F5F072D4D0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9388" y="1114425"/>
                <a:ext cx="20638" cy="1270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9"/>
                  </a:cxn>
                  <a:cxn ang="0">
                    <a:pos x="8" y="9"/>
                  </a:cxn>
                  <a:cxn ang="0">
                    <a:pos x="0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0" y="6"/>
                      <a:pt x="0" y="0"/>
                    </a:cubicBezTo>
                    <a:cubicBezTo>
                      <a:pt x="6" y="0"/>
                      <a:pt x="13" y="0"/>
                      <a:pt x="16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40" name="Freeform 76">
                <a:extLst>
                  <a:ext uri="{FF2B5EF4-FFF2-40B4-BE49-F238E27FC236}">
                    <a16:creationId xmlns:a16="http://schemas.microsoft.com/office/drawing/2014/main" id="{05CA33ED-1461-4CDB-B5A3-5DAEC31B2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6538" y="1062038"/>
                <a:ext cx="184150" cy="123825"/>
              </a:xfrm>
              <a:custGeom>
                <a:avLst/>
                <a:gdLst/>
                <a:ahLst/>
                <a:cxnLst>
                  <a:cxn ang="0">
                    <a:pos x="92" y="37"/>
                  </a:cxn>
                  <a:cxn ang="0">
                    <a:pos x="97" y="37"/>
                  </a:cxn>
                  <a:cxn ang="0">
                    <a:pos x="97" y="32"/>
                  </a:cxn>
                  <a:cxn ang="0">
                    <a:pos x="95" y="28"/>
                  </a:cxn>
                  <a:cxn ang="0">
                    <a:pos x="100" y="28"/>
                  </a:cxn>
                  <a:cxn ang="0">
                    <a:pos x="105" y="36"/>
                  </a:cxn>
                  <a:cxn ang="0">
                    <a:pos x="111" y="43"/>
                  </a:cxn>
                  <a:cxn ang="0">
                    <a:pos x="108" y="49"/>
                  </a:cxn>
                  <a:cxn ang="0">
                    <a:pos x="115" y="49"/>
                  </a:cxn>
                  <a:cxn ang="0">
                    <a:pos x="137" y="55"/>
                  </a:cxn>
                  <a:cxn ang="0">
                    <a:pos x="136" y="61"/>
                  </a:cxn>
                  <a:cxn ang="0">
                    <a:pos x="126" y="64"/>
                  </a:cxn>
                  <a:cxn ang="0">
                    <a:pos x="105" y="78"/>
                  </a:cxn>
                  <a:cxn ang="0">
                    <a:pos x="98" y="69"/>
                  </a:cxn>
                  <a:cxn ang="0">
                    <a:pos x="93" y="76"/>
                  </a:cxn>
                  <a:cxn ang="0">
                    <a:pos x="99" y="84"/>
                  </a:cxn>
                  <a:cxn ang="0">
                    <a:pos x="91" y="84"/>
                  </a:cxn>
                  <a:cxn ang="0">
                    <a:pos x="91" y="90"/>
                  </a:cxn>
                  <a:cxn ang="0">
                    <a:pos x="75" y="82"/>
                  </a:cxn>
                  <a:cxn ang="0">
                    <a:pos x="64" y="92"/>
                  </a:cxn>
                  <a:cxn ang="0">
                    <a:pos x="47" y="84"/>
                  </a:cxn>
                  <a:cxn ang="0">
                    <a:pos x="53" y="81"/>
                  </a:cxn>
                  <a:cxn ang="0">
                    <a:pos x="33" y="70"/>
                  </a:cxn>
                  <a:cxn ang="0">
                    <a:pos x="66" y="61"/>
                  </a:cxn>
                  <a:cxn ang="0">
                    <a:pos x="48" y="58"/>
                  </a:cxn>
                  <a:cxn ang="0">
                    <a:pos x="35" y="61"/>
                  </a:cxn>
                  <a:cxn ang="0">
                    <a:pos x="29" y="56"/>
                  </a:cxn>
                  <a:cxn ang="0">
                    <a:pos x="19" y="59"/>
                  </a:cxn>
                  <a:cxn ang="0">
                    <a:pos x="16" y="55"/>
                  </a:cxn>
                  <a:cxn ang="0">
                    <a:pos x="26" y="49"/>
                  </a:cxn>
                  <a:cxn ang="0">
                    <a:pos x="0" y="35"/>
                  </a:cxn>
                  <a:cxn ang="0">
                    <a:pos x="7" y="35"/>
                  </a:cxn>
                  <a:cxn ang="0">
                    <a:pos x="20" y="39"/>
                  </a:cxn>
                  <a:cxn ang="0">
                    <a:pos x="24" y="36"/>
                  </a:cxn>
                  <a:cxn ang="0">
                    <a:pos x="5" y="26"/>
                  </a:cxn>
                  <a:cxn ang="0">
                    <a:pos x="15" y="22"/>
                  </a:cxn>
                  <a:cxn ang="0">
                    <a:pos x="27" y="25"/>
                  </a:cxn>
                  <a:cxn ang="0">
                    <a:pos x="32" y="20"/>
                  </a:cxn>
                  <a:cxn ang="0">
                    <a:pos x="19" y="20"/>
                  </a:cxn>
                  <a:cxn ang="0">
                    <a:pos x="14" y="13"/>
                  </a:cxn>
                  <a:cxn ang="0">
                    <a:pos x="30" y="9"/>
                  </a:cxn>
                  <a:cxn ang="0">
                    <a:pos x="38" y="9"/>
                  </a:cxn>
                  <a:cxn ang="0">
                    <a:pos x="25" y="0"/>
                  </a:cxn>
                  <a:cxn ang="0">
                    <a:pos x="53" y="5"/>
                  </a:cxn>
                  <a:cxn ang="0">
                    <a:pos x="67" y="24"/>
                  </a:cxn>
                  <a:cxn ang="0">
                    <a:pos x="84" y="25"/>
                  </a:cxn>
                  <a:cxn ang="0">
                    <a:pos x="92" y="37"/>
                  </a:cxn>
                </a:cxnLst>
                <a:rect l="0" t="0" r="r" b="b"/>
                <a:pathLst>
                  <a:path w="138" h="92">
                    <a:moveTo>
                      <a:pt x="92" y="37"/>
                    </a:move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7" y="28"/>
                      <a:pt x="98" y="28"/>
                      <a:pt x="100" y="28"/>
                    </a:cubicBezTo>
                    <a:cubicBezTo>
                      <a:pt x="106" y="28"/>
                      <a:pt x="105" y="31"/>
                      <a:pt x="105" y="36"/>
                    </a:cubicBezTo>
                    <a:cubicBezTo>
                      <a:pt x="105" y="39"/>
                      <a:pt x="111" y="39"/>
                      <a:pt x="111" y="43"/>
                    </a:cubicBezTo>
                    <a:cubicBezTo>
                      <a:pt x="111" y="46"/>
                      <a:pt x="108" y="46"/>
                      <a:pt x="108" y="49"/>
                    </a:cubicBezTo>
                    <a:cubicBezTo>
                      <a:pt x="108" y="53"/>
                      <a:pt x="114" y="49"/>
                      <a:pt x="115" y="49"/>
                    </a:cubicBezTo>
                    <a:cubicBezTo>
                      <a:pt x="120" y="49"/>
                      <a:pt x="131" y="54"/>
                      <a:pt x="137" y="55"/>
                    </a:cubicBezTo>
                    <a:cubicBezTo>
                      <a:pt x="137" y="58"/>
                      <a:pt x="138" y="60"/>
                      <a:pt x="136" y="61"/>
                    </a:cubicBezTo>
                    <a:cubicBezTo>
                      <a:pt x="135" y="64"/>
                      <a:pt x="130" y="63"/>
                      <a:pt x="126" y="64"/>
                    </a:cubicBezTo>
                    <a:cubicBezTo>
                      <a:pt x="117" y="65"/>
                      <a:pt x="111" y="78"/>
                      <a:pt x="105" y="78"/>
                    </a:cubicBezTo>
                    <a:cubicBezTo>
                      <a:pt x="100" y="78"/>
                      <a:pt x="100" y="74"/>
                      <a:pt x="98" y="69"/>
                    </a:cubicBezTo>
                    <a:cubicBezTo>
                      <a:pt x="96" y="71"/>
                      <a:pt x="95" y="73"/>
                      <a:pt x="93" y="76"/>
                    </a:cubicBezTo>
                    <a:cubicBezTo>
                      <a:pt x="96" y="80"/>
                      <a:pt x="97" y="81"/>
                      <a:pt x="99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87" y="91"/>
                      <a:pt x="79" y="85"/>
                      <a:pt x="75" y="82"/>
                    </a:cubicBezTo>
                    <a:cubicBezTo>
                      <a:pt x="75" y="90"/>
                      <a:pt x="71" y="92"/>
                      <a:pt x="64" y="92"/>
                    </a:cubicBezTo>
                    <a:cubicBezTo>
                      <a:pt x="57" y="92"/>
                      <a:pt x="48" y="91"/>
                      <a:pt x="47" y="84"/>
                    </a:cubicBezTo>
                    <a:cubicBezTo>
                      <a:pt x="50" y="84"/>
                      <a:pt x="51" y="83"/>
                      <a:pt x="53" y="81"/>
                    </a:cubicBezTo>
                    <a:cubicBezTo>
                      <a:pt x="45" y="81"/>
                      <a:pt x="33" y="77"/>
                      <a:pt x="33" y="70"/>
                    </a:cubicBezTo>
                    <a:cubicBezTo>
                      <a:pt x="33" y="62"/>
                      <a:pt x="60" y="63"/>
                      <a:pt x="66" y="61"/>
                    </a:cubicBezTo>
                    <a:cubicBezTo>
                      <a:pt x="60" y="60"/>
                      <a:pt x="55" y="58"/>
                      <a:pt x="48" y="58"/>
                    </a:cubicBezTo>
                    <a:cubicBezTo>
                      <a:pt x="41" y="58"/>
                      <a:pt x="40" y="61"/>
                      <a:pt x="35" y="61"/>
                    </a:cubicBezTo>
                    <a:cubicBezTo>
                      <a:pt x="30" y="61"/>
                      <a:pt x="30" y="58"/>
                      <a:pt x="29" y="56"/>
                    </a:cubicBezTo>
                    <a:cubicBezTo>
                      <a:pt x="24" y="58"/>
                      <a:pt x="23" y="59"/>
                      <a:pt x="19" y="59"/>
                    </a:cubicBezTo>
                    <a:cubicBezTo>
                      <a:pt x="16" y="59"/>
                      <a:pt x="16" y="58"/>
                      <a:pt x="16" y="55"/>
                    </a:cubicBezTo>
                    <a:cubicBezTo>
                      <a:pt x="20" y="53"/>
                      <a:pt x="23" y="53"/>
                      <a:pt x="26" y="49"/>
                    </a:cubicBezTo>
                    <a:cubicBezTo>
                      <a:pt x="11" y="49"/>
                      <a:pt x="2" y="48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7"/>
                      <a:pt x="16" y="39"/>
                      <a:pt x="20" y="39"/>
                    </a:cubicBezTo>
                    <a:cubicBezTo>
                      <a:pt x="22" y="39"/>
                      <a:pt x="24" y="36"/>
                      <a:pt x="24" y="36"/>
                    </a:cubicBezTo>
                    <a:cubicBezTo>
                      <a:pt x="19" y="34"/>
                      <a:pt x="5" y="31"/>
                      <a:pt x="5" y="26"/>
                    </a:cubicBezTo>
                    <a:cubicBezTo>
                      <a:pt x="5" y="21"/>
                      <a:pt x="11" y="22"/>
                      <a:pt x="15" y="22"/>
                    </a:cubicBezTo>
                    <a:cubicBezTo>
                      <a:pt x="21" y="22"/>
                      <a:pt x="23" y="25"/>
                      <a:pt x="27" y="25"/>
                    </a:cubicBezTo>
                    <a:cubicBezTo>
                      <a:pt x="30" y="25"/>
                      <a:pt x="30" y="22"/>
                      <a:pt x="32" y="20"/>
                    </a:cubicBezTo>
                    <a:cubicBezTo>
                      <a:pt x="27" y="18"/>
                      <a:pt x="22" y="20"/>
                      <a:pt x="19" y="20"/>
                    </a:cubicBezTo>
                    <a:cubicBezTo>
                      <a:pt x="18" y="20"/>
                      <a:pt x="14" y="14"/>
                      <a:pt x="14" y="13"/>
                    </a:cubicBezTo>
                    <a:cubicBezTo>
                      <a:pt x="19" y="10"/>
                      <a:pt x="23" y="8"/>
                      <a:pt x="30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3" y="7"/>
                      <a:pt x="25" y="6"/>
                      <a:pt x="25" y="0"/>
                    </a:cubicBezTo>
                    <a:cubicBezTo>
                      <a:pt x="36" y="1"/>
                      <a:pt x="45" y="2"/>
                      <a:pt x="53" y="5"/>
                    </a:cubicBezTo>
                    <a:cubicBezTo>
                      <a:pt x="61" y="9"/>
                      <a:pt x="60" y="21"/>
                      <a:pt x="67" y="24"/>
                    </a:cubicBezTo>
                    <a:cubicBezTo>
                      <a:pt x="73" y="27"/>
                      <a:pt x="78" y="22"/>
                      <a:pt x="84" y="25"/>
                    </a:cubicBezTo>
                    <a:cubicBezTo>
                      <a:pt x="91" y="28"/>
                      <a:pt x="88" y="33"/>
                      <a:pt x="92" y="37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41" name="Freeform 77">
                <a:extLst>
                  <a:ext uri="{FF2B5EF4-FFF2-40B4-BE49-F238E27FC236}">
                    <a16:creationId xmlns:a16="http://schemas.microsoft.com/office/drawing/2014/main" id="{7976AE58-970E-4E1B-B2B0-53B6A9A10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5763" y="1574800"/>
                <a:ext cx="117475" cy="74613"/>
              </a:xfrm>
              <a:custGeom>
                <a:avLst/>
                <a:gdLst/>
                <a:ahLst/>
                <a:cxnLst>
                  <a:cxn ang="0">
                    <a:pos x="6" y="39"/>
                  </a:cxn>
                  <a:cxn ang="0">
                    <a:pos x="11" y="33"/>
                  </a:cxn>
                  <a:cxn ang="0">
                    <a:pos x="11" y="27"/>
                  </a:cxn>
                  <a:cxn ang="0">
                    <a:pos x="25" y="0"/>
                  </a:cxn>
                  <a:cxn ang="0">
                    <a:pos x="32" y="13"/>
                  </a:cxn>
                  <a:cxn ang="0">
                    <a:pos x="36" y="9"/>
                  </a:cxn>
                  <a:cxn ang="0">
                    <a:pos x="67" y="27"/>
                  </a:cxn>
                  <a:cxn ang="0">
                    <a:pos x="70" y="35"/>
                  </a:cxn>
                  <a:cxn ang="0">
                    <a:pos x="89" y="43"/>
                  </a:cxn>
                  <a:cxn ang="0">
                    <a:pos x="75" y="48"/>
                  </a:cxn>
                  <a:cxn ang="0">
                    <a:pos x="63" y="48"/>
                  </a:cxn>
                  <a:cxn ang="0">
                    <a:pos x="46" y="37"/>
                  </a:cxn>
                  <a:cxn ang="0">
                    <a:pos x="25" y="53"/>
                  </a:cxn>
                  <a:cxn ang="0">
                    <a:pos x="22" y="57"/>
                  </a:cxn>
                  <a:cxn ang="0">
                    <a:pos x="19" y="48"/>
                  </a:cxn>
                  <a:cxn ang="0">
                    <a:pos x="0" y="48"/>
                  </a:cxn>
                  <a:cxn ang="0">
                    <a:pos x="6" y="39"/>
                  </a:cxn>
                </a:cxnLst>
                <a:rect l="0" t="0" r="r" b="b"/>
                <a:pathLst>
                  <a:path w="89" h="57">
                    <a:moveTo>
                      <a:pt x="6" y="39"/>
                    </a:moveTo>
                    <a:cubicBezTo>
                      <a:pt x="9" y="37"/>
                      <a:pt x="11" y="36"/>
                      <a:pt x="11" y="33"/>
                    </a:cubicBezTo>
                    <a:cubicBezTo>
                      <a:pt x="11" y="29"/>
                      <a:pt x="11" y="31"/>
                      <a:pt x="11" y="27"/>
                    </a:cubicBezTo>
                    <a:cubicBezTo>
                      <a:pt x="11" y="19"/>
                      <a:pt x="13" y="2"/>
                      <a:pt x="25" y="0"/>
                    </a:cubicBezTo>
                    <a:cubicBezTo>
                      <a:pt x="28" y="7"/>
                      <a:pt x="30" y="8"/>
                      <a:pt x="32" y="13"/>
                    </a:cubicBezTo>
                    <a:cubicBezTo>
                      <a:pt x="33" y="11"/>
                      <a:pt x="35" y="10"/>
                      <a:pt x="36" y="9"/>
                    </a:cubicBezTo>
                    <a:cubicBezTo>
                      <a:pt x="45" y="21"/>
                      <a:pt x="59" y="16"/>
                      <a:pt x="67" y="27"/>
                    </a:cubicBezTo>
                    <a:cubicBezTo>
                      <a:pt x="69" y="30"/>
                      <a:pt x="68" y="33"/>
                      <a:pt x="70" y="35"/>
                    </a:cubicBezTo>
                    <a:cubicBezTo>
                      <a:pt x="77" y="40"/>
                      <a:pt x="85" y="38"/>
                      <a:pt x="89" y="43"/>
                    </a:cubicBezTo>
                    <a:cubicBezTo>
                      <a:pt x="84" y="46"/>
                      <a:pt x="80" y="48"/>
                      <a:pt x="75" y="48"/>
                    </a:cubicBezTo>
                    <a:cubicBezTo>
                      <a:pt x="69" y="48"/>
                      <a:pt x="67" y="48"/>
                      <a:pt x="63" y="48"/>
                    </a:cubicBezTo>
                    <a:cubicBezTo>
                      <a:pt x="63" y="48"/>
                      <a:pt x="49" y="38"/>
                      <a:pt x="46" y="37"/>
                    </a:cubicBezTo>
                    <a:cubicBezTo>
                      <a:pt x="46" y="47"/>
                      <a:pt x="31" y="56"/>
                      <a:pt x="25" y="53"/>
                    </a:cubicBezTo>
                    <a:cubicBezTo>
                      <a:pt x="24" y="55"/>
                      <a:pt x="24" y="57"/>
                      <a:pt x="22" y="57"/>
                    </a:cubicBezTo>
                    <a:cubicBezTo>
                      <a:pt x="16" y="57"/>
                      <a:pt x="18" y="52"/>
                      <a:pt x="19" y="48"/>
                    </a:cubicBezTo>
                    <a:cubicBezTo>
                      <a:pt x="12" y="46"/>
                      <a:pt x="3" y="48"/>
                      <a:pt x="0" y="48"/>
                    </a:cubicBezTo>
                    <a:cubicBezTo>
                      <a:pt x="0" y="40"/>
                      <a:pt x="5" y="41"/>
                      <a:pt x="6" y="39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42" name="Freeform 78">
                <a:extLst>
                  <a:ext uri="{FF2B5EF4-FFF2-40B4-BE49-F238E27FC236}">
                    <a16:creationId xmlns:a16="http://schemas.microsoft.com/office/drawing/2014/main" id="{F60F9C5F-AEF7-410A-B42A-923BA9239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1500188"/>
                <a:ext cx="36513" cy="36513"/>
              </a:xfrm>
              <a:custGeom>
                <a:avLst/>
                <a:gdLst/>
                <a:ahLst/>
                <a:cxnLst>
                  <a:cxn ang="0">
                    <a:pos x="27" y="18"/>
                  </a:cxn>
                  <a:cxn ang="0">
                    <a:pos x="11" y="28"/>
                  </a:cxn>
                  <a:cxn ang="0">
                    <a:pos x="0" y="18"/>
                  </a:cxn>
                  <a:cxn ang="0">
                    <a:pos x="27" y="18"/>
                  </a:cxn>
                </a:cxnLst>
                <a:rect l="0" t="0" r="r" b="b"/>
                <a:pathLst>
                  <a:path w="27" h="28">
                    <a:moveTo>
                      <a:pt x="27" y="18"/>
                    </a:moveTo>
                    <a:cubicBezTo>
                      <a:pt x="27" y="24"/>
                      <a:pt x="16" y="28"/>
                      <a:pt x="11" y="28"/>
                    </a:cubicBezTo>
                    <a:cubicBezTo>
                      <a:pt x="4" y="28"/>
                      <a:pt x="0" y="23"/>
                      <a:pt x="0" y="18"/>
                    </a:cubicBezTo>
                    <a:cubicBezTo>
                      <a:pt x="0" y="0"/>
                      <a:pt x="27" y="3"/>
                      <a:pt x="27" y="18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43" name="Freeform 79">
                <a:extLst>
                  <a:ext uri="{FF2B5EF4-FFF2-40B4-BE49-F238E27FC236}">
                    <a16:creationId xmlns:a16="http://schemas.microsoft.com/office/drawing/2014/main" id="{438572F4-8C97-4242-8DDE-694BA28BB8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4500" y="1652588"/>
                <a:ext cx="30163" cy="23813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22" y="3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10" y="1"/>
                  </a:cxn>
                </a:cxnLst>
                <a:rect l="0" t="0" r="r" b="b"/>
                <a:pathLst>
                  <a:path w="22" h="18">
                    <a:moveTo>
                      <a:pt x="10" y="1"/>
                    </a:moveTo>
                    <a:cubicBezTo>
                      <a:pt x="19" y="0"/>
                      <a:pt x="17" y="0"/>
                      <a:pt x="22" y="3"/>
                    </a:cubicBezTo>
                    <a:cubicBezTo>
                      <a:pt x="18" y="8"/>
                      <a:pt x="7" y="17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7"/>
                      <a:pt x="9" y="4"/>
                      <a:pt x="10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44" name="Freeform 80">
                <a:extLst>
                  <a:ext uri="{FF2B5EF4-FFF2-40B4-BE49-F238E27FC236}">
                    <a16:creationId xmlns:a16="http://schemas.microsoft.com/office/drawing/2014/main" id="{870A2BCF-93FF-426F-8DEA-4BF0400E4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2125" y="1336675"/>
                <a:ext cx="79375" cy="33338"/>
              </a:xfrm>
              <a:custGeom>
                <a:avLst/>
                <a:gdLst/>
                <a:ahLst/>
                <a:cxnLst>
                  <a:cxn ang="0">
                    <a:pos x="22" y="25"/>
                  </a:cxn>
                  <a:cxn ang="0">
                    <a:pos x="9" y="16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30" y="3"/>
                  </a:cxn>
                  <a:cxn ang="0">
                    <a:pos x="60" y="17"/>
                  </a:cxn>
                  <a:cxn ang="0">
                    <a:pos x="52" y="24"/>
                  </a:cxn>
                  <a:cxn ang="0">
                    <a:pos x="39" y="21"/>
                  </a:cxn>
                  <a:cxn ang="0">
                    <a:pos x="22" y="25"/>
                  </a:cxn>
                </a:cxnLst>
                <a:rect l="0" t="0" r="r" b="b"/>
                <a:pathLst>
                  <a:path w="60" h="25">
                    <a:moveTo>
                      <a:pt x="22" y="25"/>
                    </a:moveTo>
                    <a:cubicBezTo>
                      <a:pt x="14" y="25"/>
                      <a:pt x="6" y="23"/>
                      <a:pt x="9" y="16"/>
                    </a:cubicBezTo>
                    <a:cubicBezTo>
                      <a:pt x="5" y="13"/>
                      <a:pt x="0" y="11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8" y="0"/>
                      <a:pt x="21" y="3"/>
                      <a:pt x="30" y="3"/>
                    </a:cubicBezTo>
                    <a:cubicBezTo>
                      <a:pt x="42" y="3"/>
                      <a:pt x="52" y="13"/>
                      <a:pt x="60" y="17"/>
                    </a:cubicBezTo>
                    <a:cubicBezTo>
                      <a:pt x="59" y="21"/>
                      <a:pt x="56" y="24"/>
                      <a:pt x="52" y="24"/>
                    </a:cubicBezTo>
                    <a:cubicBezTo>
                      <a:pt x="46" y="24"/>
                      <a:pt x="44" y="21"/>
                      <a:pt x="39" y="21"/>
                    </a:cubicBezTo>
                    <a:cubicBezTo>
                      <a:pt x="34" y="21"/>
                      <a:pt x="30" y="25"/>
                      <a:pt x="22" y="25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45" name="Freeform 81">
                <a:extLst>
                  <a:ext uri="{FF2B5EF4-FFF2-40B4-BE49-F238E27FC236}">
                    <a16:creationId xmlns:a16="http://schemas.microsoft.com/office/drawing/2014/main" id="{4ED95A0A-38BB-4E39-8151-10E91583A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1666875"/>
                <a:ext cx="17463" cy="20638"/>
              </a:xfrm>
              <a:custGeom>
                <a:avLst/>
                <a:gdLst/>
                <a:ahLst/>
                <a:cxnLst>
                  <a:cxn ang="0">
                    <a:pos x="14" y="6"/>
                  </a:cxn>
                  <a:cxn ang="0">
                    <a:pos x="6" y="15"/>
                  </a:cxn>
                  <a:cxn ang="0">
                    <a:pos x="0" y="9"/>
                  </a:cxn>
                  <a:cxn ang="0">
                    <a:pos x="14" y="6"/>
                  </a:cxn>
                </a:cxnLst>
                <a:rect l="0" t="0" r="r" b="b"/>
                <a:pathLst>
                  <a:path w="14" h="15">
                    <a:moveTo>
                      <a:pt x="14" y="6"/>
                    </a:moveTo>
                    <a:cubicBezTo>
                      <a:pt x="12" y="9"/>
                      <a:pt x="11" y="15"/>
                      <a:pt x="6" y="15"/>
                    </a:cubicBezTo>
                    <a:cubicBezTo>
                      <a:pt x="5" y="15"/>
                      <a:pt x="0" y="9"/>
                      <a:pt x="0" y="9"/>
                    </a:cubicBezTo>
                    <a:cubicBezTo>
                      <a:pt x="0" y="1"/>
                      <a:pt x="10" y="0"/>
                      <a:pt x="14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46" name="Freeform 82">
                <a:extLst>
                  <a:ext uri="{FF2B5EF4-FFF2-40B4-BE49-F238E27FC236}">
                    <a16:creationId xmlns:a16="http://schemas.microsoft.com/office/drawing/2014/main" id="{EC69B6AD-61D4-4271-B6B3-E8CA77BFD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6900" y="1509713"/>
                <a:ext cx="19050" cy="11113"/>
              </a:xfrm>
              <a:custGeom>
                <a:avLst/>
                <a:gdLst/>
                <a:ahLst/>
                <a:cxnLst>
                  <a:cxn ang="0">
                    <a:pos x="5" y="8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4" y="7"/>
                  </a:cxn>
                  <a:cxn ang="0">
                    <a:pos x="5" y="8"/>
                  </a:cxn>
                </a:cxnLst>
                <a:rect l="0" t="0" r="r" b="b"/>
                <a:pathLst>
                  <a:path w="14" h="8">
                    <a:moveTo>
                      <a:pt x="5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3"/>
                      <a:pt x="4" y="0"/>
                      <a:pt x="5" y="0"/>
                    </a:cubicBezTo>
                    <a:cubicBezTo>
                      <a:pt x="9" y="0"/>
                      <a:pt x="13" y="5"/>
                      <a:pt x="14" y="7"/>
                    </a:cubicBezTo>
                    <a:cubicBezTo>
                      <a:pt x="8" y="8"/>
                      <a:pt x="10" y="8"/>
                      <a:pt x="5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47" name="Freeform 83">
                <a:extLst>
                  <a:ext uri="{FF2B5EF4-FFF2-40B4-BE49-F238E27FC236}">
                    <a16:creationId xmlns:a16="http://schemas.microsoft.com/office/drawing/2014/main" id="{8A59C633-9DC2-41BF-8F28-803A2F3E9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2763" y="1476375"/>
                <a:ext cx="20638" cy="1270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15" y="0"/>
                  </a:cxn>
                  <a:cxn ang="0">
                    <a:pos x="5" y="10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cubicBezTo>
                      <a:pt x="0" y="10"/>
                      <a:pt x="10" y="0"/>
                      <a:pt x="15" y="0"/>
                    </a:cubicBezTo>
                    <a:cubicBezTo>
                      <a:pt x="14" y="6"/>
                      <a:pt x="10" y="10"/>
                      <a:pt x="5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48" name="Freeform 84">
                <a:extLst>
                  <a:ext uri="{FF2B5EF4-FFF2-40B4-BE49-F238E27FC236}">
                    <a16:creationId xmlns:a16="http://schemas.microsoft.com/office/drawing/2014/main" id="{21DC7DB7-4493-49F3-949B-5097C0767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6550" y="1335088"/>
                <a:ext cx="482600" cy="347663"/>
              </a:xfrm>
              <a:custGeom>
                <a:avLst/>
                <a:gdLst/>
                <a:ahLst/>
                <a:cxnLst>
                  <a:cxn ang="0">
                    <a:pos x="333" y="196"/>
                  </a:cxn>
                  <a:cxn ang="0">
                    <a:pos x="281" y="171"/>
                  </a:cxn>
                  <a:cxn ang="0">
                    <a:pos x="289" y="177"/>
                  </a:cxn>
                  <a:cxn ang="0">
                    <a:pos x="283" y="184"/>
                  </a:cxn>
                  <a:cxn ang="0">
                    <a:pos x="298" y="201"/>
                  </a:cxn>
                  <a:cxn ang="0">
                    <a:pos x="318" y="206"/>
                  </a:cxn>
                  <a:cxn ang="0">
                    <a:pos x="326" y="225"/>
                  </a:cxn>
                  <a:cxn ang="0">
                    <a:pos x="278" y="225"/>
                  </a:cxn>
                  <a:cxn ang="0">
                    <a:pos x="304" y="256"/>
                  </a:cxn>
                  <a:cxn ang="0">
                    <a:pos x="295" y="256"/>
                  </a:cxn>
                  <a:cxn ang="0">
                    <a:pos x="233" y="226"/>
                  </a:cxn>
                  <a:cxn ang="0">
                    <a:pos x="190" y="210"/>
                  </a:cxn>
                  <a:cxn ang="0">
                    <a:pos x="169" y="214"/>
                  </a:cxn>
                  <a:cxn ang="0">
                    <a:pos x="168" y="189"/>
                  </a:cxn>
                  <a:cxn ang="0">
                    <a:pos x="207" y="183"/>
                  </a:cxn>
                  <a:cxn ang="0">
                    <a:pos x="210" y="167"/>
                  </a:cxn>
                  <a:cxn ang="0">
                    <a:pos x="186" y="115"/>
                  </a:cxn>
                  <a:cxn ang="0">
                    <a:pos x="168" y="115"/>
                  </a:cxn>
                  <a:cxn ang="0">
                    <a:pos x="146" y="85"/>
                  </a:cxn>
                  <a:cxn ang="0">
                    <a:pos x="122" y="91"/>
                  </a:cxn>
                  <a:cxn ang="0">
                    <a:pos x="41" y="82"/>
                  </a:cxn>
                  <a:cxn ang="0">
                    <a:pos x="11" y="69"/>
                  </a:cxn>
                  <a:cxn ang="0">
                    <a:pos x="30" y="65"/>
                  </a:cxn>
                  <a:cxn ang="0">
                    <a:pos x="0" y="48"/>
                  </a:cxn>
                  <a:cxn ang="0">
                    <a:pos x="11" y="16"/>
                  </a:cxn>
                  <a:cxn ang="0">
                    <a:pos x="61" y="4"/>
                  </a:cxn>
                  <a:cxn ang="0">
                    <a:pos x="46" y="32"/>
                  </a:cxn>
                  <a:cxn ang="0">
                    <a:pos x="50" y="47"/>
                  </a:cxn>
                  <a:cxn ang="0">
                    <a:pos x="55" y="26"/>
                  </a:cxn>
                  <a:cxn ang="0">
                    <a:pos x="120" y="29"/>
                  </a:cxn>
                  <a:cxn ang="0">
                    <a:pos x="128" y="34"/>
                  </a:cxn>
                  <a:cxn ang="0">
                    <a:pos x="156" y="27"/>
                  </a:cxn>
                  <a:cxn ang="0">
                    <a:pos x="217" y="56"/>
                  </a:cxn>
                  <a:cxn ang="0">
                    <a:pos x="242" y="65"/>
                  </a:cxn>
                  <a:cxn ang="0">
                    <a:pos x="273" y="85"/>
                  </a:cxn>
                  <a:cxn ang="0">
                    <a:pos x="293" y="95"/>
                  </a:cxn>
                  <a:cxn ang="0">
                    <a:pos x="291" y="102"/>
                  </a:cxn>
                  <a:cxn ang="0">
                    <a:pos x="283" y="116"/>
                  </a:cxn>
                  <a:cxn ang="0">
                    <a:pos x="317" y="135"/>
                  </a:cxn>
                  <a:cxn ang="0">
                    <a:pos x="342" y="153"/>
                  </a:cxn>
                  <a:cxn ang="0">
                    <a:pos x="362" y="165"/>
                  </a:cxn>
                  <a:cxn ang="0">
                    <a:pos x="349" y="178"/>
                  </a:cxn>
                </a:cxnLst>
                <a:rect l="0" t="0" r="r" b="b"/>
                <a:pathLst>
                  <a:path w="362" h="261">
                    <a:moveTo>
                      <a:pt x="339" y="184"/>
                    </a:moveTo>
                    <a:cubicBezTo>
                      <a:pt x="339" y="189"/>
                      <a:pt x="338" y="196"/>
                      <a:pt x="333" y="196"/>
                    </a:cubicBezTo>
                    <a:cubicBezTo>
                      <a:pt x="311" y="196"/>
                      <a:pt x="311" y="166"/>
                      <a:pt x="289" y="166"/>
                    </a:cubicBezTo>
                    <a:cubicBezTo>
                      <a:pt x="287" y="166"/>
                      <a:pt x="281" y="171"/>
                      <a:pt x="281" y="171"/>
                    </a:cubicBezTo>
                    <a:cubicBezTo>
                      <a:pt x="284" y="173"/>
                      <a:pt x="285" y="173"/>
                      <a:pt x="289" y="172"/>
                    </a:cubicBezTo>
                    <a:cubicBezTo>
                      <a:pt x="289" y="177"/>
                      <a:pt x="289" y="177"/>
                      <a:pt x="289" y="177"/>
                    </a:cubicBezTo>
                    <a:cubicBezTo>
                      <a:pt x="287" y="178"/>
                      <a:pt x="284" y="178"/>
                      <a:pt x="283" y="177"/>
                    </a:cubicBezTo>
                    <a:cubicBezTo>
                      <a:pt x="283" y="184"/>
                      <a:pt x="283" y="184"/>
                      <a:pt x="283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89" y="189"/>
                      <a:pt x="295" y="199"/>
                      <a:pt x="298" y="201"/>
                    </a:cubicBezTo>
                    <a:cubicBezTo>
                      <a:pt x="307" y="204"/>
                      <a:pt x="310" y="198"/>
                      <a:pt x="311" y="206"/>
                    </a:cubicBezTo>
                    <a:cubicBezTo>
                      <a:pt x="315" y="206"/>
                      <a:pt x="315" y="206"/>
                      <a:pt x="318" y="206"/>
                    </a:cubicBezTo>
                    <a:cubicBezTo>
                      <a:pt x="318" y="213"/>
                      <a:pt x="318" y="213"/>
                      <a:pt x="318" y="215"/>
                    </a:cubicBezTo>
                    <a:cubicBezTo>
                      <a:pt x="318" y="218"/>
                      <a:pt x="326" y="220"/>
                      <a:pt x="326" y="225"/>
                    </a:cubicBezTo>
                    <a:cubicBezTo>
                      <a:pt x="326" y="229"/>
                      <a:pt x="321" y="238"/>
                      <a:pt x="319" y="242"/>
                    </a:cubicBezTo>
                    <a:cubicBezTo>
                      <a:pt x="311" y="242"/>
                      <a:pt x="283" y="231"/>
                      <a:pt x="278" y="225"/>
                    </a:cubicBezTo>
                    <a:cubicBezTo>
                      <a:pt x="272" y="225"/>
                      <a:pt x="272" y="225"/>
                      <a:pt x="272" y="225"/>
                    </a:cubicBezTo>
                    <a:cubicBezTo>
                      <a:pt x="279" y="234"/>
                      <a:pt x="304" y="243"/>
                      <a:pt x="304" y="256"/>
                    </a:cubicBezTo>
                    <a:cubicBezTo>
                      <a:pt x="304" y="259"/>
                      <a:pt x="301" y="261"/>
                      <a:pt x="299" y="261"/>
                    </a:cubicBezTo>
                    <a:cubicBezTo>
                      <a:pt x="297" y="261"/>
                      <a:pt x="296" y="256"/>
                      <a:pt x="295" y="256"/>
                    </a:cubicBezTo>
                    <a:cubicBezTo>
                      <a:pt x="282" y="249"/>
                      <a:pt x="274" y="252"/>
                      <a:pt x="263" y="245"/>
                    </a:cubicBezTo>
                    <a:cubicBezTo>
                      <a:pt x="252" y="239"/>
                      <a:pt x="226" y="240"/>
                      <a:pt x="233" y="226"/>
                    </a:cubicBezTo>
                    <a:cubicBezTo>
                      <a:pt x="219" y="219"/>
                      <a:pt x="212" y="211"/>
                      <a:pt x="199" y="204"/>
                    </a:cubicBezTo>
                    <a:cubicBezTo>
                      <a:pt x="197" y="207"/>
                      <a:pt x="194" y="210"/>
                      <a:pt x="190" y="210"/>
                    </a:cubicBezTo>
                    <a:cubicBezTo>
                      <a:pt x="186" y="210"/>
                      <a:pt x="187" y="207"/>
                      <a:pt x="183" y="207"/>
                    </a:cubicBezTo>
                    <a:cubicBezTo>
                      <a:pt x="177" y="207"/>
                      <a:pt x="175" y="214"/>
                      <a:pt x="169" y="214"/>
                    </a:cubicBezTo>
                    <a:cubicBezTo>
                      <a:pt x="165" y="214"/>
                      <a:pt x="150" y="208"/>
                      <a:pt x="150" y="201"/>
                    </a:cubicBezTo>
                    <a:cubicBezTo>
                      <a:pt x="150" y="197"/>
                      <a:pt x="162" y="189"/>
                      <a:pt x="168" y="189"/>
                    </a:cubicBezTo>
                    <a:cubicBezTo>
                      <a:pt x="176" y="189"/>
                      <a:pt x="183" y="189"/>
                      <a:pt x="187" y="189"/>
                    </a:cubicBezTo>
                    <a:cubicBezTo>
                      <a:pt x="191" y="189"/>
                      <a:pt x="202" y="187"/>
                      <a:pt x="207" y="183"/>
                    </a:cubicBezTo>
                    <a:cubicBezTo>
                      <a:pt x="205" y="182"/>
                      <a:pt x="199" y="178"/>
                      <a:pt x="199" y="174"/>
                    </a:cubicBezTo>
                    <a:cubicBezTo>
                      <a:pt x="199" y="167"/>
                      <a:pt x="207" y="171"/>
                      <a:pt x="210" y="167"/>
                    </a:cubicBezTo>
                    <a:cubicBezTo>
                      <a:pt x="214" y="163"/>
                      <a:pt x="223" y="154"/>
                      <a:pt x="223" y="148"/>
                    </a:cubicBezTo>
                    <a:cubicBezTo>
                      <a:pt x="223" y="136"/>
                      <a:pt x="195" y="115"/>
                      <a:pt x="186" y="115"/>
                    </a:cubicBezTo>
                    <a:cubicBezTo>
                      <a:pt x="180" y="115"/>
                      <a:pt x="177" y="120"/>
                      <a:pt x="172" y="120"/>
                    </a:cubicBezTo>
                    <a:cubicBezTo>
                      <a:pt x="170" y="120"/>
                      <a:pt x="168" y="115"/>
                      <a:pt x="168" y="115"/>
                    </a:cubicBezTo>
                    <a:cubicBezTo>
                      <a:pt x="168" y="110"/>
                      <a:pt x="176" y="109"/>
                      <a:pt x="179" y="109"/>
                    </a:cubicBezTo>
                    <a:cubicBezTo>
                      <a:pt x="175" y="105"/>
                      <a:pt x="151" y="85"/>
                      <a:pt x="146" y="85"/>
                    </a:cubicBezTo>
                    <a:cubicBezTo>
                      <a:pt x="140" y="85"/>
                      <a:pt x="133" y="101"/>
                      <a:pt x="125" y="101"/>
                    </a:cubicBezTo>
                    <a:cubicBezTo>
                      <a:pt x="120" y="101"/>
                      <a:pt x="121" y="94"/>
                      <a:pt x="122" y="91"/>
                    </a:cubicBezTo>
                    <a:cubicBezTo>
                      <a:pt x="108" y="90"/>
                      <a:pt x="75" y="91"/>
                      <a:pt x="55" y="91"/>
                    </a:cubicBezTo>
                    <a:cubicBezTo>
                      <a:pt x="51" y="91"/>
                      <a:pt x="44" y="86"/>
                      <a:pt x="41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8" y="76"/>
                      <a:pt x="11" y="75"/>
                      <a:pt x="11" y="69"/>
                    </a:cubicBezTo>
                    <a:cubicBezTo>
                      <a:pt x="16" y="67"/>
                      <a:pt x="23" y="70"/>
                      <a:pt x="30" y="70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6" y="62"/>
                      <a:pt x="6" y="60"/>
                      <a:pt x="6" y="60"/>
                    </a:cubicBezTo>
                    <a:cubicBezTo>
                      <a:pt x="6" y="60"/>
                      <a:pt x="0" y="52"/>
                      <a:pt x="0" y="48"/>
                    </a:cubicBezTo>
                    <a:cubicBezTo>
                      <a:pt x="0" y="36"/>
                      <a:pt x="2" y="33"/>
                      <a:pt x="8" y="29"/>
                    </a:cubicBezTo>
                    <a:cubicBezTo>
                      <a:pt x="12" y="26"/>
                      <a:pt x="10" y="18"/>
                      <a:pt x="11" y="16"/>
                    </a:cubicBezTo>
                    <a:cubicBezTo>
                      <a:pt x="20" y="7"/>
                      <a:pt x="32" y="0"/>
                      <a:pt x="47" y="0"/>
                    </a:cubicBezTo>
                    <a:cubicBezTo>
                      <a:pt x="47" y="0"/>
                      <a:pt x="61" y="4"/>
                      <a:pt x="61" y="4"/>
                    </a:cubicBezTo>
                    <a:cubicBezTo>
                      <a:pt x="57" y="14"/>
                      <a:pt x="42" y="14"/>
                      <a:pt x="42" y="27"/>
                    </a:cubicBezTo>
                    <a:cubicBezTo>
                      <a:pt x="42" y="30"/>
                      <a:pt x="44" y="32"/>
                      <a:pt x="46" y="32"/>
                    </a:cubicBezTo>
                    <a:cubicBezTo>
                      <a:pt x="45" y="35"/>
                      <a:pt x="46" y="40"/>
                      <a:pt x="46" y="40"/>
                    </a:cubicBezTo>
                    <a:cubicBezTo>
                      <a:pt x="46" y="43"/>
                      <a:pt x="45" y="47"/>
                      <a:pt x="50" y="47"/>
                    </a:cubicBezTo>
                    <a:cubicBezTo>
                      <a:pt x="53" y="47"/>
                      <a:pt x="59" y="42"/>
                      <a:pt x="59" y="38"/>
                    </a:cubicBezTo>
                    <a:cubicBezTo>
                      <a:pt x="59" y="34"/>
                      <a:pt x="55" y="31"/>
                      <a:pt x="55" y="26"/>
                    </a:cubicBezTo>
                    <a:cubicBezTo>
                      <a:pt x="55" y="10"/>
                      <a:pt x="84" y="4"/>
                      <a:pt x="102" y="4"/>
                    </a:cubicBezTo>
                    <a:cubicBezTo>
                      <a:pt x="113" y="4"/>
                      <a:pt x="120" y="20"/>
                      <a:pt x="120" y="29"/>
                    </a:cubicBezTo>
                    <a:cubicBezTo>
                      <a:pt x="120" y="31"/>
                      <a:pt x="117" y="38"/>
                      <a:pt x="120" y="38"/>
                    </a:cubicBezTo>
                    <a:cubicBezTo>
                      <a:pt x="122" y="38"/>
                      <a:pt x="124" y="34"/>
                      <a:pt x="128" y="34"/>
                    </a:cubicBezTo>
                    <a:cubicBezTo>
                      <a:pt x="133" y="34"/>
                      <a:pt x="135" y="38"/>
                      <a:pt x="138" y="38"/>
                    </a:cubicBezTo>
                    <a:cubicBezTo>
                      <a:pt x="146" y="38"/>
                      <a:pt x="148" y="27"/>
                      <a:pt x="156" y="27"/>
                    </a:cubicBezTo>
                    <a:cubicBezTo>
                      <a:pt x="165" y="27"/>
                      <a:pt x="183" y="30"/>
                      <a:pt x="189" y="34"/>
                    </a:cubicBezTo>
                    <a:cubicBezTo>
                      <a:pt x="199" y="41"/>
                      <a:pt x="202" y="56"/>
                      <a:pt x="217" y="56"/>
                    </a:cubicBezTo>
                    <a:cubicBezTo>
                      <a:pt x="223" y="56"/>
                      <a:pt x="224" y="56"/>
                      <a:pt x="228" y="56"/>
                    </a:cubicBezTo>
                    <a:cubicBezTo>
                      <a:pt x="232" y="56"/>
                      <a:pt x="243" y="57"/>
                      <a:pt x="242" y="65"/>
                    </a:cubicBezTo>
                    <a:cubicBezTo>
                      <a:pt x="254" y="69"/>
                      <a:pt x="261" y="76"/>
                      <a:pt x="273" y="77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6" y="85"/>
                      <a:pt x="281" y="85"/>
                      <a:pt x="281" y="85"/>
                    </a:cubicBezTo>
                    <a:cubicBezTo>
                      <a:pt x="287" y="85"/>
                      <a:pt x="290" y="89"/>
                      <a:pt x="293" y="95"/>
                    </a:cubicBezTo>
                    <a:cubicBezTo>
                      <a:pt x="287" y="96"/>
                      <a:pt x="281" y="96"/>
                      <a:pt x="277" y="101"/>
                    </a:cubicBezTo>
                    <a:cubicBezTo>
                      <a:pt x="285" y="102"/>
                      <a:pt x="287" y="102"/>
                      <a:pt x="291" y="102"/>
                    </a:cubicBezTo>
                    <a:cubicBezTo>
                      <a:pt x="293" y="102"/>
                      <a:pt x="296" y="103"/>
                      <a:pt x="297" y="106"/>
                    </a:cubicBezTo>
                    <a:cubicBezTo>
                      <a:pt x="290" y="110"/>
                      <a:pt x="287" y="110"/>
                      <a:pt x="283" y="116"/>
                    </a:cubicBezTo>
                    <a:cubicBezTo>
                      <a:pt x="287" y="118"/>
                      <a:pt x="289" y="120"/>
                      <a:pt x="295" y="120"/>
                    </a:cubicBezTo>
                    <a:cubicBezTo>
                      <a:pt x="296" y="130"/>
                      <a:pt x="308" y="134"/>
                      <a:pt x="317" y="135"/>
                    </a:cubicBezTo>
                    <a:cubicBezTo>
                      <a:pt x="318" y="143"/>
                      <a:pt x="320" y="151"/>
                      <a:pt x="327" y="151"/>
                    </a:cubicBezTo>
                    <a:cubicBezTo>
                      <a:pt x="337" y="151"/>
                      <a:pt x="339" y="145"/>
                      <a:pt x="342" y="153"/>
                    </a:cubicBezTo>
                    <a:cubicBezTo>
                      <a:pt x="344" y="155"/>
                      <a:pt x="348" y="155"/>
                      <a:pt x="350" y="155"/>
                    </a:cubicBezTo>
                    <a:cubicBezTo>
                      <a:pt x="359" y="155"/>
                      <a:pt x="362" y="158"/>
                      <a:pt x="362" y="165"/>
                    </a:cubicBezTo>
                    <a:cubicBezTo>
                      <a:pt x="362" y="171"/>
                      <a:pt x="355" y="173"/>
                      <a:pt x="349" y="173"/>
                    </a:cubicBezTo>
                    <a:cubicBezTo>
                      <a:pt x="349" y="178"/>
                      <a:pt x="349" y="176"/>
                      <a:pt x="349" y="178"/>
                    </a:cubicBezTo>
                    <a:cubicBezTo>
                      <a:pt x="349" y="180"/>
                      <a:pt x="348" y="184"/>
                      <a:pt x="339" y="18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49" name="Freeform 85">
                <a:extLst>
                  <a:ext uri="{FF2B5EF4-FFF2-40B4-BE49-F238E27FC236}">
                    <a16:creationId xmlns:a16="http://schemas.microsoft.com/office/drawing/2014/main" id="{5FB32599-FEB7-44B9-A81D-9E798FF7BC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400" y="1635125"/>
                <a:ext cx="14288" cy="12700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9">
                    <a:moveTo>
                      <a:pt x="10" y="6"/>
                    </a:moveTo>
                    <a:cubicBezTo>
                      <a:pt x="6" y="9"/>
                      <a:pt x="5" y="9"/>
                      <a:pt x="0" y="6"/>
                    </a:cubicBezTo>
                    <a:cubicBezTo>
                      <a:pt x="5" y="0"/>
                      <a:pt x="5" y="3"/>
                      <a:pt x="10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50" name="Freeform 86">
                <a:extLst>
                  <a:ext uri="{FF2B5EF4-FFF2-40B4-BE49-F238E27FC236}">
                    <a16:creationId xmlns:a16="http://schemas.microsoft.com/office/drawing/2014/main" id="{1FE6CC50-E3A4-4210-A817-5F27D7115A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975" y="1568450"/>
                <a:ext cx="12700" cy="12700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9" y="9"/>
                  </a:cxn>
                  <a:cxn ang="0">
                    <a:pos x="1" y="2"/>
                  </a:cxn>
                </a:cxnLst>
                <a:rect l="0" t="0" r="r" b="b"/>
                <a:pathLst>
                  <a:path w="9" h="9">
                    <a:moveTo>
                      <a:pt x="1" y="2"/>
                    </a:moveTo>
                    <a:cubicBezTo>
                      <a:pt x="6" y="0"/>
                      <a:pt x="6" y="5"/>
                      <a:pt x="9" y="9"/>
                    </a:cubicBezTo>
                    <a:cubicBezTo>
                      <a:pt x="4" y="9"/>
                      <a:pt x="0" y="5"/>
                      <a:pt x="1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51" name="Freeform 87">
                <a:extLst>
                  <a:ext uri="{FF2B5EF4-FFF2-40B4-BE49-F238E27FC236}">
                    <a16:creationId xmlns:a16="http://schemas.microsoft.com/office/drawing/2014/main" id="{B825B6CC-F0A1-4134-8FF1-D4CDB0620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985838"/>
                <a:ext cx="514350" cy="269875"/>
              </a:xfrm>
              <a:custGeom>
                <a:avLst/>
                <a:gdLst/>
                <a:ahLst/>
                <a:cxnLst>
                  <a:cxn ang="0">
                    <a:pos x="307" y="16"/>
                  </a:cxn>
                  <a:cxn ang="0">
                    <a:pos x="350" y="9"/>
                  </a:cxn>
                  <a:cxn ang="0">
                    <a:pos x="386" y="28"/>
                  </a:cxn>
                  <a:cxn ang="0">
                    <a:pos x="313" y="51"/>
                  </a:cxn>
                  <a:cxn ang="0">
                    <a:pos x="295" y="74"/>
                  </a:cxn>
                  <a:cxn ang="0">
                    <a:pos x="231" y="108"/>
                  </a:cxn>
                  <a:cxn ang="0">
                    <a:pos x="216" y="118"/>
                  </a:cxn>
                  <a:cxn ang="0">
                    <a:pos x="216" y="137"/>
                  </a:cxn>
                  <a:cxn ang="0">
                    <a:pos x="174" y="157"/>
                  </a:cxn>
                  <a:cxn ang="0">
                    <a:pos x="158" y="184"/>
                  </a:cxn>
                  <a:cxn ang="0">
                    <a:pos x="176" y="188"/>
                  </a:cxn>
                  <a:cxn ang="0">
                    <a:pos x="126" y="197"/>
                  </a:cxn>
                  <a:cxn ang="0">
                    <a:pos x="80" y="201"/>
                  </a:cxn>
                  <a:cxn ang="0">
                    <a:pos x="33" y="197"/>
                  </a:cxn>
                  <a:cxn ang="0">
                    <a:pos x="60" y="176"/>
                  </a:cxn>
                  <a:cxn ang="0">
                    <a:pos x="57" y="158"/>
                  </a:cxn>
                  <a:cxn ang="0">
                    <a:pos x="92" y="170"/>
                  </a:cxn>
                  <a:cxn ang="0">
                    <a:pos x="66" y="148"/>
                  </a:cxn>
                  <a:cxn ang="0">
                    <a:pos x="55" y="151"/>
                  </a:cxn>
                  <a:cxn ang="0">
                    <a:pos x="68" y="131"/>
                  </a:cxn>
                  <a:cxn ang="0">
                    <a:pos x="62" y="97"/>
                  </a:cxn>
                  <a:cxn ang="0">
                    <a:pos x="67" y="89"/>
                  </a:cxn>
                  <a:cxn ang="0">
                    <a:pos x="97" y="90"/>
                  </a:cxn>
                  <a:cxn ang="0">
                    <a:pos x="108" y="91"/>
                  </a:cxn>
                  <a:cxn ang="0">
                    <a:pos x="133" y="86"/>
                  </a:cxn>
                  <a:cxn ang="0">
                    <a:pos x="147" y="74"/>
                  </a:cxn>
                  <a:cxn ang="0">
                    <a:pos x="99" y="81"/>
                  </a:cxn>
                  <a:cxn ang="0">
                    <a:pos x="72" y="76"/>
                  </a:cxn>
                  <a:cxn ang="0">
                    <a:pos x="57" y="81"/>
                  </a:cxn>
                  <a:cxn ang="0">
                    <a:pos x="44" y="67"/>
                  </a:cxn>
                  <a:cxn ang="0">
                    <a:pos x="51" y="53"/>
                  </a:cxn>
                  <a:cxn ang="0">
                    <a:pos x="25" y="60"/>
                  </a:cxn>
                  <a:cxn ang="0">
                    <a:pos x="29" y="49"/>
                  </a:cxn>
                  <a:cxn ang="0">
                    <a:pos x="9" y="52"/>
                  </a:cxn>
                  <a:cxn ang="0">
                    <a:pos x="44" y="36"/>
                  </a:cxn>
                  <a:cxn ang="0">
                    <a:pos x="57" y="32"/>
                  </a:cxn>
                  <a:cxn ang="0">
                    <a:pos x="104" y="32"/>
                  </a:cxn>
                  <a:cxn ang="0">
                    <a:pos x="135" y="11"/>
                  </a:cxn>
                  <a:cxn ang="0">
                    <a:pos x="196" y="6"/>
                  </a:cxn>
                  <a:cxn ang="0">
                    <a:pos x="218" y="8"/>
                  </a:cxn>
                  <a:cxn ang="0">
                    <a:pos x="245" y="3"/>
                  </a:cxn>
                  <a:cxn ang="0">
                    <a:pos x="315" y="11"/>
                  </a:cxn>
                </a:cxnLst>
                <a:rect l="0" t="0" r="r" b="b"/>
                <a:pathLst>
                  <a:path w="386" h="203">
                    <a:moveTo>
                      <a:pt x="315" y="11"/>
                    </a:moveTo>
                    <a:cubicBezTo>
                      <a:pt x="312" y="14"/>
                      <a:pt x="310" y="15"/>
                      <a:pt x="307" y="16"/>
                    </a:cubicBezTo>
                    <a:cubicBezTo>
                      <a:pt x="342" y="6"/>
                      <a:pt x="342" y="6"/>
                      <a:pt x="342" y="6"/>
                    </a:cubicBezTo>
                    <a:cubicBezTo>
                      <a:pt x="345" y="7"/>
                      <a:pt x="347" y="8"/>
                      <a:pt x="350" y="9"/>
                    </a:cubicBezTo>
                    <a:cubicBezTo>
                      <a:pt x="355" y="11"/>
                      <a:pt x="355" y="14"/>
                      <a:pt x="358" y="17"/>
                    </a:cubicBezTo>
                    <a:cubicBezTo>
                      <a:pt x="363" y="22"/>
                      <a:pt x="386" y="20"/>
                      <a:pt x="386" y="28"/>
                    </a:cubicBezTo>
                    <a:cubicBezTo>
                      <a:pt x="386" y="33"/>
                      <a:pt x="378" y="32"/>
                      <a:pt x="375" y="34"/>
                    </a:cubicBezTo>
                    <a:cubicBezTo>
                      <a:pt x="358" y="48"/>
                      <a:pt x="336" y="40"/>
                      <a:pt x="313" y="51"/>
                    </a:cubicBezTo>
                    <a:cubicBezTo>
                      <a:pt x="317" y="56"/>
                      <a:pt x="335" y="52"/>
                      <a:pt x="346" y="52"/>
                    </a:cubicBezTo>
                    <a:cubicBezTo>
                      <a:pt x="336" y="63"/>
                      <a:pt x="311" y="69"/>
                      <a:pt x="295" y="74"/>
                    </a:cubicBezTo>
                    <a:cubicBezTo>
                      <a:pt x="277" y="80"/>
                      <a:pt x="267" y="97"/>
                      <a:pt x="254" y="107"/>
                    </a:cubicBezTo>
                    <a:cubicBezTo>
                      <a:pt x="248" y="112"/>
                      <a:pt x="238" y="106"/>
                      <a:pt x="231" y="108"/>
                    </a:cubicBezTo>
                    <a:cubicBezTo>
                      <a:pt x="221" y="112"/>
                      <a:pt x="210" y="112"/>
                      <a:pt x="203" y="118"/>
                    </a:cubicBezTo>
                    <a:cubicBezTo>
                      <a:pt x="216" y="118"/>
                      <a:pt x="216" y="118"/>
                      <a:pt x="216" y="118"/>
                    </a:cubicBezTo>
                    <a:cubicBezTo>
                      <a:pt x="217" y="128"/>
                      <a:pt x="211" y="127"/>
                      <a:pt x="203" y="126"/>
                    </a:cubicBezTo>
                    <a:cubicBezTo>
                      <a:pt x="208" y="129"/>
                      <a:pt x="213" y="131"/>
                      <a:pt x="216" y="137"/>
                    </a:cubicBezTo>
                    <a:cubicBezTo>
                      <a:pt x="206" y="141"/>
                      <a:pt x="203" y="152"/>
                      <a:pt x="196" y="157"/>
                    </a:cubicBezTo>
                    <a:cubicBezTo>
                      <a:pt x="177" y="157"/>
                      <a:pt x="177" y="157"/>
                      <a:pt x="174" y="157"/>
                    </a:cubicBezTo>
                    <a:cubicBezTo>
                      <a:pt x="175" y="160"/>
                      <a:pt x="177" y="161"/>
                      <a:pt x="177" y="164"/>
                    </a:cubicBezTo>
                    <a:cubicBezTo>
                      <a:pt x="177" y="178"/>
                      <a:pt x="158" y="169"/>
                      <a:pt x="158" y="184"/>
                    </a:cubicBezTo>
                    <a:cubicBezTo>
                      <a:pt x="165" y="184"/>
                      <a:pt x="166" y="184"/>
                      <a:pt x="169" y="184"/>
                    </a:cubicBezTo>
                    <a:cubicBezTo>
                      <a:pt x="171" y="184"/>
                      <a:pt x="176" y="184"/>
                      <a:pt x="176" y="188"/>
                    </a:cubicBezTo>
                    <a:cubicBezTo>
                      <a:pt x="176" y="195"/>
                      <a:pt x="151" y="203"/>
                      <a:pt x="141" y="203"/>
                    </a:cubicBezTo>
                    <a:cubicBezTo>
                      <a:pt x="131" y="203"/>
                      <a:pt x="135" y="197"/>
                      <a:pt x="126" y="197"/>
                    </a:cubicBezTo>
                    <a:cubicBezTo>
                      <a:pt x="113" y="197"/>
                      <a:pt x="104" y="197"/>
                      <a:pt x="93" y="197"/>
                    </a:cubicBezTo>
                    <a:cubicBezTo>
                      <a:pt x="89" y="197"/>
                      <a:pt x="86" y="201"/>
                      <a:pt x="80" y="201"/>
                    </a:cubicBezTo>
                    <a:cubicBezTo>
                      <a:pt x="65" y="201"/>
                      <a:pt x="53" y="197"/>
                      <a:pt x="38" y="192"/>
                    </a:cubicBezTo>
                    <a:cubicBezTo>
                      <a:pt x="37" y="194"/>
                      <a:pt x="35" y="197"/>
                      <a:pt x="33" y="197"/>
                    </a:cubicBezTo>
                    <a:cubicBezTo>
                      <a:pt x="29" y="197"/>
                      <a:pt x="28" y="194"/>
                      <a:pt x="28" y="193"/>
                    </a:cubicBezTo>
                    <a:cubicBezTo>
                      <a:pt x="28" y="176"/>
                      <a:pt x="51" y="182"/>
                      <a:pt x="60" y="176"/>
                    </a:cubicBezTo>
                    <a:cubicBezTo>
                      <a:pt x="55" y="172"/>
                      <a:pt x="46" y="170"/>
                      <a:pt x="46" y="162"/>
                    </a:cubicBezTo>
                    <a:cubicBezTo>
                      <a:pt x="46" y="156"/>
                      <a:pt x="52" y="158"/>
                      <a:pt x="57" y="158"/>
                    </a:cubicBezTo>
                    <a:cubicBezTo>
                      <a:pt x="71" y="158"/>
                      <a:pt x="76" y="165"/>
                      <a:pt x="84" y="170"/>
                    </a:cubicBezTo>
                    <a:cubicBezTo>
                      <a:pt x="92" y="170"/>
                      <a:pt x="92" y="170"/>
                      <a:pt x="92" y="170"/>
                    </a:cubicBezTo>
                    <a:cubicBezTo>
                      <a:pt x="86" y="164"/>
                      <a:pt x="72" y="159"/>
                      <a:pt x="72" y="148"/>
                    </a:cubicBezTo>
                    <a:cubicBezTo>
                      <a:pt x="66" y="148"/>
                      <a:pt x="66" y="148"/>
                      <a:pt x="66" y="148"/>
                    </a:cubicBezTo>
                    <a:cubicBezTo>
                      <a:pt x="63" y="149"/>
                      <a:pt x="63" y="149"/>
                      <a:pt x="61" y="151"/>
                    </a:cubicBezTo>
                    <a:cubicBezTo>
                      <a:pt x="55" y="151"/>
                      <a:pt x="55" y="151"/>
                      <a:pt x="55" y="151"/>
                    </a:cubicBezTo>
                    <a:cubicBezTo>
                      <a:pt x="55" y="146"/>
                      <a:pt x="55" y="146"/>
                      <a:pt x="55" y="146"/>
                    </a:cubicBezTo>
                    <a:cubicBezTo>
                      <a:pt x="58" y="138"/>
                      <a:pt x="61" y="134"/>
                      <a:pt x="68" y="131"/>
                    </a:cubicBezTo>
                    <a:cubicBezTo>
                      <a:pt x="79" y="128"/>
                      <a:pt x="92" y="132"/>
                      <a:pt x="92" y="119"/>
                    </a:cubicBezTo>
                    <a:cubicBezTo>
                      <a:pt x="92" y="105"/>
                      <a:pt x="62" y="105"/>
                      <a:pt x="62" y="97"/>
                    </a:cubicBezTo>
                    <a:cubicBezTo>
                      <a:pt x="62" y="93"/>
                      <a:pt x="69" y="94"/>
                      <a:pt x="73" y="94"/>
                    </a:cubicBezTo>
                    <a:cubicBezTo>
                      <a:pt x="68" y="94"/>
                      <a:pt x="67" y="92"/>
                      <a:pt x="67" y="89"/>
                    </a:cubicBezTo>
                    <a:cubicBezTo>
                      <a:pt x="69" y="88"/>
                      <a:pt x="71" y="89"/>
                      <a:pt x="73" y="89"/>
                    </a:cubicBezTo>
                    <a:cubicBezTo>
                      <a:pt x="78" y="89"/>
                      <a:pt x="88" y="87"/>
                      <a:pt x="97" y="90"/>
                    </a:cubicBezTo>
                    <a:cubicBezTo>
                      <a:pt x="108" y="93"/>
                      <a:pt x="112" y="106"/>
                      <a:pt x="124" y="104"/>
                    </a:cubicBezTo>
                    <a:cubicBezTo>
                      <a:pt x="122" y="102"/>
                      <a:pt x="108" y="93"/>
                      <a:pt x="108" y="91"/>
                    </a:cubicBezTo>
                    <a:cubicBezTo>
                      <a:pt x="108" y="89"/>
                      <a:pt x="110" y="88"/>
                      <a:pt x="111" y="86"/>
                    </a:cubicBezTo>
                    <a:cubicBezTo>
                      <a:pt x="133" y="86"/>
                      <a:pt x="133" y="86"/>
                      <a:pt x="133" y="86"/>
                    </a:cubicBezTo>
                    <a:cubicBezTo>
                      <a:pt x="141" y="83"/>
                      <a:pt x="149" y="81"/>
                      <a:pt x="154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38" y="81"/>
                      <a:pt x="128" y="84"/>
                      <a:pt x="114" y="84"/>
                    </a:cubicBezTo>
                    <a:cubicBezTo>
                      <a:pt x="106" y="84"/>
                      <a:pt x="103" y="81"/>
                      <a:pt x="99" y="81"/>
                    </a:cubicBezTo>
                    <a:cubicBezTo>
                      <a:pt x="95" y="81"/>
                      <a:pt x="93" y="85"/>
                      <a:pt x="90" y="85"/>
                    </a:cubicBezTo>
                    <a:cubicBezTo>
                      <a:pt x="81" y="85"/>
                      <a:pt x="70" y="82"/>
                      <a:pt x="72" y="76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3" y="78"/>
                      <a:pt x="61" y="81"/>
                      <a:pt x="57" y="81"/>
                    </a:cubicBezTo>
                    <a:cubicBezTo>
                      <a:pt x="48" y="81"/>
                      <a:pt x="36" y="75"/>
                      <a:pt x="33" y="71"/>
                    </a:cubicBezTo>
                    <a:cubicBezTo>
                      <a:pt x="36" y="69"/>
                      <a:pt x="39" y="67"/>
                      <a:pt x="44" y="67"/>
                    </a:cubicBezTo>
                    <a:cubicBezTo>
                      <a:pt x="36" y="67"/>
                      <a:pt x="27" y="66"/>
                      <a:pt x="24" y="67"/>
                    </a:cubicBezTo>
                    <a:cubicBezTo>
                      <a:pt x="29" y="55"/>
                      <a:pt x="40" y="56"/>
                      <a:pt x="51" y="53"/>
                    </a:cubicBezTo>
                    <a:cubicBezTo>
                      <a:pt x="47" y="52"/>
                      <a:pt x="46" y="52"/>
                      <a:pt x="42" y="52"/>
                    </a:cubicBezTo>
                    <a:cubicBezTo>
                      <a:pt x="33" y="52"/>
                      <a:pt x="33" y="60"/>
                      <a:pt x="25" y="60"/>
                    </a:cubicBezTo>
                    <a:cubicBezTo>
                      <a:pt x="22" y="60"/>
                      <a:pt x="18" y="57"/>
                      <a:pt x="17" y="56"/>
                    </a:cubicBezTo>
                    <a:cubicBezTo>
                      <a:pt x="21" y="52"/>
                      <a:pt x="24" y="51"/>
                      <a:pt x="29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3" y="50"/>
                      <a:pt x="11" y="51"/>
                      <a:pt x="9" y="52"/>
                    </a:cubicBezTo>
                    <a:cubicBezTo>
                      <a:pt x="7" y="52"/>
                      <a:pt x="2" y="52"/>
                      <a:pt x="0" y="52"/>
                    </a:cubicBezTo>
                    <a:cubicBezTo>
                      <a:pt x="2" y="41"/>
                      <a:pt x="31" y="36"/>
                      <a:pt x="44" y="36"/>
                    </a:cubicBezTo>
                    <a:cubicBezTo>
                      <a:pt x="49" y="36"/>
                      <a:pt x="52" y="36"/>
                      <a:pt x="53" y="36"/>
                    </a:cubicBezTo>
                    <a:cubicBezTo>
                      <a:pt x="55" y="36"/>
                      <a:pt x="57" y="34"/>
                      <a:pt x="57" y="32"/>
                    </a:cubicBezTo>
                    <a:cubicBezTo>
                      <a:pt x="71" y="32"/>
                      <a:pt x="65" y="22"/>
                      <a:pt x="74" y="22"/>
                    </a:cubicBezTo>
                    <a:cubicBezTo>
                      <a:pt x="83" y="22"/>
                      <a:pt x="100" y="31"/>
                      <a:pt x="104" y="32"/>
                    </a:cubicBezTo>
                    <a:cubicBezTo>
                      <a:pt x="108" y="22"/>
                      <a:pt x="113" y="12"/>
                      <a:pt x="126" y="12"/>
                    </a:cubicBezTo>
                    <a:cubicBezTo>
                      <a:pt x="134" y="12"/>
                      <a:pt x="129" y="16"/>
                      <a:pt x="135" y="11"/>
                    </a:cubicBezTo>
                    <a:cubicBezTo>
                      <a:pt x="137" y="7"/>
                      <a:pt x="141" y="6"/>
                      <a:pt x="145" y="6"/>
                    </a:cubicBezTo>
                    <a:cubicBezTo>
                      <a:pt x="168" y="6"/>
                      <a:pt x="173" y="6"/>
                      <a:pt x="196" y="6"/>
                    </a:cubicBezTo>
                    <a:cubicBezTo>
                      <a:pt x="197" y="4"/>
                      <a:pt x="199" y="3"/>
                      <a:pt x="201" y="3"/>
                    </a:cubicBezTo>
                    <a:cubicBezTo>
                      <a:pt x="209" y="3"/>
                      <a:pt x="211" y="8"/>
                      <a:pt x="218" y="8"/>
                    </a:cubicBezTo>
                    <a:cubicBezTo>
                      <a:pt x="224" y="8"/>
                      <a:pt x="226" y="0"/>
                      <a:pt x="232" y="0"/>
                    </a:cubicBezTo>
                    <a:cubicBezTo>
                      <a:pt x="239" y="0"/>
                      <a:pt x="241" y="3"/>
                      <a:pt x="245" y="3"/>
                    </a:cubicBezTo>
                    <a:cubicBezTo>
                      <a:pt x="250" y="3"/>
                      <a:pt x="253" y="3"/>
                      <a:pt x="258" y="3"/>
                    </a:cubicBezTo>
                    <a:cubicBezTo>
                      <a:pt x="268" y="3"/>
                      <a:pt x="306" y="2"/>
                      <a:pt x="315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52" name="Freeform 88">
                <a:extLst>
                  <a:ext uri="{FF2B5EF4-FFF2-40B4-BE49-F238E27FC236}">
                    <a16:creationId xmlns:a16="http://schemas.microsoft.com/office/drawing/2014/main" id="{A40E145E-CB1D-4583-B872-294E55E59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0238" y="960438"/>
                <a:ext cx="1006475" cy="765175"/>
              </a:xfrm>
              <a:custGeom>
                <a:avLst/>
                <a:gdLst/>
                <a:ahLst/>
                <a:cxnLst>
                  <a:cxn ang="0">
                    <a:pos x="280" y="372"/>
                  </a:cxn>
                  <a:cxn ang="0">
                    <a:pos x="267" y="360"/>
                  </a:cxn>
                  <a:cxn ang="0">
                    <a:pos x="228" y="336"/>
                  </a:cxn>
                  <a:cxn ang="0">
                    <a:pos x="215" y="302"/>
                  </a:cxn>
                  <a:cxn ang="0">
                    <a:pos x="109" y="219"/>
                  </a:cxn>
                  <a:cxn ang="0">
                    <a:pos x="73" y="223"/>
                  </a:cxn>
                  <a:cxn ang="0">
                    <a:pos x="43" y="217"/>
                  </a:cxn>
                  <a:cxn ang="0">
                    <a:pos x="19" y="202"/>
                  </a:cxn>
                  <a:cxn ang="0">
                    <a:pos x="51" y="190"/>
                  </a:cxn>
                  <a:cxn ang="0">
                    <a:pos x="64" y="180"/>
                  </a:cxn>
                  <a:cxn ang="0">
                    <a:pos x="0" y="166"/>
                  </a:cxn>
                  <a:cxn ang="0">
                    <a:pos x="84" y="141"/>
                  </a:cxn>
                  <a:cxn ang="0">
                    <a:pos x="72" y="102"/>
                  </a:cxn>
                  <a:cxn ang="0">
                    <a:pos x="144" y="59"/>
                  </a:cxn>
                  <a:cxn ang="0">
                    <a:pos x="237" y="56"/>
                  </a:cxn>
                  <a:cxn ang="0">
                    <a:pos x="260" y="53"/>
                  </a:cxn>
                  <a:cxn ang="0">
                    <a:pos x="274" y="38"/>
                  </a:cxn>
                  <a:cxn ang="0">
                    <a:pos x="309" y="36"/>
                  </a:cxn>
                  <a:cxn ang="0">
                    <a:pos x="355" y="15"/>
                  </a:cxn>
                  <a:cxn ang="0">
                    <a:pos x="391" y="13"/>
                  </a:cxn>
                  <a:cxn ang="0">
                    <a:pos x="534" y="0"/>
                  </a:cxn>
                  <a:cxn ang="0">
                    <a:pos x="594" y="48"/>
                  </a:cxn>
                  <a:cxn ang="0">
                    <a:pos x="570" y="75"/>
                  </a:cxn>
                  <a:cxn ang="0">
                    <a:pos x="603" y="102"/>
                  </a:cxn>
                  <a:cxn ang="0">
                    <a:pos x="684" y="66"/>
                  </a:cxn>
                  <a:cxn ang="0">
                    <a:pos x="730" y="51"/>
                  </a:cxn>
                  <a:cxn ang="0">
                    <a:pos x="702" y="94"/>
                  </a:cxn>
                  <a:cxn ang="0">
                    <a:pos x="691" y="114"/>
                  </a:cxn>
                  <a:cxn ang="0">
                    <a:pos x="654" y="150"/>
                  </a:cxn>
                  <a:cxn ang="0">
                    <a:pos x="677" y="178"/>
                  </a:cxn>
                  <a:cxn ang="0">
                    <a:pos x="657" y="202"/>
                  </a:cxn>
                  <a:cxn ang="0">
                    <a:pos x="669" y="236"/>
                  </a:cxn>
                  <a:cxn ang="0">
                    <a:pos x="673" y="260"/>
                  </a:cxn>
                  <a:cxn ang="0">
                    <a:pos x="633" y="295"/>
                  </a:cxn>
                  <a:cxn ang="0">
                    <a:pos x="637" y="305"/>
                  </a:cxn>
                  <a:cxn ang="0">
                    <a:pos x="601" y="297"/>
                  </a:cxn>
                  <a:cxn ang="0">
                    <a:pos x="633" y="358"/>
                  </a:cxn>
                  <a:cxn ang="0">
                    <a:pos x="596" y="347"/>
                  </a:cxn>
                  <a:cxn ang="0">
                    <a:pos x="616" y="375"/>
                  </a:cxn>
                  <a:cxn ang="0">
                    <a:pos x="518" y="408"/>
                  </a:cxn>
                  <a:cxn ang="0">
                    <a:pos x="483" y="445"/>
                  </a:cxn>
                  <a:cxn ang="0">
                    <a:pos x="443" y="449"/>
                  </a:cxn>
                  <a:cxn ang="0">
                    <a:pos x="402" y="485"/>
                  </a:cxn>
                  <a:cxn ang="0">
                    <a:pos x="384" y="523"/>
                  </a:cxn>
                  <a:cxn ang="0">
                    <a:pos x="362" y="571"/>
                  </a:cxn>
                  <a:cxn ang="0">
                    <a:pos x="313" y="560"/>
                  </a:cxn>
                  <a:cxn ang="0">
                    <a:pos x="270" y="499"/>
                  </a:cxn>
                  <a:cxn ang="0">
                    <a:pos x="256" y="475"/>
                  </a:cxn>
                  <a:cxn ang="0">
                    <a:pos x="237" y="438"/>
                  </a:cxn>
                  <a:cxn ang="0">
                    <a:pos x="255" y="403"/>
                  </a:cxn>
                </a:cxnLst>
                <a:rect l="0" t="0" r="r" b="b"/>
                <a:pathLst>
                  <a:path w="756" h="575">
                    <a:moveTo>
                      <a:pt x="255" y="403"/>
                    </a:moveTo>
                    <a:cubicBezTo>
                      <a:pt x="261" y="400"/>
                      <a:pt x="261" y="400"/>
                      <a:pt x="267" y="402"/>
                    </a:cubicBezTo>
                    <a:cubicBezTo>
                      <a:pt x="270" y="389"/>
                      <a:pt x="276" y="385"/>
                      <a:pt x="280" y="372"/>
                    </a:cubicBezTo>
                    <a:cubicBezTo>
                      <a:pt x="266" y="368"/>
                      <a:pt x="234" y="366"/>
                      <a:pt x="233" y="353"/>
                    </a:cubicBezTo>
                    <a:cubicBezTo>
                      <a:pt x="237" y="352"/>
                      <a:pt x="236" y="353"/>
                      <a:pt x="240" y="353"/>
                    </a:cubicBezTo>
                    <a:cubicBezTo>
                      <a:pt x="250" y="353"/>
                      <a:pt x="256" y="360"/>
                      <a:pt x="267" y="360"/>
                    </a:cubicBezTo>
                    <a:cubicBezTo>
                      <a:pt x="271" y="360"/>
                      <a:pt x="271" y="356"/>
                      <a:pt x="271" y="353"/>
                    </a:cubicBezTo>
                    <a:cubicBezTo>
                      <a:pt x="258" y="349"/>
                      <a:pt x="254" y="328"/>
                      <a:pt x="239" y="328"/>
                    </a:cubicBezTo>
                    <a:cubicBezTo>
                      <a:pt x="235" y="328"/>
                      <a:pt x="234" y="336"/>
                      <a:pt x="228" y="336"/>
                    </a:cubicBezTo>
                    <a:cubicBezTo>
                      <a:pt x="220" y="336"/>
                      <a:pt x="216" y="335"/>
                      <a:pt x="216" y="328"/>
                    </a:cubicBezTo>
                    <a:cubicBezTo>
                      <a:pt x="216" y="318"/>
                      <a:pt x="226" y="319"/>
                      <a:pt x="226" y="309"/>
                    </a:cubicBezTo>
                    <a:cubicBezTo>
                      <a:pt x="226" y="303"/>
                      <a:pt x="219" y="302"/>
                      <a:pt x="215" y="302"/>
                    </a:cubicBezTo>
                    <a:cubicBezTo>
                      <a:pt x="215" y="295"/>
                      <a:pt x="215" y="295"/>
                      <a:pt x="215" y="295"/>
                    </a:cubicBezTo>
                    <a:cubicBezTo>
                      <a:pt x="203" y="257"/>
                      <a:pt x="172" y="219"/>
                      <a:pt x="122" y="219"/>
                    </a:cubicBezTo>
                    <a:cubicBezTo>
                      <a:pt x="115" y="219"/>
                      <a:pt x="113" y="219"/>
                      <a:pt x="109" y="219"/>
                    </a:cubicBezTo>
                    <a:cubicBezTo>
                      <a:pt x="103" y="219"/>
                      <a:pt x="101" y="224"/>
                      <a:pt x="95" y="224"/>
                    </a:cubicBezTo>
                    <a:cubicBezTo>
                      <a:pt x="91" y="224"/>
                      <a:pt x="87" y="221"/>
                      <a:pt x="82" y="221"/>
                    </a:cubicBezTo>
                    <a:cubicBezTo>
                      <a:pt x="77" y="221"/>
                      <a:pt x="75" y="222"/>
                      <a:pt x="73" y="223"/>
                    </a:cubicBezTo>
                    <a:cubicBezTo>
                      <a:pt x="74" y="224"/>
                      <a:pt x="76" y="226"/>
                      <a:pt x="77" y="226"/>
                    </a:cubicBezTo>
                    <a:cubicBezTo>
                      <a:pt x="75" y="229"/>
                      <a:pt x="75" y="228"/>
                      <a:pt x="72" y="228"/>
                    </a:cubicBezTo>
                    <a:cubicBezTo>
                      <a:pt x="62" y="228"/>
                      <a:pt x="48" y="224"/>
                      <a:pt x="43" y="217"/>
                    </a:cubicBezTo>
                    <a:cubicBezTo>
                      <a:pt x="47" y="214"/>
                      <a:pt x="50" y="214"/>
                      <a:pt x="52" y="210"/>
                    </a:cubicBezTo>
                    <a:cubicBezTo>
                      <a:pt x="45" y="207"/>
                      <a:pt x="39" y="202"/>
                      <a:pt x="34" y="202"/>
                    </a:cubicBezTo>
                    <a:cubicBezTo>
                      <a:pt x="24" y="202"/>
                      <a:pt x="27" y="206"/>
                      <a:pt x="19" y="202"/>
                    </a:cubicBezTo>
                    <a:cubicBezTo>
                      <a:pt x="19" y="196"/>
                      <a:pt x="28" y="194"/>
                      <a:pt x="32" y="194"/>
                    </a:cubicBezTo>
                    <a:cubicBezTo>
                      <a:pt x="37" y="194"/>
                      <a:pt x="40" y="194"/>
                      <a:pt x="43" y="194"/>
                    </a:cubicBezTo>
                    <a:cubicBezTo>
                      <a:pt x="47" y="194"/>
                      <a:pt x="49" y="193"/>
                      <a:pt x="51" y="190"/>
                    </a:cubicBezTo>
                    <a:cubicBezTo>
                      <a:pt x="76" y="190"/>
                      <a:pt x="76" y="190"/>
                      <a:pt x="76" y="190"/>
                    </a:cubicBezTo>
                    <a:cubicBezTo>
                      <a:pt x="80" y="187"/>
                      <a:pt x="80" y="185"/>
                      <a:pt x="82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63" y="183"/>
                      <a:pt x="62" y="185"/>
                      <a:pt x="60" y="185"/>
                    </a:cubicBezTo>
                    <a:cubicBezTo>
                      <a:pt x="53" y="185"/>
                      <a:pt x="50" y="185"/>
                      <a:pt x="44" y="185"/>
                    </a:cubicBezTo>
                    <a:cubicBezTo>
                      <a:pt x="42" y="185"/>
                      <a:pt x="0" y="173"/>
                      <a:pt x="0" y="166"/>
                    </a:cubicBezTo>
                    <a:cubicBezTo>
                      <a:pt x="0" y="152"/>
                      <a:pt x="16" y="157"/>
                      <a:pt x="25" y="154"/>
                    </a:cubicBezTo>
                    <a:cubicBezTo>
                      <a:pt x="33" y="151"/>
                      <a:pt x="38" y="146"/>
                      <a:pt x="46" y="144"/>
                    </a:cubicBezTo>
                    <a:cubicBezTo>
                      <a:pt x="58" y="140"/>
                      <a:pt x="74" y="146"/>
                      <a:pt x="84" y="141"/>
                    </a:cubicBezTo>
                    <a:cubicBezTo>
                      <a:pt x="91" y="136"/>
                      <a:pt x="96" y="128"/>
                      <a:pt x="96" y="117"/>
                    </a:cubicBezTo>
                    <a:cubicBezTo>
                      <a:pt x="88" y="116"/>
                      <a:pt x="63" y="117"/>
                      <a:pt x="63" y="109"/>
                    </a:cubicBezTo>
                    <a:cubicBezTo>
                      <a:pt x="63" y="105"/>
                      <a:pt x="69" y="102"/>
                      <a:pt x="72" y="102"/>
                    </a:cubicBezTo>
                    <a:cubicBezTo>
                      <a:pt x="87" y="97"/>
                      <a:pt x="106" y="86"/>
                      <a:pt x="115" y="78"/>
                    </a:cubicBezTo>
                    <a:cubicBezTo>
                      <a:pt x="119" y="80"/>
                      <a:pt x="122" y="81"/>
                      <a:pt x="127" y="81"/>
                    </a:cubicBezTo>
                    <a:cubicBezTo>
                      <a:pt x="142" y="81"/>
                      <a:pt x="130" y="61"/>
                      <a:pt x="144" y="59"/>
                    </a:cubicBezTo>
                    <a:cubicBezTo>
                      <a:pt x="162" y="57"/>
                      <a:pt x="169" y="52"/>
                      <a:pt x="185" y="52"/>
                    </a:cubicBezTo>
                    <a:cubicBezTo>
                      <a:pt x="198" y="49"/>
                      <a:pt x="206" y="42"/>
                      <a:pt x="218" y="42"/>
                    </a:cubicBezTo>
                    <a:cubicBezTo>
                      <a:pt x="226" y="42"/>
                      <a:pt x="229" y="56"/>
                      <a:pt x="237" y="56"/>
                    </a:cubicBezTo>
                    <a:cubicBezTo>
                      <a:pt x="237" y="52"/>
                      <a:pt x="235" y="50"/>
                      <a:pt x="235" y="47"/>
                    </a:cubicBezTo>
                    <a:cubicBezTo>
                      <a:pt x="239" y="42"/>
                      <a:pt x="239" y="42"/>
                      <a:pt x="239" y="42"/>
                    </a:cubicBezTo>
                    <a:cubicBezTo>
                      <a:pt x="244" y="51"/>
                      <a:pt x="252" y="50"/>
                      <a:pt x="260" y="53"/>
                    </a:cubicBezTo>
                    <a:cubicBezTo>
                      <a:pt x="262" y="53"/>
                      <a:pt x="267" y="53"/>
                      <a:pt x="267" y="53"/>
                    </a:cubicBezTo>
                    <a:cubicBezTo>
                      <a:pt x="266" y="50"/>
                      <a:pt x="263" y="47"/>
                      <a:pt x="263" y="44"/>
                    </a:cubicBezTo>
                    <a:cubicBezTo>
                      <a:pt x="263" y="38"/>
                      <a:pt x="270" y="38"/>
                      <a:pt x="274" y="38"/>
                    </a:cubicBezTo>
                    <a:cubicBezTo>
                      <a:pt x="293" y="38"/>
                      <a:pt x="303" y="48"/>
                      <a:pt x="314" y="53"/>
                    </a:cubicBezTo>
                    <a:cubicBezTo>
                      <a:pt x="334" y="53"/>
                      <a:pt x="334" y="53"/>
                      <a:pt x="334" y="53"/>
                    </a:cubicBezTo>
                    <a:cubicBezTo>
                      <a:pt x="327" y="50"/>
                      <a:pt x="309" y="44"/>
                      <a:pt x="309" y="36"/>
                    </a:cubicBezTo>
                    <a:cubicBezTo>
                      <a:pt x="309" y="29"/>
                      <a:pt x="322" y="31"/>
                      <a:pt x="326" y="30"/>
                    </a:cubicBezTo>
                    <a:cubicBezTo>
                      <a:pt x="323" y="27"/>
                      <a:pt x="320" y="27"/>
                      <a:pt x="318" y="24"/>
                    </a:cubicBezTo>
                    <a:cubicBezTo>
                      <a:pt x="330" y="18"/>
                      <a:pt x="341" y="15"/>
                      <a:pt x="355" y="15"/>
                    </a:cubicBezTo>
                    <a:cubicBezTo>
                      <a:pt x="366" y="15"/>
                      <a:pt x="373" y="15"/>
                      <a:pt x="382" y="18"/>
                    </a:cubicBezTo>
                    <a:cubicBezTo>
                      <a:pt x="391" y="18"/>
                      <a:pt x="391" y="18"/>
                      <a:pt x="391" y="1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8" y="12"/>
                      <a:pt x="402" y="13"/>
                      <a:pt x="409" y="13"/>
                    </a:cubicBezTo>
                    <a:cubicBezTo>
                      <a:pt x="430" y="13"/>
                      <a:pt x="447" y="0"/>
                      <a:pt x="470" y="0"/>
                    </a:cubicBezTo>
                    <a:cubicBezTo>
                      <a:pt x="495" y="0"/>
                      <a:pt x="512" y="0"/>
                      <a:pt x="534" y="0"/>
                    </a:cubicBezTo>
                    <a:cubicBezTo>
                      <a:pt x="560" y="0"/>
                      <a:pt x="579" y="17"/>
                      <a:pt x="600" y="26"/>
                    </a:cubicBezTo>
                    <a:cubicBezTo>
                      <a:pt x="612" y="31"/>
                      <a:pt x="627" y="28"/>
                      <a:pt x="638" y="30"/>
                    </a:cubicBezTo>
                    <a:cubicBezTo>
                      <a:pt x="636" y="46"/>
                      <a:pt x="606" y="44"/>
                      <a:pt x="594" y="48"/>
                    </a:cubicBezTo>
                    <a:cubicBezTo>
                      <a:pt x="497" y="53"/>
                      <a:pt x="497" y="53"/>
                      <a:pt x="497" y="53"/>
                    </a:cubicBezTo>
                    <a:cubicBezTo>
                      <a:pt x="505" y="59"/>
                      <a:pt x="579" y="50"/>
                      <a:pt x="587" y="53"/>
                    </a:cubicBezTo>
                    <a:cubicBezTo>
                      <a:pt x="586" y="57"/>
                      <a:pt x="567" y="75"/>
                      <a:pt x="570" y="75"/>
                    </a:cubicBezTo>
                    <a:cubicBezTo>
                      <a:pt x="581" y="75"/>
                      <a:pt x="607" y="50"/>
                      <a:pt x="622" y="50"/>
                    </a:cubicBezTo>
                    <a:cubicBezTo>
                      <a:pt x="630" y="50"/>
                      <a:pt x="633" y="57"/>
                      <a:pt x="633" y="64"/>
                    </a:cubicBezTo>
                    <a:cubicBezTo>
                      <a:pt x="633" y="67"/>
                      <a:pt x="605" y="97"/>
                      <a:pt x="603" y="102"/>
                    </a:cubicBezTo>
                    <a:cubicBezTo>
                      <a:pt x="615" y="99"/>
                      <a:pt x="637" y="70"/>
                      <a:pt x="644" y="64"/>
                    </a:cubicBezTo>
                    <a:cubicBezTo>
                      <a:pt x="655" y="64"/>
                      <a:pt x="674" y="64"/>
                      <a:pt x="674" y="64"/>
                    </a:cubicBezTo>
                    <a:cubicBezTo>
                      <a:pt x="674" y="64"/>
                      <a:pt x="682" y="66"/>
                      <a:pt x="684" y="66"/>
                    </a:cubicBezTo>
                    <a:cubicBezTo>
                      <a:pt x="692" y="63"/>
                      <a:pt x="693" y="60"/>
                      <a:pt x="700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3" y="52"/>
                      <a:pt x="726" y="51"/>
                      <a:pt x="730" y="51"/>
                    </a:cubicBezTo>
                    <a:cubicBezTo>
                      <a:pt x="736" y="51"/>
                      <a:pt x="756" y="61"/>
                      <a:pt x="756" y="67"/>
                    </a:cubicBezTo>
                    <a:cubicBezTo>
                      <a:pt x="756" y="72"/>
                      <a:pt x="748" y="76"/>
                      <a:pt x="745" y="77"/>
                    </a:cubicBezTo>
                    <a:cubicBezTo>
                      <a:pt x="731" y="82"/>
                      <a:pt x="722" y="94"/>
                      <a:pt x="702" y="94"/>
                    </a:cubicBezTo>
                    <a:cubicBezTo>
                      <a:pt x="707" y="97"/>
                      <a:pt x="708" y="97"/>
                      <a:pt x="711" y="94"/>
                    </a:cubicBezTo>
                    <a:cubicBezTo>
                      <a:pt x="711" y="107"/>
                      <a:pt x="699" y="107"/>
                      <a:pt x="691" y="109"/>
                    </a:cubicBezTo>
                    <a:cubicBezTo>
                      <a:pt x="694" y="115"/>
                      <a:pt x="691" y="110"/>
                      <a:pt x="691" y="114"/>
                    </a:cubicBezTo>
                    <a:cubicBezTo>
                      <a:pt x="691" y="121"/>
                      <a:pt x="680" y="123"/>
                      <a:pt x="671" y="125"/>
                    </a:cubicBezTo>
                    <a:cubicBezTo>
                      <a:pt x="672" y="130"/>
                      <a:pt x="671" y="130"/>
                      <a:pt x="671" y="132"/>
                    </a:cubicBezTo>
                    <a:cubicBezTo>
                      <a:pt x="671" y="141"/>
                      <a:pt x="662" y="144"/>
                      <a:pt x="654" y="150"/>
                    </a:cubicBezTo>
                    <a:cubicBezTo>
                      <a:pt x="648" y="154"/>
                      <a:pt x="649" y="165"/>
                      <a:pt x="646" y="169"/>
                    </a:cubicBezTo>
                    <a:cubicBezTo>
                      <a:pt x="651" y="172"/>
                      <a:pt x="655" y="169"/>
                      <a:pt x="659" y="169"/>
                    </a:cubicBezTo>
                    <a:cubicBezTo>
                      <a:pt x="667" y="169"/>
                      <a:pt x="673" y="174"/>
                      <a:pt x="677" y="178"/>
                    </a:cubicBezTo>
                    <a:cubicBezTo>
                      <a:pt x="675" y="179"/>
                      <a:pt x="672" y="180"/>
                      <a:pt x="669" y="180"/>
                    </a:cubicBezTo>
                    <a:cubicBezTo>
                      <a:pt x="671" y="187"/>
                      <a:pt x="688" y="185"/>
                      <a:pt x="688" y="196"/>
                    </a:cubicBezTo>
                    <a:cubicBezTo>
                      <a:pt x="688" y="206"/>
                      <a:pt x="665" y="202"/>
                      <a:pt x="657" y="202"/>
                    </a:cubicBezTo>
                    <a:cubicBezTo>
                      <a:pt x="652" y="202"/>
                      <a:pt x="648" y="206"/>
                      <a:pt x="648" y="209"/>
                    </a:cubicBezTo>
                    <a:cubicBezTo>
                      <a:pt x="648" y="217"/>
                      <a:pt x="656" y="217"/>
                      <a:pt x="663" y="217"/>
                    </a:cubicBezTo>
                    <a:cubicBezTo>
                      <a:pt x="663" y="226"/>
                      <a:pt x="669" y="229"/>
                      <a:pt x="669" y="236"/>
                    </a:cubicBezTo>
                    <a:cubicBezTo>
                      <a:pt x="669" y="239"/>
                      <a:pt x="667" y="243"/>
                      <a:pt x="669" y="245"/>
                    </a:cubicBezTo>
                    <a:cubicBezTo>
                      <a:pt x="662" y="245"/>
                      <a:pt x="655" y="245"/>
                      <a:pt x="655" y="251"/>
                    </a:cubicBezTo>
                    <a:cubicBezTo>
                      <a:pt x="655" y="258"/>
                      <a:pt x="667" y="258"/>
                      <a:pt x="673" y="260"/>
                    </a:cubicBezTo>
                    <a:cubicBezTo>
                      <a:pt x="670" y="267"/>
                      <a:pt x="661" y="271"/>
                      <a:pt x="653" y="272"/>
                    </a:cubicBezTo>
                    <a:cubicBezTo>
                      <a:pt x="653" y="275"/>
                      <a:pt x="655" y="277"/>
                      <a:pt x="657" y="278"/>
                    </a:cubicBezTo>
                    <a:cubicBezTo>
                      <a:pt x="654" y="292"/>
                      <a:pt x="637" y="286"/>
                      <a:pt x="633" y="295"/>
                    </a:cubicBezTo>
                    <a:cubicBezTo>
                      <a:pt x="628" y="292"/>
                      <a:pt x="623" y="290"/>
                      <a:pt x="620" y="285"/>
                    </a:cubicBezTo>
                    <a:cubicBezTo>
                      <a:pt x="613" y="285"/>
                      <a:pt x="613" y="285"/>
                      <a:pt x="613" y="285"/>
                    </a:cubicBezTo>
                    <a:cubicBezTo>
                      <a:pt x="618" y="297"/>
                      <a:pt x="637" y="293"/>
                      <a:pt x="637" y="305"/>
                    </a:cubicBezTo>
                    <a:cubicBezTo>
                      <a:pt x="637" y="310"/>
                      <a:pt x="636" y="317"/>
                      <a:pt x="631" y="317"/>
                    </a:cubicBezTo>
                    <a:cubicBezTo>
                      <a:pt x="623" y="317"/>
                      <a:pt x="609" y="306"/>
                      <a:pt x="607" y="297"/>
                    </a:cubicBezTo>
                    <a:cubicBezTo>
                      <a:pt x="603" y="298"/>
                      <a:pt x="602" y="297"/>
                      <a:pt x="601" y="297"/>
                    </a:cubicBezTo>
                    <a:cubicBezTo>
                      <a:pt x="601" y="304"/>
                      <a:pt x="601" y="304"/>
                      <a:pt x="601" y="304"/>
                    </a:cubicBezTo>
                    <a:cubicBezTo>
                      <a:pt x="617" y="320"/>
                      <a:pt x="645" y="327"/>
                      <a:pt x="645" y="352"/>
                    </a:cubicBezTo>
                    <a:cubicBezTo>
                      <a:pt x="645" y="357"/>
                      <a:pt x="638" y="358"/>
                      <a:pt x="633" y="358"/>
                    </a:cubicBezTo>
                    <a:cubicBezTo>
                      <a:pt x="612" y="358"/>
                      <a:pt x="617" y="336"/>
                      <a:pt x="599" y="336"/>
                    </a:cubicBezTo>
                    <a:cubicBezTo>
                      <a:pt x="596" y="336"/>
                      <a:pt x="594" y="337"/>
                      <a:pt x="592" y="336"/>
                    </a:cubicBezTo>
                    <a:cubicBezTo>
                      <a:pt x="592" y="342"/>
                      <a:pt x="596" y="343"/>
                      <a:pt x="596" y="347"/>
                    </a:cubicBezTo>
                    <a:cubicBezTo>
                      <a:pt x="596" y="351"/>
                      <a:pt x="589" y="352"/>
                      <a:pt x="587" y="352"/>
                    </a:cubicBezTo>
                    <a:cubicBezTo>
                      <a:pt x="587" y="366"/>
                      <a:pt x="626" y="364"/>
                      <a:pt x="635" y="367"/>
                    </a:cubicBezTo>
                    <a:cubicBezTo>
                      <a:pt x="629" y="372"/>
                      <a:pt x="624" y="373"/>
                      <a:pt x="616" y="375"/>
                    </a:cubicBezTo>
                    <a:cubicBezTo>
                      <a:pt x="602" y="380"/>
                      <a:pt x="597" y="393"/>
                      <a:pt x="584" y="397"/>
                    </a:cubicBezTo>
                    <a:cubicBezTo>
                      <a:pt x="569" y="402"/>
                      <a:pt x="556" y="400"/>
                      <a:pt x="539" y="408"/>
                    </a:cubicBezTo>
                    <a:cubicBezTo>
                      <a:pt x="518" y="408"/>
                      <a:pt x="518" y="408"/>
                      <a:pt x="518" y="408"/>
                    </a:cubicBezTo>
                    <a:cubicBezTo>
                      <a:pt x="514" y="410"/>
                      <a:pt x="510" y="412"/>
                      <a:pt x="510" y="415"/>
                    </a:cubicBezTo>
                    <a:cubicBezTo>
                      <a:pt x="498" y="423"/>
                      <a:pt x="498" y="423"/>
                      <a:pt x="498" y="423"/>
                    </a:cubicBezTo>
                    <a:cubicBezTo>
                      <a:pt x="490" y="430"/>
                      <a:pt x="490" y="438"/>
                      <a:pt x="483" y="445"/>
                    </a:cubicBezTo>
                    <a:cubicBezTo>
                      <a:pt x="474" y="454"/>
                      <a:pt x="459" y="452"/>
                      <a:pt x="450" y="458"/>
                    </a:cubicBezTo>
                    <a:cubicBezTo>
                      <a:pt x="443" y="458"/>
                      <a:pt x="443" y="458"/>
                      <a:pt x="443" y="458"/>
                    </a:cubicBezTo>
                    <a:cubicBezTo>
                      <a:pt x="443" y="449"/>
                      <a:pt x="443" y="449"/>
                      <a:pt x="443" y="449"/>
                    </a:cubicBezTo>
                    <a:cubicBezTo>
                      <a:pt x="437" y="452"/>
                      <a:pt x="438" y="457"/>
                      <a:pt x="435" y="460"/>
                    </a:cubicBezTo>
                    <a:cubicBezTo>
                      <a:pt x="425" y="470"/>
                      <a:pt x="401" y="466"/>
                      <a:pt x="401" y="480"/>
                    </a:cubicBezTo>
                    <a:cubicBezTo>
                      <a:pt x="401" y="482"/>
                      <a:pt x="402" y="483"/>
                      <a:pt x="402" y="485"/>
                    </a:cubicBezTo>
                    <a:cubicBezTo>
                      <a:pt x="401" y="486"/>
                      <a:pt x="399" y="488"/>
                      <a:pt x="399" y="490"/>
                    </a:cubicBezTo>
                    <a:cubicBezTo>
                      <a:pt x="399" y="493"/>
                      <a:pt x="405" y="495"/>
                      <a:pt x="405" y="500"/>
                    </a:cubicBezTo>
                    <a:cubicBezTo>
                      <a:pt x="405" y="515"/>
                      <a:pt x="384" y="510"/>
                      <a:pt x="384" y="523"/>
                    </a:cubicBezTo>
                    <a:cubicBezTo>
                      <a:pt x="384" y="531"/>
                      <a:pt x="383" y="543"/>
                      <a:pt x="384" y="547"/>
                    </a:cubicBezTo>
                    <a:cubicBezTo>
                      <a:pt x="374" y="552"/>
                      <a:pt x="379" y="575"/>
                      <a:pt x="367" y="575"/>
                    </a:cubicBezTo>
                    <a:cubicBezTo>
                      <a:pt x="364" y="575"/>
                      <a:pt x="363" y="573"/>
                      <a:pt x="362" y="571"/>
                    </a:cubicBezTo>
                    <a:cubicBezTo>
                      <a:pt x="356" y="571"/>
                      <a:pt x="356" y="574"/>
                      <a:pt x="353" y="574"/>
                    </a:cubicBezTo>
                    <a:cubicBezTo>
                      <a:pt x="342" y="574"/>
                      <a:pt x="343" y="554"/>
                      <a:pt x="332" y="554"/>
                    </a:cubicBezTo>
                    <a:cubicBezTo>
                      <a:pt x="326" y="554"/>
                      <a:pt x="319" y="559"/>
                      <a:pt x="313" y="560"/>
                    </a:cubicBezTo>
                    <a:cubicBezTo>
                      <a:pt x="310" y="550"/>
                      <a:pt x="306" y="553"/>
                      <a:pt x="299" y="547"/>
                    </a:cubicBezTo>
                    <a:cubicBezTo>
                      <a:pt x="296" y="546"/>
                      <a:pt x="297" y="539"/>
                      <a:pt x="296" y="539"/>
                    </a:cubicBezTo>
                    <a:cubicBezTo>
                      <a:pt x="287" y="531"/>
                      <a:pt x="270" y="512"/>
                      <a:pt x="270" y="499"/>
                    </a:cubicBezTo>
                    <a:cubicBezTo>
                      <a:pt x="270" y="493"/>
                      <a:pt x="274" y="494"/>
                      <a:pt x="277" y="490"/>
                    </a:cubicBezTo>
                    <a:cubicBezTo>
                      <a:pt x="270" y="482"/>
                      <a:pt x="268" y="493"/>
                      <a:pt x="260" y="489"/>
                    </a:cubicBezTo>
                    <a:cubicBezTo>
                      <a:pt x="259" y="487"/>
                      <a:pt x="257" y="479"/>
                      <a:pt x="256" y="475"/>
                    </a:cubicBezTo>
                    <a:cubicBezTo>
                      <a:pt x="253" y="466"/>
                      <a:pt x="241" y="461"/>
                      <a:pt x="241" y="449"/>
                    </a:cubicBezTo>
                    <a:cubicBezTo>
                      <a:pt x="241" y="445"/>
                      <a:pt x="244" y="443"/>
                      <a:pt x="246" y="438"/>
                    </a:cubicBezTo>
                    <a:cubicBezTo>
                      <a:pt x="243" y="437"/>
                      <a:pt x="240" y="436"/>
                      <a:pt x="237" y="438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3" y="420"/>
                      <a:pt x="246" y="411"/>
                      <a:pt x="255" y="404"/>
                    </a:cubicBezTo>
                    <a:lnTo>
                      <a:pt x="255" y="403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53" name="Freeform 89">
                <a:extLst>
                  <a:ext uri="{FF2B5EF4-FFF2-40B4-BE49-F238E27FC236}">
                    <a16:creationId xmlns:a16="http://schemas.microsoft.com/office/drawing/2014/main" id="{4B1BF855-FB01-45CA-95D4-40137FA74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0275" y="1443038"/>
                <a:ext cx="47625" cy="31750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9"/>
                  </a:cxn>
                  <a:cxn ang="0">
                    <a:pos x="10" y="0"/>
                  </a:cxn>
                  <a:cxn ang="0">
                    <a:pos x="36" y="16"/>
                  </a:cxn>
                  <a:cxn ang="0">
                    <a:pos x="19" y="24"/>
                  </a:cxn>
                  <a:cxn ang="0">
                    <a:pos x="9" y="24"/>
                  </a:cxn>
                </a:cxnLst>
                <a:rect l="0" t="0" r="r" b="b"/>
                <a:pathLst>
                  <a:path w="36" h="24">
                    <a:moveTo>
                      <a:pt x="9" y="24"/>
                    </a:moveTo>
                    <a:cubicBezTo>
                      <a:pt x="5" y="24"/>
                      <a:pt x="0" y="14"/>
                      <a:pt x="0" y="9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21" y="0"/>
                      <a:pt x="25" y="12"/>
                      <a:pt x="36" y="16"/>
                    </a:cubicBezTo>
                    <a:cubicBezTo>
                      <a:pt x="35" y="23"/>
                      <a:pt x="26" y="24"/>
                      <a:pt x="19" y="24"/>
                    </a:cubicBezTo>
                    <a:lnTo>
                      <a:pt x="9" y="24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54" name="Freeform 90">
                <a:extLst>
                  <a:ext uri="{FF2B5EF4-FFF2-40B4-BE49-F238E27FC236}">
                    <a16:creationId xmlns:a16="http://schemas.microsoft.com/office/drawing/2014/main" id="{D406ACDF-850E-43AA-B265-60558A37D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0350" y="1277938"/>
                <a:ext cx="26988" cy="15875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5"/>
                  </a:cxn>
                  <a:cxn ang="0">
                    <a:pos x="20" y="5"/>
                  </a:cxn>
                  <a:cxn ang="0">
                    <a:pos x="6" y="12"/>
                  </a:cxn>
                </a:cxnLst>
                <a:rect l="0" t="0" r="r" b="b"/>
                <a:pathLst>
                  <a:path w="20" h="12">
                    <a:moveTo>
                      <a:pt x="6" y="12"/>
                    </a:moveTo>
                    <a:cubicBezTo>
                      <a:pt x="2" y="12"/>
                      <a:pt x="0" y="8"/>
                      <a:pt x="0" y="5"/>
                    </a:cubicBezTo>
                    <a:cubicBezTo>
                      <a:pt x="0" y="3"/>
                      <a:pt x="3" y="1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7"/>
                      <a:pt x="10" y="12"/>
                      <a:pt x="6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55" name="Freeform 91">
                <a:extLst>
                  <a:ext uri="{FF2B5EF4-FFF2-40B4-BE49-F238E27FC236}">
                    <a16:creationId xmlns:a16="http://schemas.microsoft.com/office/drawing/2014/main" id="{9354E4D4-8AF1-41FE-B0C6-73A71428B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50" y="1928813"/>
                <a:ext cx="109538" cy="106363"/>
              </a:xfrm>
              <a:custGeom>
                <a:avLst/>
                <a:gdLst/>
                <a:ahLst/>
                <a:cxnLst>
                  <a:cxn ang="0">
                    <a:pos x="4" y="67"/>
                  </a:cxn>
                  <a:cxn ang="0">
                    <a:pos x="0" y="62"/>
                  </a:cxn>
                  <a:cxn ang="0">
                    <a:pos x="8" y="54"/>
                  </a:cxn>
                  <a:cxn ang="0">
                    <a:pos x="8" y="51"/>
                  </a:cxn>
                  <a:cxn ang="0">
                    <a:pos x="4" y="49"/>
                  </a:cxn>
                  <a:cxn ang="0">
                    <a:pos x="28" y="13"/>
                  </a:cxn>
                  <a:cxn ang="0">
                    <a:pos x="41" y="0"/>
                  </a:cxn>
                  <a:cxn ang="0">
                    <a:pos x="44" y="4"/>
                  </a:cxn>
                  <a:cxn ang="0">
                    <a:pos x="32" y="27"/>
                  </a:cxn>
                  <a:cxn ang="0">
                    <a:pos x="32" y="31"/>
                  </a:cxn>
                  <a:cxn ang="0">
                    <a:pos x="39" y="27"/>
                  </a:cxn>
                  <a:cxn ang="0">
                    <a:pos x="46" y="29"/>
                  </a:cxn>
                  <a:cxn ang="0">
                    <a:pos x="44" y="32"/>
                  </a:cxn>
                  <a:cxn ang="0">
                    <a:pos x="44" y="36"/>
                  </a:cxn>
                  <a:cxn ang="0">
                    <a:pos x="52" y="36"/>
                  </a:cxn>
                  <a:cxn ang="0">
                    <a:pos x="52" y="38"/>
                  </a:cxn>
                  <a:cxn ang="0">
                    <a:pos x="57" y="36"/>
                  </a:cxn>
                  <a:cxn ang="0">
                    <a:pos x="70" y="36"/>
                  </a:cxn>
                  <a:cxn ang="0">
                    <a:pos x="69" y="51"/>
                  </a:cxn>
                  <a:cxn ang="0">
                    <a:pos x="74" y="49"/>
                  </a:cxn>
                  <a:cxn ang="0">
                    <a:pos x="70" y="56"/>
                  </a:cxn>
                  <a:cxn ang="0">
                    <a:pos x="73" y="63"/>
                  </a:cxn>
                  <a:cxn ang="0">
                    <a:pos x="79" y="60"/>
                  </a:cxn>
                  <a:cxn ang="0">
                    <a:pos x="82" y="70"/>
                  </a:cxn>
                  <a:cxn ang="0">
                    <a:pos x="75" y="80"/>
                  </a:cxn>
                  <a:cxn ang="0">
                    <a:pos x="71" y="75"/>
                  </a:cxn>
                  <a:cxn ang="0">
                    <a:pos x="67" y="74"/>
                  </a:cxn>
                  <a:cxn ang="0">
                    <a:pos x="63" y="62"/>
                  </a:cxn>
                  <a:cxn ang="0">
                    <a:pos x="50" y="74"/>
                  </a:cxn>
                  <a:cxn ang="0">
                    <a:pos x="47" y="74"/>
                  </a:cxn>
                  <a:cxn ang="0">
                    <a:pos x="52" y="67"/>
                  </a:cxn>
                  <a:cxn ang="0">
                    <a:pos x="40" y="65"/>
                  </a:cxn>
                  <a:cxn ang="0">
                    <a:pos x="31" y="67"/>
                  </a:cxn>
                  <a:cxn ang="0">
                    <a:pos x="18" y="64"/>
                  </a:cxn>
                  <a:cxn ang="0">
                    <a:pos x="4" y="67"/>
                  </a:cxn>
                </a:cxnLst>
                <a:rect l="0" t="0" r="r" b="b"/>
                <a:pathLst>
                  <a:path w="82" h="80">
                    <a:moveTo>
                      <a:pt x="4" y="67"/>
                    </a:moveTo>
                    <a:cubicBezTo>
                      <a:pt x="2" y="67"/>
                      <a:pt x="0" y="64"/>
                      <a:pt x="0" y="62"/>
                    </a:cubicBezTo>
                    <a:cubicBezTo>
                      <a:pt x="0" y="61"/>
                      <a:pt x="8" y="55"/>
                      <a:pt x="8" y="54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6" y="51"/>
                      <a:pt x="5" y="51"/>
                      <a:pt x="4" y="49"/>
                    </a:cubicBezTo>
                    <a:cubicBezTo>
                      <a:pt x="17" y="43"/>
                      <a:pt x="21" y="23"/>
                      <a:pt x="28" y="13"/>
                    </a:cubicBezTo>
                    <a:cubicBezTo>
                      <a:pt x="32" y="7"/>
                      <a:pt x="34" y="0"/>
                      <a:pt x="41" y="0"/>
                    </a:cubicBezTo>
                    <a:cubicBezTo>
                      <a:pt x="43" y="0"/>
                      <a:pt x="44" y="3"/>
                      <a:pt x="44" y="4"/>
                    </a:cubicBezTo>
                    <a:cubicBezTo>
                      <a:pt x="44" y="14"/>
                      <a:pt x="35" y="19"/>
                      <a:pt x="32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6" y="30"/>
                      <a:pt x="36" y="27"/>
                      <a:pt x="39" y="27"/>
                    </a:cubicBezTo>
                    <a:cubicBezTo>
                      <a:pt x="42" y="27"/>
                      <a:pt x="44" y="28"/>
                      <a:pt x="46" y="29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8"/>
                      <a:pt x="52" y="3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2" y="37"/>
                      <a:pt x="68" y="37"/>
                      <a:pt x="70" y="36"/>
                    </a:cubicBezTo>
                    <a:cubicBezTo>
                      <a:pt x="70" y="40"/>
                      <a:pt x="69" y="44"/>
                      <a:pt x="69" y="51"/>
                    </a:cubicBezTo>
                    <a:cubicBezTo>
                      <a:pt x="70" y="50"/>
                      <a:pt x="73" y="49"/>
                      <a:pt x="74" y="49"/>
                    </a:cubicBezTo>
                    <a:cubicBezTo>
                      <a:pt x="74" y="53"/>
                      <a:pt x="70" y="54"/>
                      <a:pt x="70" y="56"/>
                    </a:cubicBezTo>
                    <a:cubicBezTo>
                      <a:pt x="70" y="58"/>
                      <a:pt x="73" y="60"/>
                      <a:pt x="73" y="63"/>
                    </a:cubicBezTo>
                    <a:cubicBezTo>
                      <a:pt x="77" y="63"/>
                      <a:pt x="76" y="62"/>
                      <a:pt x="79" y="60"/>
                    </a:cubicBezTo>
                    <a:cubicBezTo>
                      <a:pt x="79" y="66"/>
                      <a:pt x="82" y="65"/>
                      <a:pt x="82" y="70"/>
                    </a:cubicBezTo>
                    <a:cubicBezTo>
                      <a:pt x="82" y="75"/>
                      <a:pt x="79" y="80"/>
                      <a:pt x="75" y="80"/>
                    </a:cubicBezTo>
                    <a:cubicBezTo>
                      <a:pt x="72" y="80"/>
                      <a:pt x="71" y="77"/>
                      <a:pt x="71" y="75"/>
                    </a:cubicBezTo>
                    <a:cubicBezTo>
                      <a:pt x="69" y="75"/>
                      <a:pt x="69" y="74"/>
                      <a:pt x="67" y="74"/>
                    </a:cubicBezTo>
                    <a:cubicBezTo>
                      <a:pt x="64" y="74"/>
                      <a:pt x="66" y="66"/>
                      <a:pt x="63" y="62"/>
                    </a:cubicBezTo>
                    <a:cubicBezTo>
                      <a:pt x="59" y="67"/>
                      <a:pt x="55" y="74"/>
                      <a:pt x="50" y="74"/>
                    </a:cubicBezTo>
                    <a:cubicBezTo>
                      <a:pt x="49" y="74"/>
                      <a:pt x="47" y="75"/>
                      <a:pt x="47" y="74"/>
                    </a:cubicBezTo>
                    <a:cubicBezTo>
                      <a:pt x="47" y="70"/>
                      <a:pt x="51" y="70"/>
                      <a:pt x="52" y="67"/>
                    </a:cubicBezTo>
                    <a:cubicBezTo>
                      <a:pt x="48" y="67"/>
                      <a:pt x="42" y="70"/>
                      <a:pt x="40" y="65"/>
                    </a:cubicBezTo>
                    <a:cubicBezTo>
                      <a:pt x="37" y="66"/>
                      <a:pt x="34" y="67"/>
                      <a:pt x="31" y="67"/>
                    </a:cubicBezTo>
                    <a:cubicBezTo>
                      <a:pt x="25" y="67"/>
                      <a:pt x="23" y="64"/>
                      <a:pt x="18" y="64"/>
                    </a:cubicBezTo>
                    <a:cubicBezTo>
                      <a:pt x="11" y="64"/>
                      <a:pt x="9" y="67"/>
                      <a:pt x="4" y="67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56" name="Freeform 92">
                <a:extLst>
                  <a:ext uri="{FF2B5EF4-FFF2-40B4-BE49-F238E27FC236}">
                    <a16:creationId xmlns:a16="http://schemas.microsoft.com/office/drawing/2014/main" id="{9570628F-3FDC-4550-A9B4-0F6042C2A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7288" y="2314575"/>
                <a:ext cx="671513" cy="450850"/>
              </a:xfrm>
              <a:custGeom>
                <a:avLst/>
                <a:gdLst/>
                <a:ahLst/>
                <a:cxnLst>
                  <a:cxn ang="0">
                    <a:pos x="250" y="98"/>
                  </a:cxn>
                  <a:cxn ang="0">
                    <a:pos x="246" y="141"/>
                  </a:cxn>
                  <a:cxn ang="0">
                    <a:pos x="251" y="160"/>
                  </a:cxn>
                  <a:cxn ang="0">
                    <a:pos x="281" y="192"/>
                  </a:cxn>
                  <a:cxn ang="0">
                    <a:pos x="312" y="191"/>
                  </a:cxn>
                  <a:cxn ang="0">
                    <a:pos x="327" y="187"/>
                  </a:cxn>
                  <a:cxn ang="0">
                    <a:pos x="363" y="152"/>
                  </a:cxn>
                  <a:cxn ang="0">
                    <a:pos x="382" y="154"/>
                  </a:cxn>
                  <a:cxn ang="0">
                    <a:pos x="374" y="180"/>
                  </a:cxn>
                  <a:cxn ang="0">
                    <a:pos x="369" y="192"/>
                  </a:cxn>
                  <a:cxn ang="0">
                    <a:pos x="365" y="213"/>
                  </a:cxn>
                  <a:cxn ang="0">
                    <a:pos x="357" y="224"/>
                  </a:cxn>
                  <a:cxn ang="0">
                    <a:pos x="405" y="226"/>
                  </a:cxn>
                  <a:cxn ang="0">
                    <a:pos x="426" y="242"/>
                  </a:cxn>
                  <a:cxn ang="0">
                    <a:pos x="423" y="289"/>
                  </a:cxn>
                  <a:cxn ang="0">
                    <a:pos x="451" y="316"/>
                  </a:cxn>
                  <a:cxn ang="0">
                    <a:pos x="504" y="322"/>
                  </a:cxn>
                  <a:cxn ang="0">
                    <a:pos x="488" y="329"/>
                  </a:cxn>
                  <a:cxn ang="0">
                    <a:pos x="480" y="316"/>
                  </a:cxn>
                  <a:cxn ang="0">
                    <a:pos x="468" y="332"/>
                  </a:cxn>
                  <a:cxn ang="0">
                    <a:pos x="446" y="326"/>
                  </a:cxn>
                  <a:cxn ang="0">
                    <a:pos x="431" y="323"/>
                  </a:cxn>
                  <a:cxn ang="0">
                    <a:pos x="406" y="302"/>
                  </a:cxn>
                  <a:cxn ang="0">
                    <a:pos x="402" y="306"/>
                  </a:cxn>
                  <a:cxn ang="0">
                    <a:pos x="391" y="281"/>
                  </a:cxn>
                  <a:cxn ang="0">
                    <a:pos x="372" y="260"/>
                  </a:cxn>
                  <a:cxn ang="0">
                    <a:pos x="345" y="255"/>
                  </a:cxn>
                  <a:cxn ang="0">
                    <a:pos x="294" y="226"/>
                  </a:cxn>
                  <a:cxn ang="0">
                    <a:pos x="282" y="222"/>
                  </a:cxn>
                  <a:cxn ang="0">
                    <a:pos x="256" y="227"/>
                  </a:cxn>
                  <a:cxn ang="0">
                    <a:pos x="221" y="214"/>
                  </a:cxn>
                  <a:cxn ang="0">
                    <a:pos x="195" y="203"/>
                  </a:cxn>
                  <a:cxn ang="0">
                    <a:pos x="175" y="195"/>
                  </a:cxn>
                  <a:cxn ang="0">
                    <a:pos x="148" y="172"/>
                  </a:cxn>
                  <a:cxn ang="0">
                    <a:pos x="148" y="150"/>
                  </a:cxn>
                  <a:cxn ang="0">
                    <a:pos x="102" y="101"/>
                  </a:cxn>
                  <a:cxn ang="0">
                    <a:pos x="82" y="68"/>
                  </a:cxn>
                  <a:cxn ang="0">
                    <a:pos x="62" y="53"/>
                  </a:cxn>
                  <a:cxn ang="0">
                    <a:pos x="49" y="22"/>
                  </a:cxn>
                  <a:cxn ang="0">
                    <a:pos x="28" y="19"/>
                  </a:cxn>
                  <a:cxn ang="0">
                    <a:pos x="49" y="53"/>
                  </a:cxn>
                  <a:cxn ang="0">
                    <a:pos x="73" y="95"/>
                  </a:cxn>
                  <a:cxn ang="0">
                    <a:pos x="96" y="130"/>
                  </a:cxn>
                  <a:cxn ang="0">
                    <a:pos x="86" y="127"/>
                  </a:cxn>
                  <a:cxn ang="0">
                    <a:pos x="65" y="109"/>
                  </a:cxn>
                  <a:cxn ang="0">
                    <a:pos x="52" y="84"/>
                  </a:cxn>
                  <a:cxn ang="0">
                    <a:pos x="40" y="69"/>
                  </a:cxn>
                  <a:cxn ang="0">
                    <a:pos x="11" y="24"/>
                  </a:cxn>
                  <a:cxn ang="0">
                    <a:pos x="0" y="0"/>
                  </a:cxn>
                  <a:cxn ang="0">
                    <a:pos x="76" y="16"/>
                  </a:cxn>
                  <a:cxn ang="0">
                    <a:pos x="113" y="10"/>
                  </a:cxn>
                  <a:cxn ang="0">
                    <a:pos x="152" y="29"/>
                  </a:cxn>
                  <a:cxn ang="0">
                    <a:pos x="188" y="38"/>
                  </a:cxn>
                  <a:cxn ang="0">
                    <a:pos x="249" y="90"/>
                  </a:cxn>
                  <a:cxn ang="0">
                    <a:pos x="247" y="86"/>
                  </a:cxn>
                </a:cxnLst>
                <a:rect l="0" t="0" r="r" b="b"/>
                <a:pathLst>
                  <a:path w="504" h="338">
                    <a:moveTo>
                      <a:pt x="248" y="91"/>
                    </a:moveTo>
                    <a:cubicBezTo>
                      <a:pt x="249" y="94"/>
                      <a:pt x="250" y="96"/>
                      <a:pt x="250" y="98"/>
                    </a:cubicBezTo>
                    <a:cubicBezTo>
                      <a:pt x="250" y="106"/>
                      <a:pt x="247" y="109"/>
                      <a:pt x="246" y="116"/>
                    </a:cubicBezTo>
                    <a:cubicBezTo>
                      <a:pt x="246" y="141"/>
                      <a:pt x="246" y="141"/>
                      <a:pt x="246" y="141"/>
                    </a:cubicBezTo>
                    <a:cubicBezTo>
                      <a:pt x="245" y="144"/>
                      <a:pt x="248" y="148"/>
                      <a:pt x="249" y="150"/>
                    </a:cubicBezTo>
                    <a:cubicBezTo>
                      <a:pt x="251" y="154"/>
                      <a:pt x="249" y="156"/>
                      <a:pt x="251" y="160"/>
                    </a:cubicBezTo>
                    <a:cubicBezTo>
                      <a:pt x="252" y="164"/>
                      <a:pt x="258" y="170"/>
                      <a:pt x="261" y="173"/>
                    </a:cubicBezTo>
                    <a:cubicBezTo>
                      <a:pt x="269" y="181"/>
                      <a:pt x="269" y="188"/>
                      <a:pt x="281" y="192"/>
                    </a:cubicBezTo>
                    <a:cubicBezTo>
                      <a:pt x="285" y="193"/>
                      <a:pt x="285" y="197"/>
                      <a:pt x="288" y="197"/>
                    </a:cubicBezTo>
                    <a:cubicBezTo>
                      <a:pt x="297" y="197"/>
                      <a:pt x="304" y="191"/>
                      <a:pt x="312" y="191"/>
                    </a:cubicBezTo>
                    <a:cubicBezTo>
                      <a:pt x="317" y="191"/>
                      <a:pt x="319" y="194"/>
                      <a:pt x="321" y="194"/>
                    </a:cubicBezTo>
                    <a:cubicBezTo>
                      <a:pt x="324" y="194"/>
                      <a:pt x="327" y="188"/>
                      <a:pt x="327" y="187"/>
                    </a:cubicBezTo>
                    <a:cubicBezTo>
                      <a:pt x="329" y="181"/>
                      <a:pt x="336" y="176"/>
                      <a:pt x="336" y="169"/>
                    </a:cubicBezTo>
                    <a:cubicBezTo>
                      <a:pt x="336" y="156"/>
                      <a:pt x="351" y="152"/>
                      <a:pt x="363" y="152"/>
                    </a:cubicBezTo>
                    <a:cubicBezTo>
                      <a:pt x="367" y="152"/>
                      <a:pt x="370" y="152"/>
                      <a:pt x="372" y="153"/>
                    </a:cubicBezTo>
                    <a:cubicBezTo>
                      <a:pt x="373" y="154"/>
                      <a:pt x="379" y="154"/>
                      <a:pt x="382" y="154"/>
                    </a:cubicBezTo>
                    <a:cubicBezTo>
                      <a:pt x="382" y="155"/>
                      <a:pt x="382" y="157"/>
                      <a:pt x="382" y="158"/>
                    </a:cubicBezTo>
                    <a:cubicBezTo>
                      <a:pt x="382" y="164"/>
                      <a:pt x="374" y="172"/>
                      <a:pt x="374" y="180"/>
                    </a:cubicBezTo>
                    <a:cubicBezTo>
                      <a:pt x="374" y="188"/>
                      <a:pt x="372" y="191"/>
                      <a:pt x="369" y="195"/>
                    </a:cubicBezTo>
                    <a:cubicBezTo>
                      <a:pt x="369" y="194"/>
                      <a:pt x="369" y="193"/>
                      <a:pt x="369" y="192"/>
                    </a:cubicBezTo>
                    <a:cubicBezTo>
                      <a:pt x="368" y="192"/>
                      <a:pt x="367" y="192"/>
                      <a:pt x="365" y="192"/>
                    </a:cubicBezTo>
                    <a:cubicBezTo>
                      <a:pt x="365" y="197"/>
                      <a:pt x="365" y="207"/>
                      <a:pt x="365" y="213"/>
                    </a:cubicBezTo>
                    <a:cubicBezTo>
                      <a:pt x="365" y="217"/>
                      <a:pt x="360" y="219"/>
                      <a:pt x="357" y="222"/>
                    </a:cubicBezTo>
                    <a:cubicBezTo>
                      <a:pt x="357" y="223"/>
                      <a:pt x="357" y="223"/>
                      <a:pt x="357" y="224"/>
                    </a:cubicBezTo>
                    <a:cubicBezTo>
                      <a:pt x="357" y="227"/>
                      <a:pt x="360" y="229"/>
                      <a:pt x="363" y="229"/>
                    </a:cubicBezTo>
                    <a:cubicBezTo>
                      <a:pt x="377" y="229"/>
                      <a:pt x="389" y="226"/>
                      <a:pt x="405" y="226"/>
                    </a:cubicBezTo>
                    <a:cubicBezTo>
                      <a:pt x="415" y="226"/>
                      <a:pt x="418" y="234"/>
                      <a:pt x="426" y="236"/>
                    </a:cubicBezTo>
                    <a:cubicBezTo>
                      <a:pt x="426" y="238"/>
                      <a:pt x="426" y="240"/>
                      <a:pt x="426" y="242"/>
                    </a:cubicBezTo>
                    <a:cubicBezTo>
                      <a:pt x="426" y="246"/>
                      <a:pt x="425" y="257"/>
                      <a:pt x="423" y="262"/>
                    </a:cubicBezTo>
                    <a:cubicBezTo>
                      <a:pt x="423" y="272"/>
                      <a:pt x="423" y="281"/>
                      <a:pt x="423" y="289"/>
                    </a:cubicBezTo>
                    <a:cubicBezTo>
                      <a:pt x="423" y="298"/>
                      <a:pt x="432" y="302"/>
                      <a:pt x="439" y="306"/>
                    </a:cubicBezTo>
                    <a:cubicBezTo>
                      <a:pt x="444" y="308"/>
                      <a:pt x="444" y="316"/>
                      <a:pt x="451" y="316"/>
                    </a:cubicBezTo>
                    <a:cubicBezTo>
                      <a:pt x="463" y="316"/>
                      <a:pt x="469" y="307"/>
                      <a:pt x="479" y="307"/>
                    </a:cubicBezTo>
                    <a:cubicBezTo>
                      <a:pt x="491" y="307"/>
                      <a:pt x="497" y="316"/>
                      <a:pt x="504" y="322"/>
                    </a:cubicBezTo>
                    <a:cubicBezTo>
                      <a:pt x="503" y="323"/>
                      <a:pt x="494" y="333"/>
                      <a:pt x="493" y="332"/>
                    </a:cubicBezTo>
                    <a:cubicBezTo>
                      <a:pt x="492" y="331"/>
                      <a:pt x="488" y="330"/>
                      <a:pt x="488" y="329"/>
                    </a:cubicBezTo>
                    <a:cubicBezTo>
                      <a:pt x="488" y="327"/>
                      <a:pt x="490" y="326"/>
                      <a:pt x="491" y="324"/>
                    </a:cubicBezTo>
                    <a:cubicBezTo>
                      <a:pt x="486" y="322"/>
                      <a:pt x="484" y="316"/>
                      <a:pt x="480" y="316"/>
                    </a:cubicBezTo>
                    <a:cubicBezTo>
                      <a:pt x="476" y="316"/>
                      <a:pt x="464" y="325"/>
                      <a:pt x="464" y="328"/>
                    </a:cubicBezTo>
                    <a:cubicBezTo>
                      <a:pt x="464" y="330"/>
                      <a:pt x="467" y="331"/>
                      <a:pt x="468" y="332"/>
                    </a:cubicBezTo>
                    <a:cubicBezTo>
                      <a:pt x="467" y="336"/>
                      <a:pt x="465" y="338"/>
                      <a:pt x="461" y="338"/>
                    </a:cubicBezTo>
                    <a:cubicBezTo>
                      <a:pt x="454" y="338"/>
                      <a:pt x="450" y="330"/>
                      <a:pt x="446" y="326"/>
                    </a:cubicBezTo>
                    <a:cubicBezTo>
                      <a:pt x="443" y="323"/>
                      <a:pt x="436" y="326"/>
                      <a:pt x="433" y="326"/>
                    </a:cubicBezTo>
                    <a:cubicBezTo>
                      <a:pt x="432" y="326"/>
                      <a:pt x="431" y="324"/>
                      <a:pt x="431" y="323"/>
                    </a:cubicBezTo>
                    <a:cubicBezTo>
                      <a:pt x="424" y="322"/>
                      <a:pt x="424" y="318"/>
                      <a:pt x="423" y="314"/>
                    </a:cubicBezTo>
                    <a:cubicBezTo>
                      <a:pt x="421" y="311"/>
                      <a:pt x="406" y="302"/>
                      <a:pt x="406" y="302"/>
                    </a:cubicBezTo>
                    <a:cubicBezTo>
                      <a:pt x="405" y="304"/>
                      <a:pt x="405" y="305"/>
                      <a:pt x="406" y="306"/>
                    </a:cubicBezTo>
                    <a:cubicBezTo>
                      <a:pt x="402" y="306"/>
                      <a:pt x="402" y="306"/>
                      <a:pt x="402" y="306"/>
                    </a:cubicBezTo>
                    <a:cubicBezTo>
                      <a:pt x="395" y="302"/>
                      <a:pt x="399" y="296"/>
                      <a:pt x="397" y="289"/>
                    </a:cubicBezTo>
                    <a:cubicBezTo>
                      <a:pt x="396" y="285"/>
                      <a:pt x="394" y="284"/>
                      <a:pt x="391" y="281"/>
                    </a:cubicBezTo>
                    <a:cubicBezTo>
                      <a:pt x="384" y="274"/>
                      <a:pt x="377" y="270"/>
                      <a:pt x="374" y="260"/>
                    </a:cubicBezTo>
                    <a:cubicBezTo>
                      <a:pt x="373" y="260"/>
                      <a:pt x="372" y="260"/>
                      <a:pt x="372" y="260"/>
                    </a:cubicBezTo>
                    <a:cubicBezTo>
                      <a:pt x="368" y="260"/>
                      <a:pt x="366" y="262"/>
                      <a:pt x="363" y="262"/>
                    </a:cubicBezTo>
                    <a:cubicBezTo>
                      <a:pt x="355" y="262"/>
                      <a:pt x="350" y="257"/>
                      <a:pt x="345" y="255"/>
                    </a:cubicBezTo>
                    <a:cubicBezTo>
                      <a:pt x="336" y="251"/>
                      <a:pt x="330" y="253"/>
                      <a:pt x="321" y="248"/>
                    </a:cubicBezTo>
                    <a:cubicBezTo>
                      <a:pt x="308" y="242"/>
                      <a:pt x="306" y="232"/>
                      <a:pt x="294" y="226"/>
                    </a:cubicBezTo>
                    <a:cubicBezTo>
                      <a:pt x="291" y="226"/>
                      <a:pt x="291" y="226"/>
                      <a:pt x="291" y="226"/>
                    </a:cubicBezTo>
                    <a:cubicBezTo>
                      <a:pt x="288" y="224"/>
                      <a:pt x="285" y="222"/>
                      <a:pt x="282" y="222"/>
                    </a:cubicBezTo>
                    <a:cubicBezTo>
                      <a:pt x="274" y="222"/>
                      <a:pt x="272" y="231"/>
                      <a:pt x="265" y="231"/>
                    </a:cubicBezTo>
                    <a:cubicBezTo>
                      <a:pt x="261" y="231"/>
                      <a:pt x="258" y="228"/>
                      <a:pt x="256" y="227"/>
                    </a:cubicBezTo>
                    <a:cubicBezTo>
                      <a:pt x="252" y="225"/>
                      <a:pt x="249" y="226"/>
                      <a:pt x="246" y="226"/>
                    </a:cubicBezTo>
                    <a:cubicBezTo>
                      <a:pt x="241" y="226"/>
                      <a:pt x="226" y="216"/>
                      <a:pt x="221" y="214"/>
                    </a:cubicBezTo>
                    <a:cubicBezTo>
                      <a:pt x="216" y="211"/>
                      <a:pt x="213" y="214"/>
                      <a:pt x="208" y="213"/>
                    </a:cubicBezTo>
                    <a:cubicBezTo>
                      <a:pt x="202" y="211"/>
                      <a:pt x="201" y="206"/>
                      <a:pt x="195" y="203"/>
                    </a:cubicBezTo>
                    <a:cubicBezTo>
                      <a:pt x="189" y="200"/>
                      <a:pt x="186" y="201"/>
                      <a:pt x="180" y="198"/>
                    </a:cubicBezTo>
                    <a:cubicBezTo>
                      <a:pt x="177" y="197"/>
                      <a:pt x="177" y="196"/>
                      <a:pt x="175" y="195"/>
                    </a:cubicBezTo>
                    <a:cubicBezTo>
                      <a:pt x="170" y="190"/>
                      <a:pt x="156" y="187"/>
                      <a:pt x="155" y="181"/>
                    </a:cubicBezTo>
                    <a:cubicBezTo>
                      <a:pt x="151" y="181"/>
                      <a:pt x="148" y="176"/>
                      <a:pt x="148" y="172"/>
                    </a:cubicBezTo>
                    <a:cubicBezTo>
                      <a:pt x="148" y="167"/>
                      <a:pt x="153" y="165"/>
                      <a:pt x="153" y="160"/>
                    </a:cubicBezTo>
                    <a:cubicBezTo>
                      <a:pt x="153" y="154"/>
                      <a:pt x="149" y="153"/>
                      <a:pt x="148" y="150"/>
                    </a:cubicBezTo>
                    <a:cubicBezTo>
                      <a:pt x="143" y="134"/>
                      <a:pt x="128" y="121"/>
                      <a:pt x="118" y="111"/>
                    </a:cubicBezTo>
                    <a:cubicBezTo>
                      <a:pt x="114" y="107"/>
                      <a:pt x="107" y="105"/>
                      <a:pt x="102" y="101"/>
                    </a:cubicBezTo>
                    <a:cubicBezTo>
                      <a:pt x="99" y="97"/>
                      <a:pt x="102" y="93"/>
                      <a:pt x="100" y="88"/>
                    </a:cubicBezTo>
                    <a:cubicBezTo>
                      <a:pt x="96" y="80"/>
                      <a:pt x="82" y="79"/>
                      <a:pt x="82" y="68"/>
                    </a:cubicBezTo>
                    <a:cubicBezTo>
                      <a:pt x="78" y="68"/>
                      <a:pt x="79" y="67"/>
                      <a:pt x="77" y="68"/>
                    </a:cubicBezTo>
                    <a:cubicBezTo>
                      <a:pt x="72" y="63"/>
                      <a:pt x="67" y="58"/>
                      <a:pt x="62" y="53"/>
                    </a:cubicBezTo>
                    <a:cubicBezTo>
                      <a:pt x="58" y="49"/>
                      <a:pt x="60" y="42"/>
                      <a:pt x="56" y="38"/>
                    </a:cubicBezTo>
                    <a:cubicBezTo>
                      <a:pt x="52" y="34"/>
                      <a:pt x="53" y="24"/>
                      <a:pt x="49" y="22"/>
                    </a:cubicBezTo>
                    <a:cubicBezTo>
                      <a:pt x="42" y="19"/>
                      <a:pt x="35" y="19"/>
                      <a:pt x="29" y="13"/>
                    </a:cubicBezTo>
                    <a:cubicBezTo>
                      <a:pt x="27" y="15"/>
                      <a:pt x="28" y="18"/>
                      <a:pt x="28" y="19"/>
                    </a:cubicBezTo>
                    <a:cubicBezTo>
                      <a:pt x="28" y="28"/>
                      <a:pt x="32" y="34"/>
                      <a:pt x="36" y="41"/>
                    </a:cubicBezTo>
                    <a:cubicBezTo>
                      <a:pt x="39" y="48"/>
                      <a:pt x="45" y="48"/>
                      <a:pt x="49" y="53"/>
                    </a:cubicBezTo>
                    <a:cubicBezTo>
                      <a:pt x="55" y="59"/>
                      <a:pt x="56" y="63"/>
                      <a:pt x="58" y="71"/>
                    </a:cubicBezTo>
                    <a:cubicBezTo>
                      <a:pt x="61" y="81"/>
                      <a:pt x="70" y="86"/>
                      <a:pt x="73" y="95"/>
                    </a:cubicBezTo>
                    <a:cubicBezTo>
                      <a:pt x="77" y="106"/>
                      <a:pt x="80" y="117"/>
                      <a:pt x="87" y="122"/>
                    </a:cubicBezTo>
                    <a:cubicBezTo>
                      <a:pt x="91" y="119"/>
                      <a:pt x="96" y="126"/>
                      <a:pt x="96" y="130"/>
                    </a:cubicBezTo>
                    <a:cubicBezTo>
                      <a:pt x="96" y="132"/>
                      <a:pt x="95" y="136"/>
                      <a:pt x="93" y="136"/>
                    </a:cubicBezTo>
                    <a:cubicBezTo>
                      <a:pt x="92" y="136"/>
                      <a:pt x="86" y="129"/>
                      <a:pt x="86" y="127"/>
                    </a:cubicBezTo>
                    <a:cubicBezTo>
                      <a:pt x="78" y="127"/>
                      <a:pt x="74" y="117"/>
                      <a:pt x="69" y="113"/>
                    </a:cubicBezTo>
                    <a:cubicBezTo>
                      <a:pt x="66" y="112"/>
                      <a:pt x="66" y="112"/>
                      <a:pt x="65" y="109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0" y="93"/>
                      <a:pt x="56" y="88"/>
                      <a:pt x="52" y="84"/>
                    </a:cubicBezTo>
                    <a:cubicBezTo>
                      <a:pt x="46" y="78"/>
                      <a:pt x="36" y="79"/>
                      <a:pt x="31" y="72"/>
                    </a:cubicBezTo>
                    <a:cubicBezTo>
                      <a:pt x="34" y="72"/>
                      <a:pt x="44" y="74"/>
                      <a:pt x="40" y="69"/>
                    </a:cubicBezTo>
                    <a:cubicBezTo>
                      <a:pt x="34" y="59"/>
                      <a:pt x="26" y="50"/>
                      <a:pt x="19" y="45"/>
                    </a:cubicBezTo>
                    <a:cubicBezTo>
                      <a:pt x="14" y="41"/>
                      <a:pt x="14" y="29"/>
                      <a:pt x="11" y="24"/>
                    </a:cubicBezTo>
                    <a:cubicBezTo>
                      <a:pt x="7" y="16"/>
                      <a:pt x="3" y="1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36" y="14"/>
                      <a:pt x="145" y="16"/>
                      <a:pt x="152" y="29"/>
                    </a:cubicBezTo>
                    <a:cubicBezTo>
                      <a:pt x="156" y="35"/>
                      <a:pt x="163" y="50"/>
                      <a:pt x="172" y="50"/>
                    </a:cubicBezTo>
                    <a:cubicBezTo>
                      <a:pt x="181" y="50"/>
                      <a:pt x="178" y="38"/>
                      <a:pt x="188" y="38"/>
                    </a:cubicBezTo>
                    <a:cubicBezTo>
                      <a:pt x="214" y="38"/>
                      <a:pt x="213" y="70"/>
                      <a:pt x="227" y="84"/>
                    </a:cubicBezTo>
                    <a:cubicBezTo>
                      <a:pt x="231" y="87"/>
                      <a:pt x="242" y="90"/>
                      <a:pt x="249" y="90"/>
                    </a:cubicBezTo>
                    <a:cubicBezTo>
                      <a:pt x="249" y="89"/>
                      <a:pt x="247" y="87"/>
                      <a:pt x="247" y="86"/>
                    </a:cubicBezTo>
                    <a:cubicBezTo>
                      <a:pt x="247" y="86"/>
                      <a:pt x="247" y="86"/>
                      <a:pt x="247" y="86"/>
                    </a:cubicBezTo>
                    <a:lnTo>
                      <a:pt x="248" y="91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57" name="Freeform 93">
                <a:extLst>
                  <a:ext uri="{FF2B5EF4-FFF2-40B4-BE49-F238E27FC236}">
                    <a16:creationId xmlns:a16="http://schemas.microsoft.com/office/drawing/2014/main" id="{C57EF8FC-743C-4C5C-ABE5-08D26ED8C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6250" y="1895475"/>
                <a:ext cx="20638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7"/>
                  </a:cxn>
                  <a:cxn ang="0">
                    <a:pos x="12" y="7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7" y="0"/>
                      <a:pt x="15" y="1"/>
                      <a:pt x="15" y="7"/>
                    </a:cubicBezTo>
                    <a:cubicBezTo>
                      <a:pt x="15" y="8"/>
                      <a:pt x="13" y="7"/>
                      <a:pt x="12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58" name="Freeform 94">
                <a:extLst>
                  <a:ext uri="{FF2B5EF4-FFF2-40B4-BE49-F238E27FC236}">
                    <a16:creationId xmlns:a16="http://schemas.microsoft.com/office/drawing/2014/main" id="{7601190C-EE75-43B1-AAC5-AAD2D68287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9963" y="1951038"/>
                <a:ext cx="79375" cy="5080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6" y="0"/>
                  </a:cxn>
                  <a:cxn ang="0">
                    <a:pos x="18" y="6"/>
                  </a:cxn>
                  <a:cxn ang="0">
                    <a:pos x="59" y="34"/>
                  </a:cxn>
                  <a:cxn ang="0">
                    <a:pos x="59" y="38"/>
                  </a:cxn>
                  <a:cxn ang="0">
                    <a:pos x="55" y="38"/>
                  </a:cxn>
                  <a:cxn ang="0">
                    <a:pos x="22" y="22"/>
                  </a:cxn>
                  <a:cxn ang="0">
                    <a:pos x="27" y="17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59" h="38">
                    <a:moveTo>
                      <a:pt x="0" y="2"/>
                    </a:move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8" y="6"/>
                    </a:cubicBezTo>
                    <a:cubicBezTo>
                      <a:pt x="37" y="12"/>
                      <a:pt x="48" y="23"/>
                      <a:pt x="59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8" y="38"/>
                      <a:pt x="56" y="38"/>
                      <a:pt x="55" y="38"/>
                    </a:cubicBezTo>
                    <a:cubicBezTo>
                      <a:pt x="45" y="38"/>
                      <a:pt x="29" y="26"/>
                      <a:pt x="22" y="22"/>
                    </a:cubicBezTo>
                    <a:cubicBezTo>
                      <a:pt x="23" y="19"/>
                      <a:pt x="25" y="19"/>
                      <a:pt x="27" y="17"/>
                    </a:cubicBezTo>
                    <a:cubicBezTo>
                      <a:pt x="18" y="17"/>
                      <a:pt x="6" y="13"/>
                      <a:pt x="4" y="8"/>
                    </a:cubicBezTo>
                    <a:cubicBezTo>
                      <a:pt x="6" y="7"/>
                      <a:pt x="8" y="5"/>
                      <a:pt x="8" y="4"/>
                    </a:cubicBezTo>
                    <a:cubicBezTo>
                      <a:pt x="6" y="3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59" name="Freeform 95">
                <a:extLst>
                  <a:ext uri="{FF2B5EF4-FFF2-40B4-BE49-F238E27FC236}">
                    <a16:creationId xmlns:a16="http://schemas.microsoft.com/office/drawing/2014/main" id="{BD40EF53-29C7-4434-96CD-F16EFE2910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175" y="1876425"/>
                <a:ext cx="28575" cy="39688"/>
              </a:xfrm>
              <a:custGeom>
                <a:avLst/>
                <a:gdLst/>
                <a:ahLst/>
                <a:cxnLst>
                  <a:cxn ang="0">
                    <a:pos x="5" y="12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10" y="3"/>
                  </a:cxn>
                  <a:cxn ang="0">
                    <a:pos x="7" y="8"/>
                  </a:cxn>
                  <a:cxn ang="0">
                    <a:pos x="13" y="3"/>
                  </a:cxn>
                  <a:cxn ang="0">
                    <a:pos x="13" y="12"/>
                  </a:cxn>
                  <a:cxn ang="0">
                    <a:pos x="15" y="18"/>
                  </a:cxn>
                  <a:cxn ang="0">
                    <a:pos x="13" y="22"/>
                  </a:cxn>
                  <a:cxn ang="0">
                    <a:pos x="17" y="30"/>
                  </a:cxn>
                  <a:cxn ang="0">
                    <a:pos x="10" y="22"/>
                  </a:cxn>
                  <a:cxn ang="0">
                    <a:pos x="12" y="17"/>
                  </a:cxn>
                  <a:cxn ang="0">
                    <a:pos x="5" y="12"/>
                  </a:cxn>
                </a:cxnLst>
                <a:rect l="0" t="0" r="r" b="b"/>
                <a:pathLst>
                  <a:path w="21" h="30">
                    <a:moveTo>
                      <a:pt x="5" y="12"/>
                    </a:moveTo>
                    <a:cubicBezTo>
                      <a:pt x="3" y="12"/>
                      <a:pt x="2" y="6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6" y="3"/>
                      <a:pt x="10" y="3"/>
                    </a:cubicBezTo>
                    <a:cubicBezTo>
                      <a:pt x="10" y="4"/>
                      <a:pt x="5" y="8"/>
                      <a:pt x="7" y="8"/>
                    </a:cubicBezTo>
                    <a:cubicBezTo>
                      <a:pt x="10" y="8"/>
                      <a:pt x="12" y="5"/>
                      <a:pt x="13" y="3"/>
                    </a:cubicBezTo>
                    <a:cubicBezTo>
                      <a:pt x="14" y="5"/>
                      <a:pt x="13" y="8"/>
                      <a:pt x="13" y="12"/>
                    </a:cubicBezTo>
                    <a:cubicBezTo>
                      <a:pt x="13" y="15"/>
                      <a:pt x="15" y="15"/>
                      <a:pt x="15" y="18"/>
                    </a:cubicBezTo>
                    <a:cubicBezTo>
                      <a:pt x="15" y="19"/>
                      <a:pt x="13" y="20"/>
                      <a:pt x="13" y="22"/>
                    </a:cubicBezTo>
                    <a:cubicBezTo>
                      <a:pt x="13" y="24"/>
                      <a:pt x="21" y="30"/>
                      <a:pt x="17" y="30"/>
                    </a:cubicBezTo>
                    <a:cubicBezTo>
                      <a:pt x="13" y="30"/>
                      <a:pt x="10" y="26"/>
                      <a:pt x="10" y="22"/>
                    </a:cubicBezTo>
                    <a:cubicBezTo>
                      <a:pt x="10" y="19"/>
                      <a:pt x="12" y="18"/>
                      <a:pt x="12" y="17"/>
                    </a:cubicBezTo>
                    <a:cubicBezTo>
                      <a:pt x="9" y="16"/>
                      <a:pt x="8" y="12"/>
                      <a:pt x="5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60" name="Freeform 96">
                <a:extLst>
                  <a:ext uri="{FF2B5EF4-FFF2-40B4-BE49-F238E27FC236}">
                    <a16:creationId xmlns:a16="http://schemas.microsoft.com/office/drawing/2014/main" id="{F3DC0989-AD2E-4586-A2F1-0A6E4889C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3400" y="1787525"/>
                <a:ext cx="34925" cy="23813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7" y="0"/>
                  </a:cxn>
                  <a:cxn ang="0">
                    <a:pos x="27" y="6"/>
                  </a:cxn>
                  <a:cxn ang="0">
                    <a:pos x="10" y="18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21" y="0"/>
                  </a:cxn>
                </a:cxnLst>
                <a:rect l="0" t="0" r="r" b="b"/>
                <a:pathLst>
                  <a:path w="27" h="18">
                    <a:moveTo>
                      <a:pt x="21" y="0"/>
                    </a:moveTo>
                    <a:cubicBezTo>
                      <a:pt x="25" y="0"/>
                      <a:pt x="25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9" y="10"/>
                      <a:pt x="16" y="13"/>
                      <a:pt x="10" y="18"/>
                    </a:cubicBezTo>
                    <a:cubicBezTo>
                      <a:pt x="6" y="15"/>
                      <a:pt x="3" y="15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5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61" name="Freeform 97">
                <a:extLst>
                  <a:ext uri="{FF2B5EF4-FFF2-40B4-BE49-F238E27FC236}">
                    <a16:creationId xmlns:a16="http://schemas.microsoft.com/office/drawing/2014/main" id="{1A377AE2-9807-4EB7-8B4F-B4E2003A2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525" y="1963738"/>
                <a:ext cx="42863" cy="22225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32" y="14"/>
                  </a:cxn>
                  <a:cxn ang="0">
                    <a:pos x="0" y="3"/>
                  </a:cxn>
                  <a:cxn ang="0">
                    <a:pos x="26" y="17"/>
                  </a:cxn>
                </a:cxnLst>
                <a:rect l="0" t="0" r="r" b="b"/>
                <a:pathLst>
                  <a:path w="32" h="17">
                    <a:moveTo>
                      <a:pt x="26" y="17"/>
                    </a:moveTo>
                    <a:cubicBezTo>
                      <a:pt x="29" y="17"/>
                      <a:pt x="30" y="16"/>
                      <a:pt x="32" y="14"/>
                    </a:cubicBezTo>
                    <a:cubicBezTo>
                      <a:pt x="22" y="9"/>
                      <a:pt x="14" y="0"/>
                      <a:pt x="0" y="3"/>
                    </a:cubicBezTo>
                    <a:cubicBezTo>
                      <a:pt x="6" y="7"/>
                      <a:pt x="18" y="17"/>
                      <a:pt x="26" y="17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62" name="Freeform 98">
                <a:extLst>
                  <a:ext uri="{FF2B5EF4-FFF2-40B4-BE49-F238E27FC236}">
                    <a16:creationId xmlns:a16="http://schemas.microsoft.com/office/drawing/2014/main" id="{D21C8948-98C6-4522-BE3E-3174722B6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4700" y="2030413"/>
                <a:ext cx="31750" cy="206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1" y="7"/>
                  </a:cxn>
                  <a:cxn ang="0">
                    <a:pos x="24" y="7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24" h="15">
                    <a:moveTo>
                      <a:pt x="1" y="0"/>
                    </a:moveTo>
                    <a:cubicBezTo>
                      <a:pt x="4" y="4"/>
                      <a:pt x="7" y="6"/>
                      <a:pt x="11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9"/>
                      <a:pt x="24" y="10"/>
                    </a:cubicBezTo>
                    <a:cubicBezTo>
                      <a:pt x="24" y="12"/>
                      <a:pt x="20" y="15"/>
                      <a:pt x="19" y="15"/>
                    </a:cubicBezTo>
                    <a:cubicBezTo>
                      <a:pt x="16" y="15"/>
                      <a:pt x="0" y="6"/>
                      <a:pt x="0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63" name="Freeform 99">
                <a:extLst>
                  <a:ext uri="{FF2B5EF4-FFF2-40B4-BE49-F238E27FC236}">
                    <a16:creationId xmlns:a16="http://schemas.microsoft.com/office/drawing/2014/main" id="{5889BDA3-5582-48DF-A917-66B78F508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325" y="2030413"/>
                <a:ext cx="22225" cy="26988"/>
              </a:xfrm>
              <a:custGeom>
                <a:avLst/>
                <a:gdLst/>
                <a:ahLst/>
                <a:cxnLst>
                  <a:cxn ang="0">
                    <a:pos x="17" y="12"/>
                  </a:cxn>
                  <a:cxn ang="0">
                    <a:pos x="17" y="15"/>
                  </a:cxn>
                  <a:cxn ang="0">
                    <a:pos x="7" y="20"/>
                  </a:cxn>
                  <a:cxn ang="0">
                    <a:pos x="0" y="15"/>
                  </a:cxn>
                  <a:cxn ang="0">
                    <a:pos x="10" y="0"/>
                  </a:cxn>
                  <a:cxn ang="0">
                    <a:pos x="14" y="5"/>
                  </a:cxn>
                  <a:cxn ang="0">
                    <a:pos x="17" y="12"/>
                  </a:cxn>
                </a:cxnLst>
                <a:rect l="0" t="0" r="r" b="b"/>
                <a:pathLst>
                  <a:path w="17" h="20">
                    <a:moveTo>
                      <a:pt x="17" y="12"/>
                    </a:moveTo>
                    <a:cubicBezTo>
                      <a:pt x="17" y="12"/>
                      <a:pt x="17" y="14"/>
                      <a:pt x="17" y="15"/>
                    </a:cubicBezTo>
                    <a:cubicBezTo>
                      <a:pt x="17" y="18"/>
                      <a:pt x="12" y="20"/>
                      <a:pt x="7" y="20"/>
                    </a:cubicBezTo>
                    <a:cubicBezTo>
                      <a:pt x="3" y="20"/>
                      <a:pt x="0" y="18"/>
                      <a:pt x="0" y="15"/>
                    </a:cubicBezTo>
                    <a:cubicBezTo>
                      <a:pt x="0" y="13"/>
                      <a:pt x="6" y="2"/>
                      <a:pt x="10" y="0"/>
                    </a:cubicBezTo>
                    <a:cubicBezTo>
                      <a:pt x="11" y="2"/>
                      <a:pt x="14" y="3"/>
                      <a:pt x="14" y="5"/>
                    </a:cubicBezTo>
                    <a:cubicBezTo>
                      <a:pt x="14" y="9"/>
                      <a:pt x="7" y="12"/>
                      <a:pt x="17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564" name="Freeform 100">
                <a:extLst>
                  <a:ext uri="{FF2B5EF4-FFF2-40B4-BE49-F238E27FC236}">
                    <a16:creationId xmlns:a16="http://schemas.microsoft.com/office/drawing/2014/main" id="{40E33F27-3139-4251-BE0D-670E9AC68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850" y="1724025"/>
                <a:ext cx="26988" cy="12700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13" y="1"/>
                  </a:cxn>
                  <a:cxn ang="0">
                    <a:pos x="20" y="9"/>
                  </a:cxn>
                  <a:cxn ang="0">
                    <a:pos x="5" y="9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20" h="9">
                    <a:moveTo>
                      <a:pt x="6" y="4"/>
                    </a:moveTo>
                    <a:cubicBezTo>
                      <a:pt x="8" y="0"/>
                      <a:pt x="10" y="1"/>
                      <a:pt x="13" y="1"/>
                    </a:cubicBezTo>
                    <a:cubicBezTo>
                      <a:pt x="18" y="1"/>
                      <a:pt x="19" y="4"/>
                      <a:pt x="20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7"/>
                      <a:pt x="1" y="6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</p:grpSp>
        <p:grpSp>
          <p:nvGrpSpPr>
            <p:cNvPr id="392" name="Group 345">
              <a:extLst>
                <a:ext uri="{FF2B5EF4-FFF2-40B4-BE49-F238E27FC236}">
                  <a16:creationId xmlns:a16="http://schemas.microsoft.com/office/drawing/2014/main" id="{4AA140D4-9FEB-436D-9919-8FEC7639DB8F}"/>
                </a:ext>
              </a:extLst>
            </p:cNvPr>
            <p:cNvGrpSpPr/>
            <p:nvPr/>
          </p:nvGrpSpPr>
          <p:grpSpPr>
            <a:xfrm>
              <a:off x="3103551" y="1256797"/>
              <a:ext cx="669405" cy="1125467"/>
              <a:chOff x="4219575" y="1089025"/>
              <a:chExt cx="687388" cy="1155701"/>
            </a:xfrm>
            <a:grpFill/>
          </p:grpSpPr>
          <p:sp>
            <p:nvSpPr>
              <p:cNvPr id="487" name="Freeform 36">
                <a:extLst>
                  <a:ext uri="{FF2B5EF4-FFF2-40B4-BE49-F238E27FC236}">
                    <a16:creationId xmlns:a16="http://schemas.microsoft.com/office/drawing/2014/main" id="{E5485488-5856-4E91-BDFB-320D30B11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8825" y="1816100"/>
                <a:ext cx="26988" cy="39688"/>
              </a:xfrm>
              <a:custGeom>
                <a:avLst/>
                <a:gdLst/>
                <a:ahLst/>
                <a:cxnLst>
                  <a:cxn ang="0">
                    <a:pos x="3" y="27"/>
                  </a:cxn>
                  <a:cxn ang="0">
                    <a:pos x="9" y="21"/>
                  </a:cxn>
                  <a:cxn ang="0">
                    <a:pos x="0" y="14"/>
                  </a:cxn>
                  <a:cxn ang="0">
                    <a:pos x="9" y="0"/>
                  </a:cxn>
                  <a:cxn ang="0">
                    <a:pos x="20" y="12"/>
                  </a:cxn>
                  <a:cxn ang="0">
                    <a:pos x="6" y="30"/>
                  </a:cxn>
                  <a:cxn ang="0">
                    <a:pos x="0" y="27"/>
                  </a:cxn>
                  <a:cxn ang="0">
                    <a:pos x="2" y="25"/>
                  </a:cxn>
                  <a:cxn ang="0">
                    <a:pos x="3" y="27"/>
                  </a:cxn>
                </a:cxnLst>
                <a:rect l="0" t="0" r="r" b="b"/>
                <a:pathLst>
                  <a:path w="20" h="30">
                    <a:moveTo>
                      <a:pt x="3" y="27"/>
                    </a:moveTo>
                    <a:cubicBezTo>
                      <a:pt x="6" y="26"/>
                      <a:pt x="9" y="23"/>
                      <a:pt x="9" y="21"/>
                    </a:cubicBezTo>
                    <a:cubicBezTo>
                      <a:pt x="5" y="20"/>
                      <a:pt x="0" y="16"/>
                      <a:pt x="0" y="14"/>
                    </a:cubicBezTo>
                    <a:cubicBezTo>
                      <a:pt x="0" y="12"/>
                      <a:pt x="5" y="0"/>
                      <a:pt x="9" y="0"/>
                    </a:cubicBezTo>
                    <a:cubicBezTo>
                      <a:pt x="17" y="0"/>
                      <a:pt x="18" y="4"/>
                      <a:pt x="20" y="12"/>
                    </a:cubicBezTo>
                    <a:cubicBezTo>
                      <a:pt x="12" y="14"/>
                      <a:pt x="16" y="30"/>
                      <a:pt x="6" y="30"/>
                    </a:cubicBezTo>
                    <a:cubicBezTo>
                      <a:pt x="3" y="30"/>
                      <a:pt x="1" y="27"/>
                      <a:pt x="0" y="27"/>
                    </a:cubicBezTo>
                    <a:cubicBezTo>
                      <a:pt x="1" y="26"/>
                      <a:pt x="2" y="25"/>
                      <a:pt x="2" y="25"/>
                    </a:cubicBezTo>
                    <a:lnTo>
                      <a:pt x="3" y="27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grpSp>
            <p:nvGrpSpPr>
              <p:cNvPr id="488" name="Group 343">
                <a:extLst>
                  <a:ext uri="{FF2B5EF4-FFF2-40B4-BE49-F238E27FC236}">
                    <a16:creationId xmlns:a16="http://schemas.microsoft.com/office/drawing/2014/main" id="{E7635F86-D38D-4C4D-A916-CE81EA601A20}"/>
                  </a:ext>
                </a:extLst>
              </p:cNvPr>
              <p:cNvGrpSpPr/>
              <p:nvPr/>
            </p:nvGrpSpPr>
            <p:grpSpPr>
              <a:xfrm>
                <a:off x="4219575" y="1089025"/>
                <a:ext cx="687388" cy="1155701"/>
                <a:chOff x="4219575" y="1089025"/>
                <a:chExt cx="687388" cy="1155701"/>
              </a:xfrm>
              <a:grpFill/>
            </p:grpSpPr>
            <p:sp>
              <p:nvSpPr>
                <p:cNvPr id="489" name="Freeform 24">
                  <a:extLst>
                    <a:ext uri="{FF2B5EF4-FFF2-40B4-BE49-F238E27FC236}">
                      <a16:creationId xmlns:a16="http://schemas.microsoft.com/office/drawing/2014/main" id="{CF0325E6-74D9-47F4-AEE3-F7A0197222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0688" y="1782763"/>
                  <a:ext cx="646113" cy="461963"/>
                </a:xfrm>
                <a:custGeom>
                  <a:avLst/>
                  <a:gdLst/>
                  <a:ahLst/>
                  <a:cxnLst>
                    <a:cxn ang="0">
                      <a:pos x="473" y="233"/>
                    </a:cxn>
                    <a:cxn ang="0">
                      <a:pos x="470" y="273"/>
                    </a:cxn>
                    <a:cxn ang="0">
                      <a:pos x="427" y="274"/>
                    </a:cxn>
                    <a:cxn ang="0">
                      <a:pos x="401" y="283"/>
                    </a:cxn>
                    <a:cxn ang="0">
                      <a:pos x="403" y="303"/>
                    </a:cxn>
                    <a:cxn ang="0">
                      <a:pos x="413" y="322"/>
                    </a:cxn>
                    <a:cxn ang="0">
                      <a:pos x="401" y="319"/>
                    </a:cxn>
                    <a:cxn ang="0">
                      <a:pos x="397" y="336"/>
                    </a:cxn>
                    <a:cxn ang="0">
                      <a:pos x="382" y="315"/>
                    </a:cxn>
                    <a:cxn ang="0">
                      <a:pos x="358" y="278"/>
                    </a:cxn>
                    <a:cxn ang="0">
                      <a:pos x="329" y="238"/>
                    </a:cxn>
                    <a:cxn ang="0">
                      <a:pos x="289" y="213"/>
                    </a:cxn>
                    <a:cxn ang="0">
                      <a:pos x="270" y="212"/>
                    </a:cxn>
                    <a:cxn ang="0">
                      <a:pos x="289" y="244"/>
                    </a:cxn>
                    <a:cxn ang="0">
                      <a:pos x="315" y="264"/>
                    </a:cxn>
                    <a:cxn ang="0">
                      <a:pos x="330" y="283"/>
                    </a:cxn>
                    <a:cxn ang="0">
                      <a:pos x="323" y="305"/>
                    </a:cxn>
                    <a:cxn ang="0">
                      <a:pos x="316" y="303"/>
                    </a:cxn>
                    <a:cxn ang="0">
                      <a:pos x="291" y="273"/>
                    </a:cxn>
                    <a:cxn ang="0">
                      <a:pos x="229" y="223"/>
                    </a:cxn>
                    <a:cxn ang="0">
                      <a:pos x="168" y="237"/>
                    </a:cxn>
                    <a:cxn ang="0">
                      <a:pos x="135" y="272"/>
                    </a:cxn>
                    <a:cxn ang="0">
                      <a:pos x="101" y="326"/>
                    </a:cxn>
                    <a:cxn ang="0">
                      <a:pos x="72" y="338"/>
                    </a:cxn>
                    <a:cxn ang="0">
                      <a:pos x="10" y="334"/>
                    </a:cxn>
                    <a:cxn ang="0">
                      <a:pos x="0" y="306"/>
                    </a:cxn>
                    <a:cxn ang="0">
                      <a:pos x="4" y="246"/>
                    </a:cxn>
                    <a:cxn ang="0">
                      <a:pos x="48" y="235"/>
                    </a:cxn>
                    <a:cxn ang="0">
                      <a:pos x="89" y="240"/>
                    </a:cxn>
                    <a:cxn ang="0">
                      <a:pos x="105" y="206"/>
                    </a:cxn>
                    <a:cxn ang="0">
                      <a:pos x="103" y="193"/>
                    </a:cxn>
                    <a:cxn ang="0">
                      <a:pos x="60" y="163"/>
                    </a:cxn>
                    <a:cxn ang="0">
                      <a:pos x="88" y="157"/>
                    </a:cxn>
                    <a:cxn ang="0">
                      <a:pos x="96" y="143"/>
                    </a:cxn>
                    <a:cxn ang="0">
                      <a:pos x="114" y="145"/>
                    </a:cxn>
                    <a:cxn ang="0">
                      <a:pos x="147" y="118"/>
                    </a:cxn>
                    <a:cxn ang="0">
                      <a:pos x="176" y="89"/>
                    </a:cxn>
                    <a:cxn ang="0">
                      <a:pos x="208" y="73"/>
                    </a:cxn>
                    <a:cxn ang="0">
                      <a:pos x="225" y="54"/>
                    </a:cxn>
                    <a:cxn ang="0">
                      <a:pos x="245" y="5"/>
                    </a:cxn>
                    <a:cxn ang="0">
                      <a:pos x="251" y="25"/>
                    </a:cxn>
                    <a:cxn ang="0">
                      <a:pos x="240" y="54"/>
                    </a:cxn>
                    <a:cxn ang="0">
                      <a:pos x="254" y="66"/>
                    </a:cxn>
                    <a:cxn ang="0">
                      <a:pos x="289" y="68"/>
                    </a:cxn>
                    <a:cxn ang="0">
                      <a:pos x="333" y="50"/>
                    </a:cxn>
                    <a:cxn ang="0">
                      <a:pos x="378" y="55"/>
                    </a:cxn>
                    <a:cxn ang="0">
                      <a:pos x="408" y="95"/>
                    </a:cxn>
                    <a:cxn ang="0">
                      <a:pos x="399" y="153"/>
                    </a:cxn>
                    <a:cxn ang="0">
                      <a:pos x="470" y="180"/>
                    </a:cxn>
                    <a:cxn ang="0">
                      <a:pos x="474" y="204"/>
                    </a:cxn>
                    <a:cxn ang="0">
                      <a:pos x="476" y="216"/>
                    </a:cxn>
                  </a:cxnLst>
                  <a:rect l="0" t="0" r="r" b="b"/>
                  <a:pathLst>
                    <a:path w="485" h="347">
                      <a:moveTo>
                        <a:pt x="476" y="216"/>
                      </a:moveTo>
                      <a:cubicBezTo>
                        <a:pt x="474" y="223"/>
                        <a:pt x="475" y="219"/>
                        <a:pt x="473" y="222"/>
                      </a:cubicBezTo>
                      <a:cubicBezTo>
                        <a:pt x="473" y="233"/>
                        <a:pt x="473" y="233"/>
                        <a:pt x="473" y="233"/>
                      </a:cubicBezTo>
                      <a:cubicBezTo>
                        <a:pt x="469" y="238"/>
                        <a:pt x="461" y="246"/>
                        <a:pt x="461" y="253"/>
                      </a:cubicBezTo>
                      <a:cubicBezTo>
                        <a:pt x="461" y="261"/>
                        <a:pt x="473" y="268"/>
                        <a:pt x="476" y="272"/>
                      </a:cubicBezTo>
                      <a:cubicBezTo>
                        <a:pt x="474" y="273"/>
                        <a:pt x="472" y="273"/>
                        <a:pt x="470" y="273"/>
                      </a:cubicBezTo>
                      <a:cubicBezTo>
                        <a:pt x="466" y="275"/>
                        <a:pt x="463" y="273"/>
                        <a:pt x="459" y="275"/>
                      </a:cubicBezTo>
                      <a:cubicBezTo>
                        <a:pt x="453" y="277"/>
                        <a:pt x="452" y="283"/>
                        <a:pt x="446" y="283"/>
                      </a:cubicBezTo>
                      <a:cubicBezTo>
                        <a:pt x="439" y="283"/>
                        <a:pt x="435" y="274"/>
                        <a:pt x="427" y="274"/>
                      </a:cubicBezTo>
                      <a:cubicBezTo>
                        <a:pt x="420" y="274"/>
                        <a:pt x="419" y="278"/>
                        <a:pt x="413" y="280"/>
                      </a:cubicBezTo>
                      <a:cubicBezTo>
                        <a:pt x="414" y="284"/>
                        <a:pt x="414" y="286"/>
                        <a:pt x="413" y="290"/>
                      </a:cubicBezTo>
                      <a:cubicBezTo>
                        <a:pt x="406" y="290"/>
                        <a:pt x="405" y="283"/>
                        <a:pt x="401" y="283"/>
                      </a:cubicBezTo>
                      <a:cubicBezTo>
                        <a:pt x="399" y="283"/>
                        <a:pt x="397" y="286"/>
                        <a:pt x="397" y="288"/>
                      </a:cubicBezTo>
                      <a:cubicBezTo>
                        <a:pt x="405" y="298"/>
                        <a:pt x="405" y="298"/>
                        <a:pt x="405" y="298"/>
                      </a:cubicBezTo>
                      <a:cubicBezTo>
                        <a:pt x="405" y="300"/>
                        <a:pt x="403" y="302"/>
                        <a:pt x="403" y="303"/>
                      </a:cubicBezTo>
                      <a:cubicBezTo>
                        <a:pt x="403" y="304"/>
                        <a:pt x="415" y="315"/>
                        <a:pt x="419" y="315"/>
                      </a:cubicBezTo>
                      <a:cubicBezTo>
                        <a:pt x="419" y="317"/>
                        <a:pt x="420" y="318"/>
                        <a:pt x="420" y="319"/>
                      </a:cubicBezTo>
                      <a:cubicBezTo>
                        <a:pt x="418" y="321"/>
                        <a:pt x="414" y="319"/>
                        <a:pt x="413" y="322"/>
                      </a:cubicBezTo>
                      <a:cubicBezTo>
                        <a:pt x="412" y="322"/>
                        <a:pt x="412" y="322"/>
                        <a:pt x="412" y="322"/>
                      </a:cubicBezTo>
                      <a:cubicBezTo>
                        <a:pt x="407" y="321"/>
                        <a:pt x="403" y="317"/>
                        <a:pt x="401" y="315"/>
                      </a:cubicBezTo>
                      <a:cubicBezTo>
                        <a:pt x="401" y="319"/>
                        <a:pt x="401" y="319"/>
                        <a:pt x="401" y="319"/>
                      </a:cubicBezTo>
                      <a:cubicBezTo>
                        <a:pt x="402" y="321"/>
                        <a:pt x="403" y="323"/>
                        <a:pt x="403" y="326"/>
                      </a:cubicBezTo>
                      <a:cubicBezTo>
                        <a:pt x="403" y="329"/>
                        <a:pt x="399" y="334"/>
                        <a:pt x="403" y="336"/>
                      </a:cubicBezTo>
                      <a:cubicBezTo>
                        <a:pt x="401" y="336"/>
                        <a:pt x="397" y="336"/>
                        <a:pt x="397" y="336"/>
                      </a:cubicBezTo>
                      <a:cubicBezTo>
                        <a:pt x="390" y="336"/>
                        <a:pt x="384" y="329"/>
                        <a:pt x="384" y="322"/>
                      </a:cubicBezTo>
                      <a:cubicBezTo>
                        <a:pt x="384" y="319"/>
                        <a:pt x="388" y="317"/>
                        <a:pt x="390" y="315"/>
                      </a:cubicBezTo>
                      <a:cubicBezTo>
                        <a:pt x="387" y="315"/>
                        <a:pt x="385" y="315"/>
                        <a:pt x="382" y="315"/>
                      </a:cubicBezTo>
                      <a:cubicBezTo>
                        <a:pt x="380" y="315"/>
                        <a:pt x="379" y="311"/>
                        <a:pt x="379" y="310"/>
                      </a:cubicBezTo>
                      <a:cubicBezTo>
                        <a:pt x="378" y="304"/>
                        <a:pt x="374" y="300"/>
                        <a:pt x="370" y="296"/>
                      </a:cubicBezTo>
                      <a:cubicBezTo>
                        <a:pt x="365" y="291"/>
                        <a:pt x="358" y="287"/>
                        <a:pt x="358" y="278"/>
                      </a:cubicBezTo>
                      <a:cubicBezTo>
                        <a:pt x="358" y="272"/>
                        <a:pt x="358" y="270"/>
                        <a:pt x="358" y="266"/>
                      </a:cubicBezTo>
                      <a:cubicBezTo>
                        <a:pt x="358" y="260"/>
                        <a:pt x="348" y="251"/>
                        <a:pt x="342" y="248"/>
                      </a:cubicBezTo>
                      <a:cubicBezTo>
                        <a:pt x="336" y="245"/>
                        <a:pt x="329" y="244"/>
                        <a:pt x="329" y="238"/>
                      </a:cubicBezTo>
                      <a:cubicBezTo>
                        <a:pt x="326" y="238"/>
                        <a:pt x="325" y="238"/>
                        <a:pt x="323" y="238"/>
                      </a:cubicBezTo>
                      <a:cubicBezTo>
                        <a:pt x="313" y="238"/>
                        <a:pt x="302" y="223"/>
                        <a:pt x="302" y="213"/>
                      </a:cubicBezTo>
                      <a:cubicBezTo>
                        <a:pt x="297" y="213"/>
                        <a:pt x="293" y="213"/>
                        <a:pt x="289" y="213"/>
                      </a:cubicBezTo>
                      <a:cubicBezTo>
                        <a:pt x="283" y="213"/>
                        <a:pt x="285" y="204"/>
                        <a:pt x="283" y="201"/>
                      </a:cubicBezTo>
                      <a:cubicBezTo>
                        <a:pt x="278" y="204"/>
                        <a:pt x="268" y="204"/>
                        <a:pt x="268" y="209"/>
                      </a:cubicBezTo>
                      <a:cubicBezTo>
                        <a:pt x="268" y="210"/>
                        <a:pt x="270" y="212"/>
                        <a:pt x="270" y="212"/>
                      </a:cubicBezTo>
                      <a:cubicBezTo>
                        <a:pt x="270" y="214"/>
                        <a:pt x="269" y="217"/>
                        <a:pt x="269" y="220"/>
                      </a:cubicBezTo>
                      <a:cubicBezTo>
                        <a:pt x="269" y="226"/>
                        <a:pt x="273" y="229"/>
                        <a:pt x="278" y="231"/>
                      </a:cubicBezTo>
                      <a:cubicBezTo>
                        <a:pt x="285" y="233"/>
                        <a:pt x="288" y="240"/>
                        <a:pt x="289" y="244"/>
                      </a:cubicBezTo>
                      <a:cubicBezTo>
                        <a:pt x="291" y="250"/>
                        <a:pt x="294" y="257"/>
                        <a:pt x="298" y="259"/>
                      </a:cubicBezTo>
                      <a:cubicBezTo>
                        <a:pt x="304" y="262"/>
                        <a:pt x="309" y="260"/>
                        <a:pt x="315" y="260"/>
                      </a:cubicBezTo>
                      <a:cubicBezTo>
                        <a:pt x="315" y="261"/>
                        <a:pt x="315" y="263"/>
                        <a:pt x="315" y="264"/>
                      </a:cubicBezTo>
                      <a:cubicBezTo>
                        <a:pt x="313" y="269"/>
                        <a:pt x="323" y="271"/>
                        <a:pt x="326" y="272"/>
                      </a:cubicBezTo>
                      <a:cubicBezTo>
                        <a:pt x="335" y="277"/>
                        <a:pt x="345" y="280"/>
                        <a:pt x="344" y="290"/>
                      </a:cubicBezTo>
                      <a:cubicBezTo>
                        <a:pt x="340" y="289"/>
                        <a:pt x="337" y="283"/>
                        <a:pt x="330" y="283"/>
                      </a:cubicBezTo>
                      <a:cubicBezTo>
                        <a:pt x="325" y="283"/>
                        <a:pt x="320" y="286"/>
                        <a:pt x="320" y="290"/>
                      </a:cubicBezTo>
                      <a:cubicBezTo>
                        <a:pt x="320" y="296"/>
                        <a:pt x="328" y="297"/>
                        <a:pt x="328" y="303"/>
                      </a:cubicBezTo>
                      <a:cubicBezTo>
                        <a:pt x="328" y="305"/>
                        <a:pt x="323" y="305"/>
                        <a:pt x="323" y="305"/>
                      </a:cubicBezTo>
                      <a:cubicBezTo>
                        <a:pt x="319" y="309"/>
                        <a:pt x="319" y="318"/>
                        <a:pt x="313" y="318"/>
                      </a:cubicBezTo>
                      <a:cubicBezTo>
                        <a:pt x="310" y="318"/>
                        <a:pt x="308" y="317"/>
                        <a:pt x="308" y="315"/>
                      </a:cubicBezTo>
                      <a:cubicBezTo>
                        <a:pt x="314" y="315"/>
                        <a:pt x="316" y="309"/>
                        <a:pt x="316" y="303"/>
                      </a:cubicBezTo>
                      <a:cubicBezTo>
                        <a:pt x="316" y="297"/>
                        <a:pt x="312" y="295"/>
                        <a:pt x="311" y="291"/>
                      </a:cubicBezTo>
                      <a:cubicBezTo>
                        <a:pt x="310" y="291"/>
                        <a:pt x="300" y="281"/>
                        <a:pt x="299" y="278"/>
                      </a:cubicBezTo>
                      <a:cubicBezTo>
                        <a:pt x="297" y="278"/>
                        <a:pt x="291" y="276"/>
                        <a:pt x="291" y="273"/>
                      </a:cubicBezTo>
                      <a:cubicBezTo>
                        <a:pt x="277" y="270"/>
                        <a:pt x="274" y="266"/>
                        <a:pt x="266" y="259"/>
                      </a:cubicBezTo>
                      <a:cubicBezTo>
                        <a:pt x="263" y="256"/>
                        <a:pt x="257" y="254"/>
                        <a:pt x="256" y="251"/>
                      </a:cubicBezTo>
                      <a:cubicBezTo>
                        <a:pt x="248" y="241"/>
                        <a:pt x="245" y="223"/>
                        <a:pt x="229" y="223"/>
                      </a:cubicBezTo>
                      <a:cubicBezTo>
                        <a:pt x="221" y="223"/>
                        <a:pt x="220" y="228"/>
                        <a:pt x="216" y="230"/>
                      </a:cubicBezTo>
                      <a:cubicBezTo>
                        <a:pt x="208" y="234"/>
                        <a:pt x="202" y="242"/>
                        <a:pt x="192" y="242"/>
                      </a:cubicBezTo>
                      <a:cubicBezTo>
                        <a:pt x="183" y="242"/>
                        <a:pt x="177" y="237"/>
                        <a:pt x="168" y="237"/>
                      </a:cubicBezTo>
                      <a:cubicBezTo>
                        <a:pt x="161" y="237"/>
                        <a:pt x="154" y="242"/>
                        <a:pt x="154" y="248"/>
                      </a:cubicBezTo>
                      <a:cubicBezTo>
                        <a:pt x="157" y="258"/>
                        <a:pt x="157" y="258"/>
                        <a:pt x="157" y="258"/>
                      </a:cubicBezTo>
                      <a:cubicBezTo>
                        <a:pt x="154" y="267"/>
                        <a:pt x="144" y="270"/>
                        <a:pt x="135" y="272"/>
                      </a:cubicBezTo>
                      <a:cubicBezTo>
                        <a:pt x="127" y="274"/>
                        <a:pt x="114" y="292"/>
                        <a:pt x="114" y="302"/>
                      </a:cubicBezTo>
                      <a:cubicBezTo>
                        <a:pt x="114" y="305"/>
                        <a:pt x="117" y="306"/>
                        <a:pt x="119" y="307"/>
                      </a:cubicBezTo>
                      <a:cubicBezTo>
                        <a:pt x="113" y="316"/>
                        <a:pt x="110" y="321"/>
                        <a:pt x="101" y="326"/>
                      </a:cubicBezTo>
                      <a:cubicBezTo>
                        <a:pt x="96" y="328"/>
                        <a:pt x="95" y="340"/>
                        <a:pt x="86" y="337"/>
                      </a:cubicBezTo>
                      <a:cubicBezTo>
                        <a:pt x="86" y="337"/>
                        <a:pt x="86" y="337"/>
                        <a:pt x="86" y="337"/>
                      </a:cubicBezTo>
                      <a:cubicBezTo>
                        <a:pt x="82" y="336"/>
                        <a:pt x="75" y="338"/>
                        <a:pt x="72" y="338"/>
                      </a:cubicBezTo>
                      <a:cubicBezTo>
                        <a:pt x="62" y="338"/>
                        <a:pt x="56" y="347"/>
                        <a:pt x="46" y="347"/>
                      </a:cubicBezTo>
                      <a:cubicBezTo>
                        <a:pt x="40" y="347"/>
                        <a:pt x="39" y="331"/>
                        <a:pt x="29" y="331"/>
                      </a:cubicBezTo>
                      <a:cubicBezTo>
                        <a:pt x="22" y="331"/>
                        <a:pt x="17" y="334"/>
                        <a:pt x="10" y="334"/>
                      </a:cubicBezTo>
                      <a:cubicBezTo>
                        <a:pt x="8" y="334"/>
                        <a:pt x="7" y="332"/>
                        <a:pt x="7" y="330"/>
                      </a:cubicBezTo>
                      <a:cubicBezTo>
                        <a:pt x="7" y="321"/>
                        <a:pt x="7" y="318"/>
                        <a:pt x="7" y="313"/>
                      </a:cubicBezTo>
                      <a:cubicBezTo>
                        <a:pt x="3" y="313"/>
                        <a:pt x="0" y="310"/>
                        <a:pt x="0" y="306"/>
                      </a:cubicBezTo>
                      <a:cubicBezTo>
                        <a:pt x="0" y="301"/>
                        <a:pt x="4" y="299"/>
                        <a:pt x="4" y="296"/>
                      </a:cubicBezTo>
                      <a:cubicBezTo>
                        <a:pt x="4" y="285"/>
                        <a:pt x="8" y="274"/>
                        <a:pt x="8" y="262"/>
                      </a:cubicBezTo>
                      <a:cubicBezTo>
                        <a:pt x="8" y="256"/>
                        <a:pt x="4" y="250"/>
                        <a:pt x="4" y="246"/>
                      </a:cubicBezTo>
                      <a:cubicBezTo>
                        <a:pt x="4" y="243"/>
                        <a:pt x="19" y="234"/>
                        <a:pt x="21" y="234"/>
                      </a:cubicBezTo>
                      <a:cubicBezTo>
                        <a:pt x="23" y="234"/>
                        <a:pt x="25" y="236"/>
                        <a:pt x="28" y="235"/>
                      </a:cubicBezTo>
                      <a:cubicBezTo>
                        <a:pt x="48" y="235"/>
                        <a:pt x="48" y="235"/>
                        <a:pt x="48" y="235"/>
                      </a:cubicBezTo>
                      <a:cubicBezTo>
                        <a:pt x="49" y="237"/>
                        <a:pt x="53" y="238"/>
                        <a:pt x="55" y="238"/>
                      </a:cubicBezTo>
                      <a:cubicBezTo>
                        <a:pt x="76" y="238"/>
                        <a:pt x="76" y="238"/>
                        <a:pt x="76" y="238"/>
                      </a:cubicBezTo>
                      <a:cubicBezTo>
                        <a:pt x="82" y="237"/>
                        <a:pt x="84" y="240"/>
                        <a:pt x="89" y="240"/>
                      </a:cubicBezTo>
                      <a:cubicBezTo>
                        <a:pt x="92" y="240"/>
                        <a:pt x="98" y="238"/>
                        <a:pt x="100" y="238"/>
                      </a:cubicBezTo>
                      <a:cubicBezTo>
                        <a:pt x="100" y="229"/>
                        <a:pt x="105" y="226"/>
                        <a:pt x="105" y="218"/>
                      </a:cubicBezTo>
                      <a:cubicBezTo>
                        <a:pt x="105" y="216"/>
                        <a:pt x="105" y="208"/>
                        <a:pt x="105" y="206"/>
                      </a:cubicBezTo>
                      <a:cubicBezTo>
                        <a:pt x="104" y="206"/>
                        <a:pt x="104" y="206"/>
                        <a:pt x="104" y="206"/>
                      </a:cubicBezTo>
                      <a:cubicBezTo>
                        <a:pt x="105" y="205"/>
                        <a:pt x="106" y="201"/>
                        <a:pt x="106" y="200"/>
                      </a:cubicBezTo>
                      <a:cubicBezTo>
                        <a:pt x="106" y="196"/>
                        <a:pt x="103" y="197"/>
                        <a:pt x="103" y="193"/>
                      </a:cubicBezTo>
                      <a:cubicBezTo>
                        <a:pt x="94" y="193"/>
                        <a:pt x="92" y="185"/>
                        <a:pt x="92" y="178"/>
                      </a:cubicBezTo>
                      <a:cubicBezTo>
                        <a:pt x="89" y="178"/>
                        <a:pt x="89" y="175"/>
                        <a:pt x="87" y="175"/>
                      </a:cubicBezTo>
                      <a:cubicBezTo>
                        <a:pt x="79" y="173"/>
                        <a:pt x="60" y="169"/>
                        <a:pt x="60" y="163"/>
                      </a:cubicBezTo>
                      <a:cubicBezTo>
                        <a:pt x="60" y="163"/>
                        <a:pt x="60" y="161"/>
                        <a:pt x="60" y="161"/>
                      </a:cubicBezTo>
                      <a:cubicBezTo>
                        <a:pt x="60" y="157"/>
                        <a:pt x="72" y="154"/>
                        <a:pt x="76" y="153"/>
                      </a:cubicBezTo>
                      <a:cubicBezTo>
                        <a:pt x="78" y="156"/>
                        <a:pt x="85" y="157"/>
                        <a:pt x="88" y="157"/>
                      </a:cubicBezTo>
                      <a:cubicBezTo>
                        <a:pt x="92" y="157"/>
                        <a:pt x="97" y="156"/>
                        <a:pt x="98" y="155"/>
                      </a:cubicBezTo>
                      <a:cubicBezTo>
                        <a:pt x="98" y="152"/>
                        <a:pt x="98" y="152"/>
                        <a:pt x="98" y="152"/>
                      </a:cubicBezTo>
                      <a:cubicBezTo>
                        <a:pt x="95" y="151"/>
                        <a:pt x="97" y="145"/>
                        <a:pt x="96" y="143"/>
                      </a:cubicBezTo>
                      <a:cubicBezTo>
                        <a:pt x="96" y="140"/>
                        <a:pt x="96" y="140"/>
                        <a:pt x="96" y="140"/>
                      </a:cubicBezTo>
                      <a:cubicBezTo>
                        <a:pt x="101" y="140"/>
                        <a:pt x="101" y="140"/>
                        <a:pt x="101" y="140"/>
                      </a:cubicBezTo>
                      <a:cubicBezTo>
                        <a:pt x="104" y="143"/>
                        <a:pt x="109" y="145"/>
                        <a:pt x="114" y="145"/>
                      </a:cubicBezTo>
                      <a:cubicBezTo>
                        <a:pt x="117" y="145"/>
                        <a:pt x="120" y="142"/>
                        <a:pt x="121" y="139"/>
                      </a:cubicBezTo>
                      <a:cubicBezTo>
                        <a:pt x="135" y="139"/>
                        <a:pt x="138" y="129"/>
                        <a:pt x="141" y="119"/>
                      </a:cubicBezTo>
                      <a:cubicBezTo>
                        <a:pt x="143" y="119"/>
                        <a:pt x="145" y="118"/>
                        <a:pt x="147" y="118"/>
                      </a:cubicBezTo>
                      <a:cubicBezTo>
                        <a:pt x="150" y="117"/>
                        <a:pt x="167" y="110"/>
                        <a:pt x="169" y="108"/>
                      </a:cubicBezTo>
                      <a:cubicBezTo>
                        <a:pt x="173" y="104"/>
                        <a:pt x="171" y="99"/>
                        <a:pt x="171" y="94"/>
                      </a:cubicBezTo>
                      <a:cubicBezTo>
                        <a:pt x="171" y="92"/>
                        <a:pt x="175" y="89"/>
                        <a:pt x="176" y="89"/>
                      </a:cubicBezTo>
                      <a:cubicBezTo>
                        <a:pt x="182" y="83"/>
                        <a:pt x="188" y="76"/>
                        <a:pt x="198" y="76"/>
                      </a:cubicBezTo>
                      <a:cubicBezTo>
                        <a:pt x="204" y="76"/>
                        <a:pt x="201" y="77"/>
                        <a:pt x="204" y="76"/>
                      </a:cubicBezTo>
                      <a:cubicBezTo>
                        <a:pt x="206" y="77"/>
                        <a:pt x="207" y="74"/>
                        <a:pt x="208" y="73"/>
                      </a:cubicBezTo>
                      <a:cubicBezTo>
                        <a:pt x="211" y="70"/>
                        <a:pt x="215" y="72"/>
                        <a:pt x="219" y="72"/>
                      </a:cubicBezTo>
                      <a:cubicBezTo>
                        <a:pt x="221" y="72"/>
                        <a:pt x="229" y="68"/>
                        <a:pt x="229" y="65"/>
                      </a:cubicBezTo>
                      <a:cubicBezTo>
                        <a:pt x="229" y="63"/>
                        <a:pt x="225" y="54"/>
                        <a:pt x="225" y="54"/>
                      </a:cubicBezTo>
                      <a:cubicBezTo>
                        <a:pt x="224" y="42"/>
                        <a:pt x="217" y="38"/>
                        <a:pt x="217" y="28"/>
                      </a:cubicBezTo>
                      <a:cubicBezTo>
                        <a:pt x="217" y="9"/>
                        <a:pt x="234" y="8"/>
                        <a:pt x="245" y="0"/>
                      </a:cubicBezTo>
                      <a:cubicBezTo>
                        <a:pt x="245" y="5"/>
                        <a:pt x="245" y="5"/>
                        <a:pt x="245" y="5"/>
                      </a:cubicBezTo>
                      <a:cubicBezTo>
                        <a:pt x="243" y="10"/>
                        <a:pt x="242" y="12"/>
                        <a:pt x="242" y="17"/>
                      </a:cubicBezTo>
                      <a:cubicBezTo>
                        <a:pt x="242" y="21"/>
                        <a:pt x="247" y="22"/>
                        <a:pt x="251" y="22"/>
                      </a:cubicBezTo>
                      <a:cubicBezTo>
                        <a:pt x="251" y="23"/>
                        <a:pt x="251" y="24"/>
                        <a:pt x="251" y="25"/>
                      </a:cubicBezTo>
                      <a:cubicBezTo>
                        <a:pt x="251" y="27"/>
                        <a:pt x="247" y="28"/>
                        <a:pt x="245" y="29"/>
                      </a:cubicBezTo>
                      <a:cubicBezTo>
                        <a:pt x="241" y="34"/>
                        <a:pt x="236" y="38"/>
                        <a:pt x="236" y="46"/>
                      </a:cubicBezTo>
                      <a:cubicBezTo>
                        <a:pt x="236" y="50"/>
                        <a:pt x="238" y="53"/>
                        <a:pt x="240" y="54"/>
                      </a:cubicBezTo>
                      <a:cubicBezTo>
                        <a:pt x="240" y="56"/>
                        <a:pt x="241" y="57"/>
                        <a:pt x="240" y="59"/>
                      </a:cubicBezTo>
                      <a:cubicBezTo>
                        <a:pt x="245" y="59"/>
                        <a:pt x="247" y="60"/>
                        <a:pt x="251" y="60"/>
                      </a:cubicBezTo>
                      <a:cubicBezTo>
                        <a:pt x="252" y="63"/>
                        <a:pt x="253" y="66"/>
                        <a:pt x="254" y="66"/>
                      </a:cubicBezTo>
                      <a:cubicBezTo>
                        <a:pt x="266" y="66"/>
                        <a:pt x="274" y="56"/>
                        <a:pt x="285" y="57"/>
                      </a:cubicBezTo>
                      <a:cubicBezTo>
                        <a:pt x="284" y="59"/>
                        <a:pt x="282" y="60"/>
                        <a:pt x="282" y="62"/>
                      </a:cubicBezTo>
                      <a:cubicBezTo>
                        <a:pt x="282" y="63"/>
                        <a:pt x="289" y="68"/>
                        <a:pt x="289" y="68"/>
                      </a:cubicBezTo>
                      <a:cubicBezTo>
                        <a:pt x="294" y="68"/>
                        <a:pt x="295" y="65"/>
                        <a:pt x="297" y="64"/>
                      </a:cubicBezTo>
                      <a:cubicBezTo>
                        <a:pt x="304" y="60"/>
                        <a:pt x="310" y="62"/>
                        <a:pt x="317" y="59"/>
                      </a:cubicBezTo>
                      <a:cubicBezTo>
                        <a:pt x="321" y="57"/>
                        <a:pt x="328" y="50"/>
                        <a:pt x="333" y="50"/>
                      </a:cubicBezTo>
                      <a:cubicBezTo>
                        <a:pt x="339" y="50"/>
                        <a:pt x="345" y="51"/>
                        <a:pt x="348" y="52"/>
                      </a:cubicBezTo>
                      <a:cubicBezTo>
                        <a:pt x="347" y="54"/>
                        <a:pt x="346" y="56"/>
                        <a:pt x="346" y="57"/>
                      </a:cubicBezTo>
                      <a:cubicBezTo>
                        <a:pt x="358" y="57"/>
                        <a:pt x="370" y="55"/>
                        <a:pt x="378" y="55"/>
                      </a:cubicBezTo>
                      <a:cubicBezTo>
                        <a:pt x="386" y="55"/>
                        <a:pt x="392" y="54"/>
                        <a:pt x="401" y="54"/>
                      </a:cubicBezTo>
                      <a:cubicBezTo>
                        <a:pt x="410" y="54"/>
                        <a:pt x="414" y="70"/>
                        <a:pt x="414" y="80"/>
                      </a:cubicBezTo>
                      <a:cubicBezTo>
                        <a:pt x="414" y="86"/>
                        <a:pt x="408" y="89"/>
                        <a:pt x="408" y="95"/>
                      </a:cubicBezTo>
                      <a:cubicBezTo>
                        <a:pt x="408" y="104"/>
                        <a:pt x="416" y="110"/>
                        <a:pt x="416" y="118"/>
                      </a:cubicBezTo>
                      <a:cubicBezTo>
                        <a:pt x="416" y="123"/>
                        <a:pt x="408" y="125"/>
                        <a:pt x="406" y="128"/>
                      </a:cubicBezTo>
                      <a:cubicBezTo>
                        <a:pt x="401" y="136"/>
                        <a:pt x="399" y="143"/>
                        <a:pt x="399" y="153"/>
                      </a:cubicBezTo>
                      <a:cubicBezTo>
                        <a:pt x="399" y="166"/>
                        <a:pt x="408" y="163"/>
                        <a:pt x="418" y="163"/>
                      </a:cubicBezTo>
                      <a:cubicBezTo>
                        <a:pt x="432" y="163"/>
                        <a:pt x="439" y="157"/>
                        <a:pt x="450" y="157"/>
                      </a:cubicBezTo>
                      <a:cubicBezTo>
                        <a:pt x="461" y="157"/>
                        <a:pt x="459" y="180"/>
                        <a:pt x="470" y="180"/>
                      </a:cubicBezTo>
                      <a:cubicBezTo>
                        <a:pt x="470" y="198"/>
                        <a:pt x="470" y="198"/>
                        <a:pt x="470" y="198"/>
                      </a:cubicBezTo>
                      <a:cubicBezTo>
                        <a:pt x="470" y="200"/>
                        <a:pt x="471" y="201"/>
                        <a:pt x="472" y="201"/>
                      </a:cubicBezTo>
                      <a:cubicBezTo>
                        <a:pt x="474" y="204"/>
                        <a:pt x="474" y="204"/>
                        <a:pt x="474" y="204"/>
                      </a:cubicBezTo>
                      <a:cubicBezTo>
                        <a:pt x="476" y="204"/>
                        <a:pt x="482" y="202"/>
                        <a:pt x="485" y="201"/>
                      </a:cubicBezTo>
                      <a:cubicBezTo>
                        <a:pt x="485" y="204"/>
                        <a:pt x="485" y="206"/>
                        <a:pt x="485" y="208"/>
                      </a:cubicBezTo>
                      <a:cubicBezTo>
                        <a:pt x="481" y="209"/>
                        <a:pt x="476" y="211"/>
                        <a:pt x="476" y="21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90" name="Freeform 25">
                  <a:extLst>
                    <a:ext uri="{FF2B5EF4-FFF2-40B4-BE49-F238E27FC236}">
                      <a16:creationId xmlns:a16="http://schemas.microsoft.com/office/drawing/2014/main" id="{DEDDF3E0-2F58-4191-BB0D-F0F9A6A2D4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0400" y="1416050"/>
                  <a:ext cx="436563" cy="423863"/>
                </a:xfrm>
                <a:custGeom>
                  <a:avLst/>
                  <a:gdLst/>
                  <a:ahLst/>
                  <a:cxnLst>
                    <a:cxn ang="0">
                      <a:pos x="66" y="236"/>
                    </a:cxn>
                    <a:cxn ang="0">
                      <a:pos x="4" y="254"/>
                    </a:cxn>
                    <a:cxn ang="0">
                      <a:pos x="12" y="241"/>
                    </a:cxn>
                    <a:cxn ang="0">
                      <a:pos x="8" y="231"/>
                    </a:cxn>
                    <a:cxn ang="0">
                      <a:pos x="10" y="190"/>
                    </a:cxn>
                    <a:cxn ang="0">
                      <a:pos x="55" y="163"/>
                    </a:cxn>
                    <a:cxn ang="0">
                      <a:pos x="85" y="129"/>
                    </a:cxn>
                    <a:cxn ang="0">
                      <a:pos x="97" y="102"/>
                    </a:cxn>
                    <a:cxn ang="0">
                      <a:pos x="142" y="55"/>
                    </a:cxn>
                    <a:cxn ang="0">
                      <a:pos x="124" y="57"/>
                    </a:cxn>
                    <a:cxn ang="0">
                      <a:pos x="124" y="49"/>
                    </a:cxn>
                    <a:cxn ang="0">
                      <a:pos x="132" y="44"/>
                    </a:cxn>
                    <a:cxn ang="0">
                      <a:pos x="148" y="57"/>
                    </a:cxn>
                    <a:cxn ang="0">
                      <a:pos x="149" y="45"/>
                    </a:cxn>
                    <a:cxn ang="0">
                      <a:pos x="168" y="37"/>
                    </a:cxn>
                    <a:cxn ang="0">
                      <a:pos x="183" y="28"/>
                    </a:cxn>
                    <a:cxn ang="0">
                      <a:pos x="199" y="21"/>
                    </a:cxn>
                    <a:cxn ang="0">
                      <a:pos x="221" y="17"/>
                    </a:cxn>
                    <a:cxn ang="0">
                      <a:pos x="223" y="5"/>
                    </a:cxn>
                    <a:cxn ang="0">
                      <a:pos x="256" y="6"/>
                    </a:cxn>
                    <a:cxn ang="0">
                      <a:pos x="266" y="7"/>
                    </a:cxn>
                    <a:cxn ang="0">
                      <a:pos x="285" y="2"/>
                    </a:cxn>
                    <a:cxn ang="0">
                      <a:pos x="296" y="6"/>
                    </a:cxn>
                    <a:cxn ang="0">
                      <a:pos x="293" y="24"/>
                    </a:cxn>
                    <a:cxn ang="0">
                      <a:pos x="315" y="32"/>
                    </a:cxn>
                    <a:cxn ang="0">
                      <a:pos x="309" y="72"/>
                    </a:cxn>
                    <a:cxn ang="0">
                      <a:pos x="310" y="113"/>
                    </a:cxn>
                    <a:cxn ang="0">
                      <a:pos x="318" y="148"/>
                    </a:cxn>
                    <a:cxn ang="0">
                      <a:pos x="327" y="172"/>
                    </a:cxn>
                    <a:cxn ang="0">
                      <a:pos x="255" y="224"/>
                    </a:cxn>
                    <a:cxn ang="0">
                      <a:pos x="218" y="225"/>
                    </a:cxn>
                    <a:cxn ang="0">
                      <a:pos x="206" y="200"/>
                    </a:cxn>
                    <a:cxn ang="0">
                      <a:pos x="197" y="174"/>
                    </a:cxn>
                    <a:cxn ang="0">
                      <a:pos x="254" y="130"/>
                    </a:cxn>
                    <a:cxn ang="0">
                      <a:pos x="202" y="135"/>
                    </a:cxn>
                    <a:cxn ang="0">
                      <a:pos x="172" y="169"/>
                    </a:cxn>
                    <a:cxn ang="0">
                      <a:pos x="146" y="201"/>
                    </a:cxn>
                    <a:cxn ang="0">
                      <a:pos x="150" y="218"/>
                    </a:cxn>
                    <a:cxn ang="0">
                      <a:pos x="152" y="253"/>
                    </a:cxn>
                    <a:cxn ang="0">
                      <a:pos x="146" y="283"/>
                    </a:cxn>
                    <a:cxn ang="0">
                      <a:pos x="121" y="304"/>
                    </a:cxn>
                    <a:cxn ang="0">
                      <a:pos x="90" y="297"/>
                    </a:cxn>
                    <a:cxn ang="0">
                      <a:pos x="82" y="269"/>
                    </a:cxn>
                    <a:cxn ang="0">
                      <a:pos x="76" y="245"/>
                    </a:cxn>
                  </a:cxnLst>
                  <a:rect l="0" t="0" r="r" b="b"/>
                  <a:pathLst>
                    <a:path w="327" h="318">
                      <a:moveTo>
                        <a:pt x="76" y="247"/>
                      </a:moveTo>
                      <a:cubicBezTo>
                        <a:pt x="70" y="245"/>
                        <a:pt x="69" y="241"/>
                        <a:pt x="66" y="236"/>
                      </a:cubicBezTo>
                      <a:cubicBezTo>
                        <a:pt x="57" y="249"/>
                        <a:pt x="43" y="266"/>
                        <a:pt x="24" y="266"/>
                      </a:cubicBezTo>
                      <a:cubicBezTo>
                        <a:pt x="22" y="266"/>
                        <a:pt x="4" y="256"/>
                        <a:pt x="4" y="254"/>
                      </a:cubicBezTo>
                      <a:cubicBezTo>
                        <a:pt x="4" y="250"/>
                        <a:pt x="10" y="248"/>
                        <a:pt x="12" y="247"/>
                      </a:cubicBezTo>
                      <a:cubicBezTo>
                        <a:pt x="12" y="241"/>
                        <a:pt x="12" y="241"/>
                        <a:pt x="12" y="241"/>
                      </a:cubicBezTo>
                      <a:cubicBezTo>
                        <a:pt x="6" y="241"/>
                        <a:pt x="6" y="241"/>
                        <a:pt x="0" y="243"/>
                      </a:cubicBezTo>
                      <a:cubicBezTo>
                        <a:pt x="0" y="240"/>
                        <a:pt x="5" y="234"/>
                        <a:pt x="8" y="231"/>
                      </a:cubicBezTo>
                      <a:cubicBezTo>
                        <a:pt x="1" y="223"/>
                        <a:pt x="0" y="212"/>
                        <a:pt x="0" y="200"/>
                      </a:cubicBezTo>
                      <a:cubicBezTo>
                        <a:pt x="0" y="193"/>
                        <a:pt x="7" y="194"/>
                        <a:pt x="10" y="190"/>
                      </a:cubicBezTo>
                      <a:cubicBezTo>
                        <a:pt x="15" y="182"/>
                        <a:pt x="20" y="177"/>
                        <a:pt x="30" y="174"/>
                      </a:cubicBezTo>
                      <a:cubicBezTo>
                        <a:pt x="38" y="172"/>
                        <a:pt x="39" y="162"/>
                        <a:pt x="55" y="163"/>
                      </a:cubicBezTo>
                      <a:cubicBezTo>
                        <a:pt x="50" y="162"/>
                        <a:pt x="49" y="161"/>
                        <a:pt x="45" y="160"/>
                      </a:cubicBezTo>
                      <a:cubicBezTo>
                        <a:pt x="64" y="155"/>
                        <a:pt x="71" y="140"/>
                        <a:pt x="85" y="129"/>
                      </a:cubicBezTo>
                      <a:cubicBezTo>
                        <a:pt x="90" y="126"/>
                        <a:pt x="89" y="112"/>
                        <a:pt x="93" y="112"/>
                      </a:cubicBezTo>
                      <a:cubicBezTo>
                        <a:pt x="93" y="112"/>
                        <a:pt x="97" y="102"/>
                        <a:pt x="97" y="102"/>
                      </a:cubicBezTo>
                      <a:cubicBezTo>
                        <a:pt x="102" y="93"/>
                        <a:pt x="109" y="87"/>
                        <a:pt x="118" y="83"/>
                      </a:cubicBezTo>
                      <a:cubicBezTo>
                        <a:pt x="127" y="80"/>
                        <a:pt x="139" y="65"/>
                        <a:pt x="142" y="55"/>
                      </a:cubicBezTo>
                      <a:cubicBezTo>
                        <a:pt x="131" y="58"/>
                        <a:pt x="126" y="63"/>
                        <a:pt x="116" y="63"/>
                      </a:cubicBezTo>
                      <a:cubicBezTo>
                        <a:pt x="118" y="60"/>
                        <a:pt x="123" y="58"/>
                        <a:pt x="124" y="57"/>
                      </a:cubicBezTo>
                      <a:cubicBezTo>
                        <a:pt x="122" y="57"/>
                        <a:pt x="118" y="56"/>
                        <a:pt x="118" y="56"/>
                      </a:cubicBezTo>
                      <a:cubicBezTo>
                        <a:pt x="119" y="51"/>
                        <a:pt x="121" y="49"/>
                        <a:pt x="124" y="49"/>
                      </a:cubicBezTo>
                      <a:cubicBezTo>
                        <a:pt x="126" y="49"/>
                        <a:pt x="127" y="50"/>
                        <a:pt x="128" y="50"/>
                      </a:cubicBezTo>
                      <a:cubicBezTo>
                        <a:pt x="129" y="47"/>
                        <a:pt x="131" y="46"/>
                        <a:pt x="132" y="44"/>
                      </a:cubicBezTo>
                      <a:cubicBezTo>
                        <a:pt x="134" y="47"/>
                        <a:pt x="135" y="49"/>
                        <a:pt x="133" y="52"/>
                      </a:cubicBezTo>
                      <a:cubicBezTo>
                        <a:pt x="140" y="52"/>
                        <a:pt x="142" y="57"/>
                        <a:pt x="148" y="57"/>
                      </a:cubicBezTo>
                      <a:cubicBezTo>
                        <a:pt x="150" y="57"/>
                        <a:pt x="155" y="46"/>
                        <a:pt x="156" y="46"/>
                      </a:cubicBezTo>
                      <a:cubicBezTo>
                        <a:pt x="153" y="45"/>
                        <a:pt x="153" y="44"/>
                        <a:pt x="149" y="45"/>
                      </a:cubicBezTo>
                      <a:cubicBezTo>
                        <a:pt x="151" y="41"/>
                        <a:pt x="154" y="38"/>
                        <a:pt x="159" y="38"/>
                      </a:cubicBezTo>
                      <a:cubicBezTo>
                        <a:pt x="162" y="38"/>
                        <a:pt x="165" y="39"/>
                        <a:pt x="168" y="37"/>
                      </a:cubicBezTo>
                      <a:cubicBezTo>
                        <a:pt x="165" y="35"/>
                        <a:pt x="166" y="35"/>
                        <a:pt x="164" y="33"/>
                      </a:cubicBezTo>
                      <a:cubicBezTo>
                        <a:pt x="169" y="29"/>
                        <a:pt x="176" y="29"/>
                        <a:pt x="183" y="28"/>
                      </a:cubicBezTo>
                      <a:cubicBezTo>
                        <a:pt x="183" y="33"/>
                        <a:pt x="183" y="33"/>
                        <a:pt x="183" y="33"/>
                      </a:cubicBezTo>
                      <a:cubicBezTo>
                        <a:pt x="189" y="32"/>
                        <a:pt x="190" y="22"/>
                        <a:pt x="199" y="21"/>
                      </a:cubicBezTo>
                      <a:cubicBezTo>
                        <a:pt x="199" y="29"/>
                        <a:pt x="199" y="29"/>
                        <a:pt x="199" y="29"/>
                      </a:cubicBezTo>
                      <a:cubicBezTo>
                        <a:pt x="205" y="18"/>
                        <a:pt x="213" y="21"/>
                        <a:pt x="221" y="17"/>
                      </a:cubicBezTo>
                      <a:cubicBezTo>
                        <a:pt x="217" y="15"/>
                        <a:pt x="214" y="14"/>
                        <a:pt x="214" y="11"/>
                      </a:cubicBezTo>
                      <a:cubicBezTo>
                        <a:pt x="214" y="9"/>
                        <a:pt x="222" y="7"/>
                        <a:pt x="223" y="5"/>
                      </a:cubicBezTo>
                      <a:cubicBezTo>
                        <a:pt x="226" y="8"/>
                        <a:pt x="228" y="11"/>
                        <a:pt x="232" y="11"/>
                      </a:cubicBezTo>
                      <a:cubicBezTo>
                        <a:pt x="239" y="11"/>
                        <a:pt x="256" y="0"/>
                        <a:pt x="256" y="6"/>
                      </a:cubicBezTo>
                      <a:cubicBezTo>
                        <a:pt x="256" y="12"/>
                        <a:pt x="248" y="14"/>
                        <a:pt x="247" y="20"/>
                      </a:cubicBezTo>
                      <a:cubicBezTo>
                        <a:pt x="255" y="21"/>
                        <a:pt x="258" y="11"/>
                        <a:pt x="266" y="7"/>
                      </a:cubicBezTo>
                      <a:cubicBezTo>
                        <a:pt x="267" y="10"/>
                        <a:pt x="267" y="12"/>
                        <a:pt x="268" y="15"/>
                      </a:cubicBezTo>
                      <a:cubicBezTo>
                        <a:pt x="274" y="9"/>
                        <a:pt x="277" y="7"/>
                        <a:pt x="285" y="2"/>
                      </a:cubicBezTo>
                      <a:cubicBezTo>
                        <a:pt x="285" y="8"/>
                        <a:pt x="284" y="12"/>
                        <a:pt x="289" y="13"/>
                      </a:cubicBezTo>
                      <a:cubicBezTo>
                        <a:pt x="290" y="9"/>
                        <a:pt x="292" y="6"/>
                        <a:pt x="296" y="6"/>
                      </a:cubicBezTo>
                      <a:cubicBezTo>
                        <a:pt x="298" y="6"/>
                        <a:pt x="307" y="11"/>
                        <a:pt x="311" y="13"/>
                      </a:cubicBezTo>
                      <a:cubicBezTo>
                        <a:pt x="307" y="24"/>
                        <a:pt x="303" y="20"/>
                        <a:pt x="293" y="24"/>
                      </a:cubicBezTo>
                      <a:cubicBezTo>
                        <a:pt x="298" y="27"/>
                        <a:pt x="301" y="28"/>
                        <a:pt x="301" y="30"/>
                      </a:cubicBezTo>
                      <a:cubicBezTo>
                        <a:pt x="305" y="31"/>
                        <a:pt x="314" y="32"/>
                        <a:pt x="315" y="32"/>
                      </a:cubicBezTo>
                      <a:cubicBezTo>
                        <a:pt x="309" y="36"/>
                        <a:pt x="293" y="44"/>
                        <a:pt x="293" y="55"/>
                      </a:cubicBezTo>
                      <a:cubicBezTo>
                        <a:pt x="293" y="63"/>
                        <a:pt x="309" y="62"/>
                        <a:pt x="309" y="72"/>
                      </a:cubicBezTo>
                      <a:cubicBezTo>
                        <a:pt x="309" y="80"/>
                        <a:pt x="301" y="83"/>
                        <a:pt x="301" y="91"/>
                      </a:cubicBezTo>
                      <a:cubicBezTo>
                        <a:pt x="301" y="99"/>
                        <a:pt x="310" y="104"/>
                        <a:pt x="310" y="113"/>
                      </a:cubicBezTo>
                      <a:cubicBezTo>
                        <a:pt x="310" y="118"/>
                        <a:pt x="305" y="121"/>
                        <a:pt x="305" y="126"/>
                      </a:cubicBezTo>
                      <a:cubicBezTo>
                        <a:pt x="305" y="136"/>
                        <a:pt x="318" y="138"/>
                        <a:pt x="318" y="148"/>
                      </a:cubicBezTo>
                      <a:cubicBezTo>
                        <a:pt x="318" y="151"/>
                        <a:pt x="314" y="153"/>
                        <a:pt x="313" y="154"/>
                      </a:cubicBezTo>
                      <a:cubicBezTo>
                        <a:pt x="317" y="161"/>
                        <a:pt x="327" y="163"/>
                        <a:pt x="327" y="172"/>
                      </a:cubicBezTo>
                      <a:cubicBezTo>
                        <a:pt x="327" y="187"/>
                        <a:pt x="297" y="203"/>
                        <a:pt x="288" y="215"/>
                      </a:cubicBezTo>
                      <a:cubicBezTo>
                        <a:pt x="283" y="224"/>
                        <a:pt x="263" y="226"/>
                        <a:pt x="255" y="224"/>
                      </a:cubicBezTo>
                      <a:cubicBezTo>
                        <a:pt x="246" y="227"/>
                        <a:pt x="236" y="231"/>
                        <a:pt x="228" y="231"/>
                      </a:cubicBezTo>
                      <a:cubicBezTo>
                        <a:pt x="222" y="231"/>
                        <a:pt x="218" y="230"/>
                        <a:pt x="218" y="225"/>
                      </a:cubicBezTo>
                      <a:cubicBezTo>
                        <a:pt x="209" y="225"/>
                        <a:pt x="199" y="219"/>
                        <a:pt x="199" y="210"/>
                      </a:cubicBezTo>
                      <a:cubicBezTo>
                        <a:pt x="199" y="205"/>
                        <a:pt x="204" y="202"/>
                        <a:pt x="206" y="200"/>
                      </a:cubicBezTo>
                      <a:cubicBezTo>
                        <a:pt x="201" y="198"/>
                        <a:pt x="197" y="188"/>
                        <a:pt x="197" y="183"/>
                      </a:cubicBezTo>
                      <a:cubicBezTo>
                        <a:pt x="197" y="180"/>
                        <a:pt x="198" y="178"/>
                        <a:pt x="197" y="174"/>
                      </a:cubicBezTo>
                      <a:cubicBezTo>
                        <a:pt x="216" y="174"/>
                        <a:pt x="225" y="150"/>
                        <a:pt x="237" y="144"/>
                      </a:cubicBezTo>
                      <a:cubicBezTo>
                        <a:pt x="243" y="140"/>
                        <a:pt x="254" y="138"/>
                        <a:pt x="254" y="130"/>
                      </a:cubicBezTo>
                      <a:cubicBezTo>
                        <a:pt x="254" y="119"/>
                        <a:pt x="239" y="117"/>
                        <a:pt x="228" y="117"/>
                      </a:cubicBezTo>
                      <a:cubicBezTo>
                        <a:pt x="213" y="117"/>
                        <a:pt x="202" y="122"/>
                        <a:pt x="202" y="135"/>
                      </a:cubicBezTo>
                      <a:cubicBezTo>
                        <a:pt x="202" y="140"/>
                        <a:pt x="203" y="142"/>
                        <a:pt x="202" y="145"/>
                      </a:cubicBezTo>
                      <a:cubicBezTo>
                        <a:pt x="202" y="155"/>
                        <a:pt x="181" y="164"/>
                        <a:pt x="172" y="169"/>
                      </a:cubicBezTo>
                      <a:cubicBezTo>
                        <a:pt x="165" y="174"/>
                        <a:pt x="157" y="175"/>
                        <a:pt x="152" y="183"/>
                      </a:cubicBezTo>
                      <a:cubicBezTo>
                        <a:pt x="149" y="189"/>
                        <a:pt x="153" y="198"/>
                        <a:pt x="146" y="201"/>
                      </a:cubicBezTo>
                      <a:cubicBezTo>
                        <a:pt x="146" y="210"/>
                        <a:pt x="146" y="210"/>
                        <a:pt x="146" y="210"/>
                      </a:cubicBezTo>
                      <a:cubicBezTo>
                        <a:pt x="149" y="212"/>
                        <a:pt x="150" y="215"/>
                        <a:pt x="150" y="218"/>
                      </a:cubicBezTo>
                      <a:cubicBezTo>
                        <a:pt x="158" y="219"/>
                        <a:pt x="170" y="227"/>
                        <a:pt x="170" y="235"/>
                      </a:cubicBezTo>
                      <a:cubicBezTo>
                        <a:pt x="170" y="242"/>
                        <a:pt x="157" y="253"/>
                        <a:pt x="152" y="253"/>
                      </a:cubicBezTo>
                      <a:cubicBezTo>
                        <a:pt x="143" y="253"/>
                        <a:pt x="140" y="266"/>
                        <a:pt x="140" y="275"/>
                      </a:cubicBezTo>
                      <a:cubicBezTo>
                        <a:pt x="140" y="280"/>
                        <a:pt x="144" y="282"/>
                        <a:pt x="146" y="283"/>
                      </a:cubicBezTo>
                      <a:cubicBezTo>
                        <a:pt x="145" y="294"/>
                        <a:pt x="135" y="295"/>
                        <a:pt x="133" y="304"/>
                      </a:cubicBezTo>
                      <a:cubicBezTo>
                        <a:pt x="127" y="304"/>
                        <a:pt x="125" y="304"/>
                        <a:pt x="121" y="304"/>
                      </a:cubicBezTo>
                      <a:cubicBezTo>
                        <a:pt x="114" y="304"/>
                        <a:pt x="111" y="318"/>
                        <a:pt x="100" y="318"/>
                      </a:cubicBezTo>
                      <a:cubicBezTo>
                        <a:pt x="97" y="318"/>
                        <a:pt x="90" y="299"/>
                        <a:pt x="90" y="297"/>
                      </a:cubicBezTo>
                      <a:cubicBezTo>
                        <a:pt x="90" y="296"/>
                        <a:pt x="91" y="294"/>
                        <a:pt x="91" y="293"/>
                      </a:cubicBezTo>
                      <a:cubicBezTo>
                        <a:pt x="84" y="285"/>
                        <a:pt x="85" y="279"/>
                        <a:pt x="82" y="269"/>
                      </a:cubicBezTo>
                      <a:cubicBezTo>
                        <a:pt x="79" y="263"/>
                        <a:pt x="73" y="261"/>
                        <a:pt x="73" y="253"/>
                      </a:cubicBezTo>
                      <a:cubicBezTo>
                        <a:pt x="73" y="250"/>
                        <a:pt x="75" y="246"/>
                        <a:pt x="76" y="245"/>
                      </a:cubicBezTo>
                      <a:lnTo>
                        <a:pt x="76" y="247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91" name="Freeform 26">
                  <a:extLst>
                    <a:ext uri="{FF2B5EF4-FFF2-40B4-BE49-F238E27FC236}">
                      <a16:creationId xmlns:a16="http://schemas.microsoft.com/office/drawing/2014/main" id="{F2DC87E6-ABDD-4C10-B44C-9EC1999B91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300" y="1109663"/>
                  <a:ext cx="234950" cy="128588"/>
                </a:xfrm>
                <a:custGeom>
                  <a:avLst/>
                  <a:gdLst/>
                  <a:ahLst/>
                  <a:cxnLst>
                    <a:cxn ang="0">
                      <a:pos x="148" y="79"/>
                    </a:cxn>
                    <a:cxn ang="0">
                      <a:pos x="148" y="71"/>
                    </a:cxn>
                    <a:cxn ang="0">
                      <a:pos x="128" y="71"/>
                    </a:cxn>
                    <a:cxn ang="0">
                      <a:pos x="135" y="58"/>
                    </a:cxn>
                    <a:cxn ang="0">
                      <a:pos x="126" y="46"/>
                    </a:cxn>
                    <a:cxn ang="0">
                      <a:pos x="132" y="45"/>
                    </a:cxn>
                    <a:cxn ang="0">
                      <a:pos x="121" y="38"/>
                    </a:cxn>
                    <a:cxn ang="0">
                      <a:pos x="97" y="69"/>
                    </a:cxn>
                    <a:cxn ang="0">
                      <a:pos x="90" y="73"/>
                    </a:cxn>
                    <a:cxn ang="0">
                      <a:pos x="78" y="97"/>
                    </a:cxn>
                    <a:cxn ang="0">
                      <a:pos x="43" y="69"/>
                    </a:cxn>
                    <a:cxn ang="0">
                      <a:pos x="60" y="70"/>
                    </a:cxn>
                    <a:cxn ang="0">
                      <a:pos x="74" y="66"/>
                    </a:cxn>
                    <a:cxn ang="0">
                      <a:pos x="54" y="64"/>
                    </a:cxn>
                    <a:cxn ang="0">
                      <a:pos x="38" y="58"/>
                    </a:cxn>
                    <a:cxn ang="0">
                      <a:pos x="50" y="54"/>
                    </a:cxn>
                    <a:cxn ang="0">
                      <a:pos x="72" y="43"/>
                    </a:cxn>
                    <a:cxn ang="0">
                      <a:pos x="61" y="43"/>
                    </a:cxn>
                    <a:cxn ang="0">
                      <a:pos x="54" y="39"/>
                    </a:cxn>
                    <a:cxn ang="0">
                      <a:pos x="51" y="39"/>
                    </a:cxn>
                    <a:cxn ang="0">
                      <a:pos x="38" y="51"/>
                    </a:cxn>
                    <a:cxn ang="0">
                      <a:pos x="23" y="44"/>
                    </a:cxn>
                    <a:cxn ang="0">
                      <a:pos x="27" y="43"/>
                    </a:cxn>
                    <a:cxn ang="0">
                      <a:pos x="15" y="28"/>
                    </a:cxn>
                    <a:cxn ang="0">
                      <a:pos x="11" y="26"/>
                    </a:cxn>
                    <a:cxn ang="0">
                      <a:pos x="0" y="16"/>
                    </a:cxn>
                    <a:cxn ang="0">
                      <a:pos x="16" y="5"/>
                    </a:cxn>
                    <a:cxn ang="0">
                      <a:pos x="38" y="7"/>
                    </a:cxn>
                    <a:cxn ang="0">
                      <a:pos x="32" y="13"/>
                    </a:cxn>
                    <a:cxn ang="0">
                      <a:pos x="44" y="20"/>
                    </a:cxn>
                    <a:cxn ang="0">
                      <a:pos x="41" y="14"/>
                    </a:cxn>
                    <a:cxn ang="0">
                      <a:pos x="49" y="7"/>
                    </a:cxn>
                    <a:cxn ang="0">
                      <a:pos x="68" y="26"/>
                    </a:cxn>
                    <a:cxn ang="0">
                      <a:pos x="63" y="7"/>
                    </a:cxn>
                    <a:cxn ang="0">
                      <a:pos x="72" y="0"/>
                    </a:cxn>
                    <a:cxn ang="0">
                      <a:pos x="90" y="9"/>
                    </a:cxn>
                    <a:cxn ang="0">
                      <a:pos x="88" y="18"/>
                    </a:cxn>
                    <a:cxn ang="0">
                      <a:pos x="96" y="12"/>
                    </a:cxn>
                    <a:cxn ang="0">
                      <a:pos x="102" y="23"/>
                    </a:cxn>
                    <a:cxn ang="0">
                      <a:pos x="106" y="23"/>
                    </a:cxn>
                    <a:cxn ang="0">
                      <a:pos x="141" y="41"/>
                    </a:cxn>
                    <a:cxn ang="0">
                      <a:pos x="137" y="42"/>
                    </a:cxn>
                    <a:cxn ang="0">
                      <a:pos x="145" y="42"/>
                    </a:cxn>
                    <a:cxn ang="0">
                      <a:pos x="145" y="49"/>
                    </a:cxn>
                    <a:cxn ang="0">
                      <a:pos x="159" y="49"/>
                    </a:cxn>
                    <a:cxn ang="0">
                      <a:pos x="176" y="64"/>
                    </a:cxn>
                    <a:cxn ang="0">
                      <a:pos x="148" y="79"/>
                    </a:cxn>
                  </a:cxnLst>
                  <a:rect l="0" t="0" r="r" b="b"/>
                  <a:pathLst>
                    <a:path w="176" h="97">
                      <a:moveTo>
                        <a:pt x="148" y="79"/>
                      </a:moveTo>
                      <a:cubicBezTo>
                        <a:pt x="147" y="76"/>
                        <a:pt x="147" y="74"/>
                        <a:pt x="148" y="71"/>
                      </a:cubicBezTo>
                      <a:cubicBezTo>
                        <a:pt x="143" y="71"/>
                        <a:pt x="134" y="71"/>
                        <a:pt x="128" y="71"/>
                      </a:cubicBezTo>
                      <a:cubicBezTo>
                        <a:pt x="129" y="63"/>
                        <a:pt x="134" y="65"/>
                        <a:pt x="135" y="58"/>
                      </a:cubicBezTo>
                      <a:cubicBezTo>
                        <a:pt x="132" y="57"/>
                        <a:pt x="128" y="49"/>
                        <a:pt x="126" y="46"/>
                      </a:cubicBezTo>
                      <a:cubicBezTo>
                        <a:pt x="128" y="45"/>
                        <a:pt x="130" y="45"/>
                        <a:pt x="132" y="45"/>
                      </a:cubicBezTo>
                      <a:cubicBezTo>
                        <a:pt x="125" y="44"/>
                        <a:pt x="121" y="38"/>
                        <a:pt x="121" y="38"/>
                      </a:cubicBezTo>
                      <a:cubicBezTo>
                        <a:pt x="106" y="38"/>
                        <a:pt x="102" y="58"/>
                        <a:pt x="97" y="69"/>
                      </a:cubicBezTo>
                      <a:cubicBezTo>
                        <a:pt x="96" y="72"/>
                        <a:pt x="93" y="71"/>
                        <a:pt x="90" y="73"/>
                      </a:cubicBezTo>
                      <a:cubicBezTo>
                        <a:pt x="83" y="79"/>
                        <a:pt x="84" y="91"/>
                        <a:pt x="78" y="97"/>
                      </a:cubicBezTo>
                      <a:cubicBezTo>
                        <a:pt x="67" y="90"/>
                        <a:pt x="43" y="84"/>
                        <a:pt x="43" y="69"/>
                      </a:cubicBezTo>
                      <a:cubicBezTo>
                        <a:pt x="49" y="68"/>
                        <a:pt x="60" y="70"/>
                        <a:pt x="60" y="70"/>
                      </a:cubicBezTo>
                      <a:cubicBezTo>
                        <a:pt x="64" y="66"/>
                        <a:pt x="69" y="67"/>
                        <a:pt x="74" y="66"/>
                      </a:cubicBezTo>
                      <a:cubicBezTo>
                        <a:pt x="72" y="64"/>
                        <a:pt x="57" y="64"/>
                        <a:pt x="54" y="64"/>
                      </a:cubicBezTo>
                      <a:cubicBezTo>
                        <a:pt x="49" y="64"/>
                        <a:pt x="38" y="69"/>
                        <a:pt x="38" y="58"/>
                      </a:cubicBezTo>
                      <a:cubicBezTo>
                        <a:pt x="38" y="54"/>
                        <a:pt x="48" y="54"/>
                        <a:pt x="50" y="54"/>
                      </a:cubicBezTo>
                      <a:cubicBezTo>
                        <a:pt x="56" y="52"/>
                        <a:pt x="68" y="47"/>
                        <a:pt x="72" y="43"/>
                      </a:cubicBezTo>
                      <a:cubicBezTo>
                        <a:pt x="66" y="43"/>
                        <a:pt x="63" y="43"/>
                        <a:pt x="61" y="43"/>
                      </a:cubicBezTo>
                      <a:cubicBezTo>
                        <a:pt x="60" y="43"/>
                        <a:pt x="56" y="40"/>
                        <a:pt x="54" y="39"/>
                      </a:cubicBezTo>
                      <a:cubicBezTo>
                        <a:pt x="53" y="39"/>
                        <a:pt x="52" y="39"/>
                        <a:pt x="51" y="39"/>
                      </a:cubicBezTo>
                      <a:cubicBezTo>
                        <a:pt x="47" y="41"/>
                        <a:pt x="47" y="51"/>
                        <a:pt x="38" y="51"/>
                      </a:cubicBezTo>
                      <a:cubicBezTo>
                        <a:pt x="31" y="51"/>
                        <a:pt x="26" y="48"/>
                        <a:pt x="23" y="44"/>
                      </a:cubicBezTo>
                      <a:cubicBezTo>
                        <a:pt x="25" y="43"/>
                        <a:pt x="26" y="43"/>
                        <a:pt x="27" y="43"/>
                      </a:cubicBezTo>
                      <a:cubicBezTo>
                        <a:pt x="19" y="39"/>
                        <a:pt x="13" y="35"/>
                        <a:pt x="15" y="28"/>
                      </a:cubicBezTo>
                      <a:cubicBezTo>
                        <a:pt x="13" y="28"/>
                        <a:pt x="12" y="26"/>
                        <a:pt x="11" y="26"/>
                      </a:cubicBezTo>
                      <a:cubicBezTo>
                        <a:pt x="8" y="26"/>
                        <a:pt x="3" y="19"/>
                        <a:pt x="0" y="16"/>
                      </a:cubicBezTo>
                      <a:cubicBezTo>
                        <a:pt x="2" y="14"/>
                        <a:pt x="11" y="5"/>
                        <a:pt x="16" y="5"/>
                      </a:cubicBezTo>
                      <a:cubicBezTo>
                        <a:pt x="23" y="5"/>
                        <a:pt x="27" y="5"/>
                        <a:pt x="38" y="7"/>
                      </a:cubicBezTo>
                      <a:cubicBezTo>
                        <a:pt x="35" y="10"/>
                        <a:pt x="34" y="11"/>
                        <a:pt x="32" y="13"/>
                      </a:cubicBezTo>
                      <a:cubicBezTo>
                        <a:pt x="37" y="17"/>
                        <a:pt x="41" y="17"/>
                        <a:pt x="44" y="20"/>
                      </a:cubicBezTo>
                      <a:cubicBezTo>
                        <a:pt x="42" y="19"/>
                        <a:pt x="41" y="17"/>
                        <a:pt x="41" y="14"/>
                      </a:cubicBezTo>
                      <a:cubicBezTo>
                        <a:pt x="41" y="10"/>
                        <a:pt x="45" y="7"/>
                        <a:pt x="49" y="7"/>
                      </a:cubicBezTo>
                      <a:cubicBezTo>
                        <a:pt x="60" y="7"/>
                        <a:pt x="57" y="22"/>
                        <a:pt x="68" y="26"/>
                      </a:cubicBezTo>
                      <a:cubicBezTo>
                        <a:pt x="66" y="19"/>
                        <a:pt x="63" y="15"/>
                        <a:pt x="63" y="7"/>
                      </a:cubicBezTo>
                      <a:cubicBezTo>
                        <a:pt x="63" y="0"/>
                        <a:pt x="66" y="0"/>
                        <a:pt x="72" y="0"/>
                      </a:cubicBezTo>
                      <a:cubicBezTo>
                        <a:pt x="78" y="0"/>
                        <a:pt x="90" y="4"/>
                        <a:pt x="90" y="9"/>
                      </a:cubicBezTo>
                      <a:cubicBezTo>
                        <a:pt x="90" y="12"/>
                        <a:pt x="88" y="15"/>
                        <a:pt x="88" y="18"/>
                      </a:cubicBezTo>
                      <a:cubicBezTo>
                        <a:pt x="92" y="16"/>
                        <a:pt x="93" y="12"/>
                        <a:pt x="96" y="12"/>
                      </a:cubicBezTo>
                      <a:cubicBezTo>
                        <a:pt x="103" y="12"/>
                        <a:pt x="102" y="19"/>
                        <a:pt x="102" y="23"/>
                      </a:cubicBezTo>
                      <a:cubicBezTo>
                        <a:pt x="103" y="23"/>
                        <a:pt x="105" y="23"/>
                        <a:pt x="106" y="23"/>
                      </a:cubicBezTo>
                      <a:cubicBezTo>
                        <a:pt x="113" y="23"/>
                        <a:pt x="137" y="36"/>
                        <a:pt x="141" y="41"/>
                      </a:cubicBezTo>
                      <a:cubicBezTo>
                        <a:pt x="140" y="42"/>
                        <a:pt x="138" y="42"/>
                        <a:pt x="137" y="42"/>
                      </a:cubicBezTo>
                      <a:cubicBezTo>
                        <a:pt x="140" y="43"/>
                        <a:pt x="142" y="42"/>
                        <a:pt x="145" y="42"/>
                      </a:cubicBezTo>
                      <a:cubicBezTo>
                        <a:pt x="146" y="44"/>
                        <a:pt x="146" y="47"/>
                        <a:pt x="145" y="49"/>
                      </a:cubicBezTo>
                      <a:cubicBezTo>
                        <a:pt x="151" y="49"/>
                        <a:pt x="154" y="49"/>
                        <a:pt x="159" y="49"/>
                      </a:cubicBezTo>
                      <a:cubicBezTo>
                        <a:pt x="159" y="62"/>
                        <a:pt x="172" y="59"/>
                        <a:pt x="176" y="64"/>
                      </a:cubicBezTo>
                      <a:cubicBezTo>
                        <a:pt x="164" y="68"/>
                        <a:pt x="159" y="76"/>
                        <a:pt x="148" y="7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92" name="Freeform 27">
                  <a:extLst>
                    <a:ext uri="{FF2B5EF4-FFF2-40B4-BE49-F238E27FC236}">
                      <a16:creationId xmlns:a16="http://schemas.microsoft.com/office/drawing/2014/main" id="{2702332F-3BCB-4651-B0CC-571A697C1A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125" y="1089025"/>
                  <a:ext cx="150813" cy="55563"/>
                </a:xfrm>
                <a:custGeom>
                  <a:avLst/>
                  <a:gdLst/>
                  <a:ahLst/>
                  <a:cxnLst>
                    <a:cxn ang="0">
                      <a:pos x="114" y="19"/>
                    </a:cxn>
                    <a:cxn ang="0">
                      <a:pos x="69" y="41"/>
                    </a:cxn>
                    <a:cxn ang="0">
                      <a:pos x="54" y="34"/>
                    </a:cxn>
                    <a:cxn ang="0">
                      <a:pos x="28" y="34"/>
                    </a:cxn>
                    <a:cxn ang="0">
                      <a:pos x="23" y="26"/>
                    </a:cxn>
                    <a:cxn ang="0">
                      <a:pos x="32" y="26"/>
                    </a:cxn>
                    <a:cxn ang="0">
                      <a:pos x="43" y="24"/>
                    </a:cxn>
                    <a:cxn ang="0">
                      <a:pos x="22" y="23"/>
                    </a:cxn>
                    <a:cxn ang="0">
                      <a:pos x="6" y="18"/>
                    </a:cxn>
                    <a:cxn ang="0">
                      <a:pos x="0" y="7"/>
                    </a:cxn>
                    <a:cxn ang="0">
                      <a:pos x="6" y="7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23" y="6"/>
                    </a:cxn>
                    <a:cxn ang="0">
                      <a:pos x="21" y="2"/>
                    </a:cxn>
                    <a:cxn ang="0">
                      <a:pos x="33" y="2"/>
                    </a:cxn>
                    <a:cxn ang="0">
                      <a:pos x="51" y="11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67" y="12"/>
                    </a:cxn>
                    <a:cxn ang="0">
                      <a:pos x="80" y="7"/>
                    </a:cxn>
                    <a:cxn ang="0">
                      <a:pos x="95" y="7"/>
                    </a:cxn>
                    <a:cxn ang="0">
                      <a:pos x="114" y="19"/>
                    </a:cxn>
                  </a:cxnLst>
                  <a:rect l="0" t="0" r="r" b="b"/>
                  <a:pathLst>
                    <a:path w="114" h="41">
                      <a:moveTo>
                        <a:pt x="114" y="19"/>
                      </a:moveTo>
                      <a:cubicBezTo>
                        <a:pt x="104" y="26"/>
                        <a:pt x="82" y="41"/>
                        <a:pt x="69" y="41"/>
                      </a:cubicBezTo>
                      <a:cubicBezTo>
                        <a:pt x="61" y="41"/>
                        <a:pt x="57" y="39"/>
                        <a:pt x="54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5" y="32"/>
                        <a:pt x="23" y="30"/>
                        <a:pt x="23" y="26"/>
                      </a:cubicBezTo>
                      <a:cubicBezTo>
                        <a:pt x="26" y="26"/>
                        <a:pt x="31" y="26"/>
                        <a:pt x="32" y="26"/>
                      </a:cubicBezTo>
                      <a:cubicBezTo>
                        <a:pt x="36" y="25"/>
                        <a:pt x="40" y="25"/>
                        <a:pt x="43" y="24"/>
                      </a:cubicBezTo>
                      <a:cubicBezTo>
                        <a:pt x="41" y="24"/>
                        <a:pt x="23" y="23"/>
                        <a:pt x="22" y="23"/>
                      </a:cubicBezTo>
                      <a:cubicBezTo>
                        <a:pt x="14" y="23"/>
                        <a:pt x="6" y="28"/>
                        <a:pt x="6" y="18"/>
                      </a:cubicBezTo>
                      <a:cubicBezTo>
                        <a:pt x="3" y="15"/>
                        <a:pt x="0" y="12"/>
                        <a:pt x="0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9" y="9"/>
                        <a:pt x="13" y="10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6" y="4"/>
                        <a:pt x="48" y="11"/>
                        <a:pt x="51" y="11"/>
                      </a:cubicBezTo>
                      <a:cubicBezTo>
                        <a:pt x="56" y="11"/>
                        <a:pt x="59" y="2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6"/>
                        <a:pt x="66" y="8"/>
                        <a:pt x="67" y="12"/>
                      </a:cubicBezTo>
                      <a:cubicBezTo>
                        <a:pt x="71" y="12"/>
                        <a:pt x="73" y="7"/>
                        <a:pt x="80" y="7"/>
                      </a:cubicBezTo>
                      <a:cubicBezTo>
                        <a:pt x="91" y="7"/>
                        <a:pt x="88" y="7"/>
                        <a:pt x="95" y="7"/>
                      </a:cubicBezTo>
                      <a:cubicBezTo>
                        <a:pt x="103" y="7"/>
                        <a:pt x="112" y="14"/>
                        <a:pt x="114" y="1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93" name="Freeform 28">
                  <a:extLst>
                    <a:ext uri="{FF2B5EF4-FFF2-40B4-BE49-F238E27FC236}">
                      <a16:creationId xmlns:a16="http://schemas.microsoft.com/office/drawing/2014/main" id="{96E589C3-1B4C-44D7-A64F-3E4BC757E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9575" y="1841500"/>
                  <a:ext cx="73025" cy="87313"/>
                </a:xfrm>
                <a:custGeom>
                  <a:avLst/>
                  <a:gdLst/>
                  <a:ahLst/>
                  <a:cxnLst>
                    <a:cxn ang="0">
                      <a:pos x="9" y="19"/>
                    </a:cxn>
                    <a:cxn ang="0">
                      <a:pos x="22" y="14"/>
                    </a:cxn>
                    <a:cxn ang="0">
                      <a:pos x="19" y="8"/>
                    </a:cxn>
                    <a:cxn ang="0">
                      <a:pos x="32" y="0"/>
                    </a:cxn>
                    <a:cxn ang="0">
                      <a:pos x="40" y="0"/>
                    </a:cxn>
                    <a:cxn ang="0">
                      <a:pos x="55" y="18"/>
                    </a:cxn>
                    <a:cxn ang="0">
                      <a:pos x="47" y="24"/>
                    </a:cxn>
                    <a:cxn ang="0">
                      <a:pos x="47" y="39"/>
                    </a:cxn>
                    <a:cxn ang="0">
                      <a:pos x="47" y="52"/>
                    </a:cxn>
                    <a:cxn ang="0">
                      <a:pos x="35" y="54"/>
                    </a:cxn>
                    <a:cxn ang="0">
                      <a:pos x="19" y="64"/>
                    </a:cxn>
                    <a:cxn ang="0">
                      <a:pos x="11" y="65"/>
                    </a:cxn>
                    <a:cxn ang="0">
                      <a:pos x="0" y="55"/>
                    </a:cxn>
                    <a:cxn ang="0">
                      <a:pos x="13" y="33"/>
                    </a:cxn>
                    <a:cxn ang="0">
                      <a:pos x="4" y="23"/>
                    </a:cxn>
                    <a:cxn ang="0">
                      <a:pos x="9" y="19"/>
                    </a:cxn>
                  </a:cxnLst>
                  <a:rect l="0" t="0" r="r" b="b"/>
                  <a:pathLst>
                    <a:path w="55" h="65">
                      <a:moveTo>
                        <a:pt x="9" y="19"/>
                      </a:moveTo>
                      <a:cubicBezTo>
                        <a:pt x="12" y="19"/>
                        <a:pt x="19" y="16"/>
                        <a:pt x="22" y="14"/>
                      </a:cubicBezTo>
                      <a:cubicBezTo>
                        <a:pt x="20" y="11"/>
                        <a:pt x="19" y="10"/>
                        <a:pt x="19" y="8"/>
                      </a:cubicBezTo>
                      <a:cubicBezTo>
                        <a:pt x="19" y="5"/>
                        <a:pt x="28" y="0"/>
                        <a:pt x="32" y="0"/>
                      </a:cubicBezTo>
                      <a:cubicBezTo>
                        <a:pt x="35" y="0"/>
                        <a:pt x="37" y="0"/>
                        <a:pt x="40" y="0"/>
                      </a:cubicBezTo>
                      <a:cubicBezTo>
                        <a:pt x="50" y="0"/>
                        <a:pt x="55" y="10"/>
                        <a:pt x="55" y="18"/>
                      </a:cubicBezTo>
                      <a:cubicBezTo>
                        <a:pt x="55" y="21"/>
                        <a:pt x="47" y="21"/>
                        <a:pt x="47" y="24"/>
                      </a:cubicBezTo>
                      <a:cubicBezTo>
                        <a:pt x="47" y="27"/>
                        <a:pt x="47" y="39"/>
                        <a:pt x="47" y="39"/>
                      </a:cubicBezTo>
                      <a:cubicBezTo>
                        <a:pt x="47" y="43"/>
                        <a:pt x="50" y="48"/>
                        <a:pt x="47" y="52"/>
                      </a:cubicBezTo>
                      <a:cubicBezTo>
                        <a:pt x="44" y="54"/>
                        <a:pt x="40" y="54"/>
                        <a:pt x="35" y="54"/>
                      </a:cubicBezTo>
                      <a:cubicBezTo>
                        <a:pt x="28" y="54"/>
                        <a:pt x="23" y="61"/>
                        <a:pt x="19" y="64"/>
                      </a:cubicBezTo>
                      <a:cubicBezTo>
                        <a:pt x="17" y="65"/>
                        <a:pt x="13" y="65"/>
                        <a:pt x="11" y="65"/>
                      </a:cubicBezTo>
                      <a:cubicBezTo>
                        <a:pt x="6" y="65"/>
                        <a:pt x="0" y="60"/>
                        <a:pt x="0" y="55"/>
                      </a:cubicBezTo>
                      <a:cubicBezTo>
                        <a:pt x="0" y="44"/>
                        <a:pt x="11" y="43"/>
                        <a:pt x="13" y="33"/>
                      </a:cubicBezTo>
                      <a:cubicBezTo>
                        <a:pt x="8" y="30"/>
                        <a:pt x="4" y="28"/>
                        <a:pt x="4" y="23"/>
                      </a:cubicBezTo>
                      <a:cubicBezTo>
                        <a:pt x="4" y="18"/>
                        <a:pt x="8" y="19"/>
                        <a:pt x="9" y="1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94" name="Freeform 29">
                  <a:extLst>
                    <a:ext uri="{FF2B5EF4-FFF2-40B4-BE49-F238E27FC236}">
                      <a16:creationId xmlns:a16="http://schemas.microsoft.com/office/drawing/2014/main" id="{AA4B8A2E-B2C8-4CD3-8C37-8B01312BBC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6725" y="1758950"/>
                  <a:ext cx="139700" cy="203200"/>
                </a:xfrm>
                <a:custGeom>
                  <a:avLst/>
                  <a:gdLst/>
                  <a:ahLst/>
                  <a:cxnLst>
                    <a:cxn ang="0">
                      <a:pos x="96" y="102"/>
                    </a:cxn>
                    <a:cxn ang="0">
                      <a:pos x="91" y="128"/>
                    </a:cxn>
                    <a:cxn ang="0">
                      <a:pos x="100" y="133"/>
                    </a:cxn>
                    <a:cxn ang="0">
                      <a:pos x="70" y="139"/>
                    </a:cxn>
                    <a:cxn ang="0">
                      <a:pos x="39" y="141"/>
                    </a:cxn>
                    <a:cxn ang="0">
                      <a:pos x="26" y="148"/>
                    </a:cxn>
                    <a:cxn ang="0">
                      <a:pos x="16" y="152"/>
                    </a:cxn>
                    <a:cxn ang="0">
                      <a:pos x="32" y="133"/>
                    </a:cxn>
                    <a:cxn ang="0">
                      <a:pos x="46" y="124"/>
                    </a:cxn>
                    <a:cxn ang="0">
                      <a:pos x="26" y="123"/>
                    </a:cxn>
                    <a:cxn ang="0">
                      <a:pos x="19" y="123"/>
                    </a:cxn>
                    <a:cxn ang="0">
                      <a:pos x="28" y="96"/>
                    </a:cxn>
                    <a:cxn ang="0">
                      <a:pos x="48" y="81"/>
                    </a:cxn>
                    <a:cxn ang="0">
                      <a:pos x="40" y="70"/>
                    </a:cxn>
                    <a:cxn ang="0">
                      <a:pos x="26" y="72"/>
                    </a:cxn>
                    <a:cxn ang="0">
                      <a:pos x="23" y="59"/>
                    </a:cxn>
                    <a:cxn ang="0">
                      <a:pos x="16" y="49"/>
                    </a:cxn>
                    <a:cxn ang="0">
                      <a:pos x="12" y="55"/>
                    </a:cxn>
                    <a:cxn ang="0">
                      <a:pos x="14" y="45"/>
                    </a:cxn>
                    <a:cxn ang="0">
                      <a:pos x="8" y="38"/>
                    </a:cxn>
                    <a:cxn ang="0">
                      <a:pos x="11" y="29"/>
                    </a:cxn>
                    <a:cxn ang="0">
                      <a:pos x="8" y="20"/>
                    </a:cxn>
                    <a:cxn ang="0">
                      <a:pos x="12" y="21"/>
                    </a:cxn>
                    <a:cxn ang="0">
                      <a:pos x="16" y="14"/>
                    </a:cxn>
                    <a:cxn ang="0">
                      <a:pos x="25" y="0"/>
                    </a:cxn>
                    <a:cxn ang="0">
                      <a:pos x="42" y="4"/>
                    </a:cxn>
                    <a:cxn ang="0">
                      <a:pos x="33" y="19"/>
                    </a:cxn>
                    <a:cxn ang="0">
                      <a:pos x="47" y="46"/>
                    </a:cxn>
                    <a:cxn ang="0">
                      <a:pos x="53" y="50"/>
                    </a:cxn>
                    <a:cxn ang="0">
                      <a:pos x="84" y="89"/>
                    </a:cxn>
                    <a:cxn ang="0">
                      <a:pos x="87" y="102"/>
                    </a:cxn>
                    <a:cxn ang="0">
                      <a:pos x="92" y="102"/>
                    </a:cxn>
                  </a:cxnLst>
                  <a:rect l="0" t="0" r="r" b="b"/>
                  <a:pathLst>
                    <a:path w="105" h="152">
                      <a:moveTo>
                        <a:pt x="90" y="103"/>
                      </a:moveTo>
                      <a:cubicBezTo>
                        <a:pt x="93" y="101"/>
                        <a:pt x="92" y="102"/>
                        <a:pt x="96" y="102"/>
                      </a:cubicBezTo>
                      <a:cubicBezTo>
                        <a:pt x="101" y="102"/>
                        <a:pt x="105" y="106"/>
                        <a:pt x="105" y="110"/>
                      </a:cubicBezTo>
                      <a:cubicBezTo>
                        <a:pt x="105" y="118"/>
                        <a:pt x="94" y="122"/>
                        <a:pt x="91" y="128"/>
                      </a:cubicBezTo>
                      <a:cubicBezTo>
                        <a:pt x="95" y="129"/>
                        <a:pt x="97" y="130"/>
                        <a:pt x="100" y="13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96" y="137"/>
                        <a:pt x="93" y="139"/>
                        <a:pt x="87" y="139"/>
                      </a:cubicBezTo>
                      <a:cubicBezTo>
                        <a:pt x="82" y="139"/>
                        <a:pt x="72" y="139"/>
                        <a:pt x="70" y="139"/>
                      </a:cubicBezTo>
                      <a:cubicBezTo>
                        <a:pt x="65" y="139"/>
                        <a:pt x="53" y="143"/>
                        <a:pt x="47" y="143"/>
                      </a:cubicBezTo>
                      <a:cubicBezTo>
                        <a:pt x="44" y="143"/>
                        <a:pt x="42" y="141"/>
                        <a:pt x="39" y="141"/>
                      </a:cubicBezTo>
                      <a:cubicBezTo>
                        <a:pt x="34" y="141"/>
                        <a:pt x="32" y="144"/>
                        <a:pt x="32" y="148"/>
                      </a:cubicBezTo>
                      <a:cubicBezTo>
                        <a:pt x="26" y="148"/>
                        <a:pt x="26" y="148"/>
                        <a:pt x="26" y="148"/>
                      </a:cubicBezTo>
                      <a:cubicBezTo>
                        <a:pt x="23" y="148"/>
                        <a:pt x="21" y="150"/>
                        <a:pt x="19" y="152"/>
                      </a:cubicBezTo>
                      <a:cubicBezTo>
                        <a:pt x="16" y="152"/>
                        <a:pt x="16" y="152"/>
                        <a:pt x="16" y="152"/>
                      </a:cubicBezTo>
                      <a:cubicBezTo>
                        <a:pt x="16" y="149"/>
                        <a:pt x="16" y="149"/>
                        <a:pt x="16" y="149"/>
                      </a:cubicBezTo>
                      <a:cubicBezTo>
                        <a:pt x="17" y="147"/>
                        <a:pt x="30" y="133"/>
                        <a:pt x="32" y="133"/>
                      </a:cubicBezTo>
                      <a:cubicBezTo>
                        <a:pt x="38" y="131"/>
                        <a:pt x="47" y="133"/>
                        <a:pt x="47" y="127"/>
                      </a:cubicBezTo>
                      <a:cubicBezTo>
                        <a:pt x="47" y="126"/>
                        <a:pt x="46" y="125"/>
                        <a:pt x="46" y="124"/>
                      </a:cubicBezTo>
                      <a:cubicBezTo>
                        <a:pt x="44" y="126"/>
                        <a:pt x="41" y="128"/>
                        <a:pt x="38" y="128"/>
                      </a:cubicBezTo>
                      <a:cubicBezTo>
                        <a:pt x="32" y="128"/>
                        <a:pt x="30" y="123"/>
                        <a:pt x="26" y="123"/>
                      </a:cubicBezTo>
                      <a:cubicBezTo>
                        <a:pt x="23" y="123"/>
                        <a:pt x="23" y="125"/>
                        <a:pt x="21" y="125"/>
                      </a:cubicBezTo>
                      <a:cubicBezTo>
                        <a:pt x="20" y="125"/>
                        <a:pt x="19" y="124"/>
                        <a:pt x="19" y="123"/>
                      </a:cubicBezTo>
                      <a:cubicBezTo>
                        <a:pt x="19" y="116"/>
                        <a:pt x="31" y="116"/>
                        <a:pt x="31" y="109"/>
                      </a:cubicBezTo>
                      <a:cubicBezTo>
                        <a:pt x="31" y="103"/>
                        <a:pt x="28" y="101"/>
                        <a:pt x="28" y="96"/>
                      </a:cubicBezTo>
                      <a:cubicBezTo>
                        <a:pt x="36" y="96"/>
                        <a:pt x="45" y="92"/>
                        <a:pt x="48" y="88"/>
                      </a:cubicBezTo>
                      <a:cubicBezTo>
                        <a:pt x="48" y="81"/>
                        <a:pt x="48" y="81"/>
                        <a:pt x="48" y="81"/>
                      </a:cubicBezTo>
                      <a:cubicBezTo>
                        <a:pt x="43" y="82"/>
                        <a:pt x="37" y="81"/>
                        <a:pt x="37" y="77"/>
                      </a:cubicBezTo>
                      <a:cubicBezTo>
                        <a:pt x="37" y="73"/>
                        <a:pt x="39" y="72"/>
                        <a:pt x="40" y="70"/>
                      </a:cubicBezTo>
                      <a:cubicBezTo>
                        <a:pt x="39" y="70"/>
                        <a:pt x="38" y="70"/>
                        <a:pt x="36" y="70"/>
                      </a:cubicBezTo>
                      <a:cubicBezTo>
                        <a:pt x="32" y="70"/>
                        <a:pt x="30" y="72"/>
                        <a:pt x="26" y="72"/>
                      </a:cubicBezTo>
                      <a:cubicBezTo>
                        <a:pt x="22" y="72"/>
                        <a:pt x="19" y="72"/>
                        <a:pt x="19" y="69"/>
                      </a:cubicBezTo>
                      <a:cubicBezTo>
                        <a:pt x="19" y="65"/>
                        <a:pt x="23" y="63"/>
                        <a:pt x="23" y="59"/>
                      </a:cubicBezTo>
                      <a:cubicBezTo>
                        <a:pt x="23" y="55"/>
                        <a:pt x="22" y="55"/>
                        <a:pt x="23" y="51"/>
                      </a:cubicBezTo>
                      <a:cubicBezTo>
                        <a:pt x="20" y="51"/>
                        <a:pt x="17" y="50"/>
                        <a:pt x="16" y="49"/>
                      </a:cubicBezTo>
                      <a:cubicBezTo>
                        <a:pt x="14" y="52"/>
                        <a:pt x="15" y="54"/>
                        <a:pt x="16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2" y="52"/>
                        <a:pt x="12" y="51"/>
                        <a:pt x="12" y="48"/>
                      </a:cubicBezTo>
                      <a:cubicBezTo>
                        <a:pt x="12" y="47"/>
                        <a:pt x="13" y="46"/>
                        <a:pt x="14" y="45"/>
                      </a:cubicBezTo>
                      <a:cubicBezTo>
                        <a:pt x="14" y="41"/>
                        <a:pt x="14" y="41"/>
                        <a:pt x="14" y="41"/>
                      </a:cubicBezTo>
                      <a:cubicBezTo>
                        <a:pt x="12" y="41"/>
                        <a:pt x="8" y="40"/>
                        <a:pt x="8" y="38"/>
                      </a:cubicBezTo>
                      <a:cubicBezTo>
                        <a:pt x="8" y="36"/>
                        <a:pt x="11" y="32"/>
                        <a:pt x="11" y="32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4" y="27"/>
                        <a:pt x="0" y="26"/>
                        <a:pt x="0" y="2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8" y="23"/>
                        <a:pt x="10" y="24"/>
                        <a:pt x="11" y="24"/>
                      </a:cubicBezTo>
                      <a:cubicBezTo>
                        <a:pt x="12" y="24"/>
                        <a:pt x="12" y="22"/>
                        <a:pt x="12" y="21"/>
                      </a:cubicBezTo>
                      <a:cubicBezTo>
                        <a:pt x="12" y="21"/>
                        <a:pt x="10" y="20"/>
                        <a:pt x="10" y="19"/>
                      </a:cubicBezTo>
                      <a:cubicBezTo>
                        <a:pt x="10" y="15"/>
                        <a:pt x="13" y="14"/>
                        <a:pt x="16" y="14"/>
                      </a:cubicBezTo>
                      <a:cubicBezTo>
                        <a:pt x="16" y="10"/>
                        <a:pt x="18" y="8"/>
                        <a:pt x="18" y="6"/>
                      </a:cubicBezTo>
                      <a:cubicBezTo>
                        <a:pt x="18" y="4"/>
                        <a:pt x="23" y="0"/>
                        <a:pt x="25" y="0"/>
                      </a:cubicBezTo>
                      <a:cubicBezTo>
                        <a:pt x="30" y="0"/>
                        <a:pt x="35" y="0"/>
                        <a:pt x="38" y="0"/>
                      </a:cubicBezTo>
                      <a:cubicBezTo>
                        <a:pt x="40" y="0"/>
                        <a:pt x="42" y="3"/>
                        <a:pt x="42" y="4"/>
                      </a:cubicBezTo>
                      <a:cubicBezTo>
                        <a:pt x="42" y="10"/>
                        <a:pt x="33" y="10"/>
                        <a:pt x="31" y="16"/>
                      </a:cubicBezTo>
                      <a:cubicBezTo>
                        <a:pt x="31" y="17"/>
                        <a:pt x="32" y="18"/>
                        <a:pt x="33" y="19"/>
                      </a:cubicBezTo>
                      <a:cubicBezTo>
                        <a:pt x="59" y="19"/>
                        <a:pt x="59" y="19"/>
                        <a:pt x="59" y="19"/>
                      </a:cubicBezTo>
                      <a:cubicBezTo>
                        <a:pt x="60" y="32"/>
                        <a:pt x="47" y="37"/>
                        <a:pt x="47" y="46"/>
                      </a:cubicBezTo>
                      <a:cubicBezTo>
                        <a:pt x="45" y="47"/>
                        <a:pt x="44" y="48"/>
                        <a:pt x="43" y="50"/>
                      </a:cubicBezTo>
                      <a:cubicBezTo>
                        <a:pt x="48" y="51"/>
                        <a:pt x="50" y="49"/>
                        <a:pt x="53" y="50"/>
                      </a:cubicBezTo>
                      <a:cubicBezTo>
                        <a:pt x="62" y="53"/>
                        <a:pt x="60" y="63"/>
                        <a:pt x="66" y="69"/>
                      </a:cubicBezTo>
                      <a:cubicBezTo>
                        <a:pt x="73" y="76"/>
                        <a:pt x="84" y="79"/>
                        <a:pt x="84" y="89"/>
                      </a:cubicBezTo>
                      <a:cubicBezTo>
                        <a:pt x="84" y="93"/>
                        <a:pt x="89" y="95"/>
                        <a:pt x="89" y="99"/>
                      </a:cubicBezTo>
                      <a:cubicBezTo>
                        <a:pt x="89" y="100"/>
                        <a:pt x="88" y="101"/>
                        <a:pt x="87" y="102"/>
                      </a:cubicBezTo>
                      <a:cubicBezTo>
                        <a:pt x="87" y="105"/>
                        <a:pt x="87" y="105"/>
                        <a:pt x="87" y="105"/>
                      </a:cubicBezTo>
                      <a:cubicBezTo>
                        <a:pt x="90" y="104"/>
                        <a:pt x="90" y="103"/>
                        <a:pt x="92" y="102"/>
                      </a:cubicBezTo>
                      <a:lnTo>
                        <a:pt x="90" y="10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95" name="Freeform 31">
                  <a:extLst>
                    <a:ext uri="{FF2B5EF4-FFF2-40B4-BE49-F238E27FC236}">
                      <a16:creationId xmlns:a16="http://schemas.microsoft.com/office/drawing/2014/main" id="{27364991-AE48-4CC6-AD1F-6F509A6668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2638" y="2203450"/>
                  <a:ext cx="46038" cy="301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8"/>
                    </a:cxn>
                    <a:cxn ang="0">
                      <a:pos x="7" y="10"/>
                    </a:cxn>
                    <a:cxn ang="0">
                      <a:pos x="27" y="21"/>
                    </a:cxn>
                    <a:cxn ang="0">
                      <a:pos x="30" y="23"/>
                    </a:cxn>
                    <a:cxn ang="0">
                      <a:pos x="33" y="20"/>
                    </a:cxn>
                    <a:cxn ang="0">
                      <a:pos x="31" y="13"/>
                    </a:cxn>
                    <a:cxn ang="0">
                      <a:pos x="33" y="8"/>
                    </a:cxn>
                    <a:cxn ang="0">
                      <a:pos x="35" y="3"/>
                    </a:cxn>
                    <a:cxn ang="0">
                      <a:pos x="20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5" h="23">
                      <a:moveTo>
                        <a:pt x="0" y="5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2" y="10"/>
                        <a:pt x="5" y="10"/>
                        <a:pt x="7" y="10"/>
                      </a:cubicBezTo>
                      <a:cubicBezTo>
                        <a:pt x="14" y="12"/>
                        <a:pt x="19" y="20"/>
                        <a:pt x="27" y="21"/>
                      </a:cubicBezTo>
                      <a:cubicBezTo>
                        <a:pt x="27" y="23"/>
                        <a:pt x="29" y="23"/>
                        <a:pt x="30" y="23"/>
                      </a:cubicBezTo>
                      <a:cubicBezTo>
                        <a:pt x="32" y="23"/>
                        <a:pt x="33" y="21"/>
                        <a:pt x="33" y="20"/>
                      </a:cubicBezTo>
                      <a:cubicBezTo>
                        <a:pt x="33" y="17"/>
                        <a:pt x="31" y="16"/>
                        <a:pt x="31" y="13"/>
                      </a:cubicBezTo>
                      <a:cubicBezTo>
                        <a:pt x="31" y="11"/>
                        <a:pt x="33" y="8"/>
                        <a:pt x="33" y="8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28" y="2"/>
                        <a:pt x="25" y="6"/>
                        <a:pt x="20" y="6"/>
                      </a:cubicBezTo>
                      <a:cubicBezTo>
                        <a:pt x="14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96" name="Freeform 32">
                  <a:extLst>
                    <a:ext uri="{FF2B5EF4-FFF2-40B4-BE49-F238E27FC236}">
                      <a16:creationId xmlns:a16="http://schemas.microsoft.com/office/drawing/2014/main" id="{124CD938-5248-4BC4-B681-6AF4CEEF6D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7550" y="2111375"/>
                  <a:ext cx="15875" cy="30163"/>
                </a:xfrm>
                <a:custGeom>
                  <a:avLst/>
                  <a:gdLst/>
                  <a:ahLst/>
                  <a:cxnLst>
                    <a:cxn ang="0">
                      <a:pos x="3" y="5"/>
                    </a:cxn>
                    <a:cxn ang="0">
                      <a:pos x="10" y="0"/>
                    </a:cxn>
                    <a:cxn ang="0">
                      <a:pos x="12" y="5"/>
                    </a:cxn>
                    <a:cxn ang="0">
                      <a:pos x="8" y="23"/>
                    </a:cxn>
                    <a:cxn ang="0">
                      <a:pos x="0" y="6"/>
                    </a:cxn>
                    <a:cxn ang="0">
                      <a:pos x="3" y="5"/>
                    </a:cxn>
                  </a:cxnLst>
                  <a:rect l="0" t="0" r="r" b="b"/>
                  <a:pathLst>
                    <a:path w="12" h="23">
                      <a:moveTo>
                        <a:pt x="3" y="5"/>
                      </a:moveTo>
                      <a:cubicBezTo>
                        <a:pt x="6" y="5"/>
                        <a:pt x="8" y="1"/>
                        <a:pt x="10" y="0"/>
                      </a:cubicBezTo>
                      <a:cubicBezTo>
                        <a:pt x="10" y="3"/>
                        <a:pt x="11" y="5"/>
                        <a:pt x="12" y="5"/>
                      </a:cubicBezTo>
                      <a:cubicBezTo>
                        <a:pt x="11" y="11"/>
                        <a:pt x="10" y="20"/>
                        <a:pt x="8" y="23"/>
                      </a:cubicBezTo>
                      <a:cubicBezTo>
                        <a:pt x="4" y="22"/>
                        <a:pt x="2" y="9"/>
                        <a:pt x="0" y="6"/>
                      </a:cubicBezTo>
                      <a:cubicBezTo>
                        <a:pt x="1" y="6"/>
                        <a:pt x="2" y="5"/>
                        <a:pt x="3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97" name="Freeform 33">
                  <a:extLst>
                    <a:ext uri="{FF2B5EF4-FFF2-40B4-BE49-F238E27FC236}">
                      <a16:creationId xmlns:a16="http://schemas.microsoft.com/office/drawing/2014/main" id="{07D1072E-D02D-46A5-9D80-8C29B09664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4375" y="2144713"/>
                  <a:ext cx="25400" cy="44450"/>
                </a:xfrm>
                <a:custGeom>
                  <a:avLst/>
                  <a:gdLst/>
                  <a:ahLst/>
                  <a:cxnLst>
                    <a:cxn ang="0">
                      <a:pos x="5" y="15"/>
                    </a:cxn>
                    <a:cxn ang="0">
                      <a:pos x="0" y="6"/>
                    </a:cxn>
                    <a:cxn ang="0">
                      <a:pos x="9" y="0"/>
                    </a:cxn>
                    <a:cxn ang="0">
                      <a:pos x="15" y="3"/>
                    </a:cxn>
                    <a:cxn ang="0">
                      <a:pos x="18" y="21"/>
                    </a:cxn>
                    <a:cxn ang="0">
                      <a:pos x="6" y="33"/>
                    </a:cxn>
                    <a:cxn ang="0">
                      <a:pos x="2" y="24"/>
                    </a:cxn>
                    <a:cxn ang="0">
                      <a:pos x="5" y="15"/>
                    </a:cxn>
                  </a:cxnLst>
                  <a:rect l="0" t="0" r="r" b="b"/>
                  <a:pathLst>
                    <a:path w="19" h="33">
                      <a:moveTo>
                        <a:pt x="5" y="15"/>
                      </a:moveTo>
                      <a:cubicBezTo>
                        <a:pt x="5" y="12"/>
                        <a:pt x="1" y="9"/>
                        <a:pt x="0" y="6"/>
                      </a:cubicBezTo>
                      <a:cubicBezTo>
                        <a:pt x="5" y="4"/>
                        <a:pt x="5" y="0"/>
                        <a:pt x="9" y="0"/>
                      </a:cubicBezTo>
                      <a:cubicBezTo>
                        <a:pt x="13" y="0"/>
                        <a:pt x="14" y="3"/>
                        <a:pt x="15" y="3"/>
                      </a:cubicBezTo>
                      <a:cubicBezTo>
                        <a:pt x="19" y="10"/>
                        <a:pt x="18" y="14"/>
                        <a:pt x="18" y="21"/>
                      </a:cubicBezTo>
                      <a:cubicBezTo>
                        <a:pt x="18" y="27"/>
                        <a:pt x="10" y="33"/>
                        <a:pt x="6" y="33"/>
                      </a:cubicBezTo>
                      <a:cubicBezTo>
                        <a:pt x="2" y="33"/>
                        <a:pt x="2" y="27"/>
                        <a:pt x="2" y="24"/>
                      </a:cubicBezTo>
                      <a:cubicBezTo>
                        <a:pt x="2" y="20"/>
                        <a:pt x="5" y="18"/>
                        <a:pt x="5" y="1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98" name="Freeform 34">
                  <a:extLst>
                    <a:ext uri="{FF2B5EF4-FFF2-40B4-BE49-F238E27FC236}">
                      <a16:creationId xmlns:a16="http://schemas.microsoft.com/office/drawing/2014/main" id="{5A62017E-B256-4738-BE0B-944E1DAB80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125" y="2171700"/>
                  <a:ext cx="12700" cy="9525"/>
                </a:xfrm>
                <a:custGeom>
                  <a:avLst/>
                  <a:gdLst/>
                  <a:ahLst/>
                  <a:cxnLst>
                    <a:cxn ang="0">
                      <a:pos x="9" y="5"/>
                    </a:cxn>
                    <a:cxn ang="0">
                      <a:pos x="6" y="7"/>
                    </a:cxn>
                    <a:cxn ang="0">
                      <a:pos x="0" y="3"/>
                    </a:cxn>
                    <a:cxn ang="0">
                      <a:pos x="7" y="0"/>
                    </a:cxn>
                    <a:cxn ang="0">
                      <a:pos x="9" y="5"/>
                    </a:cxn>
                  </a:cxnLst>
                  <a:rect l="0" t="0" r="r" b="b"/>
                  <a:pathLst>
                    <a:path w="9" h="7">
                      <a:moveTo>
                        <a:pt x="9" y="5"/>
                      </a:moveTo>
                      <a:cubicBezTo>
                        <a:pt x="9" y="6"/>
                        <a:pt x="7" y="7"/>
                        <a:pt x="6" y="7"/>
                      </a:cubicBezTo>
                      <a:cubicBezTo>
                        <a:pt x="4" y="7"/>
                        <a:pt x="1" y="3"/>
                        <a:pt x="0" y="3"/>
                      </a:cubicBezTo>
                      <a:cubicBezTo>
                        <a:pt x="3" y="2"/>
                        <a:pt x="5" y="0"/>
                        <a:pt x="7" y="0"/>
                      </a:cubicBezTo>
                      <a:cubicBezTo>
                        <a:pt x="7" y="1"/>
                        <a:pt x="9" y="3"/>
                        <a:pt x="9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99" name="Freeform 35">
                  <a:extLst>
                    <a:ext uri="{FF2B5EF4-FFF2-40B4-BE49-F238E27FC236}">
                      <a16:creationId xmlns:a16="http://schemas.microsoft.com/office/drawing/2014/main" id="{B80E720B-881E-4B24-9B4D-84F2DCB9C9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363" y="1833563"/>
                  <a:ext cx="15875" cy="19050"/>
                </a:xfrm>
                <a:custGeom>
                  <a:avLst/>
                  <a:gdLst/>
                  <a:ahLst/>
                  <a:cxnLst>
                    <a:cxn ang="0">
                      <a:pos x="11" y="10"/>
                    </a:cxn>
                    <a:cxn ang="0">
                      <a:pos x="0" y="5"/>
                    </a:cxn>
                    <a:cxn ang="0">
                      <a:pos x="0" y="0"/>
                    </a:cxn>
                    <a:cxn ang="0">
                      <a:pos x="9" y="0"/>
                    </a:cxn>
                    <a:cxn ang="0">
                      <a:pos x="12" y="9"/>
                    </a:cxn>
                    <a:cxn ang="0">
                      <a:pos x="11" y="14"/>
                    </a:cxn>
                    <a:cxn ang="0">
                      <a:pos x="11" y="10"/>
                    </a:cxn>
                  </a:cxnLst>
                  <a:rect l="0" t="0" r="r" b="b"/>
                  <a:pathLst>
                    <a:path w="12" h="14">
                      <a:moveTo>
                        <a:pt x="11" y="10"/>
                      </a:moveTo>
                      <a:cubicBezTo>
                        <a:pt x="5" y="10"/>
                        <a:pt x="0" y="9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6"/>
                        <a:pt x="12" y="5"/>
                        <a:pt x="12" y="9"/>
                      </a:cubicBezTo>
                      <a:cubicBezTo>
                        <a:pt x="12" y="13"/>
                        <a:pt x="11" y="12"/>
                        <a:pt x="11" y="14"/>
                      </a:cubicBezTo>
                      <a:cubicBezTo>
                        <a:pt x="11" y="13"/>
                        <a:pt x="11" y="12"/>
                        <a:pt x="11" y="1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00" name="Freeform 37">
                  <a:extLst>
                    <a:ext uri="{FF2B5EF4-FFF2-40B4-BE49-F238E27FC236}">
                      <a16:creationId xmlns:a16="http://schemas.microsoft.com/office/drawing/2014/main" id="{8B178D8C-10E0-419F-9479-F73CC405D9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4713" y="1773238"/>
                  <a:ext cx="15875" cy="23813"/>
                </a:xfrm>
                <a:custGeom>
                  <a:avLst/>
                  <a:gdLst/>
                  <a:ahLst/>
                  <a:cxnLst>
                    <a:cxn ang="0">
                      <a:pos x="8" y="6"/>
                    </a:cxn>
                    <a:cxn ang="0">
                      <a:pos x="1" y="17"/>
                    </a:cxn>
                    <a:cxn ang="0">
                      <a:pos x="1" y="11"/>
                    </a:cxn>
                    <a:cxn ang="0">
                      <a:pos x="11" y="0"/>
                    </a:cxn>
                    <a:cxn ang="0">
                      <a:pos x="8" y="6"/>
                    </a:cxn>
                  </a:cxnLst>
                  <a:rect l="0" t="0" r="r" b="b"/>
                  <a:pathLst>
                    <a:path w="11" h="17">
                      <a:moveTo>
                        <a:pt x="8" y="6"/>
                      </a:moveTo>
                      <a:cubicBezTo>
                        <a:pt x="8" y="11"/>
                        <a:pt x="4" y="13"/>
                        <a:pt x="1" y="17"/>
                      </a:cubicBezTo>
                      <a:cubicBezTo>
                        <a:pt x="0" y="15"/>
                        <a:pt x="1" y="14"/>
                        <a:pt x="1" y="11"/>
                      </a:cubicBezTo>
                      <a:cubicBezTo>
                        <a:pt x="1" y="9"/>
                        <a:pt x="3" y="1"/>
                        <a:pt x="11" y="0"/>
                      </a:cubicBezTo>
                      <a:cubicBezTo>
                        <a:pt x="10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501" name="Freeform 38">
                  <a:extLst>
                    <a:ext uri="{FF2B5EF4-FFF2-40B4-BE49-F238E27FC236}">
                      <a16:creationId xmlns:a16="http://schemas.microsoft.com/office/drawing/2014/main" id="{50EE58EA-0260-40DA-B565-606A724688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6625" y="1744663"/>
                  <a:ext cx="20638" cy="26988"/>
                </a:xfrm>
                <a:custGeom>
                  <a:avLst/>
                  <a:gdLst/>
                  <a:ahLst/>
                  <a:cxnLst>
                    <a:cxn ang="0">
                      <a:pos x="12" y="10"/>
                    </a:cxn>
                    <a:cxn ang="0">
                      <a:pos x="12" y="16"/>
                    </a:cxn>
                    <a:cxn ang="0">
                      <a:pos x="5" y="20"/>
                    </a:cxn>
                    <a:cxn ang="0">
                      <a:pos x="0" y="13"/>
                    </a:cxn>
                    <a:cxn ang="0">
                      <a:pos x="10" y="10"/>
                    </a:cxn>
                    <a:cxn ang="0">
                      <a:pos x="7" y="5"/>
                    </a:cxn>
                    <a:cxn ang="0">
                      <a:pos x="11" y="0"/>
                    </a:cxn>
                    <a:cxn ang="0">
                      <a:pos x="16" y="5"/>
                    </a:cxn>
                    <a:cxn ang="0">
                      <a:pos x="12" y="10"/>
                    </a:cxn>
                  </a:cxnLst>
                  <a:rect l="0" t="0" r="r" b="b"/>
                  <a:pathLst>
                    <a:path w="16" h="20">
                      <a:moveTo>
                        <a:pt x="12" y="10"/>
                      </a:moveTo>
                      <a:cubicBezTo>
                        <a:pt x="12" y="12"/>
                        <a:pt x="12" y="14"/>
                        <a:pt x="12" y="16"/>
                      </a:cubicBezTo>
                      <a:cubicBezTo>
                        <a:pt x="12" y="17"/>
                        <a:pt x="6" y="20"/>
                        <a:pt x="5" y="20"/>
                      </a:cubicBezTo>
                      <a:cubicBezTo>
                        <a:pt x="1" y="20"/>
                        <a:pt x="0" y="16"/>
                        <a:pt x="0" y="13"/>
                      </a:cubicBezTo>
                      <a:cubicBezTo>
                        <a:pt x="4" y="13"/>
                        <a:pt x="6" y="10"/>
                        <a:pt x="10" y="10"/>
                      </a:cubicBezTo>
                      <a:cubicBezTo>
                        <a:pt x="9" y="8"/>
                        <a:pt x="7" y="7"/>
                        <a:pt x="7" y="5"/>
                      </a:cubicBezTo>
                      <a:cubicBezTo>
                        <a:pt x="7" y="2"/>
                        <a:pt x="11" y="0"/>
                        <a:pt x="11" y="0"/>
                      </a:cubicBezTo>
                      <a:cubicBezTo>
                        <a:pt x="13" y="3"/>
                        <a:pt x="14" y="4"/>
                        <a:pt x="16" y="5"/>
                      </a:cubicBezTo>
                      <a:cubicBezTo>
                        <a:pt x="15" y="7"/>
                        <a:pt x="13" y="10"/>
                        <a:pt x="12" y="1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</p:grpSp>
        </p:grpSp>
        <p:grpSp>
          <p:nvGrpSpPr>
            <p:cNvPr id="393" name="Group 363">
              <a:extLst>
                <a:ext uri="{FF2B5EF4-FFF2-40B4-BE49-F238E27FC236}">
                  <a16:creationId xmlns:a16="http://schemas.microsoft.com/office/drawing/2014/main" id="{D6FEA316-796F-45AF-A282-2BB417ECBB08}"/>
                </a:ext>
              </a:extLst>
            </p:cNvPr>
            <p:cNvGrpSpPr/>
            <p:nvPr/>
          </p:nvGrpSpPr>
          <p:grpSpPr>
            <a:xfrm>
              <a:off x="5105582" y="3000650"/>
              <a:ext cx="941496" cy="822457"/>
              <a:chOff x="6275388" y="2879725"/>
              <a:chExt cx="966788" cy="844551"/>
            </a:xfrm>
            <a:grpFill/>
          </p:grpSpPr>
          <p:sp>
            <p:nvSpPr>
              <p:cNvPr id="469" name="Freeform 9">
                <a:extLst>
                  <a:ext uri="{FF2B5EF4-FFF2-40B4-BE49-F238E27FC236}">
                    <a16:creationId xmlns:a16="http://schemas.microsoft.com/office/drawing/2014/main" id="{2C17E618-E628-4973-BEF5-8C3384CF1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88" y="2879725"/>
                <a:ext cx="339725" cy="1762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160" y="39"/>
                  </a:cxn>
                  <a:cxn ang="0">
                    <a:pos x="173" y="45"/>
                  </a:cxn>
                  <a:cxn ang="0">
                    <a:pos x="179" y="49"/>
                  </a:cxn>
                  <a:cxn ang="0">
                    <a:pos x="203" y="71"/>
                  </a:cxn>
                  <a:cxn ang="0">
                    <a:pos x="217" y="78"/>
                  </a:cxn>
                  <a:cxn ang="0">
                    <a:pos x="208" y="85"/>
                  </a:cxn>
                  <a:cxn ang="0">
                    <a:pos x="217" y="96"/>
                  </a:cxn>
                  <a:cxn ang="0">
                    <a:pos x="224" y="108"/>
                  </a:cxn>
                  <a:cxn ang="0">
                    <a:pos x="233" y="113"/>
                  </a:cxn>
                  <a:cxn ang="0">
                    <a:pos x="237" y="118"/>
                  </a:cxn>
                  <a:cxn ang="0">
                    <a:pos x="242" y="119"/>
                  </a:cxn>
                  <a:cxn ang="0">
                    <a:pos x="247" y="124"/>
                  </a:cxn>
                  <a:cxn ang="0">
                    <a:pos x="255" y="126"/>
                  </a:cxn>
                  <a:cxn ang="0">
                    <a:pos x="250" y="133"/>
                  </a:cxn>
                  <a:cxn ang="0">
                    <a:pos x="247" y="133"/>
                  </a:cxn>
                  <a:cxn ang="0">
                    <a:pos x="239" y="127"/>
                  </a:cxn>
                  <a:cxn ang="0">
                    <a:pos x="227" y="127"/>
                  </a:cxn>
                  <a:cxn ang="0">
                    <a:pos x="210" y="116"/>
                  </a:cxn>
                  <a:cxn ang="0">
                    <a:pos x="206" y="113"/>
                  </a:cxn>
                  <a:cxn ang="0">
                    <a:pos x="175" y="92"/>
                  </a:cxn>
                  <a:cxn ang="0">
                    <a:pos x="158" y="103"/>
                  </a:cxn>
                  <a:cxn ang="0">
                    <a:pos x="156" y="113"/>
                  </a:cxn>
                  <a:cxn ang="0">
                    <a:pos x="139" y="113"/>
                  </a:cxn>
                  <a:cxn ang="0">
                    <a:pos x="113" y="100"/>
                  </a:cxn>
                  <a:cxn ang="0">
                    <a:pos x="107" y="102"/>
                  </a:cxn>
                  <a:cxn ang="0">
                    <a:pos x="98" y="102"/>
                  </a:cxn>
                  <a:cxn ang="0">
                    <a:pos x="90" y="99"/>
                  </a:cxn>
                  <a:cxn ang="0">
                    <a:pos x="101" y="90"/>
                  </a:cxn>
                  <a:cxn ang="0">
                    <a:pos x="96" y="71"/>
                  </a:cxn>
                  <a:cxn ang="0">
                    <a:pos x="77" y="59"/>
                  </a:cxn>
                  <a:cxn ang="0">
                    <a:pos x="53" y="54"/>
                  </a:cxn>
                  <a:cxn ang="0">
                    <a:pos x="37" y="45"/>
                  </a:cxn>
                  <a:cxn ang="0">
                    <a:pos x="37" y="41"/>
                  </a:cxn>
                  <a:cxn ang="0">
                    <a:pos x="30" y="49"/>
                  </a:cxn>
                  <a:cxn ang="0">
                    <a:pos x="26" y="48"/>
                  </a:cxn>
                  <a:cxn ang="0">
                    <a:pos x="24" y="38"/>
                  </a:cxn>
                  <a:cxn ang="0">
                    <a:pos x="16" y="33"/>
                  </a:cxn>
                  <a:cxn ang="0">
                    <a:pos x="38" y="25"/>
                  </a:cxn>
                  <a:cxn ang="0">
                    <a:pos x="35" y="25"/>
                  </a:cxn>
                  <a:cxn ang="0">
                    <a:pos x="23" y="27"/>
                  </a:cxn>
                  <a:cxn ang="0">
                    <a:pos x="16" y="26"/>
                  </a:cxn>
                  <a:cxn ang="0">
                    <a:pos x="14" y="22"/>
                  </a:cxn>
                  <a:cxn ang="0">
                    <a:pos x="0" y="12"/>
                  </a:cxn>
                  <a:cxn ang="0">
                    <a:pos x="6" y="8"/>
                  </a:cxn>
                  <a:cxn ang="0">
                    <a:pos x="23" y="0"/>
                  </a:cxn>
                  <a:cxn ang="0">
                    <a:pos x="44" y="9"/>
                  </a:cxn>
                  <a:cxn ang="0">
                    <a:pos x="44" y="25"/>
                  </a:cxn>
                  <a:cxn ang="0">
                    <a:pos x="50" y="29"/>
                  </a:cxn>
                  <a:cxn ang="0">
                    <a:pos x="59" y="38"/>
                  </a:cxn>
                  <a:cxn ang="0">
                    <a:pos x="67" y="30"/>
                  </a:cxn>
                  <a:cxn ang="0">
                    <a:pos x="78" y="25"/>
                  </a:cxn>
                  <a:cxn ang="0">
                    <a:pos x="92" y="14"/>
                  </a:cxn>
                  <a:cxn ang="0">
                    <a:pos x="98" y="17"/>
                  </a:cxn>
                  <a:cxn ang="0">
                    <a:pos x="109" y="25"/>
                  </a:cxn>
                  <a:cxn ang="0">
                    <a:pos x="121" y="25"/>
                  </a:cxn>
                  <a:cxn ang="0">
                    <a:pos x="130" y="29"/>
                  </a:cxn>
                  <a:cxn ang="0">
                    <a:pos x="130" y="30"/>
                  </a:cxn>
                  <a:cxn ang="0">
                    <a:pos x="128" y="28"/>
                  </a:cxn>
                </a:cxnLst>
                <a:rect l="0" t="0" r="r" b="b"/>
                <a:pathLst>
                  <a:path w="255" h="133">
                    <a:moveTo>
                      <a:pt x="128" y="28"/>
                    </a:moveTo>
                    <a:cubicBezTo>
                      <a:pt x="133" y="33"/>
                      <a:pt x="149" y="39"/>
                      <a:pt x="160" y="39"/>
                    </a:cubicBezTo>
                    <a:cubicBezTo>
                      <a:pt x="165" y="39"/>
                      <a:pt x="168" y="45"/>
                      <a:pt x="173" y="45"/>
                    </a:cubicBezTo>
                    <a:cubicBezTo>
                      <a:pt x="173" y="48"/>
                      <a:pt x="176" y="49"/>
                      <a:pt x="179" y="49"/>
                    </a:cubicBezTo>
                    <a:cubicBezTo>
                      <a:pt x="193" y="54"/>
                      <a:pt x="192" y="66"/>
                      <a:pt x="203" y="71"/>
                    </a:cubicBezTo>
                    <a:cubicBezTo>
                      <a:pt x="207" y="73"/>
                      <a:pt x="217" y="68"/>
                      <a:pt x="217" y="78"/>
                    </a:cubicBezTo>
                    <a:cubicBezTo>
                      <a:pt x="217" y="83"/>
                      <a:pt x="208" y="81"/>
                      <a:pt x="208" y="85"/>
                    </a:cubicBezTo>
                    <a:cubicBezTo>
                      <a:pt x="208" y="87"/>
                      <a:pt x="216" y="95"/>
                      <a:pt x="217" y="96"/>
                    </a:cubicBezTo>
                    <a:cubicBezTo>
                      <a:pt x="221" y="100"/>
                      <a:pt x="220" y="103"/>
                      <a:pt x="224" y="108"/>
                    </a:cubicBezTo>
                    <a:cubicBezTo>
                      <a:pt x="225" y="111"/>
                      <a:pt x="230" y="113"/>
                      <a:pt x="233" y="113"/>
                    </a:cubicBezTo>
                    <a:cubicBezTo>
                      <a:pt x="235" y="113"/>
                      <a:pt x="236" y="116"/>
                      <a:pt x="237" y="118"/>
                    </a:cubicBezTo>
                    <a:cubicBezTo>
                      <a:pt x="238" y="120"/>
                      <a:pt x="240" y="118"/>
                      <a:pt x="242" y="119"/>
                    </a:cubicBezTo>
                    <a:cubicBezTo>
                      <a:pt x="245" y="119"/>
                      <a:pt x="246" y="122"/>
                      <a:pt x="247" y="124"/>
                    </a:cubicBezTo>
                    <a:cubicBezTo>
                      <a:pt x="247" y="126"/>
                      <a:pt x="254" y="125"/>
                      <a:pt x="255" y="126"/>
                    </a:cubicBezTo>
                    <a:cubicBezTo>
                      <a:pt x="253" y="127"/>
                      <a:pt x="250" y="130"/>
                      <a:pt x="250" y="133"/>
                    </a:cubicBezTo>
                    <a:cubicBezTo>
                      <a:pt x="249" y="133"/>
                      <a:pt x="248" y="133"/>
                      <a:pt x="247" y="133"/>
                    </a:cubicBezTo>
                    <a:cubicBezTo>
                      <a:pt x="246" y="133"/>
                      <a:pt x="240" y="128"/>
                      <a:pt x="239" y="127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1" y="126"/>
                      <a:pt x="210" y="121"/>
                      <a:pt x="210" y="116"/>
                    </a:cubicBezTo>
                    <a:cubicBezTo>
                      <a:pt x="210" y="115"/>
                      <a:pt x="207" y="114"/>
                      <a:pt x="206" y="113"/>
                    </a:cubicBezTo>
                    <a:cubicBezTo>
                      <a:pt x="197" y="104"/>
                      <a:pt x="189" y="92"/>
                      <a:pt x="175" y="92"/>
                    </a:cubicBezTo>
                    <a:cubicBezTo>
                      <a:pt x="164" y="92"/>
                      <a:pt x="165" y="100"/>
                      <a:pt x="158" y="103"/>
                    </a:cubicBezTo>
                    <a:cubicBezTo>
                      <a:pt x="160" y="108"/>
                      <a:pt x="156" y="110"/>
                      <a:pt x="156" y="113"/>
                    </a:cubicBezTo>
                    <a:cubicBezTo>
                      <a:pt x="146" y="113"/>
                      <a:pt x="144" y="113"/>
                      <a:pt x="139" y="113"/>
                    </a:cubicBezTo>
                    <a:cubicBezTo>
                      <a:pt x="128" y="113"/>
                      <a:pt x="125" y="100"/>
                      <a:pt x="113" y="100"/>
                    </a:cubicBezTo>
                    <a:cubicBezTo>
                      <a:pt x="112" y="100"/>
                      <a:pt x="107" y="100"/>
                      <a:pt x="107" y="102"/>
                    </a:cubicBezTo>
                    <a:cubicBezTo>
                      <a:pt x="98" y="102"/>
                      <a:pt x="98" y="102"/>
                      <a:pt x="98" y="102"/>
                    </a:cubicBezTo>
                    <a:cubicBezTo>
                      <a:pt x="94" y="102"/>
                      <a:pt x="90" y="102"/>
                      <a:pt x="90" y="99"/>
                    </a:cubicBezTo>
                    <a:cubicBezTo>
                      <a:pt x="90" y="93"/>
                      <a:pt x="99" y="91"/>
                      <a:pt x="101" y="90"/>
                    </a:cubicBezTo>
                    <a:cubicBezTo>
                      <a:pt x="95" y="84"/>
                      <a:pt x="98" y="78"/>
                      <a:pt x="96" y="71"/>
                    </a:cubicBezTo>
                    <a:cubicBezTo>
                      <a:pt x="94" y="66"/>
                      <a:pt x="82" y="61"/>
                      <a:pt x="77" y="59"/>
                    </a:cubicBezTo>
                    <a:cubicBezTo>
                      <a:pt x="72" y="56"/>
                      <a:pt x="60" y="54"/>
                      <a:pt x="53" y="54"/>
                    </a:cubicBezTo>
                    <a:cubicBezTo>
                      <a:pt x="47" y="54"/>
                      <a:pt x="44" y="43"/>
                      <a:pt x="37" y="45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6" y="44"/>
                      <a:pt x="34" y="49"/>
                      <a:pt x="30" y="49"/>
                    </a:cubicBezTo>
                    <a:cubicBezTo>
                      <a:pt x="29" y="49"/>
                      <a:pt x="26" y="49"/>
                      <a:pt x="26" y="48"/>
                    </a:cubicBezTo>
                    <a:cubicBezTo>
                      <a:pt x="24" y="43"/>
                      <a:pt x="26" y="41"/>
                      <a:pt x="24" y="38"/>
                    </a:cubicBezTo>
                    <a:cubicBezTo>
                      <a:pt x="22" y="34"/>
                      <a:pt x="17" y="36"/>
                      <a:pt x="16" y="33"/>
                    </a:cubicBezTo>
                    <a:cubicBezTo>
                      <a:pt x="22" y="29"/>
                      <a:pt x="35" y="30"/>
                      <a:pt x="38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0" y="26"/>
                      <a:pt x="27" y="27"/>
                      <a:pt x="23" y="27"/>
                    </a:cubicBezTo>
                    <a:cubicBezTo>
                      <a:pt x="20" y="27"/>
                      <a:pt x="19" y="26"/>
                      <a:pt x="16" y="26"/>
                    </a:cubicBezTo>
                    <a:cubicBezTo>
                      <a:pt x="15" y="25"/>
                      <a:pt x="14" y="23"/>
                      <a:pt x="14" y="22"/>
                    </a:cubicBezTo>
                    <a:cubicBezTo>
                      <a:pt x="11" y="15"/>
                      <a:pt x="0" y="18"/>
                      <a:pt x="0" y="12"/>
                    </a:cubicBezTo>
                    <a:cubicBezTo>
                      <a:pt x="0" y="9"/>
                      <a:pt x="4" y="8"/>
                      <a:pt x="6" y="8"/>
                    </a:cubicBezTo>
                    <a:cubicBezTo>
                      <a:pt x="12" y="8"/>
                      <a:pt x="15" y="0"/>
                      <a:pt x="23" y="0"/>
                    </a:cubicBezTo>
                    <a:cubicBezTo>
                      <a:pt x="30" y="0"/>
                      <a:pt x="36" y="7"/>
                      <a:pt x="44" y="9"/>
                    </a:cubicBezTo>
                    <a:cubicBezTo>
                      <a:pt x="44" y="15"/>
                      <a:pt x="44" y="22"/>
                      <a:pt x="44" y="25"/>
                    </a:cubicBezTo>
                    <a:cubicBezTo>
                      <a:pt x="44" y="27"/>
                      <a:pt x="46" y="29"/>
                      <a:pt x="50" y="29"/>
                    </a:cubicBezTo>
                    <a:cubicBezTo>
                      <a:pt x="50" y="31"/>
                      <a:pt x="56" y="38"/>
                      <a:pt x="59" y="38"/>
                    </a:cubicBezTo>
                    <a:cubicBezTo>
                      <a:pt x="62" y="38"/>
                      <a:pt x="66" y="31"/>
                      <a:pt x="67" y="30"/>
                    </a:cubicBezTo>
                    <a:cubicBezTo>
                      <a:pt x="71" y="27"/>
                      <a:pt x="71" y="26"/>
                      <a:pt x="78" y="25"/>
                    </a:cubicBezTo>
                    <a:cubicBezTo>
                      <a:pt x="82" y="23"/>
                      <a:pt x="87" y="15"/>
                      <a:pt x="92" y="14"/>
                    </a:cubicBezTo>
                    <a:cubicBezTo>
                      <a:pt x="93" y="17"/>
                      <a:pt x="96" y="16"/>
                      <a:pt x="98" y="17"/>
                    </a:cubicBezTo>
                    <a:cubicBezTo>
                      <a:pt x="103" y="18"/>
                      <a:pt x="106" y="24"/>
                      <a:pt x="109" y="25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3" y="27"/>
                      <a:pt x="128" y="29"/>
                      <a:pt x="130" y="29"/>
                    </a:cubicBezTo>
                    <a:cubicBezTo>
                      <a:pt x="130" y="30"/>
                      <a:pt x="130" y="30"/>
                      <a:pt x="130" y="30"/>
                    </a:cubicBezTo>
                    <a:lnTo>
                      <a:pt x="128" y="28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grpSp>
            <p:nvGrpSpPr>
              <p:cNvPr id="470" name="Group 361">
                <a:extLst>
                  <a:ext uri="{FF2B5EF4-FFF2-40B4-BE49-F238E27FC236}">
                    <a16:creationId xmlns:a16="http://schemas.microsoft.com/office/drawing/2014/main" id="{59EDE34F-6EC2-4318-92BD-DC90C498FB21}"/>
                  </a:ext>
                </a:extLst>
              </p:cNvPr>
              <p:cNvGrpSpPr/>
              <p:nvPr/>
            </p:nvGrpSpPr>
            <p:grpSpPr>
              <a:xfrm>
                <a:off x="6275388" y="2917825"/>
                <a:ext cx="966788" cy="806451"/>
                <a:chOff x="6275388" y="2917825"/>
                <a:chExt cx="966788" cy="806451"/>
              </a:xfrm>
              <a:grpFill/>
            </p:grpSpPr>
            <p:sp>
              <p:nvSpPr>
                <p:cNvPr id="471" name="Freeform 7">
                  <a:extLst>
                    <a:ext uri="{FF2B5EF4-FFF2-40B4-BE49-F238E27FC236}">
                      <a16:creationId xmlns:a16="http://schemas.microsoft.com/office/drawing/2014/main" id="{A58115FB-D010-4BFC-A83F-B11A734957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3050" y="2968625"/>
                  <a:ext cx="11113" cy="2540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8" y="5"/>
                    </a:cxn>
                    <a:cxn ang="0">
                      <a:pos x="5" y="9"/>
                    </a:cxn>
                    <a:cxn ang="0">
                      <a:pos x="2" y="19"/>
                    </a:cxn>
                    <a:cxn ang="0">
                      <a:pos x="0" y="15"/>
                    </a:cxn>
                    <a:cxn ang="0">
                      <a:pos x="4" y="8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8" h="19">
                      <a:moveTo>
                        <a:pt x="7" y="0"/>
                      </a:moveTo>
                      <a:cubicBezTo>
                        <a:pt x="7" y="4"/>
                        <a:pt x="8" y="2"/>
                        <a:pt x="8" y="5"/>
                      </a:cubicBezTo>
                      <a:cubicBezTo>
                        <a:pt x="8" y="8"/>
                        <a:pt x="7" y="9"/>
                        <a:pt x="5" y="9"/>
                      </a:cubicBezTo>
                      <a:cubicBezTo>
                        <a:pt x="5" y="14"/>
                        <a:pt x="6" y="19"/>
                        <a:pt x="2" y="19"/>
                      </a:cubicBezTo>
                      <a:cubicBezTo>
                        <a:pt x="1" y="19"/>
                        <a:pt x="0" y="16"/>
                        <a:pt x="0" y="15"/>
                      </a:cubicBezTo>
                      <a:cubicBezTo>
                        <a:pt x="0" y="11"/>
                        <a:pt x="4" y="10"/>
                        <a:pt x="4" y="8"/>
                      </a:cubicBezTo>
                      <a:cubicBezTo>
                        <a:pt x="4" y="4"/>
                        <a:pt x="3" y="0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72" name="Freeform 8">
                  <a:extLst>
                    <a:ext uri="{FF2B5EF4-FFF2-40B4-BE49-F238E27FC236}">
                      <a16:creationId xmlns:a16="http://schemas.microsoft.com/office/drawing/2014/main" id="{D9C7E468-5081-4EA7-A7F9-50A2ADB4C6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67525" y="2944813"/>
                  <a:ext cx="65088" cy="38100"/>
                </a:xfrm>
                <a:custGeom>
                  <a:avLst/>
                  <a:gdLst/>
                  <a:ahLst/>
                  <a:cxnLst>
                    <a:cxn ang="0">
                      <a:pos x="13" y="27"/>
                    </a:cxn>
                    <a:cxn ang="0">
                      <a:pos x="0" y="18"/>
                    </a:cxn>
                    <a:cxn ang="0">
                      <a:pos x="13" y="18"/>
                    </a:cxn>
                    <a:cxn ang="0">
                      <a:pos x="18" y="17"/>
                    </a:cxn>
                    <a:cxn ang="0">
                      <a:pos x="35" y="13"/>
                    </a:cxn>
                    <a:cxn ang="0">
                      <a:pos x="45" y="0"/>
                    </a:cxn>
                    <a:cxn ang="0">
                      <a:pos x="49" y="7"/>
                    </a:cxn>
                    <a:cxn ang="0">
                      <a:pos x="40" y="22"/>
                    </a:cxn>
                    <a:cxn ang="0">
                      <a:pos x="19" y="29"/>
                    </a:cxn>
                    <a:cxn ang="0">
                      <a:pos x="11" y="25"/>
                    </a:cxn>
                    <a:cxn ang="0">
                      <a:pos x="13" y="27"/>
                    </a:cxn>
                  </a:cxnLst>
                  <a:rect l="0" t="0" r="r" b="b"/>
                  <a:pathLst>
                    <a:path w="49" h="29">
                      <a:moveTo>
                        <a:pt x="13" y="27"/>
                      </a:moveTo>
                      <a:cubicBezTo>
                        <a:pt x="9" y="22"/>
                        <a:pt x="1" y="24"/>
                        <a:pt x="0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8" y="17"/>
                        <a:pt x="18" y="17"/>
                      </a:cubicBezTo>
                      <a:cubicBezTo>
                        <a:pt x="25" y="14"/>
                        <a:pt x="31" y="15"/>
                        <a:pt x="35" y="13"/>
                      </a:cubicBezTo>
                      <a:cubicBezTo>
                        <a:pt x="41" y="10"/>
                        <a:pt x="39" y="0"/>
                        <a:pt x="45" y="0"/>
                      </a:cubicBezTo>
                      <a:cubicBezTo>
                        <a:pt x="48" y="0"/>
                        <a:pt x="49" y="4"/>
                        <a:pt x="49" y="7"/>
                      </a:cubicBezTo>
                      <a:cubicBezTo>
                        <a:pt x="49" y="16"/>
                        <a:pt x="40" y="14"/>
                        <a:pt x="40" y="22"/>
                      </a:cubicBezTo>
                      <a:cubicBezTo>
                        <a:pt x="32" y="24"/>
                        <a:pt x="28" y="29"/>
                        <a:pt x="19" y="29"/>
                      </a:cubicBezTo>
                      <a:cubicBezTo>
                        <a:pt x="17" y="29"/>
                        <a:pt x="11" y="26"/>
                        <a:pt x="11" y="25"/>
                      </a:cubicBezTo>
                      <a:lnTo>
                        <a:pt x="13" y="27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73" name="Freeform 10">
                  <a:extLst>
                    <a:ext uri="{FF2B5EF4-FFF2-40B4-BE49-F238E27FC236}">
                      <a16:creationId xmlns:a16="http://schemas.microsoft.com/office/drawing/2014/main" id="{6263A084-B815-4EED-8006-BBEDF27063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1975" y="2917825"/>
                  <a:ext cx="34925" cy="34925"/>
                </a:xfrm>
                <a:custGeom>
                  <a:avLst/>
                  <a:gdLst/>
                  <a:ahLst/>
                  <a:cxnLst>
                    <a:cxn ang="0">
                      <a:pos x="23" y="25"/>
                    </a:cxn>
                    <a:cxn ang="0">
                      <a:pos x="19" y="17"/>
                    </a:cxn>
                    <a:cxn ang="0">
                      <a:pos x="8" y="6"/>
                    </a:cxn>
                    <a:cxn ang="0">
                      <a:pos x="0" y="0"/>
                    </a:cxn>
                    <a:cxn ang="0">
                      <a:pos x="18" y="13"/>
                    </a:cxn>
                    <a:cxn ang="0">
                      <a:pos x="26" y="22"/>
                    </a:cxn>
                    <a:cxn ang="0">
                      <a:pos x="26" y="25"/>
                    </a:cxn>
                    <a:cxn ang="0">
                      <a:pos x="23" y="25"/>
                    </a:cxn>
                  </a:cxnLst>
                  <a:rect l="0" t="0" r="r" b="b"/>
                  <a:pathLst>
                    <a:path w="26" h="26">
                      <a:moveTo>
                        <a:pt x="23" y="25"/>
                      </a:moveTo>
                      <a:cubicBezTo>
                        <a:pt x="18" y="24"/>
                        <a:pt x="18" y="21"/>
                        <a:pt x="19" y="17"/>
                      </a:cubicBezTo>
                      <a:cubicBezTo>
                        <a:pt x="13" y="14"/>
                        <a:pt x="14" y="9"/>
                        <a:pt x="8" y="6"/>
                      </a:cubicBezTo>
                      <a:cubicBezTo>
                        <a:pt x="5" y="4"/>
                        <a:pt x="2" y="4"/>
                        <a:pt x="0" y="0"/>
                      </a:cubicBezTo>
                      <a:cubicBezTo>
                        <a:pt x="9" y="3"/>
                        <a:pt x="13" y="8"/>
                        <a:pt x="18" y="13"/>
                      </a:cubicBezTo>
                      <a:cubicBezTo>
                        <a:pt x="21" y="17"/>
                        <a:pt x="26" y="16"/>
                        <a:pt x="26" y="22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5" y="25"/>
                        <a:pt x="24" y="26"/>
                        <a:pt x="23" y="2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74" name="Freeform 11">
                  <a:extLst>
                    <a:ext uri="{FF2B5EF4-FFF2-40B4-BE49-F238E27FC236}">
                      <a16:creationId xmlns:a16="http://schemas.microsoft.com/office/drawing/2014/main" id="{2CAD9CC6-8D62-46B9-8804-EC060E7B83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2300" y="2967038"/>
                  <a:ext cx="17463" cy="20638"/>
                </a:xfrm>
                <a:custGeom>
                  <a:avLst/>
                  <a:gdLst/>
                  <a:ahLst/>
                  <a:cxnLst>
                    <a:cxn ang="0">
                      <a:pos x="7" y="9"/>
                    </a:cxn>
                    <a:cxn ang="0">
                      <a:pos x="1" y="0"/>
                    </a:cxn>
                    <a:cxn ang="0">
                      <a:pos x="13" y="12"/>
                    </a:cxn>
                    <a:cxn ang="0">
                      <a:pos x="10" y="16"/>
                    </a:cxn>
                    <a:cxn ang="0">
                      <a:pos x="7" y="13"/>
                    </a:cxn>
                    <a:cxn ang="0">
                      <a:pos x="7" y="9"/>
                    </a:cxn>
                  </a:cxnLst>
                  <a:rect l="0" t="0" r="r" b="b"/>
                  <a:pathLst>
                    <a:path w="13" h="16">
                      <a:moveTo>
                        <a:pt x="7" y="9"/>
                      </a:moveTo>
                      <a:cubicBezTo>
                        <a:pt x="2" y="9"/>
                        <a:pt x="0" y="4"/>
                        <a:pt x="1" y="0"/>
                      </a:cubicBezTo>
                      <a:cubicBezTo>
                        <a:pt x="4" y="1"/>
                        <a:pt x="13" y="11"/>
                        <a:pt x="13" y="12"/>
                      </a:cubicBezTo>
                      <a:cubicBezTo>
                        <a:pt x="13" y="14"/>
                        <a:pt x="11" y="16"/>
                        <a:pt x="10" y="16"/>
                      </a:cubicBezTo>
                      <a:cubicBezTo>
                        <a:pt x="9" y="16"/>
                        <a:pt x="7" y="14"/>
                        <a:pt x="7" y="13"/>
                      </a:cubicBezTo>
                      <a:cubicBezTo>
                        <a:pt x="7" y="12"/>
                        <a:pt x="7" y="11"/>
                        <a:pt x="7" y="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75" name="Freeform 12">
                  <a:extLst>
                    <a:ext uri="{FF2B5EF4-FFF2-40B4-BE49-F238E27FC236}">
                      <a16:creationId xmlns:a16="http://schemas.microsoft.com/office/drawing/2014/main" id="{578FAB83-19B1-47D2-AEAB-E4C1CB91DC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6600" y="3046413"/>
                  <a:ext cx="9525" cy="11113"/>
                </a:xfrm>
                <a:custGeom>
                  <a:avLst/>
                  <a:gdLst/>
                  <a:ahLst/>
                  <a:cxnLst>
                    <a:cxn ang="0">
                      <a:pos x="7" y="6"/>
                    </a:cxn>
                    <a:cxn ang="0">
                      <a:pos x="7" y="9"/>
                    </a:cxn>
                    <a:cxn ang="0">
                      <a:pos x="0" y="0"/>
                    </a:cxn>
                    <a:cxn ang="0">
                      <a:pos x="7" y="6"/>
                    </a:cxn>
                  </a:cxnLst>
                  <a:rect l="0" t="0" r="r" b="b"/>
                  <a:pathLst>
                    <a:path w="7" h="9">
                      <a:moveTo>
                        <a:pt x="7" y="6"/>
                      </a:moveTo>
                      <a:cubicBezTo>
                        <a:pt x="7" y="7"/>
                        <a:pt x="7" y="8"/>
                        <a:pt x="7" y="9"/>
                      </a:cubicBezTo>
                      <a:cubicBezTo>
                        <a:pt x="3" y="9"/>
                        <a:pt x="0" y="2"/>
                        <a:pt x="0" y="0"/>
                      </a:cubicBezTo>
                      <a:cubicBezTo>
                        <a:pt x="4" y="2"/>
                        <a:pt x="7" y="3"/>
                        <a:pt x="7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76" name="Freeform 13">
                  <a:extLst>
                    <a:ext uri="{FF2B5EF4-FFF2-40B4-BE49-F238E27FC236}">
                      <a16:creationId xmlns:a16="http://schemas.microsoft.com/office/drawing/2014/main" id="{1E3DF603-5C97-42EA-8257-3C232B58E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1200" y="3036888"/>
                  <a:ext cx="20638" cy="9525"/>
                </a:xfrm>
                <a:custGeom>
                  <a:avLst/>
                  <a:gdLst/>
                  <a:ahLst/>
                  <a:cxnLst>
                    <a:cxn ang="0">
                      <a:pos x="15" y="6"/>
                    </a:cxn>
                    <a:cxn ang="0">
                      <a:pos x="12" y="7"/>
                    </a:cxn>
                    <a:cxn ang="0">
                      <a:pos x="0" y="0"/>
                    </a:cxn>
                    <a:cxn ang="0">
                      <a:pos x="15" y="6"/>
                    </a:cxn>
                  </a:cxnLst>
                  <a:rect l="0" t="0" r="r" b="b"/>
                  <a:pathLst>
                    <a:path w="15" h="7">
                      <a:moveTo>
                        <a:pt x="15" y="6"/>
                      </a:moveTo>
                      <a:cubicBezTo>
                        <a:pt x="14" y="6"/>
                        <a:pt x="13" y="7"/>
                        <a:pt x="12" y="7"/>
                      </a:cubicBezTo>
                      <a:cubicBezTo>
                        <a:pt x="7" y="7"/>
                        <a:pt x="0" y="5"/>
                        <a:pt x="0" y="0"/>
                      </a:cubicBezTo>
                      <a:cubicBezTo>
                        <a:pt x="7" y="0"/>
                        <a:pt x="11" y="1"/>
                        <a:pt x="15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77" name="Freeform 14">
                  <a:extLst>
                    <a:ext uri="{FF2B5EF4-FFF2-40B4-BE49-F238E27FC236}">
                      <a16:creationId xmlns:a16="http://schemas.microsoft.com/office/drawing/2014/main" id="{1DA9E41E-365C-41FC-B152-EF0FB902E9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4375" y="3013075"/>
                  <a:ext cx="17463" cy="19050"/>
                </a:xfrm>
                <a:custGeom>
                  <a:avLst/>
                  <a:gdLst/>
                  <a:ahLst/>
                  <a:cxnLst>
                    <a:cxn ang="0">
                      <a:pos x="13" y="14"/>
                    </a:cxn>
                    <a:cxn ang="0">
                      <a:pos x="0" y="0"/>
                    </a:cxn>
                    <a:cxn ang="0">
                      <a:pos x="13" y="14"/>
                    </a:cxn>
                  </a:cxnLst>
                  <a:rect l="0" t="0" r="r" b="b"/>
                  <a:pathLst>
                    <a:path w="13" h="14">
                      <a:moveTo>
                        <a:pt x="13" y="14"/>
                      </a:moveTo>
                      <a:cubicBezTo>
                        <a:pt x="9" y="14"/>
                        <a:pt x="1" y="3"/>
                        <a:pt x="0" y="0"/>
                      </a:cubicBezTo>
                      <a:cubicBezTo>
                        <a:pt x="6" y="3"/>
                        <a:pt x="11" y="7"/>
                        <a:pt x="13" y="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78" name="Freeform 15">
                  <a:extLst>
                    <a:ext uri="{FF2B5EF4-FFF2-40B4-BE49-F238E27FC236}">
                      <a16:creationId xmlns:a16="http://schemas.microsoft.com/office/drawing/2014/main" id="{6D8A4851-7741-4D02-BD95-5EBCAD104E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27863" y="2998788"/>
                  <a:ext cx="23813" cy="142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7" y="9"/>
                    </a:cxn>
                    <a:cxn ang="0">
                      <a:pos x="14" y="1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7" h="10">
                      <a:moveTo>
                        <a:pt x="2" y="0"/>
                      </a:moveTo>
                      <a:cubicBezTo>
                        <a:pt x="6" y="2"/>
                        <a:pt x="15" y="5"/>
                        <a:pt x="17" y="9"/>
                      </a:cubicBezTo>
                      <a:cubicBezTo>
                        <a:pt x="17" y="9"/>
                        <a:pt x="15" y="10"/>
                        <a:pt x="14" y="10"/>
                      </a:cubicBezTo>
                      <a:cubicBezTo>
                        <a:pt x="10" y="10"/>
                        <a:pt x="0" y="6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79" name="Freeform 16">
                  <a:extLst>
                    <a:ext uri="{FF2B5EF4-FFF2-40B4-BE49-F238E27FC236}">
                      <a16:creationId xmlns:a16="http://schemas.microsoft.com/office/drawing/2014/main" id="{1A9838CB-0DEB-4476-BAF9-AC49AB2C5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02463" y="2984500"/>
                  <a:ext cx="14288" cy="793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" y="6"/>
                    </a:cxn>
                    <a:cxn ang="0">
                      <a:pos x="7" y="6"/>
                    </a:cxn>
                    <a:cxn ang="0">
                      <a:pos x="0" y="2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" h="6">
                      <a:moveTo>
                        <a:pt x="0" y="0"/>
                      </a:moveTo>
                      <a:cubicBezTo>
                        <a:pt x="5" y="3"/>
                        <a:pt x="8" y="2"/>
                        <a:pt x="11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3" y="2"/>
                        <a:pt x="3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80" name="Freeform 17">
                  <a:extLst>
                    <a:ext uri="{FF2B5EF4-FFF2-40B4-BE49-F238E27FC236}">
                      <a16:creationId xmlns:a16="http://schemas.microsoft.com/office/drawing/2014/main" id="{F78D7A9F-B356-49A3-9A3D-A4A5D72E79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0850" y="3594100"/>
                  <a:ext cx="63500" cy="65088"/>
                </a:xfrm>
                <a:custGeom>
                  <a:avLst/>
                  <a:gdLst/>
                  <a:ahLst/>
                  <a:cxnLst>
                    <a:cxn ang="0">
                      <a:pos x="24" y="7"/>
                    </a:cxn>
                    <a:cxn ang="0">
                      <a:pos x="43" y="3"/>
                    </a:cxn>
                    <a:cxn ang="0">
                      <a:pos x="48" y="16"/>
                    </a:cxn>
                    <a:cxn ang="0">
                      <a:pos x="27" y="49"/>
                    </a:cxn>
                    <a:cxn ang="0">
                      <a:pos x="0" y="7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48" h="49">
                      <a:moveTo>
                        <a:pt x="24" y="7"/>
                      </a:moveTo>
                      <a:cubicBezTo>
                        <a:pt x="30" y="7"/>
                        <a:pt x="37" y="5"/>
                        <a:pt x="43" y="3"/>
                      </a:cubicBezTo>
                      <a:cubicBezTo>
                        <a:pt x="45" y="8"/>
                        <a:pt x="48" y="11"/>
                        <a:pt x="48" y="16"/>
                      </a:cubicBezTo>
                      <a:cubicBezTo>
                        <a:pt x="48" y="26"/>
                        <a:pt x="36" y="49"/>
                        <a:pt x="27" y="49"/>
                      </a:cubicBezTo>
                      <a:cubicBezTo>
                        <a:pt x="14" y="49"/>
                        <a:pt x="0" y="16"/>
                        <a:pt x="0" y="7"/>
                      </a:cubicBezTo>
                      <a:cubicBezTo>
                        <a:pt x="0" y="0"/>
                        <a:pt x="24" y="7"/>
                        <a:pt x="24" y="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81" name="Freeform 18">
                  <a:extLst>
                    <a:ext uri="{FF2B5EF4-FFF2-40B4-BE49-F238E27FC236}">
                      <a16:creationId xmlns:a16="http://schemas.microsoft.com/office/drawing/2014/main" id="{3E2C6591-046D-45A5-8036-8BD3A5C793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75388" y="3057525"/>
                  <a:ext cx="676275" cy="509588"/>
                </a:xfrm>
                <a:custGeom>
                  <a:avLst/>
                  <a:gdLst/>
                  <a:ahLst/>
                  <a:cxnLst>
                    <a:cxn ang="0">
                      <a:pos x="508" y="232"/>
                    </a:cxn>
                    <a:cxn ang="0">
                      <a:pos x="501" y="272"/>
                    </a:cxn>
                    <a:cxn ang="0">
                      <a:pos x="478" y="312"/>
                    </a:cxn>
                    <a:cxn ang="0">
                      <a:pos x="465" y="351"/>
                    </a:cxn>
                    <a:cxn ang="0">
                      <a:pos x="398" y="370"/>
                    </a:cxn>
                    <a:cxn ang="0">
                      <a:pos x="335" y="350"/>
                    </a:cxn>
                    <a:cxn ang="0">
                      <a:pos x="329" y="330"/>
                    </a:cxn>
                    <a:cxn ang="0">
                      <a:pos x="314" y="333"/>
                    </a:cxn>
                    <a:cxn ang="0">
                      <a:pos x="313" y="315"/>
                    </a:cxn>
                    <a:cxn ang="0">
                      <a:pos x="301" y="329"/>
                    </a:cxn>
                    <a:cxn ang="0">
                      <a:pos x="310" y="292"/>
                    </a:cxn>
                    <a:cxn ang="0">
                      <a:pos x="278" y="315"/>
                    </a:cxn>
                    <a:cxn ang="0">
                      <a:pos x="214" y="276"/>
                    </a:cxn>
                    <a:cxn ang="0">
                      <a:pos x="131" y="308"/>
                    </a:cxn>
                    <a:cxn ang="0">
                      <a:pos x="93" y="311"/>
                    </a:cxn>
                    <a:cxn ang="0">
                      <a:pos x="22" y="310"/>
                    </a:cxn>
                    <a:cxn ang="0">
                      <a:pos x="23" y="262"/>
                    </a:cxn>
                    <a:cxn ang="0">
                      <a:pos x="2" y="204"/>
                    </a:cxn>
                    <a:cxn ang="0">
                      <a:pos x="9" y="204"/>
                    </a:cxn>
                    <a:cxn ang="0">
                      <a:pos x="3" y="176"/>
                    </a:cxn>
                    <a:cxn ang="0">
                      <a:pos x="8" y="145"/>
                    </a:cxn>
                    <a:cxn ang="0">
                      <a:pos x="32" y="132"/>
                    </a:cxn>
                    <a:cxn ang="0">
                      <a:pos x="114" y="95"/>
                    </a:cxn>
                    <a:cxn ang="0">
                      <a:pos x="119" y="76"/>
                    </a:cxn>
                    <a:cxn ang="0">
                      <a:pos x="131" y="71"/>
                    </a:cxn>
                    <a:cxn ang="0">
                      <a:pos x="150" y="50"/>
                    </a:cxn>
                    <a:cxn ang="0">
                      <a:pos x="187" y="58"/>
                    </a:cxn>
                    <a:cxn ang="0">
                      <a:pos x="203" y="56"/>
                    </a:cxn>
                    <a:cxn ang="0">
                      <a:pos x="211" y="30"/>
                    </a:cxn>
                    <a:cxn ang="0">
                      <a:pos x="244" y="17"/>
                    </a:cxn>
                    <a:cxn ang="0">
                      <a:pos x="276" y="19"/>
                    </a:cxn>
                    <a:cxn ang="0">
                      <a:pos x="297" y="23"/>
                    </a:cxn>
                    <a:cxn ang="0">
                      <a:pos x="281" y="54"/>
                    </a:cxn>
                    <a:cxn ang="0">
                      <a:pos x="295" y="68"/>
                    </a:cxn>
                    <a:cxn ang="0">
                      <a:pos x="341" y="90"/>
                    </a:cxn>
                    <a:cxn ang="0">
                      <a:pos x="359" y="15"/>
                    </a:cxn>
                    <a:cxn ang="0">
                      <a:pos x="381" y="28"/>
                    </a:cxn>
                    <a:cxn ang="0">
                      <a:pos x="400" y="50"/>
                    </a:cxn>
                    <a:cxn ang="0">
                      <a:pos x="419" y="104"/>
                    </a:cxn>
                    <a:cxn ang="0">
                      <a:pos x="457" y="146"/>
                    </a:cxn>
                    <a:cxn ang="0">
                      <a:pos x="497" y="185"/>
                    </a:cxn>
                  </a:cxnLst>
                  <a:rect l="0" t="0" r="r" b="b"/>
                  <a:pathLst>
                    <a:path w="508" h="383">
                      <a:moveTo>
                        <a:pt x="496" y="186"/>
                      </a:moveTo>
                      <a:cubicBezTo>
                        <a:pt x="503" y="195"/>
                        <a:pt x="508" y="219"/>
                        <a:pt x="508" y="232"/>
                      </a:cubicBezTo>
                      <a:cubicBezTo>
                        <a:pt x="508" y="242"/>
                        <a:pt x="505" y="256"/>
                        <a:pt x="501" y="260"/>
                      </a:cubicBezTo>
                      <a:cubicBezTo>
                        <a:pt x="501" y="272"/>
                        <a:pt x="501" y="272"/>
                        <a:pt x="501" y="272"/>
                      </a:cubicBezTo>
                      <a:cubicBezTo>
                        <a:pt x="499" y="276"/>
                        <a:pt x="500" y="277"/>
                        <a:pt x="498" y="281"/>
                      </a:cubicBezTo>
                      <a:cubicBezTo>
                        <a:pt x="490" y="293"/>
                        <a:pt x="482" y="298"/>
                        <a:pt x="478" y="312"/>
                      </a:cubicBezTo>
                      <a:cubicBezTo>
                        <a:pt x="474" y="322"/>
                        <a:pt x="465" y="336"/>
                        <a:pt x="465" y="352"/>
                      </a:cubicBezTo>
                      <a:cubicBezTo>
                        <a:pt x="465" y="351"/>
                        <a:pt x="465" y="351"/>
                        <a:pt x="465" y="351"/>
                      </a:cubicBezTo>
                      <a:cubicBezTo>
                        <a:pt x="460" y="371"/>
                        <a:pt x="424" y="362"/>
                        <a:pt x="420" y="383"/>
                      </a:cubicBezTo>
                      <a:cubicBezTo>
                        <a:pt x="417" y="382"/>
                        <a:pt x="399" y="372"/>
                        <a:pt x="398" y="370"/>
                      </a:cubicBezTo>
                      <a:cubicBezTo>
                        <a:pt x="388" y="371"/>
                        <a:pt x="392" y="379"/>
                        <a:pt x="381" y="379"/>
                      </a:cubicBezTo>
                      <a:cubicBezTo>
                        <a:pt x="363" y="379"/>
                        <a:pt x="335" y="368"/>
                        <a:pt x="335" y="350"/>
                      </a:cubicBezTo>
                      <a:cubicBezTo>
                        <a:pt x="335" y="343"/>
                        <a:pt x="329" y="338"/>
                        <a:pt x="329" y="332"/>
                      </a:cubicBezTo>
                      <a:cubicBezTo>
                        <a:pt x="329" y="332"/>
                        <a:pt x="329" y="330"/>
                        <a:pt x="329" y="330"/>
                      </a:cubicBezTo>
                      <a:cubicBezTo>
                        <a:pt x="325" y="332"/>
                        <a:pt x="323" y="332"/>
                        <a:pt x="320" y="333"/>
                      </a:cubicBezTo>
                      <a:cubicBezTo>
                        <a:pt x="314" y="333"/>
                        <a:pt x="314" y="333"/>
                        <a:pt x="314" y="333"/>
                      </a:cubicBezTo>
                      <a:cubicBezTo>
                        <a:pt x="316" y="330"/>
                        <a:pt x="318" y="328"/>
                        <a:pt x="318" y="323"/>
                      </a:cubicBezTo>
                      <a:cubicBezTo>
                        <a:pt x="318" y="318"/>
                        <a:pt x="315" y="316"/>
                        <a:pt x="313" y="315"/>
                      </a:cubicBezTo>
                      <a:cubicBezTo>
                        <a:pt x="313" y="316"/>
                        <a:pt x="312" y="318"/>
                        <a:pt x="312" y="319"/>
                      </a:cubicBezTo>
                      <a:cubicBezTo>
                        <a:pt x="308" y="321"/>
                        <a:pt x="308" y="329"/>
                        <a:pt x="301" y="329"/>
                      </a:cubicBezTo>
                      <a:cubicBezTo>
                        <a:pt x="299" y="329"/>
                        <a:pt x="297" y="326"/>
                        <a:pt x="297" y="324"/>
                      </a:cubicBezTo>
                      <a:cubicBezTo>
                        <a:pt x="308" y="322"/>
                        <a:pt x="310" y="299"/>
                        <a:pt x="310" y="292"/>
                      </a:cubicBezTo>
                      <a:cubicBezTo>
                        <a:pt x="302" y="300"/>
                        <a:pt x="291" y="323"/>
                        <a:pt x="281" y="323"/>
                      </a:cubicBezTo>
                      <a:cubicBezTo>
                        <a:pt x="276" y="323"/>
                        <a:pt x="278" y="315"/>
                        <a:pt x="278" y="315"/>
                      </a:cubicBezTo>
                      <a:cubicBezTo>
                        <a:pt x="275" y="315"/>
                        <a:pt x="265" y="294"/>
                        <a:pt x="262" y="289"/>
                      </a:cubicBezTo>
                      <a:cubicBezTo>
                        <a:pt x="254" y="280"/>
                        <a:pt x="228" y="276"/>
                        <a:pt x="214" y="276"/>
                      </a:cubicBezTo>
                      <a:cubicBezTo>
                        <a:pt x="198" y="276"/>
                        <a:pt x="195" y="283"/>
                        <a:pt x="185" y="286"/>
                      </a:cubicBezTo>
                      <a:cubicBezTo>
                        <a:pt x="163" y="293"/>
                        <a:pt x="135" y="285"/>
                        <a:pt x="131" y="308"/>
                      </a:cubicBezTo>
                      <a:cubicBezTo>
                        <a:pt x="122" y="309"/>
                        <a:pt x="115" y="311"/>
                        <a:pt x="105" y="311"/>
                      </a:cubicBezTo>
                      <a:cubicBezTo>
                        <a:pt x="98" y="307"/>
                        <a:pt x="98" y="311"/>
                        <a:pt x="93" y="311"/>
                      </a:cubicBezTo>
                      <a:cubicBezTo>
                        <a:pt x="77" y="311"/>
                        <a:pt x="71" y="326"/>
                        <a:pt x="51" y="326"/>
                      </a:cubicBezTo>
                      <a:cubicBezTo>
                        <a:pt x="43" y="326"/>
                        <a:pt x="22" y="316"/>
                        <a:pt x="22" y="310"/>
                      </a:cubicBezTo>
                      <a:cubicBezTo>
                        <a:pt x="22" y="303"/>
                        <a:pt x="32" y="300"/>
                        <a:pt x="32" y="290"/>
                      </a:cubicBezTo>
                      <a:cubicBezTo>
                        <a:pt x="32" y="277"/>
                        <a:pt x="26" y="270"/>
                        <a:pt x="23" y="262"/>
                      </a:cubicBezTo>
                      <a:cubicBezTo>
                        <a:pt x="18" y="243"/>
                        <a:pt x="17" y="237"/>
                        <a:pt x="11" y="220"/>
                      </a:cubicBezTo>
                      <a:cubicBezTo>
                        <a:pt x="9" y="213"/>
                        <a:pt x="0" y="211"/>
                        <a:pt x="2" y="204"/>
                      </a:cubicBezTo>
                      <a:cubicBezTo>
                        <a:pt x="3" y="202"/>
                        <a:pt x="3" y="201"/>
                        <a:pt x="5" y="198"/>
                      </a:cubicBezTo>
                      <a:cubicBezTo>
                        <a:pt x="6" y="201"/>
                        <a:pt x="7" y="203"/>
                        <a:pt x="9" y="204"/>
                      </a:cubicBezTo>
                      <a:cubicBezTo>
                        <a:pt x="10" y="202"/>
                        <a:pt x="9" y="201"/>
                        <a:pt x="9" y="198"/>
                      </a:cubicBezTo>
                      <a:cubicBezTo>
                        <a:pt x="9" y="192"/>
                        <a:pt x="3" y="187"/>
                        <a:pt x="3" y="176"/>
                      </a:cubicBezTo>
                      <a:cubicBezTo>
                        <a:pt x="3" y="162"/>
                        <a:pt x="3" y="161"/>
                        <a:pt x="3" y="150"/>
                      </a:cubicBezTo>
                      <a:cubicBezTo>
                        <a:pt x="3" y="146"/>
                        <a:pt x="7" y="146"/>
                        <a:pt x="8" y="145"/>
                      </a:cubicBezTo>
                      <a:cubicBezTo>
                        <a:pt x="9" y="146"/>
                        <a:pt x="9" y="148"/>
                        <a:pt x="9" y="149"/>
                      </a:cubicBezTo>
                      <a:cubicBezTo>
                        <a:pt x="17" y="148"/>
                        <a:pt x="27" y="137"/>
                        <a:pt x="32" y="132"/>
                      </a:cubicBezTo>
                      <a:cubicBezTo>
                        <a:pt x="37" y="127"/>
                        <a:pt x="53" y="126"/>
                        <a:pt x="62" y="125"/>
                      </a:cubicBezTo>
                      <a:cubicBezTo>
                        <a:pt x="78" y="122"/>
                        <a:pt x="114" y="110"/>
                        <a:pt x="114" y="95"/>
                      </a:cubicBezTo>
                      <a:cubicBezTo>
                        <a:pt x="114" y="92"/>
                        <a:pt x="114" y="90"/>
                        <a:pt x="114" y="87"/>
                      </a:cubicBezTo>
                      <a:cubicBezTo>
                        <a:pt x="114" y="83"/>
                        <a:pt x="115" y="79"/>
                        <a:pt x="119" y="76"/>
                      </a:cubicBezTo>
                      <a:cubicBezTo>
                        <a:pt x="122" y="80"/>
                        <a:pt x="124" y="82"/>
                        <a:pt x="126" y="85"/>
                      </a:cubicBezTo>
                      <a:cubicBezTo>
                        <a:pt x="131" y="82"/>
                        <a:pt x="129" y="75"/>
                        <a:pt x="131" y="71"/>
                      </a:cubicBezTo>
                      <a:cubicBezTo>
                        <a:pt x="134" y="72"/>
                        <a:pt x="137" y="74"/>
                        <a:pt x="140" y="74"/>
                      </a:cubicBezTo>
                      <a:cubicBezTo>
                        <a:pt x="140" y="62"/>
                        <a:pt x="149" y="60"/>
                        <a:pt x="150" y="50"/>
                      </a:cubicBezTo>
                      <a:cubicBezTo>
                        <a:pt x="162" y="50"/>
                        <a:pt x="164" y="41"/>
                        <a:pt x="173" y="41"/>
                      </a:cubicBezTo>
                      <a:cubicBezTo>
                        <a:pt x="181" y="41"/>
                        <a:pt x="186" y="50"/>
                        <a:pt x="187" y="58"/>
                      </a:cubicBezTo>
                      <a:cubicBezTo>
                        <a:pt x="189" y="55"/>
                        <a:pt x="192" y="53"/>
                        <a:pt x="196" y="53"/>
                      </a:cubicBezTo>
                      <a:cubicBezTo>
                        <a:pt x="198" y="53"/>
                        <a:pt x="202" y="56"/>
                        <a:pt x="203" y="56"/>
                      </a:cubicBezTo>
                      <a:cubicBezTo>
                        <a:pt x="205" y="52"/>
                        <a:pt x="204" y="49"/>
                        <a:pt x="204" y="45"/>
                      </a:cubicBezTo>
                      <a:cubicBezTo>
                        <a:pt x="204" y="39"/>
                        <a:pt x="211" y="36"/>
                        <a:pt x="211" y="30"/>
                      </a:cubicBezTo>
                      <a:cubicBezTo>
                        <a:pt x="211" y="24"/>
                        <a:pt x="228" y="20"/>
                        <a:pt x="236" y="20"/>
                      </a:cubicBezTo>
                      <a:cubicBezTo>
                        <a:pt x="239" y="20"/>
                        <a:pt x="243" y="17"/>
                        <a:pt x="244" y="17"/>
                      </a:cubicBezTo>
                      <a:cubicBezTo>
                        <a:pt x="241" y="13"/>
                        <a:pt x="237" y="11"/>
                        <a:pt x="236" y="7"/>
                      </a:cubicBezTo>
                      <a:cubicBezTo>
                        <a:pt x="251" y="13"/>
                        <a:pt x="260" y="19"/>
                        <a:pt x="276" y="19"/>
                      </a:cubicBezTo>
                      <a:cubicBezTo>
                        <a:pt x="281" y="19"/>
                        <a:pt x="283" y="15"/>
                        <a:pt x="288" y="15"/>
                      </a:cubicBezTo>
                      <a:cubicBezTo>
                        <a:pt x="291" y="15"/>
                        <a:pt x="297" y="20"/>
                        <a:pt x="297" y="23"/>
                      </a:cubicBezTo>
                      <a:cubicBezTo>
                        <a:pt x="297" y="29"/>
                        <a:pt x="290" y="30"/>
                        <a:pt x="287" y="32"/>
                      </a:cubicBezTo>
                      <a:cubicBezTo>
                        <a:pt x="281" y="54"/>
                        <a:pt x="281" y="54"/>
                        <a:pt x="281" y="54"/>
                      </a:cubicBezTo>
                      <a:cubicBezTo>
                        <a:pt x="281" y="58"/>
                        <a:pt x="288" y="57"/>
                        <a:pt x="290" y="59"/>
                      </a:cubicBezTo>
                      <a:cubicBezTo>
                        <a:pt x="293" y="60"/>
                        <a:pt x="293" y="67"/>
                        <a:pt x="295" y="68"/>
                      </a:cubicBezTo>
                      <a:cubicBezTo>
                        <a:pt x="306" y="72"/>
                        <a:pt x="313" y="74"/>
                        <a:pt x="324" y="79"/>
                      </a:cubicBezTo>
                      <a:cubicBezTo>
                        <a:pt x="330" y="81"/>
                        <a:pt x="333" y="90"/>
                        <a:pt x="341" y="90"/>
                      </a:cubicBezTo>
                      <a:cubicBezTo>
                        <a:pt x="355" y="90"/>
                        <a:pt x="357" y="64"/>
                        <a:pt x="359" y="54"/>
                      </a:cubicBezTo>
                      <a:cubicBezTo>
                        <a:pt x="359" y="15"/>
                        <a:pt x="359" y="15"/>
                        <a:pt x="359" y="15"/>
                      </a:cubicBezTo>
                      <a:cubicBezTo>
                        <a:pt x="366" y="9"/>
                        <a:pt x="364" y="4"/>
                        <a:pt x="372" y="0"/>
                      </a:cubicBezTo>
                      <a:cubicBezTo>
                        <a:pt x="373" y="11"/>
                        <a:pt x="379" y="19"/>
                        <a:pt x="381" y="28"/>
                      </a:cubicBezTo>
                      <a:cubicBezTo>
                        <a:pt x="383" y="34"/>
                        <a:pt x="381" y="42"/>
                        <a:pt x="386" y="45"/>
                      </a:cubicBezTo>
                      <a:cubicBezTo>
                        <a:pt x="390" y="47"/>
                        <a:pt x="399" y="49"/>
                        <a:pt x="400" y="50"/>
                      </a:cubicBezTo>
                      <a:cubicBezTo>
                        <a:pt x="406" y="54"/>
                        <a:pt x="406" y="68"/>
                        <a:pt x="408" y="75"/>
                      </a:cubicBezTo>
                      <a:cubicBezTo>
                        <a:pt x="412" y="87"/>
                        <a:pt x="415" y="93"/>
                        <a:pt x="419" y="104"/>
                      </a:cubicBezTo>
                      <a:cubicBezTo>
                        <a:pt x="422" y="114"/>
                        <a:pt x="441" y="118"/>
                        <a:pt x="449" y="126"/>
                      </a:cubicBezTo>
                      <a:cubicBezTo>
                        <a:pt x="454" y="131"/>
                        <a:pt x="455" y="139"/>
                        <a:pt x="457" y="146"/>
                      </a:cubicBezTo>
                      <a:cubicBezTo>
                        <a:pt x="459" y="151"/>
                        <a:pt x="466" y="151"/>
                        <a:pt x="471" y="151"/>
                      </a:cubicBezTo>
                      <a:cubicBezTo>
                        <a:pt x="471" y="169"/>
                        <a:pt x="488" y="176"/>
                        <a:pt x="497" y="185"/>
                      </a:cubicBezTo>
                      <a:lnTo>
                        <a:pt x="496" y="186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82" name="Freeform 19">
                  <a:extLst>
                    <a:ext uri="{FF2B5EF4-FFF2-40B4-BE49-F238E27FC236}">
                      <a16:creationId xmlns:a16="http://schemas.microsoft.com/office/drawing/2014/main" id="{FF8B64D2-8563-4CA7-BC8E-56147E65D0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43738" y="3598863"/>
                  <a:ext cx="127000" cy="125413"/>
                </a:xfrm>
                <a:custGeom>
                  <a:avLst/>
                  <a:gdLst/>
                  <a:ahLst/>
                  <a:cxnLst>
                    <a:cxn ang="0">
                      <a:pos x="58" y="26"/>
                    </a:cxn>
                    <a:cxn ang="0">
                      <a:pos x="59" y="22"/>
                    </a:cxn>
                    <a:cxn ang="0">
                      <a:pos x="67" y="17"/>
                    </a:cxn>
                    <a:cxn ang="0">
                      <a:pos x="67" y="14"/>
                    </a:cxn>
                    <a:cxn ang="0">
                      <a:pos x="78" y="0"/>
                    </a:cxn>
                    <a:cxn ang="0">
                      <a:pos x="81" y="4"/>
                    </a:cxn>
                    <a:cxn ang="0">
                      <a:pos x="83" y="10"/>
                    </a:cxn>
                    <a:cxn ang="0">
                      <a:pos x="90" y="6"/>
                    </a:cxn>
                    <a:cxn ang="0">
                      <a:pos x="94" y="8"/>
                    </a:cxn>
                    <a:cxn ang="0">
                      <a:pos x="96" y="15"/>
                    </a:cxn>
                    <a:cxn ang="0">
                      <a:pos x="79" y="37"/>
                    </a:cxn>
                    <a:cxn ang="0">
                      <a:pos x="79" y="50"/>
                    </a:cxn>
                    <a:cxn ang="0">
                      <a:pos x="63" y="53"/>
                    </a:cxn>
                    <a:cxn ang="0">
                      <a:pos x="49" y="84"/>
                    </a:cxn>
                    <a:cxn ang="0">
                      <a:pos x="32" y="94"/>
                    </a:cxn>
                    <a:cxn ang="0">
                      <a:pos x="23" y="92"/>
                    </a:cxn>
                    <a:cxn ang="0">
                      <a:pos x="3" y="83"/>
                    </a:cxn>
                    <a:cxn ang="0">
                      <a:pos x="0" y="81"/>
                    </a:cxn>
                    <a:cxn ang="0">
                      <a:pos x="18" y="57"/>
                    </a:cxn>
                    <a:cxn ang="0">
                      <a:pos x="25" y="51"/>
                    </a:cxn>
                    <a:cxn ang="0">
                      <a:pos x="50" y="37"/>
                    </a:cxn>
                    <a:cxn ang="0">
                      <a:pos x="58" y="26"/>
                    </a:cxn>
                  </a:cxnLst>
                  <a:rect l="0" t="0" r="r" b="b"/>
                  <a:pathLst>
                    <a:path w="96" h="94">
                      <a:moveTo>
                        <a:pt x="58" y="26"/>
                      </a:moveTo>
                      <a:cubicBezTo>
                        <a:pt x="58" y="26"/>
                        <a:pt x="58" y="23"/>
                        <a:pt x="59" y="22"/>
                      </a:cubicBezTo>
                      <a:cubicBezTo>
                        <a:pt x="60" y="18"/>
                        <a:pt x="63" y="17"/>
                        <a:pt x="67" y="17"/>
                      </a:cubicBezTo>
                      <a:cubicBezTo>
                        <a:pt x="67" y="16"/>
                        <a:pt x="67" y="15"/>
                        <a:pt x="67" y="14"/>
                      </a:cubicBezTo>
                      <a:cubicBezTo>
                        <a:pt x="67" y="8"/>
                        <a:pt x="74" y="2"/>
                        <a:pt x="78" y="0"/>
                      </a:cubicBezTo>
                      <a:cubicBezTo>
                        <a:pt x="78" y="3"/>
                        <a:pt x="79" y="4"/>
                        <a:pt x="81" y="4"/>
                      </a:cubicBezTo>
                      <a:cubicBezTo>
                        <a:pt x="81" y="7"/>
                        <a:pt x="80" y="10"/>
                        <a:pt x="83" y="10"/>
                      </a:cubicBezTo>
                      <a:cubicBezTo>
                        <a:pt x="86" y="10"/>
                        <a:pt x="88" y="7"/>
                        <a:pt x="90" y="6"/>
                      </a:cubicBezTo>
                      <a:cubicBezTo>
                        <a:pt x="91" y="8"/>
                        <a:pt x="92" y="8"/>
                        <a:pt x="94" y="8"/>
                      </a:cubicBezTo>
                      <a:cubicBezTo>
                        <a:pt x="94" y="12"/>
                        <a:pt x="94" y="14"/>
                        <a:pt x="96" y="15"/>
                      </a:cubicBezTo>
                      <a:cubicBezTo>
                        <a:pt x="95" y="21"/>
                        <a:pt x="86" y="37"/>
                        <a:pt x="79" y="37"/>
                      </a:cubicBezTo>
                      <a:cubicBezTo>
                        <a:pt x="78" y="43"/>
                        <a:pt x="80" y="45"/>
                        <a:pt x="79" y="50"/>
                      </a:cubicBezTo>
                      <a:cubicBezTo>
                        <a:pt x="77" y="50"/>
                        <a:pt x="66" y="53"/>
                        <a:pt x="63" y="53"/>
                      </a:cubicBezTo>
                      <a:cubicBezTo>
                        <a:pt x="61" y="58"/>
                        <a:pt x="49" y="84"/>
                        <a:pt x="49" y="84"/>
                      </a:cubicBezTo>
                      <a:cubicBezTo>
                        <a:pt x="45" y="88"/>
                        <a:pt x="37" y="94"/>
                        <a:pt x="32" y="94"/>
                      </a:cubicBezTo>
                      <a:cubicBezTo>
                        <a:pt x="30" y="94"/>
                        <a:pt x="25" y="92"/>
                        <a:pt x="23" y="92"/>
                      </a:cubicBezTo>
                      <a:cubicBezTo>
                        <a:pt x="20" y="92"/>
                        <a:pt x="3" y="85"/>
                        <a:pt x="3" y="83"/>
                      </a:cubicBezTo>
                      <a:cubicBezTo>
                        <a:pt x="2" y="83"/>
                        <a:pt x="0" y="82"/>
                        <a:pt x="0" y="81"/>
                      </a:cubicBezTo>
                      <a:cubicBezTo>
                        <a:pt x="0" y="70"/>
                        <a:pt x="14" y="64"/>
                        <a:pt x="18" y="57"/>
                      </a:cubicBezTo>
                      <a:cubicBezTo>
                        <a:pt x="20" y="54"/>
                        <a:pt x="22" y="51"/>
                        <a:pt x="25" y="51"/>
                      </a:cubicBezTo>
                      <a:cubicBezTo>
                        <a:pt x="36" y="51"/>
                        <a:pt x="42" y="40"/>
                        <a:pt x="50" y="37"/>
                      </a:cubicBezTo>
                      <a:cubicBezTo>
                        <a:pt x="52" y="36"/>
                        <a:pt x="58" y="26"/>
                        <a:pt x="58" y="2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83" name="Freeform 20">
                  <a:extLst>
                    <a:ext uri="{FF2B5EF4-FFF2-40B4-BE49-F238E27FC236}">
                      <a16:creationId xmlns:a16="http://schemas.microsoft.com/office/drawing/2014/main" id="{EFD925DB-89C9-4F4C-B2EA-693C14A559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48513" y="3476625"/>
                  <a:ext cx="93663" cy="139700"/>
                </a:xfrm>
                <a:custGeom>
                  <a:avLst/>
                  <a:gdLst/>
                  <a:ahLst/>
                  <a:cxnLst>
                    <a:cxn ang="0">
                      <a:pos x="22" y="40"/>
                    </a:cxn>
                    <a:cxn ang="0">
                      <a:pos x="17" y="31"/>
                    </a:cxn>
                    <a:cxn ang="0">
                      <a:pos x="19" y="27"/>
                    </a:cxn>
                    <a:cxn ang="0">
                      <a:pos x="0" y="0"/>
                    </a:cxn>
                    <a:cxn ang="0">
                      <a:pos x="16" y="12"/>
                    </a:cxn>
                    <a:cxn ang="0">
                      <a:pos x="22" y="19"/>
                    </a:cxn>
                    <a:cxn ang="0">
                      <a:pos x="20" y="22"/>
                    </a:cxn>
                    <a:cxn ang="0">
                      <a:pos x="27" y="37"/>
                    </a:cxn>
                    <a:cxn ang="0">
                      <a:pos x="30" y="37"/>
                    </a:cxn>
                    <a:cxn ang="0">
                      <a:pos x="34" y="32"/>
                    </a:cxn>
                    <a:cxn ang="0">
                      <a:pos x="37" y="32"/>
                    </a:cxn>
                    <a:cxn ang="0">
                      <a:pos x="53" y="50"/>
                    </a:cxn>
                    <a:cxn ang="0">
                      <a:pos x="68" y="46"/>
                    </a:cxn>
                    <a:cxn ang="0">
                      <a:pos x="71" y="48"/>
                    </a:cxn>
                    <a:cxn ang="0">
                      <a:pos x="63" y="71"/>
                    </a:cxn>
                    <a:cxn ang="0">
                      <a:pos x="61" y="68"/>
                    </a:cxn>
                    <a:cxn ang="0">
                      <a:pos x="60" y="70"/>
                    </a:cxn>
                    <a:cxn ang="0">
                      <a:pos x="51" y="75"/>
                    </a:cxn>
                    <a:cxn ang="0">
                      <a:pos x="52" y="80"/>
                    </a:cxn>
                    <a:cxn ang="0">
                      <a:pos x="46" y="89"/>
                    </a:cxn>
                    <a:cxn ang="0">
                      <a:pos x="30" y="104"/>
                    </a:cxn>
                    <a:cxn ang="0">
                      <a:pos x="23" y="98"/>
                    </a:cxn>
                    <a:cxn ang="0">
                      <a:pos x="29" y="86"/>
                    </a:cxn>
                    <a:cxn ang="0">
                      <a:pos x="12" y="72"/>
                    </a:cxn>
                    <a:cxn ang="0">
                      <a:pos x="19" y="65"/>
                    </a:cxn>
                    <a:cxn ang="0">
                      <a:pos x="24" y="48"/>
                    </a:cxn>
                    <a:cxn ang="0">
                      <a:pos x="22" y="38"/>
                    </a:cxn>
                    <a:cxn ang="0">
                      <a:pos x="22" y="38"/>
                    </a:cxn>
                    <a:cxn ang="0">
                      <a:pos x="22" y="40"/>
                    </a:cxn>
                  </a:cxnLst>
                  <a:rect l="0" t="0" r="r" b="b"/>
                  <a:pathLst>
                    <a:path w="71" h="104">
                      <a:moveTo>
                        <a:pt x="22" y="40"/>
                      </a:moveTo>
                      <a:cubicBezTo>
                        <a:pt x="21" y="36"/>
                        <a:pt x="17" y="35"/>
                        <a:pt x="17" y="31"/>
                      </a:cubicBezTo>
                      <a:cubicBezTo>
                        <a:pt x="17" y="30"/>
                        <a:pt x="18" y="28"/>
                        <a:pt x="19" y="27"/>
                      </a:cubicBezTo>
                      <a:cubicBezTo>
                        <a:pt x="8" y="25"/>
                        <a:pt x="2" y="11"/>
                        <a:pt x="0" y="0"/>
                      </a:cubicBezTo>
                      <a:cubicBezTo>
                        <a:pt x="4" y="7"/>
                        <a:pt x="12" y="8"/>
                        <a:pt x="16" y="12"/>
                      </a:cubicBezTo>
                      <a:cubicBezTo>
                        <a:pt x="19" y="15"/>
                        <a:pt x="19" y="18"/>
                        <a:pt x="22" y="19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ubicBezTo>
                        <a:pt x="20" y="25"/>
                        <a:pt x="25" y="34"/>
                        <a:pt x="27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34"/>
                        <a:pt x="32" y="32"/>
                        <a:pt x="34" y="32"/>
                      </a:cubicBezTo>
                      <a:cubicBezTo>
                        <a:pt x="35" y="32"/>
                        <a:pt x="36" y="32"/>
                        <a:pt x="37" y="32"/>
                      </a:cubicBezTo>
                      <a:cubicBezTo>
                        <a:pt x="37" y="44"/>
                        <a:pt x="42" y="50"/>
                        <a:pt x="53" y="50"/>
                      </a:cubicBezTo>
                      <a:cubicBezTo>
                        <a:pt x="61" y="50"/>
                        <a:pt x="61" y="46"/>
                        <a:pt x="68" y="46"/>
                      </a:cubicBezTo>
                      <a:cubicBezTo>
                        <a:pt x="69" y="46"/>
                        <a:pt x="71" y="47"/>
                        <a:pt x="71" y="48"/>
                      </a:cubicBezTo>
                      <a:cubicBezTo>
                        <a:pt x="65" y="55"/>
                        <a:pt x="67" y="64"/>
                        <a:pt x="63" y="71"/>
                      </a:cubicBezTo>
                      <a:cubicBezTo>
                        <a:pt x="61" y="68"/>
                        <a:pt x="61" y="68"/>
                        <a:pt x="61" y="68"/>
                      </a:cubicBezTo>
                      <a:cubicBezTo>
                        <a:pt x="60" y="68"/>
                        <a:pt x="60" y="70"/>
                        <a:pt x="60" y="70"/>
                      </a:cubicBezTo>
                      <a:cubicBezTo>
                        <a:pt x="55" y="71"/>
                        <a:pt x="51" y="72"/>
                        <a:pt x="51" y="75"/>
                      </a:cubicBezTo>
                      <a:cubicBezTo>
                        <a:pt x="51" y="77"/>
                        <a:pt x="52" y="78"/>
                        <a:pt x="52" y="80"/>
                      </a:cubicBezTo>
                      <a:cubicBezTo>
                        <a:pt x="52" y="83"/>
                        <a:pt x="47" y="87"/>
                        <a:pt x="46" y="89"/>
                      </a:cubicBezTo>
                      <a:cubicBezTo>
                        <a:pt x="42" y="95"/>
                        <a:pt x="39" y="104"/>
                        <a:pt x="30" y="104"/>
                      </a:cubicBezTo>
                      <a:cubicBezTo>
                        <a:pt x="26" y="104"/>
                        <a:pt x="23" y="102"/>
                        <a:pt x="23" y="98"/>
                      </a:cubicBezTo>
                      <a:cubicBezTo>
                        <a:pt x="23" y="93"/>
                        <a:pt x="29" y="91"/>
                        <a:pt x="29" y="86"/>
                      </a:cubicBezTo>
                      <a:cubicBezTo>
                        <a:pt x="29" y="77"/>
                        <a:pt x="12" y="80"/>
                        <a:pt x="12" y="72"/>
                      </a:cubicBezTo>
                      <a:cubicBezTo>
                        <a:pt x="12" y="68"/>
                        <a:pt x="16" y="67"/>
                        <a:pt x="19" y="65"/>
                      </a:cubicBezTo>
                      <a:cubicBezTo>
                        <a:pt x="23" y="61"/>
                        <a:pt x="24" y="55"/>
                        <a:pt x="24" y="48"/>
                      </a:cubicBezTo>
                      <a:cubicBezTo>
                        <a:pt x="24" y="44"/>
                        <a:pt x="22" y="40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lnTo>
                        <a:pt x="22" y="4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84" name="Freeform 116">
                  <a:extLst>
                    <a:ext uri="{FF2B5EF4-FFF2-40B4-BE49-F238E27FC236}">
                      <a16:creationId xmlns:a16="http://schemas.microsoft.com/office/drawing/2014/main" id="{1B9E7559-CE73-42E8-9E37-2DBBAB29D2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6413" y="3582988"/>
                  <a:ext cx="6350" cy="952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7"/>
                    </a:cxn>
                    <a:cxn ang="0">
                      <a:pos x="0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7">
                      <a:moveTo>
                        <a:pt x="5" y="0"/>
                      </a:moveTo>
                      <a:cubicBezTo>
                        <a:pt x="5" y="4"/>
                        <a:pt x="4" y="5"/>
                        <a:pt x="4" y="7"/>
                      </a:cubicBezTo>
                      <a:cubicBezTo>
                        <a:pt x="0" y="6"/>
                        <a:pt x="0" y="3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85" name="Freeform 117">
                  <a:extLst>
                    <a:ext uri="{FF2B5EF4-FFF2-40B4-BE49-F238E27FC236}">
                      <a16:creationId xmlns:a16="http://schemas.microsoft.com/office/drawing/2014/main" id="{4A5BFA78-C20D-4A02-A781-D394B57F32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64325" y="3500438"/>
                  <a:ext cx="22225" cy="11113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0" y="4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1" y="7"/>
                        <a:pt x="4" y="8"/>
                        <a:pt x="0" y="4"/>
                      </a:cubicBezTo>
                      <a:cubicBezTo>
                        <a:pt x="9" y="0"/>
                        <a:pt x="10" y="0"/>
                        <a:pt x="16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486" name="Freeform 118">
                  <a:extLst>
                    <a:ext uri="{FF2B5EF4-FFF2-40B4-BE49-F238E27FC236}">
                      <a16:creationId xmlns:a16="http://schemas.microsoft.com/office/drawing/2014/main" id="{534B4D39-E571-4A22-839E-E97FCCBBA5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6375" y="3065463"/>
                  <a:ext cx="22225" cy="9525"/>
                </a:xfrm>
                <a:custGeom>
                  <a:avLst/>
                  <a:gdLst/>
                  <a:ahLst/>
                  <a:cxnLst>
                    <a:cxn ang="0">
                      <a:pos x="17" y="1"/>
                    </a:cxn>
                    <a:cxn ang="0">
                      <a:pos x="17" y="7"/>
                    </a:cxn>
                    <a:cxn ang="0">
                      <a:pos x="13" y="7"/>
                    </a:cxn>
                    <a:cxn ang="0">
                      <a:pos x="0" y="3"/>
                    </a:cxn>
                    <a:cxn ang="0">
                      <a:pos x="17" y="1"/>
                    </a:cxn>
                  </a:cxnLst>
                  <a:rect l="0" t="0" r="r" b="b"/>
                  <a:pathLst>
                    <a:path w="17" h="7">
                      <a:moveTo>
                        <a:pt x="17" y="1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4" y="7"/>
                        <a:pt x="13" y="7"/>
                      </a:cubicBezTo>
                      <a:cubicBezTo>
                        <a:pt x="8" y="7"/>
                        <a:pt x="2" y="5"/>
                        <a:pt x="0" y="3"/>
                      </a:cubicBezTo>
                      <a:cubicBezTo>
                        <a:pt x="8" y="1"/>
                        <a:pt x="11" y="0"/>
                        <a:pt x="17" y="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</p:grpSp>
        </p:grpSp>
        <p:grpSp>
          <p:nvGrpSpPr>
            <p:cNvPr id="394" name="Group 383">
              <a:extLst>
                <a:ext uri="{FF2B5EF4-FFF2-40B4-BE49-F238E27FC236}">
                  <a16:creationId xmlns:a16="http://schemas.microsoft.com/office/drawing/2014/main" id="{C2BB64ED-32CB-43A2-9F91-B8E3F0D52B02}"/>
                </a:ext>
              </a:extLst>
            </p:cNvPr>
            <p:cNvGrpSpPr/>
            <p:nvPr/>
          </p:nvGrpSpPr>
          <p:grpSpPr>
            <a:xfrm>
              <a:off x="3584348" y="1207327"/>
              <a:ext cx="2773469" cy="1960289"/>
              <a:chOff x="4713288" y="1038225"/>
              <a:chExt cx="2847975" cy="2012950"/>
            </a:xfrm>
            <a:grpFill/>
          </p:grpSpPr>
          <p:sp>
            <p:nvSpPr>
              <p:cNvPr id="395" name="Freeform 101">
                <a:extLst>
                  <a:ext uri="{FF2B5EF4-FFF2-40B4-BE49-F238E27FC236}">
                    <a16:creationId xmlns:a16="http://schemas.microsoft.com/office/drawing/2014/main" id="{879AC232-0E06-4D99-9BD6-9927289406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8063" y="2127250"/>
                <a:ext cx="622300" cy="538163"/>
              </a:xfrm>
              <a:custGeom>
                <a:avLst/>
                <a:gdLst/>
                <a:ahLst/>
                <a:cxnLst>
                  <a:cxn ang="0">
                    <a:pos x="102" y="154"/>
                  </a:cxn>
                  <a:cxn ang="0">
                    <a:pos x="113" y="126"/>
                  </a:cxn>
                  <a:cxn ang="0">
                    <a:pos x="122" y="86"/>
                  </a:cxn>
                  <a:cxn ang="0">
                    <a:pos x="125" y="77"/>
                  </a:cxn>
                  <a:cxn ang="0">
                    <a:pos x="108" y="77"/>
                  </a:cxn>
                  <a:cxn ang="0">
                    <a:pos x="64" y="77"/>
                  </a:cxn>
                  <a:cxn ang="0">
                    <a:pos x="27" y="79"/>
                  </a:cxn>
                  <a:cxn ang="0">
                    <a:pos x="26" y="77"/>
                  </a:cxn>
                  <a:cxn ang="0">
                    <a:pos x="0" y="55"/>
                  </a:cxn>
                  <a:cxn ang="0">
                    <a:pos x="9" y="37"/>
                  </a:cxn>
                  <a:cxn ang="0">
                    <a:pos x="41" y="20"/>
                  </a:cxn>
                  <a:cxn ang="0">
                    <a:pos x="48" y="13"/>
                  </a:cxn>
                  <a:cxn ang="0">
                    <a:pos x="80" y="4"/>
                  </a:cxn>
                  <a:cxn ang="0">
                    <a:pos x="127" y="7"/>
                  </a:cxn>
                  <a:cxn ang="0">
                    <a:pos x="174" y="15"/>
                  </a:cxn>
                  <a:cxn ang="0">
                    <a:pos x="223" y="21"/>
                  </a:cxn>
                  <a:cxn ang="0">
                    <a:pos x="256" y="44"/>
                  </a:cxn>
                  <a:cxn ang="0">
                    <a:pos x="278" y="33"/>
                  </a:cxn>
                  <a:cxn ang="0">
                    <a:pos x="281" y="43"/>
                  </a:cxn>
                  <a:cxn ang="0">
                    <a:pos x="289" y="65"/>
                  </a:cxn>
                  <a:cxn ang="0">
                    <a:pos x="309" y="76"/>
                  </a:cxn>
                  <a:cxn ang="0">
                    <a:pos x="350" y="76"/>
                  </a:cxn>
                  <a:cxn ang="0">
                    <a:pos x="359" y="63"/>
                  </a:cxn>
                  <a:cxn ang="0">
                    <a:pos x="387" y="51"/>
                  </a:cxn>
                  <a:cxn ang="0">
                    <a:pos x="439" y="74"/>
                  </a:cxn>
                  <a:cxn ang="0">
                    <a:pos x="445" y="96"/>
                  </a:cxn>
                  <a:cxn ang="0">
                    <a:pos x="435" y="119"/>
                  </a:cxn>
                  <a:cxn ang="0">
                    <a:pos x="436" y="138"/>
                  </a:cxn>
                  <a:cxn ang="0">
                    <a:pos x="449" y="156"/>
                  </a:cxn>
                  <a:cxn ang="0">
                    <a:pos x="445" y="179"/>
                  </a:cxn>
                  <a:cxn ang="0">
                    <a:pos x="448" y="232"/>
                  </a:cxn>
                  <a:cxn ang="0">
                    <a:pos x="448" y="240"/>
                  </a:cxn>
                  <a:cxn ang="0">
                    <a:pos x="393" y="231"/>
                  </a:cxn>
                  <a:cxn ang="0">
                    <a:pos x="370" y="220"/>
                  </a:cxn>
                  <a:cxn ang="0">
                    <a:pos x="333" y="207"/>
                  </a:cxn>
                  <a:cxn ang="0">
                    <a:pos x="313" y="192"/>
                  </a:cxn>
                  <a:cxn ang="0">
                    <a:pos x="278" y="183"/>
                  </a:cxn>
                  <a:cxn ang="0">
                    <a:pos x="304" y="224"/>
                  </a:cxn>
                  <a:cxn ang="0">
                    <a:pos x="315" y="227"/>
                  </a:cxn>
                  <a:cxn ang="0">
                    <a:pos x="313" y="246"/>
                  </a:cxn>
                  <a:cxn ang="0">
                    <a:pos x="379" y="225"/>
                  </a:cxn>
                  <a:cxn ang="0">
                    <a:pos x="406" y="260"/>
                  </a:cxn>
                  <a:cxn ang="0">
                    <a:pos x="414" y="270"/>
                  </a:cxn>
                  <a:cxn ang="0">
                    <a:pos x="410" y="302"/>
                  </a:cxn>
                  <a:cxn ang="0">
                    <a:pos x="390" y="321"/>
                  </a:cxn>
                  <a:cxn ang="0">
                    <a:pos x="365" y="347"/>
                  </a:cxn>
                  <a:cxn ang="0">
                    <a:pos x="328" y="368"/>
                  </a:cxn>
                  <a:cxn ang="0">
                    <a:pos x="265" y="395"/>
                  </a:cxn>
                  <a:cxn ang="0">
                    <a:pos x="234" y="404"/>
                  </a:cxn>
                  <a:cxn ang="0">
                    <a:pos x="217" y="399"/>
                  </a:cxn>
                  <a:cxn ang="0">
                    <a:pos x="209" y="372"/>
                  </a:cxn>
                  <a:cxn ang="0">
                    <a:pos x="198" y="340"/>
                  </a:cxn>
                  <a:cxn ang="0">
                    <a:pos x="162" y="280"/>
                  </a:cxn>
                  <a:cxn ang="0">
                    <a:pos x="154" y="259"/>
                  </a:cxn>
                  <a:cxn ang="0">
                    <a:pos x="140" y="251"/>
                  </a:cxn>
                  <a:cxn ang="0">
                    <a:pos x="131" y="229"/>
                  </a:cxn>
                  <a:cxn ang="0">
                    <a:pos x="109" y="196"/>
                  </a:cxn>
                  <a:cxn ang="0">
                    <a:pos x="112" y="177"/>
                  </a:cxn>
                </a:cxnLst>
                <a:rect l="0" t="0" r="r" b="b"/>
                <a:pathLst>
                  <a:path w="467" h="405">
                    <a:moveTo>
                      <a:pt x="112" y="177"/>
                    </a:move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1"/>
                      <a:pt x="105" y="151"/>
                      <a:pt x="106" y="149"/>
                    </a:cubicBezTo>
                    <a:cubicBezTo>
                      <a:pt x="109" y="139"/>
                      <a:pt x="110" y="134"/>
                      <a:pt x="113" y="126"/>
                    </a:cubicBezTo>
                    <a:cubicBezTo>
                      <a:pt x="115" y="117"/>
                      <a:pt x="124" y="115"/>
                      <a:pt x="124" y="104"/>
                    </a:cubicBezTo>
                    <a:cubicBezTo>
                      <a:pt x="124" y="97"/>
                      <a:pt x="122" y="91"/>
                      <a:pt x="122" y="86"/>
                    </a:cubicBezTo>
                    <a:cubicBezTo>
                      <a:pt x="122" y="83"/>
                      <a:pt x="124" y="82"/>
                      <a:pt x="125" y="81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1" y="78"/>
                      <a:pt x="120" y="81"/>
                      <a:pt x="117" y="81"/>
                    </a:cubicBezTo>
                    <a:cubicBezTo>
                      <a:pt x="112" y="81"/>
                      <a:pt x="110" y="79"/>
                      <a:pt x="108" y="77"/>
                    </a:cubicBezTo>
                    <a:cubicBezTo>
                      <a:pt x="101" y="82"/>
                      <a:pt x="98" y="88"/>
                      <a:pt x="86" y="88"/>
                    </a:cubicBezTo>
                    <a:cubicBezTo>
                      <a:pt x="76" y="88"/>
                      <a:pt x="73" y="77"/>
                      <a:pt x="64" y="77"/>
                    </a:cubicBezTo>
                    <a:cubicBezTo>
                      <a:pt x="54" y="77"/>
                      <a:pt x="56" y="87"/>
                      <a:pt x="48" y="87"/>
                    </a:cubicBezTo>
                    <a:cubicBezTo>
                      <a:pt x="40" y="87"/>
                      <a:pt x="35" y="75"/>
                      <a:pt x="27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4" y="79"/>
                      <a:pt x="25" y="78"/>
                      <a:pt x="26" y="77"/>
                    </a:cubicBezTo>
                    <a:cubicBezTo>
                      <a:pt x="23" y="74"/>
                      <a:pt x="10" y="67"/>
                      <a:pt x="15" y="63"/>
                    </a:cubicBezTo>
                    <a:cubicBezTo>
                      <a:pt x="11" y="57"/>
                      <a:pt x="6" y="58"/>
                      <a:pt x="0" y="55"/>
                    </a:cubicBezTo>
                    <a:cubicBezTo>
                      <a:pt x="4" y="50"/>
                      <a:pt x="9" y="51"/>
                      <a:pt x="9" y="43"/>
                    </a:cubicBezTo>
                    <a:cubicBezTo>
                      <a:pt x="9" y="40"/>
                      <a:pt x="8" y="40"/>
                      <a:pt x="9" y="37"/>
                    </a:cubicBezTo>
                    <a:cubicBezTo>
                      <a:pt x="6" y="37"/>
                      <a:pt x="1" y="38"/>
                      <a:pt x="1" y="35"/>
                    </a:cubicBezTo>
                    <a:cubicBezTo>
                      <a:pt x="1" y="22"/>
                      <a:pt x="33" y="24"/>
                      <a:pt x="41" y="20"/>
                    </a:cubicBezTo>
                    <a:cubicBezTo>
                      <a:pt x="40" y="17"/>
                      <a:pt x="38" y="18"/>
                      <a:pt x="38" y="15"/>
                    </a:cubicBezTo>
                    <a:cubicBezTo>
                      <a:pt x="38" y="11"/>
                      <a:pt x="46" y="13"/>
                      <a:pt x="48" y="13"/>
                    </a:cubicBezTo>
                    <a:cubicBezTo>
                      <a:pt x="53" y="13"/>
                      <a:pt x="62" y="13"/>
                      <a:pt x="62" y="13"/>
                    </a:cubicBezTo>
                    <a:cubicBezTo>
                      <a:pt x="67" y="13"/>
                      <a:pt x="75" y="7"/>
                      <a:pt x="80" y="4"/>
                    </a:cubicBezTo>
                    <a:cubicBezTo>
                      <a:pt x="86" y="0"/>
                      <a:pt x="98" y="0"/>
                      <a:pt x="106" y="0"/>
                    </a:cubicBezTo>
                    <a:cubicBezTo>
                      <a:pt x="117" y="0"/>
                      <a:pt x="117" y="7"/>
                      <a:pt x="127" y="7"/>
                    </a:cubicBezTo>
                    <a:cubicBezTo>
                      <a:pt x="127" y="12"/>
                      <a:pt x="144" y="15"/>
                      <a:pt x="149" y="15"/>
                    </a:cubicBezTo>
                    <a:cubicBezTo>
                      <a:pt x="162" y="15"/>
                      <a:pt x="170" y="15"/>
                      <a:pt x="174" y="15"/>
                    </a:cubicBezTo>
                    <a:cubicBezTo>
                      <a:pt x="186" y="15"/>
                      <a:pt x="192" y="3"/>
                      <a:pt x="205" y="3"/>
                    </a:cubicBezTo>
                    <a:cubicBezTo>
                      <a:pt x="219" y="3"/>
                      <a:pt x="218" y="12"/>
                      <a:pt x="223" y="21"/>
                    </a:cubicBezTo>
                    <a:cubicBezTo>
                      <a:pt x="224" y="23"/>
                      <a:pt x="233" y="28"/>
                      <a:pt x="233" y="28"/>
                    </a:cubicBezTo>
                    <a:cubicBezTo>
                      <a:pt x="241" y="31"/>
                      <a:pt x="243" y="44"/>
                      <a:pt x="256" y="44"/>
                    </a:cubicBezTo>
                    <a:cubicBezTo>
                      <a:pt x="265" y="44"/>
                      <a:pt x="265" y="36"/>
                      <a:pt x="271" y="34"/>
                    </a:cubicBezTo>
                    <a:cubicBezTo>
                      <a:pt x="275" y="33"/>
                      <a:pt x="274" y="33"/>
                      <a:pt x="278" y="33"/>
                    </a:cubicBezTo>
                    <a:cubicBezTo>
                      <a:pt x="279" y="35"/>
                      <a:pt x="279" y="39"/>
                      <a:pt x="281" y="41"/>
                    </a:cubicBezTo>
                    <a:cubicBezTo>
                      <a:pt x="280" y="41"/>
                      <a:pt x="281" y="42"/>
                      <a:pt x="281" y="43"/>
                    </a:cubicBezTo>
                    <a:cubicBezTo>
                      <a:pt x="281" y="48"/>
                      <a:pt x="284" y="47"/>
                      <a:pt x="286" y="51"/>
                    </a:cubicBezTo>
                    <a:cubicBezTo>
                      <a:pt x="290" y="56"/>
                      <a:pt x="286" y="59"/>
                      <a:pt x="289" y="65"/>
                    </a:cubicBezTo>
                    <a:cubicBezTo>
                      <a:pt x="291" y="70"/>
                      <a:pt x="297" y="67"/>
                      <a:pt x="301" y="68"/>
                    </a:cubicBezTo>
                    <a:cubicBezTo>
                      <a:pt x="305" y="69"/>
                      <a:pt x="306" y="73"/>
                      <a:pt x="309" y="76"/>
                    </a:cubicBezTo>
                    <a:cubicBezTo>
                      <a:pt x="312" y="79"/>
                      <a:pt x="323" y="78"/>
                      <a:pt x="329" y="78"/>
                    </a:cubicBezTo>
                    <a:cubicBezTo>
                      <a:pt x="337" y="78"/>
                      <a:pt x="345" y="77"/>
                      <a:pt x="350" y="76"/>
                    </a:cubicBezTo>
                    <a:cubicBezTo>
                      <a:pt x="350" y="72"/>
                      <a:pt x="350" y="71"/>
                      <a:pt x="350" y="68"/>
                    </a:cubicBezTo>
                    <a:cubicBezTo>
                      <a:pt x="350" y="64"/>
                      <a:pt x="355" y="64"/>
                      <a:pt x="359" y="63"/>
                    </a:cubicBezTo>
                    <a:cubicBezTo>
                      <a:pt x="364" y="61"/>
                      <a:pt x="363" y="59"/>
                      <a:pt x="368" y="57"/>
                    </a:cubicBezTo>
                    <a:cubicBezTo>
                      <a:pt x="376" y="54"/>
                      <a:pt x="381" y="56"/>
                      <a:pt x="387" y="51"/>
                    </a:cubicBezTo>
                    <a:cubicBezTo>
                      <a:pt x="397" y="57"/>
                      <a:pt x="403" y="57"/>
                      <a:pt x="412" y="60"/>
                    </a:cubicBezTo>
                    <a:cubicBezTo>
                      <a:pt x="423" y="64"/>
                      <a:pt x="426" y="74"/>
                      <a:pt x="439" y="74"/>
                    </a:cubicBezTo>
                    <a:cubicBezTo>
                      <a:pt x="439" y="76"/>
                      <a:pt x="442" y="77"/>
                      <a:pt x="443" y="79"/>
                    </a:cubicBezTo>
                    <a:cubicBezTo>
                      <a:pt x="445" y="86"/>
                      <a:pt x="442" y="92"/>
                      <a:pt x="445" y="96"/>
                    </a:cubicBezTo>
                    <a:cubicBezTo>
                      <a:pt x="442" y="98"/>
                      <a:pt x="435" y="114"/>
                      <a:pt x="435" y="115"/>
                    </a:cubicBezTo>
                    <a:cubicBezTo>
                      <a:pt x="435" y="116"/>
                      <a:pt x="436" y="118"/>
                      <a:pt x="435" y="119"/>
                    </a:cubicBezTo>
                    <a:cubicBezTo>
                      <a:pt x="436" y="121"/>
                      <a:pt x="435" y="122"/>
                      <a:pt x="436" y="124"/>
                    </a:cubicBezTo>
                    <a:cubicBezTo>
                      <a:pt x="436" y="138"/>
                      <a:pt x="436" y="138"/>
                      <a:pt x="436" y="138"/>
                    </a:cubicBezTo>
                    <a:cubicBezTo>
                      <a:pt x="438" y="142"/>
                      <a:pt x="437" y="145"/>
                      <a:pt x="439" y="149"/>
                    </a:cubicBezTo>
                    <a:cubicBezTo>
                      <a:pt x="440" y="153"/>
                      <a:pt x="449" y="149"/>
                      <a:pt x="449" y="156"/>
                    </a:cubicBezTo>
                    <a:cubicBezTo>
                      <a:pt x="449" y="165"/>
                      <a:pt x="439" y="164"/>
                      <a:pt x="439" y="171"/>
                    </a:cubicBezTo>
                    <a:cubicBezTo>
                      <a:pt x="439" y="177"/>
                      <a:pt x="443" y="177"/>
                      <a:pt x="445" y="179"/>
                    </a:cubicBezTo>
                    <a:cubicBezTo>
                      <a:pt x="452" y="194"/>
                      <a:pt x="467" y="196"/>
                      <a:pt x="467" y="215"/>
                    </a:cubicBezTo>
                    <a:cubicBezTo>
                      <a:pt x="456" y="218"/>
                      <a:pt x="448" y="220"/>
                      <a:pt x="448" y="232"/>
                    </a:cubicBezTo>
                    <a:cubicBezTo>
                      <a:pt x="448" y="235"/>
                      <a:pt x="450" y="238"/>
                      <a:pt x="450" y="240"/>
                    </a:cubicBezTo>
                    <a:cubicBezTo>
                      <a:pt x="450" y="240"/>
                      <a:pt x="448" y="240"/>
                      <a:pt x="448" y="240"/>
                    </a:cubicBezTo>
                    <a:cubicBezTo>
                      <a:pt x="439" y="240"/>
                      <a:pt x="420" y="235"/>
                      <a:pt x="408" y="235"/>
                    </a:cubicBezTo>
                    <a:cubicBezTo>
                      <a:pt x="406" y="235"/>
                      <a:pt x="393" y="231"/>
                      <a:pt x="393" y="231"/>
                    </a:cubicBezTo>
                    <a:cubicBezTo>
                      <a:pt x="388" y="226"/>
                      <a:pt x="388" y="213"/>
                      <a:pt x="379" y="213"/>
                    </a:cubicBezTo>
                    <a:cubicBezTo>
                      <a:pt x="374" y="213"/>
                      <a:pt x="372" y="217"/>
                      <a:pt x="370" y="220"/>
                    </a:cubicBezTo>
                    <a:cubicBezTo>
                      <a:pt x="348" y="220"/>
                      <a:pt x="348" y="220"/>
                      <a:pt x="348" y="220"/>
                    </a:cubicBezTo>
                    <a:cubicBezTo>
                      <a:pt x="341" y="217"/>
                      <a:pt x="337" y="212"/>
                      <a:pt x="333" y="207"/>
                    </a:cubicBezTo>
                    <a:cubicBezTo>
                      <a:pt x="327" y="202"/>
                      <a:pt x="320" y="205"/>
                      <a:pt x="315" y="200"/>
                    </a:cubicBezTo>
                    <a:cubicBezTo>
                      <a:pt x="313" y="197"/>
                      <a:pt x="314" y="194"/>
                      <a:pt x="313" y="192"/>
                    </a:cubicBezTo>
                    <a:cubicBezTo>
                      <a:pt x="308" y="182"/>
                      <a:pt x="299" y="168"/>
                      <a:pt x="286" y="168"/>
                    </a:cubicBezTo>
                    <a:cubicBezTo>
                      <a:pt x="280" y="168"/>
                      <a:pt x="278" y="176"/>
                      <a:pt x="278" y="183"/>
                    </a:cubicBezTo>
                    <a:cubicBezTo>
                      <a:pt x="278" y="187"/>
                      <a:pt x="278" y="189"/>
                      <a:pt x="278" y="193"/>
                    </a:cubicBezTo>
                    <a:cubicBezTo>
                      <a:pt x="281" y="203"/>
                      <a:pt x="293" y="222"/>
                      <a:pt x="304" y="224"/>
                    </a:cubicBezTo>
                    <a:cubicBezTo>
                      <a:pt x="304" y="229"/>
                      <a:pt x="306" y="231"/>
                      <a:pt x="307" y="235"/>
                    </a:cubicBezTo>
                    <a:cubicBezTo>
                      <a:pt x="312" y="233"/>
                      <a:pt x="311" y="228"/>
                      <a:pt x="315" y="227"/>
                    </a:cubicBezTo>
                    <a:cubicBezTo>
                      <a:pt x="316" y="228"/>
                      <a:pt x="316" y="230"/>
                      <a:pt x="316" y="231"/>
                    </a:cubicBezTo>
                    <a:cubicBezTo>
                      <a:pt x="316" y="237"/>
                      <a:pt x="313" y="240"/>
                      <a:pt x="313" y="246"/>
                    </a:cubicBezTo>
                    <a:cubicBezTo>
                      <a:pt x="313" y="252"/>
                      <a:pt x="324" y="255"/>
                      <a:pt x="331" y="255"/>
                    </a:cubicBezTo>
                    <a:cubicBezTo>
                      <a:pt x="360" y="255"/>
                      <a:pt x="363" y="237"/>
                      <a:pt x="379" y="225"/>
                    </a:cubicBezTo>
                    <a:cubicBezTo>
                      <a:pt x="379" y="241"/>
                      <a:pt x="379" y="241"/>
                      <a:pt x="379" y="241"/>
                    </a:cubicBezTo>
                    <a:cubicBezTo>
                      <a:pt x="385" y="254"/>
                      <a:pt x="393" y="256"/>
                      <a:pt x="406" y="260"/>
                    </a:cubicBezTo>
                    <a:cubicBezTo>
                      <a:pt x="411" y="261"/>
                      <a:pt x="411" y="269"/>
                      <a:pt x="414" y="271"/>
                    </a:cubicBezTo>
                    <a:cubicBezTo>
                      <a:pt x="414" y="270"/>
                      <a:pt x="414" y="270"/>
                      <a:pt x="414" y="270"/>
                    </a:cubicBezTo>
                    <a:cubicBezTo>
                      <a:pt x="416" y="274"/>
                      <a:pt x="423" y="273"/>
                      <a:pt x="423" y="277"/>
                    </a:cubicBezTo>
                    <a:cubicBezTo>
                      <a:pt x="423" y="288"/>
                      <a:pt x="410" y="291"/>
                      <a:pt x="410" y="302"/>
                    </a:cubicBezTo>
                    <a:cubicBezTo>
                      <a:pt x="403" y="302"/>
                      <a:pt x="399" y="303"/>
                      <a:pt x="397" y="309"/>
                    </a:cubicBezTo>
                    <a:cubicBezTo>
                      <a:pt x="395" y="314"/>
                      <a:pt x="396" y="321"/>
                      <a:pt x="390" y="321"/>
                    </a:cubicBezTo>
                    <a:cubicBezTo>
                      <a:pt x="384" y="321"/>
                      <a:pt x="384" y="334"/>
                      <a:pt x="378" y="334"/>
                    </a:cubicBezTo>
                    <a:cubicBezTo>
                      <a:pt x="374" y="334"/>
                      <a:pt x="365" y="342"/>
                      <a:pt x="365" y="347"/>
                    </a:cubicBezTo>
                    <a:cubicBezTo>
                      <a:pt x="353" y="349"/>
                      <a:pt x="327" y="354"/>
                      <a:pt x="327" y="364"/>
                    </a:cubicBezTo>
                    <a:cubicBezTo>
                      <a:pt x="327" y="365"/>
                      <a:pt x="327" y="367"/>
                      <a:pt x="328" y="368"/>
                    </a:cubicBezTo>
                    <a:cubicBezTo>
                      <a:pt x="318" y="373"/>
                      <a:pt x="304" y="376"/>
                      <a:pt x="294" y="378"/>
                    </a:cubicBezTo>
                    <a:cubicBezTo>
                      <a:pt x="289" y="380"/>
                      <a:pt x="271" y="392"/>
                      <a:pt x="265" y="395"/>
                    </a:cubicBezTo>
                    <a:cubicBezTo>
                      <a:pt x="252" y="395"/>
                      <a:pt x="252" y="395"/>
                      <a:pt x="252" y="395"/>
                    </a:cubicBezTo>
                    <a:cubicBezTo>
                      <a:pt x="244" y="400"/>
                      <a:pt x="243" y="404"/>
                      <a:pt x="234" y="404"/>
                    </a:cubicBezTo>
                    <a:cubicBezTo>
                      <a:pt x="231" y="405"/>
                      <a:pt x="231" y="405"/>
                      <a:pt x="231" y="405"/>
                    </a:cubicBezTo>
                    <a:cubicBezTo>
                      <a:pt x="229" y="405"/>
                      <a:pt x="218" y="400"/>
                      <a:pt x="217" y="399"/>
                    </a:cubicBezTo>
                    <a:cubicBezTo>
                      <a:pt x="216" y="399"/>
                      <a:pt x="219" y="399"/>
                      <a:pt x="217" y="394"/>
                    </a:cubicBezTo>
                    <a:cubicBezTo>
                      <a:pt x="212" y="387"/>
                      <a:pt x="209" y="380"/>
                      <a:pt x="209" y="372"/>
                    </a:cubicBezTo>
                    <a:cubicBezTo>
                      <a:pt x="204" y="371"/>
                      <a:pt x="207" y="363"/>
                      <a:pt x="208" y="359"/>
                    </a:cubicBezTo>
                    <a:cubicBezTo>
                      <a:pt x="210" y="349"/>
                      <a:pt x="203" y="345"/>
                      <a:pt x="198" y="340"/>
                    </a:cubicBezTo>
                    <a:cubicBezTo>
                      <a:pt x="193" y="335"/>
                      <a:pt x="181" y="320"/>
                      <a:pt x="181" y="309"/>
                    </a:cubicBezTo>
                    <a:cubicBezTo>
                      <a:pt x="165" y="306"/>
                      <a:pt x="162" y="297"/>
                      <a:pt x="162" y="280"/>
                    </a:cubicBezTo>
                    <a:cubicBezTo>
                      <a:pt x="162" y="270"/>
                      <a:pt x="156" y="268"/>
                      <a:pt x="154" y="259"/>
                    </a:cubicBezTo>
                    <a:cubicBezTo>
                      <a:pt x="154" y="259"/>
                      <a:pt x="154" y="259"/>
                      <a:pt x="154" y="259"/>
                    </a:cubicBezTo>
                    <a:cubicBezTo>
                      <a:pt x="152" y="258"/>
                      <a:pt x="150" y="255"/>
                      <a:pt x="148" y="254"/>
                    </a:cubicBezTo>
                    <a:cubicBezTo>
                      <a:pt x="147" y="252"/>
                      <a:pt x="141" y="253"/>
                      <a:pt x="140" y="251"/>
                    </a:cubicBezTo>
                    <a:cubicBezTo>
                      <a:pt x="137" y="249"/>
                      <a:pt x="138" y="242"/>
                      <a:pt x="137" y="239"/>
                    </a:cubicBezTo>
                    <a:cubicBezTo>
                      <a:pt x="136" y="235"/>
                      <a:pt x="132" y="231"/>
                      <a:pt x="131" y="229"/>
                    </a:cubicBezTo>
                    <a:cubicBezTo>
                      <a:pt x="125" y="221"/>
                      <a:pt x="121" y="214"/>
                      <a:pt x="116" y="207"/>
                    </a:cubicBezTo>
                    <a:cubicBezTo>
                      <a:pt x="115" y="205"/>
                      <a:pt x="109" y="198"/>
                      <a:pt x="109" y="196"/>
                    </a:cubicBezTo>
                    <a:cubicBezTo>
                      <a:pt x="109" y="192"/>
                      <a:pt x="112" y="182"/>
                      <a:pt x="112" y="175"/>
                    </a:cubicBezTo>
                    <a:lnTo>
                      <a:pt x="112" y="177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96" name="Freeform 102">
                <a:extLst>
                  <a:ext uri="{FF2B5EF4-FFF2-40B4-BE49-F238E27FC236}">
                    <a16:creationId xmlns:a16="http://schemas.microsoft.com/office/drawing/2014/main" id="{E502D077-65E0-4A57-9100-AAD7DBF1A8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3413" y="2714625"/>
                <a:ext cx="33338" cy="63500"/>
              </a:xfrm>
              <a:custGeom>
                <a:avLst/>
                <a:gdLst/>
                <a:ahLst/>
                <a:cxnLst>
                  <a:cxn ang="0">
                    <a:pos x="25" y="30"/>
                  </a:cxn>
                  <a:cxn ang="0">
                    <a:pos x="11" y="48"/>
                  </a:cxn>
                  <a:cxn ang="0">
                    <a:pos x="0" y="35"/>
                  </a:cxn>
                  <a:cxn ang="0">
                    <a:pos x="6" y="0"/>
                  </a:cxn>
                  <a:cxn ang="0">
                    <a:pos x="25" y="30"/>
                  </a:cxn>
                </a:cxnLst>
                <a:rect l="0" t="0" r="r" b="b"/>
                <a:pathLst>
                  <a:path w="25" h="48">
                    <a:moveTo>
                      <a:pt x="25" y="30"/>
                    </a:moveTo>
                    <a:cubicBezTo>
                      <a:pt x="25" y="37"/>
                      <a:pt x="20" y="48"/>
                      <a:pt x="11" y="48"/>
                    </a:cubicBezTo>
                    <a:cubicBezTo>
                      <a:pt x="5" y="48"/>
                      <a:pt x="0" y="41"/>
                      <a:pt x="0" y="35"/>
                    </a:cubicBezTo>
                    <a:cubicBezTo>
                      <a:pt x="0" y="22"/>
                      <a:pt x="6" y="13"/>
                      <a:pt x="6" y="0"/>
                    </a:cubicBezTo>
                    <a:cubicBezTo>
                      <a:pt x="13" y="10"/>
                      <a:pt x="25" y="15"/>
                      <a:pt x="25" y="3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97" name="Freeform 103">
                <a:extLst>
                  <a:ext uri="{FF2B5EF4-FFF2-40B4-BE49-F238E27FC236}">
                    <a16:creationId xmlns:a16="http://schemas.microsoft.com/office/drawing/2014/main" id="{382FCCB4-D82A-43AA-A8FC-E0D51FFDD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500" y="2195513"/>
                <a:ext cx="677863" cy="544513"/>
              </a:xfrm>
              <a:custGeom>
                <a:avLst/>
                <a:gdLst/>
                <a:ahLst/>
                <a:cxnLst>
                  <a:cxn ang="0">
                    <a:pos x="148" y="270"/>
                  </a:cxn>
                  <a:cxn ang="0">
                    <a:pos x="174" y="340"/>
                  </a:cxn>
                  <a:cxn ang="0">
                    <a:pos x="200" y="401"/>
                  </a:cxn>
                  <a:cxn ang="0">
                    <a:pos x="216" y="401"/>
                  </a:cxn>
                  <a:cxn ang="0">
                    <a:pos x="237" y="379"/>
                  </a:cxn>
                  <a:cxn ang="0">
                    <a:pos x="243" y="341"/>
                  </a:cxn>
                  <a:cxn ang="0">
                    <a:pos x="268" y="298"/>
                  </a:cxn>
                  <a:cxn ang="0">
                    <a:pos x="326" y="240"/>
                  </a:cxn>
                  <a:cxn ang="0">
                    <a:pos x="374" y="218"/>
                  </a:cxn>
                  <a:cxn ang="0">
                    <a:pos x="409" y="259"/>
                  </a:cxn>
                  <a:cxn ang="0">
                    <a:pos x="423" y="302"/>
                  </a:cxn>
                  <a:cxn ang="0">
                    <a:pos x="457" y="300"/>
                  </a:cxn>
                  <a:cxn ang="0">
                    <a:pos x="476" y="367"/>
                  </a:cxn>
                  <a:cxn ang="0">
                    <a:pos x="489" y="358"/>
                  </a:cxn>
                  <a:cxn ang="0">
                    <a:pos x="472" y="316"/>
                  </a:cxn>
                  <a:cxn ang="0">
                    <a:pos x="473" y="288"/>
                  </a:cxn>
                  <a:cxn ang="0">
                    <a:pos x="483" y="254"/>
                  </a:cxn>
                  <a:cxn ang="0">
                    <a:pos x="487" y="213"/>
                  </a:cxn>
                  <a:cxn ang="0">
                    <a:pos x="467" y="197"/>
                  </a:cxn>
                  <a:cxn ang="0">
                    <a:pos x="445" y="125"/>
                  </a:cxn>
                  <a:cxn ang="0">
                    <a:pos x="423" y="130"/>
                  </a:cxn>
                  <a:cxn ang="0">
                    <a:pos x="373" y="144"/>
                  </a:cxn>
                  <a:cxn ang="0">
                    <a:pos x="341" y="147"/>
                  </a:cxn>
                  <a:cxn ang="0">
                    <a:pos x="295" y="136"/>
                  </a:cxn>
                  <a:cxn ang="0">
                    <a:pos x="254" y="116"/>
                  </a:cxn>
                  <a:cxn ang="0">
                    <a:pos x="226" y="89"/>
                  </a:cxn>
                  <a:cxn ang="0">
                    <a:pos x="229" y="69"/>
                  </a:cxn>
                  <a:cxn ang="0">
                    <a:pos x="213" y="43"/>
                  </a:cxn>
                  <a:cxn ang="0">
                    <a:pos x="178" y="16"/>
                  </a:cxn>
                  <a:cxn ang="0">
                    <a:pos x="131" y="0"/>
                  </a:cxn>
                  <a:cxn ang="0">
                    <a:pos x="94" y="21"/>
                  </a:cxn>
                  <a:cxn ang="0">
                    <a:pos x="65" y="13"/>
                  </a:cxn>
                  <a:cxn ang="0">
                    <a:pos x="23" y="46"/>
                  </a:cxn>
                  <a:cxn ang="0">
                    <a:pos x="0" y="64"/>
                  </a:cxn>
                  <a:cxn ang="0">
                    <a:pos x="1" y="87"/>
                  </a:cxn>
                  <a:cxn ang="0">
                    <a:pos x="4" y="120"/>
                  </a:cxn>
                  <a:cxn ang="0">
                    <a:pos x="13" y="181"/>
                  </a:cxn>
                  <a:cxn ang="0">
                    <a:pos x="34" y="185"/>
                  </a:cxn>
                  <a:cxn ang="0">
                    <a:pos x="70" y="185"/>
                  </a:cxn>
                  <a:cxn ang="0">
                    <a:pos x="118" y="219"/>
                  </a:cxn>
                  <a:cxn ang="0">
                    <a:pos x="127" y="248"/>
                  </a:cxn>
                  <a:cxn ang="0">
                    <a:pos x="145" y="233"/>
                  </a:cxn>
                  <a:cxn ang="0">
                    <a:pos x="149" y="265"/>
                  </a:cxn>
                </a:cxnLst>
                <a:rect l="0" t="0" r="r" b="b"/>
                <a:pathLst>
                  <a:path w="509" h="410">
                    <a:moveTo>
                      <a:pt x="149" y="265"/>
                    </a:moveTo>
                    <a:cubicBezTo>
                      <a:pt x="147" y="263"/>
                      <a:pt x="147" y="263"/>
                      <a:pt x="147" y="263"/>
                    </a:cubicBezTo>
                    <a:cubicBezTo>
                      <a:pt x="147" y="265"/>
                      <a:pt x="148" y="268"/>
                      <a:pt x="148" y="270"/>
                    </a:cubicBezTo>
                    <a:cubicBezTo>
                      <a:pt x="148" y="278"/>
                      <a:pt x="153" y="286"/>
                      <a:pt x="155" y="295"/>
                    </a:cubicBezTo>
                    <a:cubicBezTo>
                      <a:pt x="158" y="305"/>
                      <a:pt x="166" y="319"/>
                      <a:pt x="168" y="326"/>
                    </a:cubicBezTo>
                    <a:cubicBezTo>
                      <a:pt x="170" y="332"/>
                      <a:pt x="170" y="334"/>
                      <a:pt x="174" y="340"/>
                    </a:cubicBezTo>
                    <a:cubicBezTo>
                      <a:pt x="177" y="345"/>
                      <a:pt x="175" y="351"/>
                      <a:pt x="179" y="358"/>
                    </a:cubicBezTo>
                    <a:cubicBezTo>
                      <a:pt x="180" y="362"/>
                      <a:pt x="187" y="366"/>
                      <a:pt x="188" y="372"/>
                    </a:cubicBezTo>
                    <a:cubicBezTo>
                      <a:pt x="191" y="382"/>
                      <a:pt x="196" y="390"/>
                      <a:pt x="200" y="401"/>
                    </a:cubicBezTo>
                    <a:cubicBezTo>
                      <a:pt x="200" y="402"/>
                      <a:pt x="202" y="405"/>
                      <a:pt x="204" y="405"/>
                    </a:cubicBezTo>
                    <a:cubicBezTo>
                      <a:pt x="204" y="409"/>
                      <a:pt x="207" y="410"/>
                      <a:pt x="210" y="410"/>
                    </a:cubicBezTo>
                    <a:cubicBezTo>
                      <a:pt x="214" y="410"/>
                      <a:pt x="214" y="405"/>
                      <a:pt x="216" y="401"/>
                    </a:cubicBezTo>
                    <a:cubicBezTo>
                      <a:pt x="218" y="397"/>
                      <a:pt x="219" y="398"/>
                      <a:pt x="224" y="396"/>
                    </a:cubicBezTo>
                    <a:cubicBezTo>
                      <a:pt x="228" y="394"/>
                      <a:pt x="227" y="382"/>
                      <a:pt x="233" y="381"/>
                    </a:cubicBezTo>
                    <a:cubicBezTo>
                      <a:pt x="234" y="380"/>
                      <a:pt x="237" y="380"/>
                      <a:pt x="237" y="379"/>
                    </a:cubicBezTo>
                    <a:cubicBezTo>
                      <a:pt x="240" y="379"/>
                      <a:pt x="240" y="379"/>
                      <a:pt x="240" y="379"/>
                    </a:cubicBezTo>
                    <a:cubicBezTo>
                      <a:pt x="237" y="367"/>
                      <a:pt x="237" y="367"/>
                      <a:pt x="237" y="367"/>
                    </a:cubicBezTo>
                    <a:cubicBezTo>
                      <a:pt x="237" y="359"/>
                      <a:pt x="243" y="352"/>
                      <a:pt x="243" y="341"/>
                    </a:cubicBezTo>
                    <a:cubicBezTo>
                      <a:pt x="243" y="334"/>
                      <a:pt x="240" y="329"/>
                      <a:pt x="240" y="321"/>
                    </a:cubicBezTo>
                    <a:cubicBezTo>
                      <a:pt x="240" y="312"/>
                      <a:pt x="249" y="311"/>
                      <a:pt x="257" y="308"/>
                    </a:cubicBezTo>
                    <a:cubicBezTo>
                      <a:pt x="260" y="307"/>
                      <a:pt x="265" y="302"/>
                      <a:pt x="268" y="298"/>
                    </a:cubicBezTo>
                    <a:cubicBezTo>
                      <a:pt x="277" y="290"/>
                      <a:pt x="284" y="281"/>
                      <a:pt x="293" y="272"/>
                    </a:cubicBezTo>
                    <a:cubicBezTo>
                      <a:pt x="300" y="265"/>
                      <a:pt x="313" y="263"/>
                      <a:pt x="321" y="255"/>
                    </a:cubicBezTo>
                    <a:cubicBezTo>
                      <a:pt x="325" y="251"/>
                      <a:pt x="325" y="246"/>
                      <a:pt x="326" y="240"/>
                    </a:cubicBezTo>
                    <a:cubicBezTo>
                      <a:pt x="328" y="236"/>
                      <a:pt x="337" y="236"/>
                      <a:pt x="340" y="229"/>
                    </a:cubicBezTo>
                    <a:cubicBezTo>
                      <a:pt x="344" y="231"/>
                      <a:pt x="344" y="233"/>
                      <a:pt x="351" y="233"/>
                    </a:cubicBezTo>
                    <a:cubicBezTo>
                      <a:pt x="362" y="233"/>
                      <a:pt x="374" y="231"/>
                      <a:pt x="374" y="218"/>
                    </a:cubicBezTo>
                    <a:cubicBezTo>
                      <a:pt x="381" y="219"/>
                      <a:pt x="389" y="222"/>
                      <a:pt x="390" y="228"/>
                    </a:cubicBezTo>
                    <a:cubicBezTo>
                      <a:pt x="392" y="233"/>
                      <a:pt x="391" y="240"/>
                      <a:pt x="395" y="245"/>
                    </a:cubicBezTo>
                    <a:cubicBezTo>
                      <a:pt x="398" y="251"/>
                      <a:pt x="403" y="255"/>
                      <a:pt x="409" y="259"/>
                    </a:cubicBezTo>
                    <a:cubicBezTo>
                      <a:pt x="414" y="267"/>
                      <a:pt x="419" y="274"/>
                      <a:pt x="422" y="283"/>
                    </a:cubicBezTo>
                    <a:cubicBezTo>
                      <a:pt x="423" y="285"/>
                      <a:pt x="425" y="286"/>
                      <a:pt x="425" y="289"/>
                    </a:cubicBezTo>
                    <a:cubicBezTo>
                      <a:pt x="425" y="293"/>
                      <a:pt x="423" y="296"/>
                      <a:pt x="423" y="302"/>
                    </a:cubicBezTo>
                    <a:cubicBezTo>
                      <a:pt x="423" y="307"/>
                      <a:pt x="423" y="313"/>
                      <a:pt x="430" y="313"/>
                    </a:cubicBezTo>
                    <a:cubicBezTo>
                      <a:pt x="442" y="313"/>
                      <a:pt x="445" y="300"/>
                      <a:pt x="453" y="293"/>
                    </a:cubicBezTo>
                    <a:cubicBezTo>
                      <a:pt x="455" y="295"/>
                      <a:pt x="454" y="297"/>
                      <a:pt x="457" y="300"/>
                    </a:cubicBezTo>
                    <a:cubicBezTo>
                      <a:pt x="457" y="300"/>
                      <a:pt x="461" y="300"/>
                      <a:pt x="462" y="302"/>
                    </a:cubicBezTo>
                    <a:cubicBezTo>
                      <a:pt x="467" y="308"/>
                      <a:pt x="459" y="322"/>
                      <a:pt x="465" y="322"/>
                    </a:cubicBezTo>
                    <a:cubicBezTo>
                      <a:pt x="465" y="336"/>
                      <a:pt x="476" y="347"/>
                      <a:pt x="476" y="367"/>
                    </a:cubicBezTo>
                    <a:cubicBezTo>
                      <a:pt x="476" y="371"/>
                      <a:pt x="473" y="382"/>
                      <a:pt x="476" y="383"/>
                    </a:cubicBezTo>
                    <a:cubicBezTo>
                      <a:pt x="480" y="376"/>
                      <a:pt x="481" y="371"/>
                      <a:pt x="485" y="363"/>
                    </a:cubicBezTo>
                    <a:cubicBezTo>
                      <a:pt x="486" y="361"/>
                      <a:pt x="489" y="360"/>
                      <a:pt x="489" y="358"/>
                    </a:cubicBezTo>
                    <a:cubicBezTo>
                      <a:pt x="489" y="354"/>
                      <a:pt x="483" y="334"/>
                      <a:pt x="479" y="330"/>
                    </a:cubicBezTo>
                    <a:cubicBezTo>
                      <a:pt x="476" y="327"/>
                      <a:pt x="472" y="325"/>
                      <a:pt x="472" y="320"/>
                    </a:cubicBezTo>
                    <a:cubicBezTo>
                      <a:pt x="472" y="319"/>
                      <a:pt x="472" y="318"/>
                      <a:pt x="472" y="316"/>
                    </a:cubicBezTo>
                    <a:cubicBezTo>
                      <a:pt x="472" y="317"/>
                      <a:pt x="472" y="317"/>
                      <a:pt x="472" y="317"/>
                    </a:cubicBezTo>
                    <a:cubicBezTo>
                      <a:pt x="473" y="316"/>
                      <a:pt x="476" y="311"/>
                      <a:pt x="476" y="307"/>
                    </a:cubicBezTo>
                    <a:cubicBezTo>
                      <a:pt x="476" y="302"/>
                      <a:pt x="476" y="293"/>
                      <a:pt x="473" y="288"/>
                    </a:cubicBezTo>
                    <a:cubicBezTo>
                      <a:pt x="470" y="284"/>
                      <a:pt x="464" y="284"/>
                      <a:pt x="464" y="276"/>
                    </a:cubicBezTo>
                    <a:cubicBezTo>
                      <a:pt x="464" y="268"/>
                      <a:pt x="467" y="262"/>
                      <a:pt x="472" y="258"/>
                    </a:cubicBezTo>
                    <a:cubicBezTo>
                      <a:pt x="474" y="255"/>
                      <a:pt x="479" y="256"/>
                      <a:pt x="483" y="254"/>
                    </a:cubicBezTo>
                    <a:cubicBezTo>
                      <a:pt x="493" y="247"/>
                      <a:pt x="500" y="244"/>
                      <a:pt x="509" y="230"/>
                    </a:cubicBezTo>
                    <a:cubicBezTo>
                      <a:pt x="506" y="230"/>
                      <a:pt x="505" y="231"/>
                      <a:pt x="501" y="231"/>
                    </a:cubicBezTo>
                    <a:cubicBezTo>
                      <a:pt x="493" y="231"/>
                      <a:pt x="487" y="222"/>
                      <a:pt x="487" y="213"/>
                    </a:cubicBezTo>
                    <a:cubicBezTo>
                      <a:pt x="483" y="212"/>
                      <a:pt x="482" y="199"/>
                      <a:pt x="478" y="199"/>
                    </a:cubicBezTo>
                    <a:cubicBezTo>
                      <a:pt x="475" y="199"/>
                      <a:pt x="472" y="202"/>
                      <a:pt x="469" y="202"/>
                    </a:cubicBezTo>
                    <a:cubicBezTo>
                      <a:pt x="468" y="202"/>
                      <a:pt x="467" y="199"/>
                      <a:pt x="467" y="197"/>
                    </a:cubicBezTo>
                    <a:cubicBezTo>
                      <a:pt x="467" y="181"/>
                      <a:pt x="479" y="180"/>
                      <a:pt x="479" y="163"/>
                    </a:cubicBezTo>
                    <a:cubicBezTo>
                      <a:pt x="479" y="154"/>
                      <a:pt x="472" y="151"/>
                      <a:pt x="468" y="144"/>
                    </a:cubicBezTo>
                    <a:cubicBezTo>
                      <a:pt x="457" y="139"/>
                      <a:pt x="448" y="140"/>
                      <a:pt x="445" y="125"/>
                    </a:cubicBezTo>
                    <a:cubicBezTo>
                      <a:pt x="442" y="125"/>
                      <a:pt x="442" y="125"/>
                      <a:pt x="442" y="125"/>
                    </a:cubicBezTo>
                    <a:cubicBezTo>
                      <a:pt x="438" y="129"/>
                      <a:pt x="438" y="129"/>
                      <a:pt x="438" y="129"/>
                    </a:cubicBezTo>
                    <a:cubicBezTo>
                      <a:pt x="433" y="131"/>
                      <a:pt x="427" y="126"/>
                      <a:pt x="423" y="130"/>
                    </a:cubicBezTo>
                    <a:cubicBezTo>
                      <a:pt x="422" y="132"/>
                      <a:pt x="421" y="133"/>
                      <a:pt x="418" y="135"/>
                    </a:cubicBezTo>
                    <a:cubicBezTo>
                      <a:pt x="415" y="137"/>
                      <a:pt x="401" y="149"/>
                      <a:pt x="394" y="149"/>
                    </a:cubicBezTo>
                    <a:cubicBezTo>
                      <a:pt x="387" y="149"/>
                      <a:pt x="382" y="144"/>
                      <a:pt x="373" y="144"/>
                    </a:cubicBezTo>
                    <a:cubicBezTo>
                      <a:pt x="362" y="144"/>
                      <a:pt x="360" y="152"/>
                      <a:pt x="354" y="155"/>
                    </a:cubicBezTo>
                    <a:cubicBezTo>
                      <a:pt x="353" y="152"/>
                      <a:pt x="352" y="145"/>
                      <a:pt x="349" y="145"/>
                    </a:cubicBezTo>
                    <a:cubicBezTo>
                      <a:pt x="347" y="145"/>
                      <a:pt x="345" y="147"/>
                      <a:pt x="341" y="147"/>
                    </a:cubicBezTo>
                    <a:cubicBezTo>
                      <a:pt x="335" y="147"/>
                      <a:pt x="329" y="147"/>
                      <a:pt x="323" y="147"/>
                    </a:cubicBezTo>
                    <a:cubicBezTo>
                      <a:pt x="313" y="147"/>
                      <a:pt x="309" y="141"/>
                      <a:pt x="302" y="136"/>
                    </a:cubicBezTo>
                    <a:cubicBezTo>
                      <a:pt x="300" y="135"/>
                      <a:pt x="296" y="139"/>
                      <a:pt x="295" y="136"/>
                    </a:cubicBezTo>
                    <a:cubicBezTo>
                      <a:pt x="293" y="132"/>
                      <a:pt x="293" y="129"/>
                      <a:pt x="290" y="127"/>
                    </a:cubicBezTo>
                    <a:cubicBezTo>
                      <a:pt x="283" y="124"/>
                      <a:pt x="279" y="126"/>
                      <a:pt x="273" y="120"/>
                    </a:cubicBezTo>
                    <a:cubicBezTo>
                      <a:pt x="268" y="115"/>
                      <a:pt x="263" y="118"/>
                      <a:pt x="254" y="116"/>
                    </a:cubicBezTo>
                    <a:cubicBezTo>
                      <a:pt x="246" y="114"/>
                      <a:pt x="243" y="108"/>
                      <a:pt x="236" y="106"/>
                    </a:cubicBezTo>
                    <a:cubicBezTo>
                      <a:pt x="234" y="105"/>
                      <a:pt x="229" y="106"/>
                      <a:pt x="228" y="103"/>
                    </a:cubicBezTo>
                    <a:cubicBezTo>
                      <a:pt x="227" y="98"/>
                      <a:pt x="227" y="94"/>
                      <a:pt x="226" y="89"/>
                    </a:cubicBezTo>
                    <a:cubicBezTo>
                      <a:pt x="226" y="85"/>
                      <a:pt x="226" y="85"/>
                      <a:pt x="226" y="85"/>
                    </a:cubicBezTo>
                    <a:cubicBezTo>
                      <a:pt x="231" y="85"/>
                      <a:pt x="236" y="86"/>
                      <a:pt x="236" y="80"/>
                    </a:cubicBezTo>
                    <a:cubicBezTo>
                      <a:pt x="236" y="75"/>
                      <a:pt x="229" y="74"/>
                      <a:pt x="229" y="69"/>
                    </a:cubicBezTo>
                    <a:cubicBezTo>
                      <a:pt x="229" y="57"/>
                      <a:pt x="246" y="59"/>
                      <a:pt x="246" y="47"/>
                    </a:cubicBezTo>
                    <a:cubicBezTo>
                      <a:pt x="246" y="43"/>
                      <a:pt x="236" y="35"/>
                      <a:pt x="232" y="35"/>
                    </a:cubicBezTo>
                    <a:cubicBezTo>
                      <a:pt x="224" y="35"/>
                      <a:pt x="221" y="42"/>
                      <a:pt x="213" y="43"/>
                    </a:cubicBezTo>
                    <a:cubicBezTo>
                      <a:pt x="205" y="40"/>
                      <a:pt x="200" y="40"/>
                      <a:pt x="194" y="34"/>
                    </a:cubicBezTo>
                    <a:cubicBezTo>
                      <a:pt x="191" y="31"/>
                      <a:pt x="193" y="25"/>
                      <a:pt x="188" y="24"/>
                    </a:cubicBezTo>
                    <a:cubicBezTo>
                      <a:pt x="182" y="22"/>
                      <a:pt x="178" y="24"/>
                      <a:pt x="178" y="16"/>
                    </a:cubicBezTo>
                    <a:cubicBezTo>
                      <a:pt x="172" y="15"/>
                      <a:pt x="168" y="15"/>
                      <a:pt x="163" y="15"/>
                    </a:cubicBezTo>
                    <a:cubicBezTo>
                      <a:pt x="154" y="15"/>
                      <a:pt x="150" y="23"/>
                      <a:pt x="140" y="23"/>
                    </a:cubicBezTo>
                    <a:cubicBezTo>
                      <a:pt x="130" y="23"/>
                      <a:pt x="140" y="0"/>
                      <a:pt x="131" y="0"/>
                    </a:cubicBezTo>
                    <a:cubicBezTo>
                      <a:pt x="122" y="0"/>
                      <a:pt x="120" y="10"/>
                      <a:pt x="116" y="10"/>
                    </a:cubicBezTo>
                    <a:cubicBezTo>
                      <a:pt x="115" y="10"/>
                      <a:pt x="114" y="11"/>
                      <a:pt x="113" y="10"/>
                    </a:cubicBezTo>
                    <a:cubicBezTo>
                      <a:pt x="110" y="16"/>
                      <a:pt x="103" y="21"/>
                      <a:pt x="94" y="21"/>
                    </a:cubicBezTo>
                    <a:cubicBezTo>
                      <a:pt x="91" y="21"/>
                      <a:pt x="90" y="16"/>
                      <a:pt x="86" y="16"/>
                    </a:cubicBezTo>
                    <a:cubicBezTo>
                      <a:pt x="83" y="16"/>
                      <a:pt x="73" y="20"/>
                      <a:pt x="72" y="15"/>
                    </a:cubicBezTo>
                    <a:cubicBezTo>
                      <a:pt x="68" y="15"/>
                      <a:pt x="69" y="13"/>
                      <a:pt x="65" y="13"/>
                    </a:cubicBezTo>
                    <a:cubicBezTo>
                      <a:pt x="54" y="13"/>
                      <a:pt x="53" y="24"/>
                      <a:pt x="45" y="32"/>
                    </a:cubicBezTo>
                    <a:cubicBezTo>
                      <a:pt x="42" y="35"/>
                      <a:pt x="37" y="35"/>
                      <a:pt x="33" y="39"/>
                    </a:cubicBezTo>
                    <a:cubicBezTo>
                      <a:pt x="30" y="42"/>
                      <a:pt x="28" y="46"/>
                      <a:pt x="23" y="46"/>
                    </a:cubicBezTo>
                    <a:cubicBezTo>
                      <a:pt x="19" y="46"/>
                      <a:pt x="16" y="42"/>
                      <a:pt x="12" y="42"/>
                    </a:cubicBezTo>
                    <a:cubicBezTo>
                      <a:pt x="11" y="42"/>
                      <a:pt x="11" y="45"/>
                      <a:pt x="10" y="45"/>
                    </a:cubicBezTo>
                    <a:cubicBezTo>
                      <a:pt x="7" y="47"/>
                      <a:pt x="0" y="63"/>
                      <a:pt x="0" y="64"/>
                    </a:cubicBezTo>
                    <a:cubicBezTo>
                      <a:pt x="0" y="65"/>
                      <a:pt x="1" y="67"/>
                      <a:pt x="0" y="68"/>
                    </a:cubicBezTo>
                    <a:cubicBezTo>
                      <a:pt x="1" y="70"/>
                      <a:pt x="0" y="71"/>
                      <a:pt x="1" y="73"/>
                    </a:cubicBezTo>
                    <a:cubicBezTo>
                      <a:pt x="1" y="87"/>
                      <a:pt x="1" y="87"/>
                      <a:pt x="1" y="87"/>
                    </a:cubicBezTo>
                    <a:cubicBezTo>
                      <a:pt x="3" y="91"/>
                      <a:pt x="2" y="94"/>
                      <a:pt x="4" y="98"/>
                    </a:cubicBezTo>
                    <a:cubicBezTo>
                      <a:pt x="5" y="102"/>
                      <a:pt x="14" y="98"/>
                      <a:pt x="14" y="105"/>
                    </a:cubicBezTo>
                    <a:cubicBezTo>
                      <a:pt x="14" y="114"/>
                      <a:pt x="4" y="113"/>
                      <a:pt x="4" y="120"/>
                    </a:cubicBezTo>
                    <a:cubicBezTo>
                      <a:pt x="4" y="126"/>
                      <a:pt x="8" y="126"/>
                      <a:pt x="10" y="128"/>
                    </a:cubicBezTo>
                    <a:cubicBezTo>
                      <a:pt x="17" y="143"/>
                      <a:pt x="32" y="145"/>
                      <a:pt x="32" y="164"/>
                    </a:cubicBezTo>
                    <a:cubicBezTo>
                      <a:pt x="21" y="167"/>
                      <a:pt x="13" y="169"/>
                      <a:pt x="13" y="181"/>
                    </a:cubicBezTo>
                    <a:cubicBezTo>
                      <a:pt x="13" y="184"/>
                      <a:pt x="15" y="187"/>
                      <a:pt x="15" y="189"/>
                    </a:cubicBezTo>
                    <a:cubicBezTo>
                      <a:pt x="30" y="188"/>
                      <a:pt x="30" y="188"/>
                      <a:pt x="30" y="188"/>
                    </a:cubicBezTo>
                    <a:cubicBezTo>
                      <a:pt x="31" y="187"/>
                      <a:pt x="33" y="186"/>
                      <a:pt x="34" y="185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50" y="188"/>
                      <a:pt x="52" y="184"/>
                      <a:pt x="57" y="184"/>
                    </a:cubicBezTo>
                    <a:cubicBezTo>
                      <a:pt x="62" y="184"/>
                      <a:pt x="65" y="184"/>
                      <a:pt x="70" y="185"/>
                    </a:cubicBezTo>
                    <a:cubicBezTo>
                      <a:pt x="75" y="187"/>
                      <a:pt x="78" y="197"/>
                      <a:pt x="82" y="203"/>
                    </a:cubicBezTo>
                    <a:cubicBezTo>
                      <a:pt x="86" y="209"/>
                      <a:pt x="99" y="218"/>
                      <a:pt x="108" y="218"/>
                    </a:cubicBezTo>
                    <a:cubicBezTo>
                      <a:pt x="111" y="218"/>
                      <a:pt x="114" y="218"/>
                      <a:pt x="118" y="219"/>
                    </a:cubicBezTo>
                    <a:cubicBezTo>
                      <a:pt x="116" y="221"/>
                      <a:pt x="116" y="225"/>
                      <a:pt x="112" y="225"/>
                    </a:cubicBezTo>
                    <a:cubicBezTo>
                      <a:pt x="108" y="227"/>
                      <a:pt x="105" y="225"/>
                      <a:pt x="101" y="227"/>
                    </a:cubicBezTo>
                    <a:cubicBezTo>
                      <a:pt x="108" y="234"/>
                      <a:pt x="113" y="248"/>
                      <a:pt x="127" y="248"/>
                    </a:cubicBezTo>
                    <a:cubicBezTo>
                      <a:pt x="138" y="248"/>
                      <a:pt x="139" y="233"/>
                      <a:pt x="144" y="227"/>
                    </a:cubicBezTo>
                    <a:cubicBezTo>
                      <a:pt x="148" y="227"/>
                      <a:pt x="148" y="227"/>
                      <a:pt x="148" y="227"/>
                    </a:cubicBezTo>
                    <a:cubicBezTo>
                      <a:pt x="148" y="229"/>
                      <a:pt x="145" y="232"/>
                      <a:pt x="145" y="233"/>
                    </a:cubicBezTo>
                    <a:cubicBezTo>
                      <a:pt x="145" y="239"/>
                      <a:pt x="150" y="244"/>
                      <a:pt x="150" y="251"/>
                    </a:cubicBezTo>
                    <a:cubicBezTo>
                      <a:pt x="150" y="257"/>
                      <a:pt x="147" y="258"/>
                      <a:pt x="147" y="264"/>
                    </a:cubicBezTo>
                    <a:lnTo>
                      <a:pt x="149" y="265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98" name="Freeform 104">
                <a:extLst>
                  <a:ext uri="{FF2B5EF4-FFF2-40B4-BE49-F238E27FC236}">
                    <a16:creationId xmlns:a16="http://schemas.microsoft.com/office/drawing/2014/main" id="{937D6F24-8E81-4BBD-9D2D-057DAD280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5350" y="2781300"/>
                <a:ext cx="177800" cy="192088"/>
              </a:xfrm>
              <a:custGeom>
                <a:avLst/>
                <a:gdLst/>
                <a:ahLst/>
                <a:cxnLst>
                  <a:cxn ang="0">
                    <a:pos x="59" y="74"/>
                  </a:cxn>
                  <a:cxn ang="0">
                    <a:pos x="58" y="70"/>
                  </a:cxn>
                  <a:cxn ang="0">
                    <a:pos x="51" y="68"/>
                  </a:cxn>
                  <a:cxn ang="0">
                    <a:pos x="45" y="53"/>
                  </a:cxn>
                  <a:cxn ang="0">
                    <a:pos x="28" y="38"/>
                  </a:cxn>
                  <a:cxn ang="0">
                    <a:pos x="22" y="25"/>
                  </a:cxn>
                  <a:cxn ang="0">
                    <a:pos x="11" y="21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1" y="4"/>
                  </a:cxn>
                  <a:cxn ang="0">
                    <a:pos x="26" y="4"/>
                  </a:cxn>
                  <a:cxn ang="0">
                    <a:pos x="42" y="20"/>
                  </a:cxn>
                  <a:cxn ang="0">
                    <a:pos x="47" y="23"/>
                  </a:cxn>
                  <a:cxn ang="0">
                    <a:pos x="61" y="35"/>
                  </a:cxn>
                  <a:cxn ang="0">
                    <a:pos x="86" y="53"/>
                  </a:cxn>
                  <a:cxn ang="0">
                    <a:pos x="101" y="64"/>
                  </a:cxn>
                  <a:cxn ang="0">
                    <a:pos x="100" y="66"/>
                  </a:cxn>
                  <a:cxn ang="0">
                    <a:pos x="103" y="66"/>
                  </a:cxn>
                  <a:cxn ang="0">
                    <a:pos x="107" y="70"/>
                  </a:cxn>
                  <a:cxn ang="0">
                    <a:pos x="105" y="74"/>
                  </a:cxn>
                  <a:cxn ang="0">
                    <a:pos x="114" y="81"/>
                  </a:cxn>
                  <a:cxn ang="0">
                    <a:pos x="124" y="98"/>
                  </a:cxn>
                  <a:cxn ang="0">
                    <a:pos x="133" y="106"/>
                  </a:cxn>
                  <a:cxn ang="0">
                    <a:pos x="133" y="125"/>
                  </a:cxn>
                  <a:cxn ang="0">
                    <a:pos x="131" y="138"/>
                  </a:cxn>
                  <a:cxn ang="0">
                    <a:pos x="119" y="144"/>
                  </a:cxn>
                  <a:cxn ang="0">
                    <a:pos x="108" y="132"/>
                  </a:cxn>
                  <a:cxn ang="0">
                    <a:pos x="84" y="112"/>
                  </a:cxn>
                  <a:cxn ang="0">
                    <a:pos x="67" y="85"/>
                  </a:cxn>
                  <a:cxn ang="0">
                    <a:pos x="59" y="74"/>
                  </a:cxn>
                </a:cxnLst>
                <a:rect l="0" t="0" r="r" b="b"/>
                <a:pathLst>
                  <a:path w="133" h="144">
                    <a:moveTo>
                      <a:pt x="59" y="74"/>
                    </a:moveTo>
                    <a:cubicBezTo>
                      <a:pt x="58" y="74"/>
                      <a:pt x="59" y="72"/>
                      <a:pt x="58" y="70"/>
                    </a:cubicBezTo>
                    <a:cubicBezTo>
                      <a:pt x="57" y="69"/>
                      <a:pt x="52" y="69"/>
                      <a:pt x="51" y="68"/>
                    </a:cubicBezTo>
                    <a:cubicBezTo>
                      <a:pt x="49" y="67"/>
                      <a:pt x="45" y="56"/>
                      <a:pt x="45" y="53"/>
                    </a:cubicBezTo>
                    <a:cubicBezTo>
                      <a:pt x="41" y="43"/>
                      <a:pt x="31" y="44"/>
                      <a:pt x="28" y="38"/>
                    </a:cubicBezTo>
                    <a:cubicBezTo>
                      <a:pt x="26" y="33"/>
                      <a:pt x="24" y="30"/>
                      <a:pt x="22" y="25"/>
                    </a:cubicBezTo>
                    <a:cubicBezTo>
                      <a:pt x="20" y="21"/>
                      <a:pt x="15" y="22"/>
                      <a:pt x="11" y="21"/>
                    </a:cubicBezTo>
                    <a:cubicBezTo>
                      <a:pt x="8" y="20"/>
                      <a:pt x="1" y="8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" y="0"/>
                      <a:pt x="8" y="2"/>
                      <a:pt x="11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5" y="7"/>
                      <a:pt x="38" y="13"/>
                      <a:pt x="42" y="20"/>
                    </a:cubicBezTo>
                    <a:cubicBezTo>
                      <a:pt x="43" y="23"/>
                      <a:pt x="45" y="22"/>
                      <a:pt x="47" y="23"/>
                    </a:cubicBezTo>
                    <a:cubicBezTo>
                      <a:pt x="53" y="25"/>
                      <a:pt x="56" y="30"/>
                      <a:pt x="61" y="35"/>
                    </a:cubicBezTo>
                    <a:cubicBezTo>
                      <a:pt x="69" y="43"/>
                      <a:pt x="74" y="49"/>
                      <a:pt x="86" y="53"/>
                    </a:cubicBezTo>
                    <a:cubicBezTo>
                      <a:pt x="93" y="55"/>
                      <a:pt x="101" y="57"/>
                      <a:pt x="101" y="64"/>
                    </a:cubicBezTo>
                    <a:cubicBezTo>
                      <a:pt x="101" y="64"/>
                      <a:pt x="100" y="65"/>
                      <a:pt x="100" y="66"/>
                    </a:cubicBezTo>
                    <a:cubicBezTo>
                      <a:pt x="101" y="66"/>
                      <a:pt x="102" y="66"/>
                      <a:pt x="103" y="66"/>
                    </a:cubicBezTo>
                    <a:cubicBezTo>
                      <a:pt x="105" y="66"/>
                      <a:pt x="106" y="68"/>
                      <a:pt x="107" y="70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80"/>
                      <a:pt x="109" y="81"/>
                      <a:pt x="114" y="81"/>
                    </a:cubicBezTo>
                    <a:cubicBezTo>
                      <a:pt x="114" y="91"/>
                      <a:pt x="119" y="93"/>
                      <a:pt x="124" y="98"/>
                    </a:cubicBezTo>
                    <a:cubicBezTo>
                      <a:pt x="127" y="101"/>
                      <a:pt x="133" y="102"/>
                      <a:pt x="133" y="106"/>
                    </a:cubicBezTo>
                    <a:cubicBezTo>
                      <a:pt x="133" y="112"/>
                      <a:pt x="133" y="116"/>
                      <a:pt x="133" y="125"/>
                    </a:cubicBezTo>
                    <a:cubicBezTo>
                      <a:pt x="128" y="127"/>
                      <a:pt x="131" y="133"/>
                      <a:pt x="131" y="138"/>
                    </a:cubicBezTo>
                    <a:cubicBezTo>
                      <a:pt x="131" y="143"/>
                      <a:pt x="122" y="144"/>
                      <a:pt x="119" y="144"/>
                    </a:cubicBezTo>
                    <a:cubicBezTo>
                      <a:pt x="116" y="144"/>
                      <a:pt x="109" y="132"/>
                      <a:pt x="108" y="132"/>
                    </a:cubicBezTo>
                    <a:cubicBezTo>
                      <a:pt x="100" y="124"/>
                      <a:pt x="92" y="120"/>
                      <a:pt x="84" y="112"/>
                    </a:cubicBezTo>
                    <a:cubicBezTo>
                      <a:pt x="75" y="103"/>
                      <a:pt x="71" y="95"/>
                      <a:pt x="67" y="85"/>
                    </a:cubicBezTo>
                    <a:cubicBezTo>
                      <a:pt x="66" y="83"/>
                      <a:pt x="60" y="74"/>
                      <a:pt x="59" y="7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99" name="Freeform 105">
                <a:extLst>
                  <a:ext uri="{FF2B5EF4-FFF2-40B4-BE49-F238E27FC236}">
                    <a16:creationId xmlns:a16="http://schemas.microsoft.com/office/drawing/2014/main" id="{86A713C3-5E88-44CF-9D2D-B6EE59717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950" y="2757488"/>
                <a:ext cx="169863" cy="188913"/>
              </a:xfrm>
              <a:custGeom>
                <a:avLst/>
                <a:gdLst/>
                <a:ahLst/>
                <a:cxnLst>
                  <a:cxn ang="0">
                    <a:pos x="37" y="130"/>
                  </a:cxn>
                  <a:cxn ang="0">
                    <a:pos x="36" y="124"/>
                  </a:cxn>
                  <a:cxn ang="0">
                    <a:pos x="27" y="126"/>
                  </a:cxn>
                  <a:cxn ang="0">
                    <a:pos x="11" y="102"/>
                  </a:cxn>
                  <a:cxn ang="0">
                    <a:pos x="12" y="99"/>
                  </a:cxn>
                  <a:cxn ang="0">
                    <a:pos x="6" y="97"/>
                  </a:cxn>
                  <a:cxn ang="0">
                    <a:pos x="0" y="78"/>
                  </a:cxn>
                  <a:cxn ang="0">
                    <a:pos x="15" y="74"/>
                  </a:cxn>
                  <a:cxn ang="0">
                    <a:pos x="33" y="54"/>
                  </a:cxn>
                  <a:cxn ang="0">
                    <a:pos x="45" y="50"/>
                  </a:cxn>
                  <a:cxn ang="0">
                    <a:pos x="56" y="41"/>
                  </a:cxn>
                  <a:cxn ang="0">
                    <a:pos x="59" y="35"/>
                  </a:cxn>
                  <a:cxn ang="0">
                    <a:pos x="63" y="32"/>
                  </a:cxn>
                  <a:cxn ang="0">
                    <a:pos x="66" y="29"/>
                  </a:cxn>
                  <a:cxn ang="0">
                    <a:pos x="82" y="23"/>
                  </a:cxn>
                  <a:cxn ang="0">
                    <a:pos x="102" y="0"/>
                  </a:cxn>
                  <a:cxn ang="0">
                    <a:pos x="109" y="11"/>
                  </a:cxn>
                  <a:cxn ang="0">
                    <a:pos x="127" y="23"/>
                  </a:cxn>
                  <a:cxn ang="0">
                    <a:pos x="117" y="29"/>
                  </a:cxn>
                  <a:cxn ang="0">
                    <a:pos x="119" y="31"/>
                  </a:cxn>
                  <a:cxn ang="0">
                    <a:pos x="106" y="37"/>
                  </a:cxn>
                  <a:cxn ang="0">
                    <a:pos x="108" y="41"/>
                  </a:cxn>
                  <a:cxn ang="0">
                    <a:pos x="105" y="44"/>
                  </a:cxn>
                  <a:cxn ang="0">
                    <a:pos x="125" y="73"/>
                  </a:cxn>
                  <a:cxn ang="0">
                    <a:pos x="115" y="77"/>
                  </a:cxn>
                  <a:cxn ang="0">
                    <a:pos x="111" y="78"/>
                  </a:cxn>
                  <a:cxn ang="0">
                    <a:pos x="109" y="83"/>
                  </a:cxn>
                  <a:cxn ang="0">
                    <a:pos x="103" y="102"/>
                  </a:cxn>
                  <a:cxn ang="0">
                    <a:pos x="93" y="113"/>
                  </a:cxn>
                  <a:cxn ang="0">
                    <a:pos x="95" y="119"/>
                  </a:cxn>
                  <a:cxn ang="0">
                    <a:pos x="90" y="134"/>
                  </a:cxn>
                  <a:cxn ang="0">
                    <a:pos x="76" y="141"/>
                  </a:cxn>
                  <a:cxn ang="0">
                    <a:pos x="71" y="135"/>
                  </a:cxn>
                  <a:cxn ang="0">
                    <a:pos x="51" y="128"/>
                  </a:cxn>
                  <a:cxn ang="0">
                    <a:pos x="40" y="132"/>
                  </a:cxn>
                  <a:cxn ang="0">
                    <a:pos x="37" y="130"/>
                  </a:cxn>
                </a:cxnLst>
                <a:rect l="0" t="0" r="r" b="b"/>
                <a:pathLst>
                  <a:path w="127" h="141">
                    <a:moveTo>
                      <a:pt x="37" y="130"/>
                    </a:moveTo>
                    <a:cubicBezTo>
                      <a:pt x="36" y="130"/>
                      <a:pt x="36" y="125"/>
                      <a:pt x="36" y="124"/>
                    </a:cubicBezTo>
                    <a:cubicBezTo>
                      <a:pt x="32" y="123"/>
                      <a:pt x="30" y="126"/>
                      <a:pt x="27" y="126"/>
                    </a:cubicBezTo>
                    <a:cubicBezTo>
                      <a:pt x="10" y="126"/>
                      <a:pt x="17" y="11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ubicBezTo>
                      <a:pt x="11" y="97"/>
                      <a:pt x="8" y="97"/>
                      <a:pt x="6" y="97"/>
                    </a:cubicBezTo>
                    <a:cubicBezTo>
                      <a:pt x="4" y="96"/>
                      <a:pt x="0" y="80"/>
                      <a:pt x="0" y="78"/>
                    </a:cubicBezTo>
                    <a:cubicBezTo>
                      <a:pt x="0" y="71"/>
                      <a:pt x="9" y="74"/>
                      <a:pt x="15" y="74"/>
                    </a:cubicBezTo>
                    <a:cubicBezTo>
                      <a:pt x="29" y="74"/>
                      <a:pt x="27" y="60"/>
                      <a:pt x="33" y="54"/>
                    </a:cubicBezTo>
                    <a:cubicBezTo>
                      <a:pt x="36" y="51"/>
                      <a:pt x="41" y="51"/>
                      <a:pt x="45" y="50"/>
                    </a:cubicBezTo>
                    <a:cubicBezTo>
                      <a:pt x="52" y="49"/>
                      <a:pt x="52" y="44"/>
                      <a:pt x="56" y="41"/>
                    </a:cubicBezTo>
                    <a:cubicBezTo>
                      <a:pt x="54" y="39"/>
                      <a:pt x="59" y="35"/>
                      <a:pt x="59" y="35"/>
                    </a:cubicBezTo>
                    <a:cubicBezTo>
                      <a:pt x="61" y="34"/>
                      <a:pt x="61" y="33"/>
                      <a:pt x="63" y="32"/>
                    </a:cubicBezTo>
                    <a:cubicBezTo>
                      <a:pt x="64" y="32"/>
                      <a:pt x="65" y="30"/>
                      <a:pt x="66" y="29"/>
                    </a:cubicBezTo>
                    <a:cubicBezTo>
                      <a:pt x="70" y="25"/>
                      <a:pt x="80" y="27"/>
                      <a:pt x="82" y="23"/>
                    </a:cubicBezTo>
                    <a:cubicBezTo>
                      <a:pt x="85" y="16"/>
                      <a:pt x="95" y="0"/>
                      <a:pt x="102" y="0"/>
                    </a:cubicBezTo>
                    <a:cubicBezTo>
                      <a:pt x="109" y="0"/>
                      <a:pt x="109" y="4"/>
                      <a:pt x="109" y="11"/>
                    </a:cubicBezTo>
                    <a:cubicBezTo>
                      <a:pt x="109" y="20"/>
                      <a:pt x="127" y="15"/>
                      <a:pt x="127" y="23"/>
                    </a:cubicBezTo>
                    <a:cubicBezTo>
                      <a:pt x="127" y="27"/>
                      <a:pt x="117" y="25"/>
                      <a:pt x="117" y="29"/>
                    </a:cubicBezTo>
                    <a:cubicBezTo>
                      <a:pt x="117" y="30"/>
                      <a:pt x="118" y="31"/>
                      <a:pt x="119" y="31"/>
                    </a:cubicBezTo>
                    <a:cubicBezTo>
                      <a:pt x="118" y="32"/>
                      <a:pt x="106" y="37"/>
                      <a:pt x="106" y="37"/>
                    </a:cubicBezTo>
                    <a:cubicBezTo>
                      <a:pt x="107" y="38"/>
                      <a:pt x="108" y="40"/>
                      <a:pt x="108" y="41"/>
                    </a:cubicBezTo>
                    <a:cubicBezTo>
                      <a:pt x="107" y="42"/>
                      <a:pt x="105" y="43"/>
                      <a:pt x="105" y="44"/>
                    </a:cubicBezTo>
                    <a:cubicBezTo>
                      <a:pt x="105" y="51"/>
                      <a:pt x="117" y="73"/>
                      <a:pt x="125" y="73"/>
                    </a:cubicBezTo>
                    <a:cubicBezTo>
                      <a:pt x="124" y="79"/>
                      <a:pt x="120" y="77"/>
                      <a:pt x="115" y="77"/>
                    </a:cubicBezTo>
                    <a:cubicBezTo>
                      <a:pt x="114" y="77"/>
                      <a:pt x="112" y="78"/>
                      <a:pt x="111" y="78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6" y="92"/>
                      <a:pt x="103" y="95"/>
                      <a:pt x="103" y="102"/>
                    </a:cubicBezTo>
                    <a:cubicBezTo>
                      <a:pt x="98" y="103"/>
                      <a:pt x="93" y="110"/>
                      <a:pt x="93" y="113"/>
                    </a:cubicBezTo>
                    <a:cubicBezTo>
                      <a:pt x="93" y="116"/>
                      <a:pt x="95" y="117"/>
                      <a:pt x="95" y="119"/>
                    </a:cubicBezTo>
                    <a:cubicBezTo>
                      <a:pt x="95" y="122"/>
                      <a:pt x="90" y="129"/>
                      <a:pt x="90" y="134"/>
                    </a:cubicBezTo>
                    <a:cubicBezTo>
                      <a:pt x="83" y="135"/>
                      <a:pt x="82" y="141"/>
                      <a:pt x="76" y="141"/>
                    </a:cubicBezTo>
                    <a:cubicBezTo>
                      <a:pt x="72" y="141"/>
                      <a:pt x="71" y="137"/>
                      <a:pt x="71" y="135"/>
                    </a:cubicBezTo>
                    <a:cubicBezTo>
                      <a:pt x="64" y="133"/>
                      <a:pt x="59" y="128"/>
                      <a:pt x="51" y="128"/>
                    </a:cubicBezTo>
                    <a:cubicBezTo>
                      <a:pt x="48" y="128"/>
                      <a:pt x="45" y="132"/>
                      <a:pt x="40" y="132"/>
                    </a:cubicBezTo>
                    <a:cubicBezTo>
                      <a:pt x="39" y="132"/>
                      <a:pt x="38" y="130"/>
                      <a:pt x="37" y="13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00" name="Freeform 106">
                <a:extLst>
                  <a:ext uri="{FF2B5EF4-FFF2-40B4-BE49-F238E27FC236}">
                    <a16:creationId xmlns:a16="http://schemas.microsoft.com/office/drawing/2014/main" id="{D31BBFFC-F3EF-48E2-8773-42AC10560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463" y="2847975"/>
                <a:ext cx="106363" cy="123825"/>
              </a:xfrm>
              <a:custGeom>
                <a:avLst/>
                <a:gdLst/>
                <a:ahLst/>
                <a:cxnLst>
                  <a:cxn ang="0">
                    <a:pos x="31" y="34"/>
                  </a:cxn>
                  <a:cxn ang="0">
                    <a:pos x="27" y="38"/>
                  </a:cxn>
                  <a:cxn ang="0">
                    <a:pos x="17" y="24"/>
                  </a:cxn>
                  <a:cxn ang="0">
                    <a:pos x="32" y="16"/>
                  </a:cxn>
                  <a:cxn ang="0">
                    <a:pos x="49" y="15"/>
                  </a:cxn>
                  <a:cxn ang="0">
                    <a:pos x="64" y="18"/>
                  </a:cxn>
                  <a:cxn ang="0">
                    <a:pos x="77" y="4"/>
                  </a:cxn>
                  <a:cxn ang="0">
                    <a:pos x="79" y="0"/>
                  </a:cxn>
                  <a:cxn ang="0">
                    <a:pos x="77" y="0"/>
                  </a:cxn>
                  <a:cxn ang="0">
                    <a:pos x="63" y="10"/>
                  </a:cxn>
                  <a:cxn ang="0">
                    <a:pos x="59" y="10"/>
                  </a:cxn>
                  <a:cxn ang="0">
                    <a:pos x="28" y="5"/>
                  </a:cxn>
                  <a:cxn ang="0">
                    <a:pos x="12" y="30"/>
                  </a:cxn>
                  <a:cxn ang="0">
                    <a:pos x="8" y="37"/>
                  </a:cxn>
                  <a:cxn ang="0">
                    <a:pos x="0" y="61"/>
                  </a:cxn>
                  <a:cxn ang="0">
                    <a:pos x="8" y="66"/>
                  </a:cxn>
                  <a:cxn ang="0">
                    <a:pos x="8" y="87"/>
                  </a:cxn>
                  <a:cxn ang="0">
                    <a:pos x="16" y="93"/>
                  </a:cxn>
                  <a:cxn ang="0">
                    <a:pos x="22" y="76"/>
                  </a:cxn>
                  <a:cxn ang="0">
                    <a:pos x="18" y="61"/>
                  </a:cxn>
                  <a:cxn ang="0">
                    <a:pos x="25" y="56"/>
                  </a:cxn>
                  <a:cxn ang="0">
                    <a:pos x="28" y="56"/>
                  </a:cxn>
                  <a:cxn ang="0">
                    <a:pos x="27" y="65"/>
                  </a:cxn>
                  <a:cxn ang="0">
                    <a:pos x="34" y="79"/>
                  </a:cxn>
                  <a:cxn ang="0">
                    <a:pos x="34" y="83"/>
                  </a:cxn>
                  <a:cxn ang="0">
                    <a:pos x="39" y="83"/>
                  </a:cxn>
                  <a:cxn ang="0">
                    <a:pos x="49" y="73"/>
                  </a:cxn>
                  <a:cxn ang="0">
                    <a:pos x="43" y="65"/>
                  </a:cxn>
                  <a:cxn ang="0">
                    <a:pos x="45" y="63"/>
                  </a:cxn>
                  <a:cxn ang="0">
                    <a:pos x="34" y="44"/>
                  </a:cxn>
                  <a:cxn ang="0">
                    <a:pos x="57" y="31"/>
                  </a:cxn>
                  <a:cxn ang="0">
                    <a:pos x="57" y="28"/>
                  </a:cxn>
                  <a:cxn ang="0">
                    <a:pos x="31" y="36"/>
                  </a:cxn>
                  <a:cxn ang="0">
                    <a:pos x="31" y="34"/>
                  </a:cxn>
                </a:cxnLst>
                <a:rect l="0" t="0" r="r" b="b"/>
                <a:pathLst>
                  <a:path w="79" h="93">
                    <a:moveTo>
                      <a:pt x="31" y="34"/>
                    </a:moveTo>
                    <a:cubicBezTo>
                      <a:pt x="30" y="36"/>
                      <a:pt x="29" y="38"/>
                      <a:pt x="27" y="38"/>
                    </a:cubicBezTo>
                    <a:cubicBezTo>
                      <a:pt x="20" y="38"/>
                      <a:pt x="17" y="30"/>
                      <a:pt x="17" y="24"/>
                    </a:cubicBezTo>
                    <a:cubicBezTo>
                      <a:pt x="17" y="15"/>
                      <a:pt x="24" y="16"/>
                      <a:pt x="32" y="16"/>
                    </a:cubicBezTo>
                    <a:cubicBezTo>
                      <a:pt x="39" y="16"/>
                      <a:pt x="42" y="15"/>
                      <a:pt x="49" y="15"/>
                    </a:cubicBezTo>
                    <a:cubicBezTo>
                      <a:pt x="54" y="15"/>
                      <a:pt x="58" y="18"/>
                      <a:pt x="64" y="18"/>
                    </a:cubicBezTo>
                    <a:cubicBezTo>
                      <a:pt x="73" y="18"/>
                      <a:pt x="76" y="10"/>
                      <a:pt x="77" y="4"/>
                    </a:cubicBezTo>
                    <a:cubicBezTo>
                      <a:pt x="79" y="4"/>
                      <a:pt x="79" y="1"/>
                      <a:pt x="79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2" y="4"/>
                      <a:pt x="65" y="8"/>
                      <a:pt x="63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17" y="5"/>
                      <a:pt x="12" y="20"/>
                      <a:pt x="12" y="30"/>
                    </a:cubicBezTo>
                    <a:cubicBezTo>
                      <a:pt x="12" y="33"/>
                      <a:pt x="8" y="35"/>
                      <a:pt x="8" y="37"/>
                    </a:cubicBezTo>
                    <a:cubicBezTo>
                      <a:pt x="4" y="47"/>
                      <a:pt x="0" y="51"/>
                      <a:pt x="0" y="61"/>
                    </a:cubicBezTo>
                    <a:cubicBezTo>
                      <a:pt x="0" y="66"/>
                      <a:pt x="6" y="66"/>
                      <a:pt x="8" y="66"/>
                    </a:cubicBezTo>
                    <a:cubicBezTo>
                      <a:pt x="8" y="73"/>
                      <a:pt x="8" y="83"/>
                      <a:pt x="8" y="87"/>
                    </a:cubicBezTo>
                    <a:cubicBezTo>
                      <a:pt x="8" y="90"/>
                      <a:pt x="12" y="93"/>
                      <a:pt x="16" y="93"/>
                    </a:cubicBezTo>
                    <a:cubicBezTo>
                      <a:pt x="20" y="93"/>
                      <a:pt x="22" y="78"/>
                      <a:pt x="22" y="76"/>
                    </a:cubicBezTo>
                    <a:cubicBezTo>
                      <a:pt x="22" y="70"/>
                      <a:pt x="18" y="67"/>
                      <a:pt x="18" y="61"/>
                    </a:cubicBezTo>
                    <a:cubicBezTo>
                      <a:pt x="18" y="58"/>
                      <a:pt x="22" y="56"/>
                      <a:pt x="25" y="56"/>
                    </a:cubicBezTo>
                    <a:cubicBezTo>
                      <a:pt x="26" y="56"/>
                      <a:pt x="27" y="56"/>
                      <a:pt x="28" y="56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71"/>
                      <a:pt x="34" y="73"/>
                      <a:pt x="34" y="79"/>
                    </a:cubicBezTo>
                    <a:cubicBezTo>
                      <a:pt x="34" y="80"/>
                      <a:pt x="34" y="81"/>
                      <a:pt x="34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78"/>
                      <a:pt x="49" y="78"/>
                      <a:pt x="49" y="73"/>
                    </a:cubicBezTo>
                    <a:cubicBezTo>
                      <a:pt x="47" y="73"/>
                      <a:pt x="43" y="68"/>
                      <a:pt x="43" y="65"/>
                    </a:cubicBezTo>
                    <a:cubicBezTo>
                      <a:pt x="43" y="65"/>
                      <a:pt x="44" y="64"/>
                      <a:pt x="45" y="63"/>
                    </a:cubicBezTo>
                    <a:cubicBezTo>
                      <a:pt x="42" y="61"/>
                      <a:pt x="34" y="46"/>
                      <a:pt x="34" y="44"/>
                    </a:cubicBezTo>
                    <a:cubicBezTo>
                      <a:pt x="46" y="44"/>
                      <a:pt x="47" y="35"/>
                      <a:pt x="57" y="31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4" y="27"/>
                      <a:pt x="31" y="35"/>
                      <a:pt x="31" y="36"/>
                    </a:cubicBezTo>
                    <a:lnTo>
                      <a:pt x="31" y="34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01" name="Freeform 107">
                <a:extLst>
                  <a:ext uri="{FF2B5EF4-FFF2-40B4-BE49-F238E27FC236}">
                    <a16:creationId xmlns:a16="http://schemas.microsoft.com/office/drawing/2014/main" id="{417204C0-B802-4360-8837-64D004F15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5213" y="2973388"/>
                <a:ext cx="171450" cy="49213"/>
              </a:xfrm>
              <a:custGeom>
                <a:avLst/>
                <a:gdLst/>
                <a:ahLst/>
                <a:cxnLst>
                  <a:cxn ang="0">
                    <a:pos x="123" y="36"/>
                  </a:cxn>
                  <a:cxn ang="0">
                    <a:pos x="114" y="33"/>
                  </a:cxn>
                  <a:cxn ang="0">
                    <a:pos x="114" y="37"/>
                  </a:cxn>
                  <a:cxn ang="0">
                    <a:pos x="67" y="31"/>
                  </a:cxn>
                  <a:cxn ang="0">
                    <a:pos x="56" y="25"/>
                  </a:cxn>
                  <a:cxn ang="0">
                    <a:pos x="32" y="22"/>
                  </a:cxn>
                  <a:cxn ang="0">
                    <a:pos x="14" y="20"/>
                  </a:cxn>
                  <a:cxn ang="0">
                    <a:pos x="0" y="10"/>
                  </a:cxn>
                  <a:cxn ang="0">
                    <a:pos x="11" y="1"/>
                  </a:cxn>
                  <a:cxn ang="0">
                    <a:pos x="14" y="3"/>
                  </a:cxn>
                  <a:cxn ang="0">
                    <a:pos x="22" y="0"/>
                  </a:cxn>
                  <a:cxn ang="0">
                    <a:pos x="55" y="14"/>
                  </a:cxn>
                  <a:cxn ang="0">
                    <a:pos x="68" y="7"/>
                  </a:cxn>
                  <a:cxn ang="0">
                    <a:pos x="88" y="15"/>
                  </a:cxn>
                  <a:cxn ang="0">
                    <a:pos x="101" y="14"/>
                  </a:cxn>
                  <a:cxn ang="0">
                    <a:pos x="105" y="14"/>
                  </a:cxn>
                  <a:cxn ang="0">
                    <a:pos x="89" y="17"/>
                  </a:cxn>
                  <a:cxn ang="0">
                    <a:pos x="107" y="22"/>
                  </a:cxn>
                  <a:cxn ang="0">
                    <a:pos x="111" y="26"/>
                  </a:cxn>
                  <a:cxn ang="0">
                    <a:pos x="121" y="27"/>
                  </a:cxn>
                  <a:cxn ang="0">
                    <a:pos x="128" y="31"/>
                  </a:cxn>
                  <a:cxn ang="0">
                    <a:pos x="123" y="36"/>
                  </a:cxn>
                </a:cxnLst>
                <a:rect l="0" t="0" r="r" b="b"/>
                <a:pathLst>
                  <a:path w="128" h="37">
                    <a:moveTo>
                      <a:pt x="123" y="36"/>
                    </a:moveTo>
                    <a:cubicBezTo>
                      <a:pt x="119" y="36"/>
                      <a:pt x="119" y="33"/>
                      <a:pt x="114" y="33"/>
                    </a:cubicBezTo>
                    <a:cubicBezTo>
                      <a:pt x="113" y="33"/>
                      <a:pt x="114" y="36"/>
                      <a:pt x="114" y="37"/>
                    </a:cubicBezTo>
                    <a:cubicBezTo>
                      <a:pt x="100" y="32"/>
                      <a:pt x="85" y="31"/>
                      <a:pt x="67" y="31"/>
                    </a:cubicBezTo>
                    <a:cubicBezTo>
                      <a:pt x="62" y="31"/>
                      <a:pt x="61" y="25"/>
                      <a:pt x="56" y="25"/>
                    </a:cubicBezTo>
                    <a:cubicBezTo>
                      <a:pt x="48" y="25"/>
                      <a:pt x="41" y="25"/>
                      <a:pt x="32" y="22"/>
                    </a:cubicBezTo>
                    <a:cubicBezTo>
                      <a:pt x="25" y="20"/>
                      <a:pt x="19" y="24"/>
                      <a:pt x="14" y="20"/>
                    </a:cubicBezTo>
                    <a:cubicBezTo>
                      <a:pt x="10" y="15"/>
                      <a:pt x="7" y="10"/>
                      <a:pt x="0" y="10"/>
                    </a:cubicBezTo>
                    <a:cubicBezTo>
                      <a:pt x="0" y="9"/>
                      <a:pt x="8" y="1"/>
                      <a:pt x="11" y="1"/>
                    </a:cubicBezTo>
                    <a:cubicBezTo>
                      <a:pt x="12" y="1"/>
                      <a:pt x="13" y="3"/>
                      <a:pt x="14" y="3"/>
                    </a:cubicBezTo>
                    <a:cubicBezTo>
                      <a:pt x="17" y="3"/>
                      <a:pt x="19" y="0"/>
                      <a:pt x="22" y="0"/>
                    </a:cubicBezTo>
                    <a:cubicBezTo>
                      <a:pt x="35" y="0"/>
                      <a:pt x="41" y="14"/>
                      <a:pt x="55" y="14"/>
                    </a:cubicBezTo>
                    <a:cubicBezTo>
                      <a:pt x="62" y="14"/>
                      <a:pt x="63" y="7"/>
                      <a:pt x="68" y="7"/>
                    </a:cubicBezTo>
                    <a:cubicBezTo>
                      <a:pt x="77" y="7"/>
                      <a:pt x="80" y="15"/>
                      <a:pt x="88" y="1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4" y="16"/>
                      <a:pt x="89" y="17"/>
                      <a:pt x="89" y="17"/>
                    </a:cubicBezTo>
                    <a:cubicBezTo>
                      <a:pt x="93" y="22"/>
                      <a:pt x="99" y="22"/>
                      <a:pt x="107" y="22"/>
                    </a:cubicBezTo>
                    <a:cubicBezTo>
                      <a:pt x="110" y="22"/>
                      <a:pt x="110" y="26"/>
                      <a:pt x="111" y="26"/>
                    </a:cubicBezTo>
                    <a:cubicBezTo>
                      <a:pt x="114" y="30"/>
                      <a:pt x="117" y="26"/>
                      <a:pt x="121" y="27"/>
                    </a:cubicBezTo>
                    <a:cubicBezTo>
                      <a:pt x="125" y="29"/>
                      <a:pt x="125" y="30"/>
                      <a:pt x="128" y="31"/>
                    </a:cubicBezTo>
                    <a:cubicBezTo>
                      <a:pt x="127" y="33"/>
                      <a:pt x="124" y="36"/>
                      <a:pt x="123" y="36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02" name="Freeform 108">
                <a:extLst>
                  <a:ext uri="{FF2B5EF4-FFF2-40B4-BE49-F238E27FC236}">
                    <a16:creationId xmlns:a16="http://schemas.microsoft.com/office/drawing/2014/main" id="{C951A7F1-9D0B-43D2-B0E3-17F280888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6513" y="3013075"/>
                <a:ext cx="52388" cy="12700"/>
              </a:xfrm>
              <a:custGeom>
                <a:avLst/>
                <a:gdLst/>
                <a:ahLst/>
                <a:cxnLst>
                  <a:cxn ang="0">
                    <a:pos x="26" y="9"/>
                  </a:cxn>
                  <a:cxn ang="0">
                    <a:pos x="10" y="9"/>
                  </a:cxn>
                  <a:cxn ang="0">
                    <a:pos x="0" y="4"/>
                  </a:cxn>
                  <a:cxn ang="0">
                    <a:pos x="8" y="1"/>
                  </a:cxn>
                  <a:cxn ang="0">
                    <a:pos x="26" y="4"/>
                  </a:cxn>
                  <a:cxn ang="0">
                    <a:pos x="39" y="0"/>
                  </a:cxn>
                  <a:cxn ang="0">
                    <a:pos x="26" y="9"/>
                  </a:cxn>
                </a:cxnLst>
                <a:rect l="0" t="0" r="r" b="b"/>
                <a:pathLst>
                  <a:path w="39" h="9">
                    <a:moveTo>
                      <a:pt x="26" y="9"/>
                    </a:moveTo>
                    <a:cubicBezTo>
                      <a:pt x="20" y="9"/>
                      <a:pt x="13" y="9"/>
                      <a:pt x="10" y="9"/>
                    </a:cubicBezTo>
                    <a:cubicBezTo>
                      <a:pt x="7" y="9"/>
                      <a:pt x="0" y="9"/>
                      <a:pt x="0" y="4"/>
                    </a:cubicBezTo>
                    <a:cubicBezTo>
                      <a:pt x="0" y="1"/>
                      <a:pt x="5" y="1"/>
                      <a:pt x="8" y="1"/>
                    </a:cubicBezTo>
                    <a:cubicBezTo>
                      <a:pt x="16" y="1"/>
                      <a:pt x="19" y="4"/>
                      <a:pt x="26" y="4"/>
                    </a:cubicBezTo>
                    <a:cubicBezTo>
                      <a:pt x="32" y="4"/>
                      <a:pt x="35" y="2"/>
                      <a:pt x="39" y="0"/>
                    </a:cubicBezTo>
                    <a:cubicBezTo>
                      <a:pt x="35" y="6"/>
                      <a:pt x="32" y="7"/>
                      <a:pt x="26" y="9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03" name="Freeform 109">
                <a:extLst>
                  <a:ext uri="{FF2B5EF4-FFF2-40B4-BE49-F238E27FC236}">
                    <a16:creationId xmlns:a16="http://schemas.microsoft.com/office/drawing/2014/main" id="{A6CF7205-F133-4D07-BC2E-31EB78012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5713" y="3016250"/>
                <a:ext cx="36513" cy="12700"/>
              </a:xfrm>
              <a:custGeom>
                <a:avLst/>
                <a:gdLst/>
                <a:ahLst/>
                <a:cxnLst>
                  <a:cxn ang="0">
                    <a:pos x="27" y="6"/>
                  </a:cxn>
                  <a:cxn ang="0">
                    <a:pos x="23" y="6"/>
                  </a:cxn>
                  <a:cxn ang="0">
                    <a:pos x="19" y="5"/>
                  </a:cxn>
                  <a:cxn ang="0">
                    <a:pos x="9" y="9"/>
                  </a:cxn>
                  <a:cxn ang="0">
                    <a:pos x="0" y="6"/>
                  </a:cxn>
                  <a:cxn ang="0">
                    <a:pos x="7" y="1"/>
                  </a:cxn>
                  <a:cxn ang="0">
                    <a:pos x="16" y="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27" y="6"/>
                  </a:cxn>
                </a:cxnLst>
                <a:rect l="0" t="0" r="r" b="b"/>
                <a:pathLst>
                  <a:path w="27" h="9">
                    <a:moveTo>
                      <a:pt x="27" y="6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6"/>
                      <a:pt x="13" y="9"/>
                      <a:pt x="9" y="9"/>
                    </a:cubicBezTo>
                    <a:cubicBezTo>
                      <a:pt x="5" y="9"/>
                      <a:pt x="0" y="8"/>
                      <a:pt x="0" y="6"/>
                    </a:cubicBezTo>
                    <a:cubicBezTo>
                      <a:pt x="0" y="1"/>
                      <a:pt x="3" y="1"/>
                      <a:pt x="7" y="1"/>
                    </a:cubicBezTo>
                    <a:cubicBezTo>
                      <a:pt x="11" y="1"/>
                      <a:pt x="13" y="2"/>
                      <a:pt x="16" y="3"/>
                    </a:cubicBezTo>
                    <a:cubicBezTo>
                      <a:pt x="16" y="2"/>
                      <a:pt x="16" y="1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6" y="5"/>
                      <a:pt x="27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04" name="Freeform 110">
                <a:extLst>
                  <a:ext uri="{FF2B5EF4-FFF2-40B4-BE49-F238E27FC236}">
                    <a16:creationId xmlns:a16="http://schemas.microsoft.com/office/drawing/2014/main" id="{F65DB039-C0FA-40B4-A8A6-3283D4A80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813" y="3030538"/>
                <a:ext cx="26988" cy="19050"/>
              </a:xfrm>
              <a:custGeom>
                <a:avLst/>
                <a:gdLst/>
                <a:ahLst/>
                <a:cxnLst>
                  <a:cxn ang="0">
                    <a:pos x="15" y="14"/>
                  </a:cxn>
                  <a:cxn ang="0">
                    <a:pos x="12" y="9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13" y="1"/>
                  </a:cxn>
                  <a:cxn ang="0">
                    <a:pos x="20" y="11"/>
                  </a:cxn>
                  <a:cxn ang="0">
                    <a:pos x="16" y="14"/>
                  </a:cxn>
                  <a:cxn ang="0">
                    <a:pos x="15" y="14"/>
                  </a:cxn>
                </a:cxnLst>
                <a:rect l="0" t="0" r="r" b="b"/>
                <a:pathLst>
                  <a:path w="20" h="14">
                    <a:moveTo>
                      <a:pt x="15" y="14"/>
                    </a:moveTo>
                    <a:cubicBezTo>
                      <a:pt x="12" y="14"/>
                      <a:pt x="12" y="10"/>
                      <a:pt x="12" y="9"/>
                    </a:cubicBezTo>
                    <a:cubicBezTo>
                      <a:pt x="8" y="9"/>
                      <a:pt x="0" y="8"/>
                      <a:pt x="0" y="4"/>
                    </a:cubicBezTo>
                    <a:cubicBezTo>
                      <a:pt x="0" y="0"/>
                      <a:pt x="6" y="1"/>
                      <a:pt x="9" y="1"/>
                    </a:cubicBezTo>
                    <a:cubicBezTo>
                      <a:pt x="10" y="1"/>
                      <a:pt x="12" y="1"/>
                      <a:pt x="13" y="1"/>
                    </a:cubicBezTo>
                    <a:cubicBezTo>
                      <a:pt x="13" y="7"/>
                      <a:pt x="20" y="6"/>
                      <a:pt x="20" y="11"/>
                    </a:cubicBezTo>
                    <a:cubicBezTo>
                      <a:pt x="20" y="13"/>
                      <a:pt x="18" y="14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05" name="Freeform 111">
                <a:extLst>
                  <a:ext uri="{FF2B5EF4-FFF2-40B4-BE49-F238E27FC236}">
                    <a16:creationId xmlns:a16="http://schemas.microsoft.com/office/drawing/2014/main" id="{CF73883D-6F6D-41B5-918B-5F1C3B078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3013" y="3014663"/>
                <a:ext cx="11113" cy="11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3" y="8"/>
                  </a:cxn>
                  <a:cxn ang="0">
                    <a:pos x="0" y="5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6" y="0"/>
                      <a:pt x="6" y="2"/>
                      <a:pt x="8" y="3"/>
                    </a:cubicBezTo>
                    <a:cubicBezTo>
                      <a:pt x="7" y="6"/>
                      <a:pt x="5" y="8"/>
                      <a:pt x="3" y="8"/>
                    </a:cubicBezTo>
                    <a:cubicBezTo>
                      <a:pt x="2" y="8"/>
                      <a:pt x="0" y="6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06" name="Freeform 112">
                <a:extLst>
                  <a:ext uri="{FF2B5EF4-FFF2-40B4-BE49-F238E27FC236}">
                    <a16:creationId xmlns:a16="http://schemas.microsoft.com/office/drawing/2014/main" id="{0C464AFD-3CC5-4521-B3BE-B78401E93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8425" y="3016250"/>
                <a:ext cx="58738" cy="34925"/>
              </a:xfrm>
              <a:custGeom>
                <a:avLst/>
                <a:gdLst/>
                <a:ahLst/>
                <a:cxnLst>
                  <a:cxn ang="0">
                    <a:pos x="19" y="13"/>
                  </a:cxn>
                  <a:cxn ang="0">
                    <a:pos x="17" y="19"/>
                  </a:cxn>
                  <a:cxn ang="0">
                    <a:pos x="3" y="26"/>
                  </a:cxn>
                  <a:cxn ang="0">
                    <a:pos x="0" y="22"/>
                  </a:cxn>
                  <a:cxn ang="0">
                    <a:pos x="15" y="10"/>
                  </a:cxn>
                  <a:cxn ang="0">
                    <a:pos x="17" y="6"/>
                  </a:cxn>
                  <a:cxn ang="0">
                    <a:pos x="45" y="3"/>
                  </a:cxn>
                  <a:cxn ang="0">
                    <a:pos x="19" y="13"/>
                  </a:cxn>
                </a:cxnLst>
                <a:rect l="0" t="0" r="r" b="b"/>
                <a:pathLst>
                  <a:path w="45" h="26">
                    <a:moveTo>
                      <a:pt x="19" y="13"/>
                    </a:moveTo>
                    <a:cubicBezTo>
                      <a:pt x="16" y="13"/>
                      <a:pt x="19" y="17"/>
                      <a:pt x="17" y="19"/>
                    </a:cubicBezTo>
                    <a:cubicBezTo>
                      <a:pt x="15" y="21"/>
                      <a:pt x="8" y="26"/>
                      <a:pt x="3" y="26"/>
                    </a:cubicBezTo>
                    <a:cubicBezTo>
                      <a:pt x="1" y="26"/>
                      <a:pt x="0" y="24"/>
                      <a:pt x="0" y="22"/>
                    </a:cubicBezTo>
                    <a:cubicBezTo>
                      <a:pt x="0" y="12"/>
                      <a:pt x="8" y="12"/>
                      <a:pt x="15" y="10"/>
                    </a:cubicBezTo>
                    <a:cubicBezTo>
                      <a:pt x="16" y="10"/>
                      <a:pt x="16" y="7"/>
                      <a:pt x="17" y="6"/>
                    </a:cubicBezTo>
                    <a:cubicBezTo>
                      <a:pt x="21" y="2"/>
                      <a:pt x="41" y="0"/>
                      <a:pt x="45" y="3"/>
                    </a:cubicBezTo>
                    <a:cubicBezTo>
                      <a:pt x="40" y="9"/>
                      <a:pt x="26" y="13"/>
                      <a:pt x="19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08" name="Freeform 113">
                <a:extLst>
                  <a:ext uri="{FF2B5EF4-FFF2-40B4-BE49-F238E27FC236}">
                    <a16:creationId xmlns:a16="http://schemas.microsoft.com/office/drawing/2014/main" id="{10B6F340-35F3-4A82-9254-B6CE4D3783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9700" y="2922588"/>
                <a:ext cx="17463" cy="19050"/>
              </a:xfrm>
              <a:custGeom>
                <a:avLst/>
                <a:gdLst/>
                <a:ahLst/>
                <a:cxnLst>
                  <a:cxn ang="0">
                    <a:pos x="13" y="8"/>
                  </a:cxn>
                  <a:cxn ang="0">
                    <a:pos x="8" y="14"/>
                  </a:cxn>
                  <a:cxn ang="0">
                    <a:pos x="0" y="5"/>
                  </a:cxn>
                  <a:cxn ang="0">
                    <a:pos x="13" y="8"/>
                  </a:cxn>
                </a:cxnLst>
                <a:rect l="0" t="0" r="r" b="b"/>
                <a:pathLst>
                  <a:path w="13" h="14">
                    <a:moveTo>
                      <a:pt x="13" y="8"/>
                    </a:moveTo>
                    <a:cubicBezTo>
                      <a:pt x="13" y="9"/>
                      <a:pt x="10" y="14"/>
                      <a:pt x="8" y="14"/>
                    </a:cubicBezTo>
                    <a:cubicBezTo>
                      <a:pt x="6" y="14"/>
                      <a:pt x="0" y="9"/>
                      <a:pt x="0" y="5"/>
                    </a:cubicBezTo>
                    <a:cubicBezTo>
                      <a:pt x="0" y="0"/>
                      <a:pt x="13" y="4"/>
                      <a:pt x="13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10" name="Freeform 114">
                <a:extLst>
                  <a:ext uri="{FF2B5EF4-FFF2-40B4-BE49-F238E27FC236}">
                    <a16:creationId xmlns:a16="http://schemas.microsoft.com/office/drawing/2014/main" id="{22F61083-FC55-49FA-842A-6167CB976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9863" y="2924175"/>
                <a:ext cx="47625" cy="14288"/>
              </a:xfrm>
              <a:custGeom>
                <a:avLst/>
                <a:gdLst/>
                <a:ahLst/>
                <a:cxnLst>
                  <a:cxn ang="0">
                    <a:pos x="31" y="2"/>
                  </a:cxn>
                  <a:cxn ang="0">
                    <a:pos x="36" y="10"/>
                  </a:cxn>
                  <a:cxn ang="0">
                    <a:pos x="34" y="10"/>
                  </a:cxn>
                  <a:cxn ang="0">
                    <a:pos x="18" y="6"/>
                  </a:cxn>
                  <a:cxn ang="0">
                    <a:pos x="8" y="6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23" y="0"/>
                  </a:cxn>
                  <a:cxn ang="0">
                    <a:pos x="30" y="2"/>
                  </a:cxn>
                  <a:cxn ang="0">
                    <a:pos x="31" y="2"/>
                  </a:cxn>
                </a:cxnLst>
                <a:rect l="0" t="0" r="r" b="b"/>
                <a:pathLst>
                  <a:path w="36" h="10">
                    <a:moveTo>
                      <a:pt x="31" y="2"/>
                    </a:moveTo>
                    <a:cubicBezTo>
                      <a:pt x="32" y="5"/>
                      <a:pt x="36" y="6"/>
                      <a:pt x="36" y="10"/>
                    </a:cubicBezTo>
                    <a:cubicBezTo>
                      <a:pt x="36" y="10"/>
                      <a:pt x="35" y="10"/>
                      <a:pt x="34" y="10"/>
                    </a:cubicBezTo>
                    <a:cubicBezTo>
                      <a:pt x="28" y="10"/>
                      <a:pt x="25" y="6"/>
                      <a:pt x="18" y="6"/>
                    </a:cubicBezTo>
                    <a:cubicBezTo>
                      <a:pt x="14" y="6"/>
                      <a:pt x="12" y="6"/>
                      <a:pt x="8" y="6"/>
                    </a:cubicBezTo>
                    <a:cubicBezTo>
                      <a:pt x="6" y="6"/>
                      <a:pt x="0" y="4"/>
                      <a:pt x="0" y="4"/>
                    </a:cubicBezTo>
                    <a:cubicBezTo>
                      <a:pt x="0" y="2"/>
                      <a:pt x="3" y="1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3"/>
                      <a:pt x="27" y="2"/>
                      <a:pt x="30" y="2"/>
                    </a:cubicBezTo>
                    <a:lnTo>
                      <a:pt x="31" y="2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11" name="Freeform 115">
                <a:extLst>
                  <a:ext uri="{FF2B5EF4-FFF2-40B4-BE49-F238E27FC236}">
                    <a16:creationId xmlns:a16="http://schemas.microsoft.com/office/drawing/2014/main" id="{A4A579B9-5B61-463D-8097-341B93494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3513" y="2836863"/>
                <a:ext cx="19050" cy="46038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5"/>
                  </a:cxn>
                  <a:cxn ang="0">
                    <a:pos x="14" y="24"/>
                  </a:cxn>
                  <a:cxn ang="0">
                    <a:pos x="11" y="17"/>
                  </a:cxn>
                  <a:cxn ang="0">
                    <a:pos x="15" y="12"/>
                  </a:cxn>
                  <a:cxn ang="0">
                    <a:pos x="4" y="0"/>
                  </a:cxn>
                  <a:cxn ang="0">
                    <a:pos x="0" y="9"/>
                  </a:cxn>
                  <a:cxn ang="0">
                    <a:pos x="3" y="21"/>
                  </a:cxn>
                  <a:cxn ang="0">
                    <a:pos x="3" y="27"/>
                  </a:cxn>
                  <a:cxn ang="0">
                    <a:pos x="9" y="35"/>
                  </a:cxn>
                  <a:cxn ang="0">
                    <a:pos x="4" y="28"/>
                  </a:cxn>
                </a:cxnLst>
                <a:rect l="0" t="0" r="r" b="b"/>
                <a:pathLst>
                  <a:path w="15" h="35">
                    <a:moveTo>
                      <a:pt x="4" y="28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8" y="25"/>
                      <a:pt x="12" y="24"/>
                      <a:pt x="14" y="24"/>
                    </a:cubicBezTo>
                    <a:cubicBezTo>
                      <a:pt x="14" y="20"/>
                      <a:pt x="11" y="20"/>
                      <a:pt x="11" y="17"/>
                    </a:cubicBezTo>
                    <a:cubicBezTo>
                      <a:pt x="11" y="15"/>
                      <a:pt x="15" y="14"/>
                      <a:pt x="15" y="12"/>
                    </a:cubicBezTo>
                    <a:cubicBezTo>
                      <a:pt x="8" y="10"/>
                      <a:pt x="4" y="6"/>
                      <a:pt x="4" y="0"/>
                    </a:cubicBezTo>
                    <a:cubicBezTo>
                      <a:pt x="0" y="2"/>
                      <a:pt x="0" y="5"/>
                      <a:pt x="0" y="9"/>
                    </a:cubicBezTo>
                    <a:cubicBezTo>
                      <a:pt x="0" y="15"/>
                      <a:pt x="3" y="16"/>
                      <a:pt x="3" y="21"/>
                    </a:cubicBezTo>
                    <a:cubicBezTo>
                      <a:pt x="3" y="26"/>
                      <a:pt x="3" y="24"/>
                      <a:pt x="3" y="27"/>
                    </a:cubicBezTo>
                    <a:cubicBezTo>
                      <a:pt x="3" y="30"/>
                      <a:pt x="4" y="35"/>
                      <a:pt x="9" y="35"/>
                    </a:cubicBezTo>
                    <a:cubicBezTo>
                      <a:pt x="7" y="32"/>
                      <a:pt x="6" y="31"/>
                      <a:pt x="4" y="28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12" name="Freeform 119">
                <a:extLst>
                  <a:ext uri="{FF2B5EF4-FFF2-40B4-BE49-F238E27FC236}">
                    <a16:creationId xmlns:a16="http://schemas.microsoft.com/office/drawing/2014/main" id="{E4E6212B-4D1B-4B68-B066-A490CAE48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4613" y="2709863"/>
                <a:ext cx="76200" cy="71438"/>
              </a:xfrm>
              <a:custGeom>
                <a:avLst/>
                <a:gdLst/>
                <a:ahLst/>
                <a:cxnLst>
                  <a:cxn ang="0">
                    <a:pos x="48" y="38"/>
                  </a:cxn>
                  <a:cxn ang="0">
                    <a:pos x="46" y="35"/>
                  </a:cxn>
                  <a:cxn ang="0">
                    <a:pos x="42" y="40"/>
                  </a:cxn>
                  <a:cxn ang="0">
                    <a:pos x="47" y="48"/>
                  </a:cxn>
                  <a:cxn ang="0">
                    <a:pos x="42" y="53"/>
                  </a:cxn>
                  <a:cxn ang="0">
                    <a:pos x="40" y="50"/>
                  </a:cxn>
                  <a:cxn ang="0">
                    <a:pos x="36" y="51"/>
                  </a:cxn>
                  <a:cxn ang="0">
                    <a:pos x="26" y="37"/>
                  </a:cxn>
                  <a:cxn ang="0">
                    <a:pos x="28" y="32"/>
                  </a:cxn>
                  <a:cxn ang="0">
                    <a:pos x="27" y="29"/>
                  </a:cxn>
                  <a:cxn ang="0">
                    <a:pos x="21" y="28"/>
                  </a:cxn>
                  <a:cxn ang="0">
                    <a:pos x="21" y="32"/>
                  </a:cxn>
                  <a:cxn ang="0">
                    <a:pos x="17" y="30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4" y="45"/>
                  </a:cxn>
                  <a:cxn ang="0">
                    <a:pos x="4" y="36"/>
                  </a:cxn>
                  <a:cxn ang="0">
                    <a:pos x="2" y="32"/>
                  </a:cxn>
                  <a:cxn ang="0">
                    <a:pos x="5" y="22"/>
                  </a:cxn>
                  <a:cxn ang="0">
                    <a:pos x="19" y="14"/>
                  </a:cxn>
                  <a:cxn ang="0">
                    <a:pos x="26" y="20"/>
                  </a:cxn>
                  <a:cxn ang="0">
                    <a:pos x="28" y="20"/>
                  </a:cxn>
                  <a:cxn ang="0">
                    <a:pos x="32" y="15"/>
                  </a:cxn>
                  <a:cxn ang="0">
                    <a:pos x="41" y="9"/>
                  </a:cxn>
                  <a:cxn ang="0">
                    <a:pos x="42" y="0"/>
                  </a:cxn>
                  <a:cxn ang="0">
                    <a:pos x="48" y="4"/>
                  </a:cxn>
                  <a:cxn ang="0">
                    <a:pos x="58" y="33"/>
                  </a:cxn>
                  <a:cxn ang="0">
                    <a:pos x="53" y="46"/>
                  </a:cxn>
                  <a:cxn ang="0">
                    <a:pos x="48" y="36"/>
                  </a:cxn>
                  <a:cxn ang="0">
                    <a:pos x="48" y="38"/>
                  </a:cxn>
                </a:cxnLst>
                <a:rect l="0" t="0" r="r" b="b"/>
                <a:pathLst>
                  <a:path w="58" h="53">
                    <a:moveTo>
                      <a:pt x="48" y="38"/>
                    </a:moveTo>
                    <a:cubicBezTo>
                      <a:pt x="48" y="37"/>
                      <a:pt x="47" y="36"/>
                      <a:pt x="46" y="35"/>
                    </a:cubicBezTo>
                    <a:cubicBezTo>
                      <a:pt x="44" y="37"/>
                      <a:pt x="42" y="38"/>
                      <a:pt x="42" y="40"/>
                    </a:cubicBezTo>
                    <a:cubicBezTo>
                      <a:pt x="42" y="43"/>
                      <a:pt x="47" y="44"/>
                      <a:pt x="47" y="48"/>
                    </a:cubicBezTo>
                    <a:cubicBezTo>
                      <a:pt x="47" y="51"/>
                      <a:pt x="45" y="53"/>
                      <a:pt x="42" y="53"/>
                    </a:cubicBezTo>
                    <a:cubicBezTo>
                      <a:pt x="41" y="53"/>
                      <a:pt x="40" y="51"/>
                      <a:pt x="40" y="50"/>
                    </a:cubicBezTo>
                    <a:cubicBezTo>
                      <a:pt x="39" y="51"/>
                      <a:pt x="37" y="51"/>
                      <a:pt x="36" y="51"/>
                    </a:cubicBezTo>
                    <a:cubicBezTo>
                      <a:pt x="31" y="51"/>
                      <a:pt x="26" y="44"/>
                      <a:pt x="26" y="37"/>
                    </a:cubicBezTo>
                    <a:cubicBezTo>
                      <a:pt x="26" y="34"/>
                      <a:pt x="27" y="33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30"/>
                      <a:pt x="20" y="31"/>
                      <a:pt x="21" y="32"/>
                    </a:cubicBezTo>
                    <a:cubicBezTo>
                      <a:pt x="18" y="32"/>
                      <a:pt x="18" y="31"/>
                      <a:pt x="17" y="30"/>
                    </a:cubicBezTo>
                    <a:cubicBezTo>
                      <a:pt x="17" y="30"/>
                      <a:pt x="16" y="31"/>
                      <a:pt x="16" y="32"/>
                    </a:cubicBezTo>
                    <a:cubicBezTo>
                      <a:pt x="14" y="31"/>
                      <a:pt x="12" y="28"/>
                      <a:pt x="12" y="28"/>
                    </a:cubicBezTo>
                    <a:cubicBezTo>
                      <a:pt x="8" y="32"/>
                      <a:pt x="8" y="45"/>
                      <a:pt x="4" y="45"/>
                    </a:cubicBezTo>
                    <a:cubicBezTo>
                      <a:pt x="0" y="45"/>
                      <a:pt x="4" y="37"/>
                      <a:pt x="4" y="36"/>
                    </a:cubicBezTo>
                    <a:cubicBezTo>
                      <a:pt x="4" y="35"/>
                      <a:pt x="2" y="33"/>
                      <a:pt x="2" y="32"/>
                    </a:cubicBezTo>
                    <a:cubicBezTo>
                      <a:pt x="2" y="28"/>
                      <a:pt x="4" y="26"/>
                      <a:pt x="5" y="22"/>
                    </a:cubicBezTo>
                    <a:cubicBezTo>
                      <a:pt x="13" y="22"/>
                      <a:pt x="11" y="14"/>
                      <a:pt x="19" y="14"/>
                    </a:cubicBezTo>
                    <a:cubicBezTo>
                      <a:pt x="24" y="14"/>
                      <a:pt x="23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18"/>
                      <a:pt x="30" y="16"/>
                      <a:pt x="32" y="15"/>
                    </a:cubicBezTo>
                    <a:cubicBezTo>
                      <a:pt x="32" y="10"/>
                      <a:pt x="39" y="12"/>
                      <a:pt x="41" y="9"/>
                    </a:cubicBezTo>
                    <a:cubicBezTo>
                      <a:pt x="42" y="7"/>
                      <a:pt x="42" y="1"/>
                      <a:pt x="42" y="0"/>
                    </a:cubicBezTo>
                    <a:cubicBezTo>
                      <a:pt x="45" y="0"/>
                      <a:pt x="47" y="2"/>
                      <a:pt x="48" y="4"/>
                    </a:cubicBezTo>
                    <a:cubicBezTo>
                      <a:pt x="51" y="7"/>
                      <a:pt x="58" y="30"/>
                      <a:pt x="58" y="33"/>
                    </a:cubicBezTo>
                    <a:cubicBezTo>
                      <a:pt x="58" y="37"/>
                      <a:pt x="53" y="39"/>
                      <a:pt x="53" y="46"/>
                    </a:cubicBezTo>
                    <a:cubicBezTo>
                      <a:pt x="51" y="46"/>
                      <a:pt x="48" y="37"/>
                      <a:pt x="48" y="36"/>
                    </a:cubicBezTo>
                    <a:lnTo>
                      <a:pt x="48" y="38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13" name="Freeform 120">
                <a:extLst>
                  <a:ext uri="{FF2B5EF4-FFF2-40B4-BE49-F238E27FC236}">
                    <a16:creationId xmlns:a16="http://schemas.microsoft.com/office/drawing/2014/main" id="{830046D8-9BD0-46AF-867D-42A0F8C26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4763" y="2690813"/>
                <a:ext cx="36513" cy="39688"/>
              </a:xfrm>
              <a:custGeom>
                <a:avLst/>
                <a:gdLst/>
                <a:ahLst/>
                <a:cxnLst>
                  <a:cxn ang="0">
                    <a:pos x="3" y="29"/>
                  </a:cxn>
                  <a:cxn ang="0">
                    <a:pos x="0" y="29"/>
                  </a:cxn>
                  <a:cxn ang="0">
                    <a:pos x="22" y="5"/>
                  </a:cxn>
                  <a:cxn ang="0">
                    <a:pos x="25" y="0"/>
                  </a:cxn>
                  <a:cxn ang="0">
                    <a:pos x="28" y="6"/>
                  </a:cxn>
                  <a:cxn ang="0">
                    <a:pos x="24" y="9"/>
                  </a:cxn>
                  <a:cxn ang="0">
                    <a:pos x="17" y="13"/>
                  </a:cxn>
                  <a:cxn ang="0">
                    <a:pos x="3" y="29"/>
                  </a:cxn>
                </a:cxnLst>
                <a:rect l="0" t="0" r="r" b="b"/>
                <a:pathLst>
                  <a:path w="28" h="29">
                    <a:moveTo>
                      <a:pt x="3" y="29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4" y="18"/>
                      <a:pt x="18" y="13"/>
                      <a:pt x="22" y="5"/>
                    </a:cubicBezTo>
                    <a:cubicBezTo>
                      <a:pt x="23" y="3"/>
                      <a:pt x="23" y="1"/>
                      <a:pt x="25" y="0"/>
                    </a:cubicBezTo>
                    <a:cubicBezTo>
                      <a:pt x="24" y="4"/>
                      <a:pt x="26" y="5"/>
                      <a:pt x="28" y="6"/>
                    </a:cubicBezTo>
                    <a:cubicBezTo>
                      <a:pt x="26" y="8"/>
                      <a:pt x="26" y="9"/>
                      <a:pt x="24" y="9"/>
                    </a:cubicBezTo>
                    <a:cubicBezTo>
                      <a:pt x="23" y="12"/>
                      <a:pt x="20" y="13"/>
                      <a:pt x="17" y="13"/>
                    </a:cubicBezTo>
                    <a:cubicBezTo>
                      <a:pt x="15" y="22"/>
                      <a:pt x="8" y="26"/>
                      <a:pt x="3" y="29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14" name="Freeform 121">
                <a:extLst>
                  <a:ext uri="{FF2B5EF4-FFF2-40B4-BE49-F238E27FC236}">
                    <a16:creationId xmlns:a16="http://schemas.microsoft.com/office/drawing/2014/main" id="{AACC1F7F-BDEC-4CB8-9A67-D1DA5C1B1E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3338" y="2563813"/>
                <a:ext cx="71438" cy="101600"/>
              </a:xfrm>
              <a:custGeom>
                <a:avLst/>
                <a:gdLst/>
                <a:ahLst/>
                <a:cxnLst>
                  <a:cxn ang="0">
                    <a:pos x="4" y="31"/>
                  </a:cxn>
                  <a:cxn ang="0">
                    <a:pos x="6" y="20"/>
                  </a:cxn>
                  <a:cxn ang="0">
                    <a:pos x="5" y="7"/>
                  </a:cxn>
                  <a:cxn ang="0">
                    <a:pos x="9" y="0"/>
                  </a:cxn>
                  <a:cxn ang="0">
                    <a:pos x="16" y="7"/>
                  </a:cxn>
                  <a:cxn ang="0">
                    <a:pos x="21" y="3"/>
                  </a:cxn>
                  <a:cxn ang="0">
                    <a:pos x="22" y="5"/>
                  </a:cxn>
                  <a:cxn ang="0">
                    <a:pos x="23" y="8"/>
                  </a:cxn>
                  <a:cxn ang="0">
                    <a:pos x="28" y="25"/>
                  </a:cxn>
                  <a:cxn ang="0">
                    <a:pos x="20" y="42"/>
                  </a:cxn>
                  <a:cxn ang="0">
                    <a:pos x="30" y="59"/>
                  </a:cxn>
                  <a:cxn ang="0">
                    <a:pos x="30" y="58"/>
                  </a:cxn>
                  <a:cxn ang="0">
                    <a:pos x="34" y="55"/>
                  </a:cxn>
                  <a:cxn ang="0">
                    <a:pos x="43" y="64"/>
                  </a:cxn>
                  <a:cxn ang="0">
                    <a:pos x="46" y="61"/>
                  </a:cxn>
                  <a:cxn ang="0">
                    <a:pos x="49" y="62"/>
                  </a:cxn>
                  <a:cxn ang="0">
                    <a:pos x="46" y="66"/>
                  </a:cxn>
                  <a:cxn ang="0">
                    <a:pos x="49" y="66"/>
                  </a:cxn>
                  <a:cxn ang="0">
                    <a:pos x="54" y="71"/>
                  </a:cxn>
                  <a:cxn ang="0">
                    <a:pos x="54" y="74"/>
                  </a:cxn>
                  <a:cxn ang="0">
                    <a:pos x="53" y="76"/>
                  </a:cxn>
                  <a:cxn ang="0">
                    <a:pos x="51" y="73"/>
                  </a:cxn>
                  <a:cxn ang="0">
                    <a:pos x="36" y="61"/>
                  </a:cxn>
                  <a:cxn ang="0">
                    <a:pos x="37" y="69"/>
                  </a:cxn>
                  <a:cxn ang="0">
                    <a:pos x="25" y="60"/>
                  </a:cxn>
                  <a:cxn ang="0">
                    <a:pos x="19" y="62"/>
                  </a:cxn>
                  <a:cxn ang="0">
                    <a:pos x="13" y="57"/>
                  </a:cxn>
                  <a:cxn ang="0">
                    <a:pos x="15" y="53"/>
                  </a:cxn>
                  <a:cxn ang="0">
                    <a:pos x="15" y="49"/>
                  </a:cxn>
                  <a:cxn ang="0">
                    <a:pos x="13" y="49"/>
                  </a:cxn>
                  <a:cxn ang="0">
                    <a:pos x="10" y="51"/>
                  </a:cxn>
                  <a:cxn ang="0">
                    <a:pos x="1" y="44"/>
                  </a:cxn>
                  <a:cxn ang="0">
                    <a:pos x="4" y="31"/>
                  </a:cxn>
                </a:cxnLst>
                <a:rect l="0" t="0" r="r" b="b"/>
                <a:pathLst>
                  <a:path w="54" h="76">
                    <a:moveTo>
                      <a:pt x="4" y="31"/>
                    </a:moveTo>
                    <a:cubicBezTo>
                      <a:pt x="6" y="28"/>
                      <a:pt x="6" y="23"/>
                      <a:pt x="6" y="20"/>
                    </a:cubicBezTo>
                    <a:cubicBezTo>
                      <a:pt x="7" y="15"/>
                      <a:pt x="5" y="12"/>
                      <a:pt x="5" y="7"/>
                    </a:cubicBezTo>
                    <a:cubicBezTo>
                      <a:pt x="5" y="3"/>
                      <a:pt x="6" y="0"/>
                      <a:pt x="9" y="0"/>
                    </a:cubicBezTo>
                    <a:cubicBezTo>
                      <a:pt x="13" y="0"/>
                      <a:pt x="12" y="7"/>
                      <a:pt x="16" y="7"/>
                    </a:cubicBezTo>
                    <a:cubicBezTo>
                      <a:pt x="18" y="7"/>
                      <a:pt x="20" y="4"/>
                      <a:pt x="21" y="3"/>
                    </a:cubicBezTo>
                    <a:cubicBezTo>
                      <a:pt x="21" y="3"/>
                      <a:pt x="22" y="4"/>
                      <a:pt x="22" y="5"/>
                    </a:cubicBezTo>
                    <a:cubicBezTo>
                      <a:pt x="22" y="6"/>
                      <a:pt x="23" y="7"/>
                      <a:pt x="23" y="8"/>
                    </a:cubicBezTo>
                    <a:cubicBezTo>
                      <a:pt x="23" y="13"/>
                      <a:pt x="28" y="18"/>
                      <a:pt x="28" y="25"/>
                    </a:cubicBezTo>
                    <a:cubicBezTo>
                      <a:pt x="28" y="33"/>
                      <a:pt x="20" y="34"/>
                      <a:pt x="20" y="42"/>
                    </a:cubicBezTo>
                    <a:cubicBezTo>
                      <a:pt x="20" y="48"/>
                      <a:pt x="26" y="57"/>
                      <a:pt x="30" y="59"/>
                    </a:cubicBezTo>
                    <a:cubicBezTo>
                      <a:pt x="30" y="59"/>
                      <a:pt x="30" y="58"/>
                      <a:pt x="30" y="58"/>
                    </a:cubicBezTo>
                    <a:cubicBezTo>
                      <a:pt x="30" y="56"/>
                      <a:pt x="32" y="54"/>
                      <a:pt x="34" y="55"/>
                    </a:cubicBezTo>
                    <a:cubicBezTo>
                      <a:pt x="39" y="55"/>
                      <a:pt x="40" y="63"/>
                      <a:pt x="43" y="64"/>
                    </a:cubicBezTo>
                    <a:cubicBezTo>
                      <a:pt x="44" y="64"/>
                      <a:pt x="45" y="61"/>
                      <a:pt x="46" y="61"/>
                    </a:cubicBezTo>
                    <a:cubicBezTo>
                      <a:pt x="47" y="61"/>
                      <a:pt x="48" y="62"/>
                      <a:pt x="49" y="62"/>
                    </a:cubicBezTo>
                    <a:cubicBezTo>
                      <a:pt x="48" y="64"/>
                      <a:pt x="46" y="64"/>
                      <a:pt x="46" y="66"/>
                    </a:cubicBezTo>
                    <a:cubicBezTo>
                      <a:pt x="46" y="67"/>
                      <a:pt x="48" y="67"/>
                      <a:pt x="49" y="66"/>
                    </a:cubicBezTo>
                    <a:cubicBezTo>
                      <a:pt x="49" y="69"/>
                      <a:pt x="51" y="71"/>
                      <a:pt x="54" y="71"/>
                    </a:cubicBezTo>
                    <a:cubicBezTo>
                      <a:pt x="54" y="72"/>
                      <a:pt x="54" y="73"/>
                      <a:pt x="54" y="74"/>
                    </a:cubicBezTo>
                    <a:cubicBezTo>
                      <a:pt x="54" y="75"/>
                      <a:pt x="53" y="76"/>
                      <a:pt x="53" y="76"/>
                    </a:cubicBezTo>
                    <a:cubicBezTo>
                      <a:pt x="51" y="76"/>
                      <a:pt x="51" y="74"/>
                      <a:pt x="51" y="73"/>
                    </a:cubicBezTo>
                    <a:cubicBezTo>
                      <a:pt x="48" y="69"/>
                      <a:pt x="39" y="65"/>
                      <a:pt x="36" y="61"/>
                    </a:cubicBezTo>
                    <a:cubicBezTo>
                      <a:pt x="34" y="64"/>
                      <a:pt x="35" y="66"/>
                      <a:pt x="37" y="69"/>
                    </a:cubicBezTo>
                    <a:cubicBezTo>
                      <a:pt x="31" y="69"/>
                      <a:pt x="31" y="60"/>
                      <a:pt x="25" y="60"/>
                    </a:cubicBezTo>
                    <a:cubicBezTo>
                      <a:pt x="23" y="60"/>
                      <a:pt x="21" y="62"/>
                      <a:pt x="19" y="62"/>
                    </a:cubicBezTo>
                    <a:cubicBezTo>
                      <a:pt x="16" y="62"/>
                      <a:pt x="13" y="59"/>
                      <a:pt x="13" y="57"/>
                    </a:cubicBezTo>
                    <a:cubicBezTo>
                      <a:pt x="13" y="55"/>
                      <a:pt x="14" y="53"/>
                      <a:pt x="15" y="53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0"/>
                      <a:pt x="11" y="51"/>
                      <a:pt x="10" y="51"/>
                    </a:cubicBezTo>
                    <a:cubicBezTo>
                      <a:pt x="8" y="51"/>
                      <a:pt x="1" y="47"/>
                      <a:pt x="1" y="44"/>
                    </a:cubicBezTo>
                    <a:cubicBezTo>
                      <a:pt x="1" y="38"/>
                      <a:pt x="0" y="30"/>
                      <a:pt x="4" y="31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15" name="Freeform 122">
                <a:extLst>
                  <a:ext uri="{FF2B5EF4-FFF2-40B4-BE49-F238E27FC236}">
                    <a16:creationId xmlns:a16="http://schemas.microsoft.com/office/drawing/2014/main" id="{5780931C-2757-4E5E-9ACC-8040FEBC8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7950" y="2665413"/>
                <a:ext cx="23813" cy="41275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0" y="20"/>
                  </a:cxn>
                  <a:cxn ang="0">
                    <a:pos x="14" y="28"/>
                  </a:cxn>
                  <a:cxn ang="0">
                    <a:pos x="14" y="30"/>
                  </a:cxn>
                  <a:cxn ang="0">
                    <a:pos x="10" y="30"/>
                  </a:cxn>
                  <a:cxn ang="0">
                    <a:pos x="8" y="25"/>
                  </a:cxn>
                  <a:cxn ang="0">
                    <a:pos x="8" y="23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8" y="15"/>
                  </a:cxn>
                  <a:cxn ang="0">
                    <a:pos x="10" y="13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3" y="2"/>
                  </a:cxn>
                  <a:cxn ang="0">
                    <a:pos x="13" y="6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8" y="15"/>
                  </a:cxn>
                  <a:cxn ang="0">
                    <a:pos x="16" y="20"/>
                  </a:cxn>
                </a:cxnLst>
                <a:rect l="0" t="0" r="r" b="b"/>
                <a:pathLst>
                  <a:path w="18" h="30">
                    <a:moveTo>
                      <a:pt x="16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2" y="27"/>
                      <a:pt x="14" y="28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1" y="30"/>
                      <a:pt x="10" y="30"/>
                    </a:cubicBezTo>
                    <a:cubicBezTo>
                      <a:pt x="7" y="30"/>
                      <a:pt x="7" y="27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5" y="23"/>
                      <a:pt x="3" y="19"/>
                      <a:pt x="2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4" y="15"/>
                      <a:pt x="7" y="15"/>
                      <a:pt x="8" y="15"/>
                    </a:cubicBezTo>
                    <a:cubicBezTo>
                      <a:pt x="8" y="15"/>
                      <a:pt x="10" y="14"/>
                      <a:pt x="10" y="13"/>
                    </a:cubicBezTo>
                    <a:cubicBezTo>
                      <a:pt x="10" y="8"/>
                      <a:pt x="1" y="5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9" y="2"/>
                      <a:pt x="13" y="2"/>
                    </a:cubicBezTo>
                    <a:cubicBezTo>
                      <a:pt x="13" y="3"/>
                      <a:pt x="13" y="5"/>
                      <a:pt x="13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5" y="8"/>
                      <a:pt x="15" y="12"/>
                      <a:pt x="15" y="12"/>
                    </a:cubicBezTo>
                    <a:cubicBezTo>
                      <a:pt x="15" y="12"/>
                      <a:pt x="18" y="15"/>
                      <a:pt x="18" y="15"/>
                    </a:cubicBezTo>
                    <a:cubicBezTo>
                      <a:pt x="18" y="18"/>
                      <a:pt x="17" y="19"/>
                      <a:pt x="16" y="2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16" name="Freeform 123">
                <a:extLst>
                  <a:ext uri="{FF2B5EF4-FFF2-40B4-BE49-F238E27FC236}">
                    <a16:creationId xmlns:a16="http://schemas.microsoft.com/office/drawing/2014/main" id="{ACAB612A-F0E9-41D9-9902-DC4374F01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3025" y="2676525"/>
                <a:ext cx="19050" cy="25400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14" y="7"/>
                  </a:cxn>
                  <a:cxn ang="0">
                    <a:pos x="1" y="19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2"/>
                  </a:cxn>
                  <a:cxn ang="0">
                    <a:pos x="3" y="1"/>
                  </a:cxn>
                </a:cxnLst>
                <a:rect l="0" t="0" r="r" b="b"/>
                <a:pathLst>
                  <a:path w="14" h="19">
                    <a:moveTo>
                      <a:pt x="3" y="1"/>
                    </a:moveTo>
                    <a:cubicBezTo>
                      <a:pt x="4" y="3"/>
                      <a:pt x="14" y="4"/>
                      <a:pt x="14" y="7"/>
                    </a:cubicBezTo>
                    <a:cubicBezTo>
                      <a:pt x="14" y="14"/>
                      <a:pt x="5" y="17"/>
                      <a:pt x="1" y="19"/>
                    </a:cubicBezTo>
                    <a:cubicBezTo>
                      <a:pt x="1" y="13"/>
                      <a:pt x="0" y="6"/>
                      <a:pt x="0" y="2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4" y="2"/>
                      <a:pt x="5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18" name="Freeform 124">
                <a:extLst>
                  <a:ext uri="{FF2B5EF4-FFF2-40B4-BE49-F238E27FC236}">
                    <a16:creationId xmlns:a16="http://schemas.microsoft.com/office/drawing/2014/main" id="{77DD4A08-632D-4628-A4CF-67C2B550C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550" y="2692400"/>
                <a:ext cx="19050" cy="31750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9" y="17"/>
                  </a:cxn>
                  <a:cxn ang="0">
                    <a:pos x="11" y="22"/>
                  </a:cxn>
                  <a:cxn ang="0">
                    <a:pos x="9" y="24"/>
                  </a:cxn>
                  <a:cxn ang="0">
                    <a:pos x="0" y="14"/>
                  </a:cxn>
                  <a:cxn ang="0">
                    <a:pos x="4" y="12"/>
                  </a:cxn>
                  <a:cxn ang="0">
                    <a:pos x="8" y="1"/>
                  </a:cxn>
                  <a:cxn ang="0">
                    <a:pos x="14" y="5"/>
                  </a:cxn>
                </a:cxnLst>
                <a:rect l="0" t="0" r="r" b="b"/>
                <a:pathLst>
                  <a:path w="14" h="24">
                    <a:moveTo>
                      <a:pt x="14" y="5"/>
                    </a:moveTo>
                    <a:cubicBezTo>
                      <a:pt x="14" y="10"/>
                      <a:pt x="10" y="13"/>
                      <a:pt x="9" y="17"/>
                    </a:cubicBezTo>
                    <a:cubicBezTo>
                      <a:pt x="9" y="21"/>
                      <a:pt x="11" y="20"/>
                      <a:pt x="11" y="22"/>
                    </a:cubicBezTo>
                    <a:cubicBezTo>
                      <a:pt x="11" y="23"/>
                      <a:pt x="10" y="24"/>
                      <a:pt x="9" y="24"/>
                    </a:cubicBezTo>
                    <a:cubicBezTo>
                      <a:pt x="7" y="24"/>
                      <a:pt x="0" y="17"/>
                      <a:pt x="0" y="14"/>
                    </a:cubicBezTo>
                    <a:cubicBezTo>
                      <a:pt x="0" y="13"/>
                      <a:pt x="3" y="12"/>
                      <a:pt x="4" y="12"/>
                    </a:cubicBezTo>
                    <a:cubicBezTo>
                      <a:pt x="4" y="11"/>
                      <a:pt x="6" y="1"/>
                      <a:pt x="8" y="1"/>
                    </a:cubicBezTo>
                    <a:cubicBezTo>
                      <a:pt x="12" y="0"/>
                      <a:pt x="14" y="3"/>
                      <a:pt x="14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19" name="Freeform 125">
                <a:extLst>
                  <a:ext uri="{FF2B5EF4-FFF2-40B4-BE49-F238E27FC236}">
                    <a16:creationId xmlns:a16="http://schemas.microsoft.com/office/drawing/2014/main" id="{49E851C2-51D1-484C-8D8F-AD85C4D82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0013" y="2693988"/>
                <a:ext cx="7938" cy="206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15"/>
                  </a:cxn>
                  <a:cxn ang="0">
                    <a:pos x="0" y="15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cubicBezTo>
                      <a:pt x="7" y="7"/>
                      <a:pt x="2" y="9"/>
                      <a:pt x="2" y="15"/>
                    </a:cubicBezTo>
                    <a:cubicBezTo>
                      <a:pt x="2" y="15"/>
                      <a:pt x="0" y="15"/>
                      <a:pt x="0" y="15"/>
                    </a:cubicBezTo>
                    <a:cubicBezTo>
                      <a:pt x="1" y="10"/>
                      <a:pt x="4" y="7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20" name="Freeform 126">
                <a:extLst>
                  <a:ext uri="{FF2B5EF4-FFF2-40B4-BE49-F238E27FC236}">
                    <a16:creationId xmlns:a16="http://schemas.microsoft.com/office/drawing/2014/main" id="{CF9EB623-52F1-478B-99C6-DADD139A3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4775" y="2706688"/>
                <a:ext cx="11113" cy="111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4"/>
                      <a:pt x="6" y="8"/>
                      <a:pt x="2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3"/>
                      <a:pt x="2" y="2"/>
                      <a:pt x="3" y="0"/>
                    </a:cubicBezTo>
                    <a:cubicBezTo>
                      <a:pt x="5" y="1"/>
                      <a:pt x="7" y="1"/>
                      <a:pt x="8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21" name="Freeform 127">
                <a:extLst>
                  <a:ext uri="{FF2B5EF4-FFF2-40B4-BE49-F238E27FC236}">
                    <a16:creationId xmlns:a16="http://schemas.microsoft.com/office/drawing/2014/main" id="{41E91B5E-D29C-4DD0-8803-0D478DBA4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2075" y="2665413"/>
                <a:ext cx="12700" cy="174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4"/>
                      <a:pt x="10" y="5"/>
                      <a:pt x="10" y="10"/>
                    </a:cubicBezTo>
                    <a:cubicBezTo>
                      <a:pt x="10" y="12"/>
                      <a:pt x="6" y="8"/>
                      <a:pt x="6" y="6"/>
                    </a:cubicBezTo>
                    <a:cubicBezTo>
                      <a:pt x="4" y="5"/>
                      <a:pt x="2" y="6"/>
                      <a:pt x="0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22" name="Freeform 128">
                <a:extLst>
                  <a:ext uri="{FF2B5EF4-FFF2-40B4-BE49-F238E27FC236}">
                    <a16:creationId xmlns:a16="http://schemas.microsoft.com/office/drawing/2014/main" id="{722C8B02-38FC-4360-BEEC-E24B1833CB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625" y="2649538"/>
                <a:ext cx="19050" cy="20638"/>
              </a:xfrm>
              <a:custGeom>
                <a:avLst/>
                <a:gdLst/>
                <a:ahLst/>
                <a:cxnLst>
                  <a:cxn ang="0">
                    <a:pos x="11" y="15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4" y="7"/>
                  </a:cxn>
                  <a:cxn ang="0">
                    <a:pos x="11" y="15"/>
                  </a:cxn>
                </a:cxnLst>
                <a:rect l="0" t="0" r="r" b="b"/>
                <a:pathLst>
                  <a:path w="15" h="15">
                    <a:moveTo>
                      <a:pt x="11" y="15"/>
                    </a:moveTo>
                    <a:cubicBezTo>
                      <a:pt x="9" y="15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13" y="2"/>
                      <a:pt x="14" y="7"/>
                    </a:cubicBezTo>
                    <a:cubicBezTo>
                      <a:pt x="15" y="10"/>
                      <a:pt x="13" y="15"/>
                      <a:pt x="11" y="15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23" name="Freeform 129">
                <a:extLst>
                  <a:ext uri="{FF2B5EF4-FFF2-40B4-BE49-F238E27FC236}">
                    <a16:creationId xmlns:a16="http://schemas.microsoft.com/office/drawing/2014/main" id="{3DC1DFD1-2CA3-4BCE-924B-9AC68CFBB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6675" y="2652713"/>
                <a:ext cx="6350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24" name="Freeform 130">
                <a:extLst>
                  <a:ext uri="{FF2B5EF4-FFF2-40B4-BE49-F238E27FC236}">
                    <a16:creationId xmlns:a16="http://schemas.microsoft.com/office/drawing/2014/main" id="{323F27AE-2EE4-4445-84E8-03BD5AF36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2441575"/>
                <a:ext cx="36513" cy="50800"/>
              </a:xfrm>
              <a:custGeom>
                <a:avLst/>
                <a:gdLst/>
                <a:ahLst/>
                <a:cxnLst>
                  <a:cxn ang="0">
                    <a:pos x="8" y="39"/>
                  </a:cxn>
                  <a:cxn ang="0">
                    <a:pos x="1" y="26"/>
                  </a:cxn>
                  <a:cxn ang="0">
                    <a:pos x="16" y="0"/>
                  </a:cxn>
                  <a:cxn ang="0">
                    <a:pos x="8" y="39"/>
                  </a:cxn>
                </a:cxnLst>
                <a:rect l="0" t="0" r="r" b="b"/>
                <a:pathLst>
                  <a:path w="27" h="39">
                    <a:moveTo>
                      <a:pt x="8" y="39"/>
                    </a:moveTo>
                    <a:cubicBezTo>
                      <a:pt x="0" y="39"/>
                      <a:pt x="1" y="33"/>
                      <a:pt x="1" y="26"/>
                    </a:cubicBezTo>
                    <a:cubicBezTo>
                      <a:pt x="1" y="17"/>
                      <a:pt x="10" y="0"/>
                      <a:pt x="16" y="0"/>
                    </a:cubicBezTo>
                    <a:cubicBezTo>
                      <a:pt x="27" y="0"/>
                      <a:pt x="18" y="39"/>
                      <a:pt x="8" y="39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25" name="Freeform 131">
                <a:extLst>
                  <a:ext uri="{FF2B5EF4-FFF2-40B4-BE49-F238E27FC236}">
                    <a16:creationId xmlns:a16="http://schemas.microsoft.com/office/drawing/2014/main" id="{276A7538-6D86-482D-8830-2D367E9E6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4425" y="2532063"/>
                <a:ext cx="41275" cy="34925"/>
              </a:xfrm>
              <a:custGeom>
                <a:avLst/>
                <a:gdLst/>
                <a:ahLst/>
                <a:cxnLst>
                  <a:cxn ang="0">
                    <a:pos x="2" y="11"/>
                  </a:cxn>
                  <a:cxn ang="0">
                    <a:pos x="26" y="0"/>
                  </a:cxn>
                  <a:cxn ang="0">
                    <a:pos x="31" y="7"/>
                  </a:cxn>
                  <a:cxn ang="0">
                    <a:pos x="11" y="27"/>
                  </a:cxn>
                  <a:cxn ang="0">
                    <a:pos x="2" y="18"/>
                  </a:cxn>
                  <a:cxn ang="0">
                    <a:pos x="2" y="11"/>
                  </a:cxn>
                </a:cxnLst>
                <a:rect l="0" t="0" r="r" b="b"/>
                <a:pathLst>
                  <a:path w="31" h="27">
                    <a:moveTo>
                      <a:pt x="2" y="11"/>
                    </a:moveTo>
                    <a:cubicBezTo>
                      <a:pt x="5" y="11"/>
                      <a:pt x="20" y="0"/>
                      <a:pt x="26" y="0"/>
                    </a:cubicBezTo>
                    <a:cubicBezTo>
                      <a:pt x="28" y="0"/>
                      <a:pt x="31" y="4"/>
                      <a:pt x="31" y="7"/>
                    </a:cubicBezTo>
                    <a:cubicBezTo>
                      <a:pt x="31" y="13"/>
                      <a:pt x="18" y="27"/>
                      <a:pt x="11" y="27"/>
                    </a:cubicBezTo>
                    <a:cubicBezTo>
                      <a:pt x="5" y="27"/>
                      <a:pt x="2" y="24"/>
                      <a:pt x="2" y="18"/>
                    </a:cubicBezTo>
                    <a:cubicBezTo>
                      <a:pt x="2" y="15"/>
                      <a:pt x="0" y="11"/>
                      <a:pt x="2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26" name="Freeform 132">
                <a:extLst>
                  <a:ext uri="{FF2B5EF4-FFF2-40B4-BE49-F238E27FC236}">
                    <a16:creationId xmlns:a16="http://schemas.microsoft.com/office/drawing/2014/main" id="{CDE72974-2142-420C-A98F-A9416F259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038" y="2476500"/>
                <a:ext cx="195263" cy="374650"/>
              </a:xfrm>
              <a:custGeom>
                <a:avLst/>
                <a:gdLst/>
                <a:ahLst/>
                <a:cxnLst>
                  <a:cxn ang="0">
                    <a:pos x="12" y="172"/>
                  </a:cxn>
                  <a:cxn ang="0">
                    <a:pos x="21" y="152"/>
                  </a:cxn>
                  <a:cxn ang="0">
                    <a:pos x="25" y="147"/>
                  </a:cxn>
                  <a:cxn ang="0">
                    <a:pos x="15" y="119"/>
                  </a:cxn>
                  <a:cxn ang="0">
                    <a:pos x="8" y="109"/>
                  </a:cxn>
                  <a:cxn ang="0">
                    <a:pos x="8" y="105"/>
                  </a:cxn>
                  <a:cxn ang="0">
                    <a:pos x="8" y="106"/>
                  </a:cxn>
                  <a:cxn ang="0">
                    <a:pos x="12" y="96"/>
                  </a:cxn>
                  <a:cxn ang="0">
                    <a:pos x="9" y="77"/>
                  </a:cxn>
                  <a:cxn ang="0">
                    <a:pos x="0" y="65"/>
                  </a:cxn>
                  <a:cxn ang="0">
                    <a:pos x="8" y="47"/>
                  </a:cxn>
                  <a:cxn ang="0">
                    <a:pos x="19" y="43"/>
                  </a:cxn>
                  <a:cxn ang="0">
                    <a:pos x="45" y="19"/>
                  </a:cxn>
                  <a:cxn ang="0">
                    <a:pos x="47" y="19"/>
                  </a:cxn>
                  <a:cxn ang="0">
                    <a:pos x="50" y="24"/>
                  </a:cxn>
                  <a:cxn ang="0">
                    <a:pos x="52" y="20"/>
                  </a:cxn>
                  <a:cxn ang="0">
                    <a:pos x="52" y="9"/>
                  </a:cxn>
                  <a:cxn ang="0">
                    <a:pos x="64" y="6"/>
                  </a:cxn>
                  <a:cxn ang="0">
                    <a:pos x="78" y="6"/>
                  </a:cxn>
                  <a:cxn ang="0">
                    <a:pos x="96" y="0"/>
                  </a:cxn>
                  <a:cxn ang="0">
                    <a:pos x="115" y="5"/>
                  </a:cxn>
                  <a:cxn ang="0">
                    <a:pos x="130" y="22"/>
                  </a:cxn>
                  <a:cxn ang="0">
                    <a:pos x="100" y="58"/>
                  </a:cxn>
                  <a:cxn ang="0">
                    <a:pos x="104" y="64"/>
                  </a:cxn>
                  <a:cxn ang="0">
                    <a:pos x="129" y="93"/>
                  </a:cxn>
                  <a:cxn ang="0">
                    <a:pos x="147" y="134"/>
                  </a:cxn>
                  <a:cxn ang="0">
                    <a:pos x="142" y="156"/>
                  </a:cxn>
                  <a:cxn ang="0">
                    <a:pos x="115" y="170"/>
                  </a:cxn>
                  <a:cxn ang="0">
                    <a:pos x="105" y="180"/>
                  </a:cxn>
                  <a:cxn ang="0">
                    <a:pos x="104" y="176"/>
                  </a:cxn>
                  <a:cxn ang="0">
                    <a:pos x="104" y="181"/>
                  </a:cxn>
                  <a:cxn ang="0">
                    <a:pos x="93" y="192"/>
                  </a:cxn>
                  <a:cxn ang="0">
                    <a:pos x="90" y="183"/>
                  </a:cxn>
                  <a:cxn ang="0">
                    <a:pos x="91" y="177"/>
                  </a:cxn>
                  <a:cxn ang="0">
                    <a:pos x="88" y="170"/>
                  </a:cxn>
                  <a:cxn ang="0">
                    <a:pos x="73" y="161"/>
                  </a:cxn>
                  <a:cxn ang="0">
                    <a:pos x="63" y="149"/>
                  </a:cxn>
                  <a:cxn ang="0">
                    <a:pos x="43" y="141"/>
                  </a:cxn>
                  <a:cxn ang="0">
                    <a:pos x="41" y="135"/>
                  </a:cxn>
                  <a:cxn ang="0">
                    <a:pos x="30" y="129"/>
                  </a:cxn>
                  <a:cxn ang="0">
                    <a:pos x="27" y="134"/>
                  </a:cxn>
                  <a:cxn ang="0">
                    <a:pos x="29" y="142"/>
                  </a:cxn>
                  <a:cxn ang="0">
                    <a:pos x="16" y="171"/>
                  </a:cxn>
                  <a:cxn ang="0">
                    <a:pos x="31" y="192"/>
                  </a:cxn>
                  <a:cxn ang="0">
                    <a:pos x="30" y="192"/>
                  </a:cxn>
                  <a:cxn ang="0">
                    <a:pos x="35" y="206"/>
                  </a:cxn>
                  <a:cxn ang="0">
                    <a:pos x="73" y="243"/>
                  </a:cxn>
                  <a:cxn ang="0">
                    <a:pos x="71" y="251"/>
                  </a:cxn>
                  <a:cxn ang="0">
                    <a:pos x="80" y="267"/>
                  </a:cxn>
                  <a:cxn ang="0">
                    <a:pos x="84" y="280"/>
                  </a:cxn>
                  <a:cxn ang="0">
                    <a:pos x="78" y="280"/>
                  </a:cxn>
                  <a:cxn ang="0">
                    <a:pos x="75" y="282"/>
                  </a:cxn>
                  <a:cxn ang="0">
                    <a:pos x="68" y="278"/>
                  </a:cxn>
                  <a:cxn ang="0">
                    <a:pos x="37" y="246"/>
                  </a:cxn>
                  <a:cxn ang="0">
                    <a:pos x="27" y="214"/>
                  </a:cxn>
                  <a:cxn ang="0">
                    <a:pos x="14" y="192"/>
                  </a:cxn>
                  <a:cxn ang="0">
                    <a:pos x="8" y="192"/>
                  </a:cxn>
                  <a:cxn ang="0">
                    <a:pos x="8" y="189"/>
                  </a:cxn>
                  <a:cxn ang="0">
                    <a:pos x="10" y="172"/>
                  </a:cxn>
                  <a:cxn ang="0">
                    <a:pos x="11" y="172"/>
                  </a:cxn>
                  <a:cxn ang="0">
                    <a:pos x="12" y="172"/>
                  </a:cxn>
                </a:cxnLst>
                <a:rect l="0" t="0" r="r" b="b"/>
                <a:pathLst>
                  <a:path w="147" h="282">
                    <a:moveTo>
                      <a:pt x="12" y="172"/>
                    </a:moveTo>
                    <a:cubicBezTo>
                      <a:pt x="16" y="165"/>
                      <a:pt x="17" y="160"/>
                      <a:pt x="21" y="152"/>
                    </a:cubicBezTo>
                    <a:cubicBezTo>
                      <a:pt x="22" y="150"/>
                      <a:pt x="25" y="149"/>
                      <a:pt x="25" y="147"/>
                    </a:cubicBezTo>
                    <a:cubicBezTo>
                      <a:pt x="25" y="143"/>
                      <a:pt x="19" y="123"/>
                      <a:pt x="15" y="119"/>
                    </a:cubicBezTo>
                    <a:cubicBezTo>
                      <a:pt x="12" y="116"/>
                      <a:pt x="8" y="114"/>
                      <a:pt x="8" y="109"/>
                    </a:cubicBezTo>
                    <a:cubicBezTo>
                      <a:pt x="8" y="108"/>
                      <a:pt x="8" y="107"/>
                      <a:pt x="8" y="105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9" y="105"/>
                      <a:pt x="12" y="100"/>
                      <a:pt x="12" y="96"/>
                    </a:cubicBezTo>
                    <a:cubicBezTo>
                      <a:pt x="12" y="91"/>
                      <a:pt x="12" y="82"/>
                      <a:pt x="9" y="77"/>
                    </a:cubicBezTo>
                    <a:cubicBezTo>
                      <a:pt x="6" y="73"/>
                      <a:pt x="0" y="73"/>
                      <a:pt x="0" y="65"/>
                    </a:cubicBezTo>
                    <a:cubicBezTo>
                      <a:pt x="0" y="57"/>
                      <a:pt x="3" y="51"/>
                      <a:pt x="8" y="47"/>
                    </a:cubicBezTo>
                    <a:cubicBezTo>
                      <a:pt x="10" y="44"/>
                      <a:pt x="15" y="45"/>
                      <a:pt x="19" y="43"/>
                    </a:cubicBezTo>
                    <a:cubicBezTo>
                      <a:pt x="29" y="36"/>
                      <a:pt x="36" y="33"/>
                      <a:pt x="45" y="19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23"/>
                      <a:pt x="49" y="24"/>
                      <a:pt x="50" y="24"/>
                    </a:cubicBezTo>
                    <a:cubicBezTo>
                      <a:pt x="51" y="24"/>
                      <a:pt x="52" y="22"/>
                      <a:pt x="52" y="20"/>
                    </a:cubicBezTo>
                    <a:cubicBezTo>
                      <a:pt x="52" y="16"/>
                      <a:pt x="52" y="13"/>
                      <a:pt x="52" y="9"/>
                    </a:cubicBezTo>
                    <a:cubicBezTo>
                      <a:pt x="52" y="9"/>
                      <a:pt x="62" y="6"/>
                      <a:pt x="64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84" y="9"/>
                      <a:pt x="89" y="0"/>
                      <a:pt x="96" y="0"/>
                    </a:cubicBezTo>
                    <a:cubicBezTo>
                      <a:pt x="103" y="0"/>
                      <a:pt x="107" y="5"/>
                      <a:pt x="115" y="5"/>
                    </a:cubicBezTo>
                    <a:cubicBezTo>
                      <a:pt x="115" y="16"/>
                      <a:pt x="123" y="20"/>
                      <a:pt x="130" y="22"/>
                    </a:cubicBezTo>
                    <a:cubicBezTo>
                      <a:pt x="121" y="36"/>
                      <a:pt x="100" y="39"/>
                      <a:pt x="100" y="58"/>
                    </a:cubicBezTo>
                    <a:cubicBezTo>
                      <a:pt x="100" y="62"/>
                      <a:pt x="102" y="63"/>
                      <a:pt x="104" y="64"/>
                    </a:cubicBezTo>
                    <a:cubicBezTo>
                      <a:pt x="114" y="74"/>
                      <a:pt x="118" y="86"/>
                      <a:pt x="129" y="93"/>
                    </a:cubicBezTo>
                    <a:cubicBezTo>
                      <a:pt x="140" y="100"/>
                      <a:pt x="147" y="119"/>
                      <a:pt x="147" y="134"/>
                    </a:cubicBezTo>
                    <a:cubicBezTo>
                      <a:pt x="147" y="144"/>
                      <a:pt x="142" y="148"/>
                      <a:pt x="142" y="156"/>
                    </a:cubicBezTo>
                    <a:cubicBezTo>
                      <a:pt x="127" y="160"/>
                      <a:pt x="126" y="164"/>
                      <a:pt x="115" y="170"/>
                    </a:cubicBezTo>
                    <a:cubicBezTo>
                      <a:pt x="109" y="173"/>
                      <a:pt x="110" y="180"/>
                      <a:pt x="105" y="180"/>
                    </a:cubicBezTo>
                    <a:cubicBezTo>
                      <a:pt x="104" y="180"/>
                      <a:pt x="104" y="177"/>
                      <a:pt x="104" y="176"/>
                    </a:cubicBezTo>
                    <a:cubicBezTo>
                      <a:pt x="104" y="179"/>
                      <a:pt x="104" y="180"/>
                      <a:pt x="104" y="181"/>
                    </a:cubicBezTo>
                    <a:cubicBezTo>
                      <a:pt x="104" y="185"/>
                      <a:pt x="95" y="192"/>
                      <a:pt x="93" y="192"/>
                    </a:cubicBezTo>
                    <a:cubicBezTo>
                      <a:pt x="91" y="192"/>
                      <a:pt x="90" y="186"/>
                      <a:pt x="90" y="183"/>
                    </a:cubicBezTo>
                    <a:cubicBezTo>
                      <a:pt x="90" y="179"/>
                      <a:pt x="90" y="178"/>
                      <a:pt x="91" y="177"/>
                    </a:cubicBezTo>
                    <a:cubicBezTo>
                      <a:pt x="90" y="176"/>
                      <a:pt x="89" y="172"/>
                      <a:pt x="88" y="170"/>
                    </a:cubicBezTo>
                    <a:cubicBezTo>
                      <a:pt x="82" y="170"/>
                      <a:pt x="73" y="168"/>
                      <a:pt x="73" y="161"/>
                    </a:cubicBezTo>
                    <a:cubicBezTo>
                      <a:pt x="63" y="161"/>
                      <a:pt x="68" y="155"/>
                      <a:pt x="63" y="149"/>
                    </a:cubicBezTo>
                    <a:cubicBezTo>
                      <a:pt x="56" y="143"/>
                      <a:pt x="50" y="143"/>
                      <a:pt x="43" y="141"/>
                    </a:cubicBezTo>
                    <a:cubicBezTo>
                      <a:pt x="42" y="141"/>
                      <a:pt x="41" y="135"/>
                      <a:pt x="41" y="135"/>
                    </a:cubicBezTo>
                    <a:cubicBezTo>
                      <a:pt x="40" y="130"/>
                      <a:pt x="34" y="129"/>
                      <a:pt x="30" y="129"/>
                    </a:cubicBezTo>
                    <a:cubicBezTo>
                      <a:pt x="26" y="129"/>
                      <a:pt x="27" y="132"/>
                      <a:pt x="27" y="134"/>
                    </a:cubicBezTo>
                    <a:cubicBezTo>
                      <a:pt x="27" y="138"/>
                      <a:pt x="29" y="139"/>
                      <a:pt x="29" y="142"/>
                    </a:cubicBezTo>
                    <a:cubicBezTo>
                      <a:pt x="29" y="156"/>
                      <a:pt x="16" y="159"/>
                      <a:pt x="16" y="171"/>
                    </a:cubicBezTo>
                    <a:cubicBezTo>
                      <a:pt x="16" y="185"/>
                      <a:pt x="31" y="179"/>
                      <a:pt x="31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2" y="195"/>
                      <a:pt x="32" y="203"/>
                      <a:pt x="35" y="206"/>
                    </a:cubicBezTo>
                    <a:cubicBezTo>
                      <a:pt x="47" y="218"/>
                      <a:pt x="73" y="221"/>
                      <a:pt x="73" y="243"/>
                    </a:cubicBezTo>
                    <a:cubicBezTo>
                      <a:pt x="73" y="247"/>
                      <a:pt x="71" y="247"/>
                      <a:pt x="71" y="251"/>
                    </a:cubicBezTo>
                    <a:cubicBezTo>
                      <a:pt x="71" y="259"/>
                      <a:pt x="78" y="262"/>
                      <a:pt x="80" y="267"/>
                    </a:cubicBezTo>
                    <a:cubicBezTo>
                      <a:pt x="82" y="273"/>
                      <a:pt x="82" y="275"/>
                      <a:pt x="84" y="280"/>
                    </a:cubicBezTo>
                    <a:cubicBezTo>
                      <a:pt x="80" y="280"/>
                      <a:pt x="80" y="280"/>
                      <a:pt x="78" y="280"/>
                    </a:cubicBezTo>
                    <a:cubicBezTo>
                      <a:pt x="77" y="280"/>
                      <a:pt x="76" y="282"/>
                      <a:pt x="75" y="282"/>
                    </a:cubicBezTo>
                    <a:cubicBezTo>
                      <a:pt x="71" y="282"/>
                      <a:pt x="70" y="279"/>
                      <a:pt x="68" y="278"/>
                    </a:cubicBezTo>
                    <a:cubicBezTo>
                      <a:pt x="54" y="274"/>
                      <a:pt x="41" y="261"/>
                      <a:pt x="37" y="246"/>
                    </a:cubicBezTo>
                    <a:cubicBezTo>
                      <a:pt x="33" y="233"/>
                      <a:pt x="32" y="224"/>
                      <a:pt x="27" y="214"/>
                    </a:cubicBezTo>
                    <a:cubicBezTo>
                      <a:pt x="24" y="208"/>
                      <a:pt x="21" y="192"/>
                      <a:pt x="14" y="192"/>
                    </a:cubicBezTo>
                    <a:cubicBezTo>
                      <a:pt x="9" y="192"/>
                      <a:pt x="12" y="194"/>
                      <a:pt x="8" y="192"/>
                    </a:cubicBezTo>
                    <a:cubicBezTo>
                      <a:pt x="7" y="192"/>
                      <a:pt x="8" y="190"/>
                      <a:pt x="8" y="189"/>
                    </a:cubicBezTo>
                    <a:cubicBezTo>
                      <a:pt x="8" y="183"/>
                      <a:pt x="9" y="179"/>
                      <a:pt x="10" y="172"/>
                    </a:cubicBezTo>
                    <a:cubicBezTo>
                      <a:pt x="11" y="172"/>
                      <a:pt x="11" y="172"/>
                      <a:pt x="11" y="172"/>
                    </a:cubicBezTo>
                    <a:lnTo>
                      <a:pt x="12" y="172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27" name="Freeform 133">
                <a:extLst>
                  <a:ext uri="{FF2B5EF4-FFF2-40B4-BE49-F238E27FC236}">
                    <a16:creationId xmlns:a16="http://schemas.microsoft.com/office/drawing/2014/main" id="{3B9F5920-7ABD-40E6-8EE6-C42AD2F3E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2038" y="2898775"/>
                <a:ext cx="26988" cy="25400"/>
              </a:xfrm>
              <a:custGeom>
                <a:avLst/>
                <a:gdLst/>
                <a:ahLst/>
                <a:cxnLst>
                  <a:cxn ang="0">
                    <a:pos x="12" y="17"/>
                  </a:cxn>
                  <a:cxn ang="0">
                    <a:pos x="9" y="11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20" y="15"/>
                  </a:cxn>
                  <a:cxn ang="0">
                    <a:pos x="21" y="19"/>
                  </a:cxn>
                  <a:cxn ang="0">
                    <a:pos x="17" y="19"/>
                  </a:cxn>
                  <a:cxn ang="0">
                    <a:pos x="12" y="17"/>
                  </a:cxn>
                </a:cxnLst>
                <a:rect l="0" t="0" r="r" b="b"/>
                <a:pathLst>
                  <a:path w="21" h="19">
                    <a:moveTo>
                      <a:pt x="12" y="17"/>
                    </a:moveTo>
                    <a:cubicBezTo>
                      <a:pt x="11" y="17"/>
                      <a:pt x="9" y="12"/>
                      <a:pt x="9" y="11"/>
                    </a:cubicBezTo>
                    <a:cubicBezTo>
                      <a:pt x="7" y="7"/>
                      <a:pt x="0" y="9"/>
                      <a:pt x="0" y="6"/>
                    </a:cubicBezTo>
                    <a:cubicBezTo>
                      <a:pt x="0" y="3"/>
                      <a:pt x="6" y="0"/>
                      <a:pt x="9" y="0"/>
                    </a:cubicBezTo>
                    <a:cubicBezTo>
                      <a:pt x="11" y="7"/>
                      <a:pt x="14" y="15"/>
                      <a:pt x="20" y="15"/>
                    </a:cubicBezTo>
                    <a:cubicBezTo>
                      <a:pt x="20" y="16"/>
                      <a:pt x="20" y="18"/>
                      <a:pt x="21" y="19"/>
                    </a:cubicBezTo>
                    <a:cubicBezTo>
                      <a:pt x="20" y="19"/>
                      <a:pt x="18" y="19"/>
                      <a:pt x="17" y="19"/>
                    </a:cubicBezTo>
                    <a:cubicBezTo>
                      <a:pt x="15" y="19"/>
                      <a:pt x="14" y="17"/>
                      <a:pt x="12" y="17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28" name="Freeform 134">
                <a:extLst>
                  <a:ext uri="{FF2B5EF4-FFF2-40B4-BE49-F238E27FC236}">
                    <a16:creationId xmlns:a16="http://schemas.microsoft.com/office/drawing/2014/main" id="{CB25C72F-25D3-45D3-96BC-94B7AEF1F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313" y="2917825"/>
                <a:ext cx="11113" cy="111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4" y="8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9" h="8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3"/>
                    </a:cubicBezTo>
                    <a:cubicBezTo>
                      <a:pt x="9" y="5"/>
                      <a:pt x="7" y="8"/>
                      <a:pt x="4" y="8"/>
                    </a:cubicBezTo>
                    <a:cubicBezTo>
                      <a:pt x="1" y="8"/>
                      <a:pt x="1" y="5"/>
                      <a:pt x="1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29" name="Freeform 135">
                <a:extLst>
                  <a:ext uri="{FF2B5EF4-FFF2-40B4-BE49-F238E27FC236}">
                    <a16:creationId xmlns:a16="http://schemas.microsoft.com/office/drawing/2014/main" id="{23170A46-63F5-448A-B7CD-A8E31E67F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5675" y="2892425"/>
                <a:ext cx="9525" cy="158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8" y="1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1" y="0"/>
                  </a:cxn>
                </a:cxnLst>
                <a:rect l="0" t="0" r="r" b="b"/>
                <a:pathLst>
                  <a:path w="8" h="12">
                    <a:moveTo>
                      <a:pt x="1" y="0"/>
                    </a:moveTo>
                    <a:cubicBezTo>
                      <a:pt x="5" y="4"/>
                      <a:pt x="8" y="7"/>
                      <a:pt x="8" y="12"/>
                    </a:cubicBezTo>
                    <a:cubicBezTo>
                      <a:pt x="5" y="12"/>
                      <a:pt x="0" y="5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30" name="Freeform 136">
                <a:extLst>
                  <a:ext uri="{FF2B5EF4-FFF2-40B4-BE49-F238E27FC236}">
                    <a16:creationId xmlns:a16="http://schemas.microsoft.com/office/drawing/2014/main" id="{B0812D11-B330-4999-910A-891801585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3450" y="2855913"/>
                <a:ext cx="15875" cy="158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8" y="1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12" h="11">
                    <a:moveTo>
                      <a:pt x="2" y="0"/>
                    </a:moveTo>
                    <a:cubicBezTo>
                      <a:pt x="5" y="2"/>
                      <a:pt x="12" y="11"/>
                      <a:pt x="8" y="11"/>
                    </a:cubicBezTo>
                    <a:cubicBezTo>
                      <a:pt x="6" y="11"/>
                      <a:pt x="1" y="4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31" name="Freeform 137">
                <a:extLst>
                  <a:ext uri="{FF2B5EF4-FFF2-40B4-BE49-F238E27FC236}">
                    <a16:creationId xmlns:a16="http://schemas.microsoft.com/office/drawing/2014/main" id="{99EFE61C-683A-4231-AF8A-C2102EBA07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438" y="2284413"/>
                <a:ext cx="41275" cy="49213"/>
              </a:xfrm>
              <a:custGeom>
                <a:avLst/>
                <a:gdLst/>
                <a:ahLst/>
                <a:cxnLst>
                  <a:cxn ang="0">
                    <a:pos x="12" y="22"/>
                  </a:cxn>
                  <a:cxn ang="0">
                    <a:pos x="14" y="16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5" y="16"/>
                  </a:cxn>
                  <a:cxn ang="0">
                    <a:pos x="0" y="11"/>
                  </a:cxn>
                  <a:cxn ang="0">
                    <a:pos x="14" y="0"/>
                  </a:cxn>
                  <a:cxn ang="0">
                    <a:pos x="26" y="3"/>
                  </a:cxn>
                  <a:cxn ang="0">
                    <a:pos x="26" y="8"/>
                  </a:cxn>
                  <a:cxn ang="0">
                    <a:pos x="30" y="11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15" y="37"/>
                  </a:cxn>
                  <a:cxn ang="0">
                    <a:pos x="14" y="33"/>
                  </a:cxn>
                  <a:cxn ang="0">
                    <a:pos x="14" y="36"/>
                  </a:cxn>
                  <a:cxn ang="0">
                    <a:pos x="7" y="29"/>
                  </a:cxn>
                  <a:cxn ang="0">
                    <a:pos x="12" y="22"/>
                  </a:cxn>
                </a:cxnLst>
                <a:rect l="0" t="0" r="r" b="b"/>
                <a:pathLst>
                  <a:path w="30" h="37">
                    <a:moveTo>
                      <a:pt x="12" y="22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5"/>
                      <a:pt x="11" y="12"/>
                      <a:pt x="10" y="10"/>
                    </a:cubicBezTo>
                    <a:cubicBezTo>
                      <a:pt x="10" y="11"/>
                      <a:pt x="9" y="13"/>
                      <a:pt x="10" y="14"/>
                    </a:cubicBezTo>
                    <a:cubicBezTo>
                      <a:pt x="8" y="14"/>
                      <a:pt x="6" y="16"/>
                      <a:pt x="5" y="16"/>
                    </a:cubicBezTo>
                    <a:cubicBezTo>
                      <a:pt x="3" y="16"/>
                      <a:pt x="0" y="13"/>
                      <a:pt x="0" y="11"/>
                    </a:cubicBezTo>
                    <a:cubicBezTo>
                      <a:pt x="0" y="8"/>
                      <a:pt x="13" y="0"/>
                      <a:pt x="14" y="0"/>
                    </a:cubicBezTo>
                    <a:cubicBezTo>
                      <a:pt x="18" y="0"/>
                      <a:pt x="20" y="3"/>
                      <a:pt x="26" y="3"/>
                    </a:cubicBezTo>
                    <a:cubicBezTo>
                      <a:pt x="26" y="5"/>
                      <a:pt x="25" y="8"/>
                      <a:pt x="26" y="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3"/>
                      <a:pt x="29" y="14"/>
                      <a:pt x="30" y="16"/>
                    </a:cubicBezTo>
                    <a:cubicBezTo>
                      <a:pt x="29" y="16"/>
                      <a:pt x="27" y="16"/>
                      <a:pt x="26" y="16"/>
                    </a:cubicBezTo>
                    <a:cubicBezTo>
                      <a:pt x="25" y="24"/>
                      <a:pt x="21" y="37"/>
                      <a:pt x="15" y="37"/>
                    </a:cubicBezTo>
                    <a:cubicBezTo>
                      <a:pt x="14" y="37"/>
                      <a:pt x="14" y="35"/>
                      <a:pt x="14" y="3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0" y="36"/>
                      <a:pt x="7" y="31"/>
                      <a:pt x="7" y="29"/>
                    </a:cubicBezTo>
                    <a:cubicBezTo>
                      <a:pt x="7" y="28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32" name="Freeform 138">
                <a:extLst>
                  <a:ext uri="{FF2B5EF4-FFF2-40B4-BE49-F238E27FC236}">
                    <a16:creationId xmlns:a16="http://schemas.microsoft.com/office/drawing/2014/main" id="{FB656B84-BD7D-4070-A31C-EF88EE447A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6063" y="2271713"/>
                <a:ext cx="42863" cy="30163"/>
              </a:xfrm>
              <a:custGeom>
                <a:avLst/>
                <a:gdLst/>
                <a:ahLst/>
                <a:cxnLst>
                  <a:cxn ang="0">
                    <a:pos x="23" y="15"/>
                  </a:cxn>
                  <a:cxn ang="0">
                    <a:pos x="17" y="12"/>
                  </a:cxn>
                  <a:cxn ang="0">
                    <a:pos x="6" y="23"/>
                  </a:cxn>
                  <a:cxn ang="0">
                    <a:pos x="3" y="17"/>
                  </a:cxn>
                  <a:cxn ang="0">
                    <a:pos x="0" y="12"/>
                  </a:cxn>
                  <a:cxn ang="0">
                    <a:pos x="8" y="5"/>
                  </a:cxn>
                  <a:cxn ang="0">
                    <a:pos x="23" y="0"/>
                  </a:cxn>
                  <a:cxn ang="0">
                    <a:pos x="23" y="15"/>
                  </a:cxn>
                </a:cxnLst>
                <a:rect l="0" t="0" r="r" b="b"/>
                <a:pathLst>
                  <a:path w="33" h="23">
                    <a:moveTo>
                      <a:pt x="23" y="15"/>
                    </a:moveTo>
                    <a:cubicBezTo>
                      <a:pt x="20" y="15"/>
                      <a:pt x="18" y="13"/>
                      <a:pt x="17" y="12"/>
                    </a:cubicBezTo>
                    <a:cubicBezTo>
                      <a:pt x="13" y="16"/>
                      <a:pt x="12" y="23"/>
                      <a:pt x="6" y="23"/>
                    </a:cubicBezTo>
                    <a:cubicBezTo>
                      <a:pt x="4" y="23"/>
                      <a:pt x="3" y="19"/>
                      <a:pt x="3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12"/>
                      <a:pt x="8" y="6"/>
                      <a:pt x="8" y="5"/>
                    </a:cubicBezTo>
                    <a:cubicBezTo>
                      <a:pt x="16" y="7"/>
                      <a:pt x="17" y="0"/>
                      <a:pt x="23" y="0"/>
                    </a:cubicBezTo>
                    <a:cubicBezTo>
                      <a:pt x="33" y="0"/>
                      <a:pt x="28" y="15"/>
                      <a:pt x="23" y="15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33" name="Freeform 139">
                <a:extLst>
                  <a:ext uri="{FF2B5EF4-FFF2-40B4-BE49-F238E27FC236}">
                    <a16:creationId xmlns:a16="http://schemas.microsoft.com/office/drawing/2014/main" id="{B4206D05-52F8-4484-B307-AC3F3C7F24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2250" y="2136775"/>
                <a:ext cx="185738" cy="153988"/>
              </a:xfrm>
              <a:custGeom>
                <a:avLst/>
                <a:gdLst/>
                <a:ahLst/>
                <a:cxnLst>
                  <a:cxn ang="0">
                    <a:pos x="55" y="110"/>
                  </a:cxn>
                  <a:cxn ang="0">
                    <a:pos x="55" y="107"/>
                  </a:cxn>
                  <a:cxn ang="0">
                    <a:pos x="56" y="99"/>
                  </a:cxn>
                  <a:cxn ang="0">
                    <a:pos x="43" y="95"/>
                  </a:cxn>
                  <a:cxn ang="0">
                    <a:pos x="39" y="99"/>
                  </a:cxn>
                  <a:cxn ang="0">
                    <a:pos x="29" y="100"/>
                  </a:cxn>
                  <a:cxn ang="0">
                    <a:pos x="6" y="106"/>
                  </a:cxn>
                  <a:cxn ang="0">
                    <a:pos x="0" y="104"/>
                  </a:cxn>
                  <a:cxn ang="0">
                    <a:pos x="5" y="101"/>
                  </a:cxn>
                  <a:cxn ang="0">
                    <a:pos x="30" y="84"/>
                  </a:cxn>
                  <a:cxn ang="0">
                    <a:pos x="57" y="84"/>
                  </a:cxn>
                  <a:cxn ang="0">
                    <a:pos x="72" y="70"/>
                  </a:cxn>
                  <a:cxn ang="0">
                    <a:pos x="79" y="59"/>
                  </a:cxn>
                  <a:cxn ang="0">
                    <a:pos x="77" y="64"/>
                  </a:cxn>
                  <a:cxn ang="0">
                    <a:pos x="79" y="66"/>
                  </a:cxn>
                  <a:cxn ang="0">
                    <a:pos x="92" y="60"/>
                  </a:cxn>
                  <a:cxn ang="0">
                    <a:pos x="116" y="25"/>
                  </a:cxn>
                  <a:cxn ang="0">
                    <a:pos x="114" y="19"/>
                  </a:cxn>
                  <a:cxn ang="0">
                    <a:pos x="125" y="3"/>
                  </a:cxn>
                  <a:cxn ang="0">
                    <a:pos x="130" y="4"/>
                  </a:cxn>
                  <a:cxn ang="0">
                    <a:pos x="129" y="4"/>
                  </a:cxn>
                  <a:cxn ang="0">
                    <a:pos x="128" y="0"/>
                  </a:cxn>
                  <a:cxn ang="0">
                    <a:pos x="133" y="2"/>
                  </a:cxn>
                  <a:cxn ang="0">
                    <a:pos x="134" y="11"/>
                  </a:cxn>
                  <a:cxn ang="0">
                    <a:pos x="140" y="26"/>
                  </a:cxn>
                  <a:cxn ang="0">
                    <a:pos x="134" y="40"/>
                  </a:cxn>
                  <a:cxn ang="0">
                    <a:pos x="134" y="43"/>
                  </a:cxn>
                  <a:cxn ang="0">
                    <a:pos x="130" y="44"/>
                  </a:cxn>
                  <a:cxn ang="0">
                    <a:pos x="127" y="63"/>
                  </a:cxn>
                  <a:cxn ang="0">
                    <a:pos x="122" y="76"/>
                  </a:cxn>
                  <a:cxn ang="0">
                    <a:pos x="125" y="84"/>
                  </a:cxn>
                  <a:cxn ang="0">
                    <a:pos x="114" y="93"/>
                  </a:cxn>
                  <a:cxn ang="0">
                    <a:pos x="114" y="86"/>
                  </a:cxn>
                  <a:cxn ang="0">
                    <a:pos x="102" y="96"/>
                  </a:cxn>
                  <a:cxn ang="0">
                    <a:pos x="100" y="94"/>
                  </a:cxn>
                  <a:cxn ang="0">
                    <a:pos x="96" y="94"/>
                  </a:cxn>
                  <a:cxn ang="0">
                    <a:pos x="87" y="100"/>
                  </a:cxn>
                  <a:cxn ang="0">
                    <a:pos x="74" y="92"/>
                  </a:cxn>
                  <a:cxn ang="0">
                    <a:pos x="72" y="96"/>
                  </a:cxn>
                  <a:cxn ang="0">
                    <a:pos x="76" y="103"/>
                  </a:cxn>
                  <a:cxn ang="0">
                    <a:pos x="72" y="103"/>
                  </a:cxn>
                  <a:cxn ang="0">
                    <a:pos x="61" y="115"/>
                  </a:cxn>
                  <a:cxn ang="0">
                    <a:pos x="55" y="110"/>
                  </a:cxn>
                </a:cxnLst>
                <a:rect l="0" t="0" r="r" b="b"/>
                <a:pathLst>
                  <a:path w="140" h="115">
                    <a:moveTo>
                      <a:pt x="55" y="110"/>
                    </a:moveTo>
                    <a:cubicBezTo>
                      <a:pt x="53" y="110"/>
                      <a:pt x="55" y="108"/>
                      <a:pt x="55" y="107"/>
                    </a:cubicBezTo>
                    <a:cubicBezTo>
                      <a:pt x="55" y="104"/>
                      <a:pt x="56" y="101"/>
                      <a:pt x="56" y="99"/>
                    </a:cubicBezTo>
                    <a:cubicBezTo>
                      <a:pt x="51" y="98"/>
                      <a:pt x="48" y="95"/>
                      <a:pt x="43" y="95"/>
                    </a:cubicBezTo>
                    <a:cubicBezTo>
                      <a:pt x="40" y="95"/>
                      <a:pt x="40" y="98"/>
                      <a:pt x="39" y="99"/>
                    </a:cubicBezTo>
                    <a:cubicBezTo>
                      <a:pt x="35" y="100"/>
                      <a:pt x="32" y="98"/>
                      <a:pt x="29" y="100"/>
                    </a:cubicBezTo>
                    <a:cubicBezTo>
                      <a:pt x="23" y="103"/>
                      <a:pt x="15" y="106"/>
                      <a:pt x="6" y="106"/>
                    </a:cubicBezTo>
                    <a:cubicBezTo>
                      <a:pt x="3" y="106"/>
                      <a:pt x="0" y="106"/>
                      <a:pt x="0" y="104"/>
                    </a:cubicBezTo>
                    <a:cubicBezTo>
                      <a:pt x="0" y="103"/>
                      <a:pt x="4" y="102"/>
                      <a:pt x="5" y="101"/>
                    </a:cubicBezTo>
                    <a:cubicBezTo>
                      <a:pt x="15" y="95"/>
                      <a:pt x="19" y="84"/>
                      <a:pt x="30" y="84"/>
                    </a:cubicBezTo>
                    <a:cubicBezTo>
                      <a:pt x="43" y="84"/>
                      <a:pt x="47" y="84"/>
                      <a:pt x="57" y="84"/>
                    </a:cubicBezTo>
                    <a:cubicBezTo>
                      <a:pt x="65" y="84"/>
                      <a:pt x="68" y="70"/>
                      <a:pt x="72" y="70"/>
                    </a:cubicBezTo>
                    <a:cubicBezTo>
                      <a:pt x="72" y="70"/>
                      <a:pt x="78" y="60"/>
                      <a:pt x="79" y="59"/>
                    </a:cubicBezTo>
                    <a:cubicBezTo>
                      <a:pt x="78" y="61"/>
                      <a:pt x="77" y="62"/>
                      <a:pt x="77" y="64"/>
                    </a:cubicBezTo>
                    <a:cubicBezTo>
                      <a:pt x="77" y="65"/>
                      <a:pt x="78" y="66"/>
                      <a:pt x="79" y="66"/>
                    </a:cubicBezTo>
                    <a:cubicBezTo>
                      <a:pt x="86" y="66"/>
                      <a:pt x="87" y="62"/>
                      <a:pt x="92" y="60"/>
                    </a:cubicBezTo>
                    <a:cubicBezTo>
                      <a:pt x="101" y="57"/>
                      <a:pt x="116" y="39"/>
                      <a:pt x="116" y="25"/>
                    </a:cubicBezTo>
                    <a:cubicBezTo>
                      <a:pt x="116" y="22"/>
                      <a:pt x="114" y="22"/>
                      <a:pt x="114" y="19"/>
                    </a:cubicBezTo>
                    <a:cubicBezTo>
                      <a:pt x="114" y="14"/>
                      <a:pt x="119" y="3"/>
                      <a:pt x="125" y="3"/>
                    </a:cubicBezTo>
                    <a:cubicBezTo>
                      <a:pt x="125" y="3"/>
                      <a:pt x="125" y="9"/>
                      <a:pt x="130" y="4"/>
                    </a:cubicBezTo>
                    <a:cubicBezTo>
                      <a:pt x="130" y="4"/>
                      <a:pt x="129" y="4"/>
                      <a:pt x="129" y="4"/>
                    </a:cubicBezTo>
                    <a:cubicBezTo>
                      <a:pt x="128" y="4"/>
                      <a:pt x="127" y="0"/>
                      <a:pt x="128" y="0"/>
                    </a:cubicBezTo>
                    <a:cubicBezTo>
                      <a:pt x="131" y="0"/>
                      <a:pt x="133" y="1"/>
                      <a:pt x="133" y="2"/>
                    </a:cubicBezTo>
                    <a:cubicBezTo>
                      <a:pt x="135" y="5"/>
                      <a:pt x="134" y="8"/>
                      <a:pt x="134" y="11"/>
                    </a:cubicBezTo>
                    <a:cubicBezTo>
                      <a:pt x="134" y="17"/>
                      <a:pt x="140" y="20"/>
                      <a:pt x="140" y="26"/>
                    </a:cubicBezTo>
                    <a:cubicBezTo>
                      <a:pt x="140" y="33"/>
                      <a:pt x="134" y="34"/>
                      <a:pt x="134" y="40"/>
                    </a:cubicBezTo>
                    <a:cubicBezTo>
                      <a:pt x="134" y="41"/>
                      <a:pt x="134" y="42"/>
                      <a:pt x="134" y="43"/>
                    </a:cubicBezTo>
                    <a:cubicBezTo>
                      <a:pt x="133" y="44"/>
                      <a:pt x="132" y="43"/>
                      <a:pt x="130" y="44"/>
                    </a:cubicBezTo>
                    <a:cubicBezTo>
                      <a:pt x="126" y="45"/>
                      <a:pt x="127" y="59"/>
                      <a:pt x="127" y="63"/>
                    </a:cubicBezTo>
                    <a:cubicBezTo>
                      <a:pt x="127" y="67"/>
                      <a:pt x="122" y="70"/>
                      <a:pt x="122" y="76"/>
                    </a:cubicBezTo>
                    <a:cubicBezTo>
                      <a:pt x="122" y="80"/>
                      <a:pt x="124" y="81"/>
                      <a:pt x="125" y="84"/>
                    </a:cubicBezTo>
                    <a:cubicBezTo>
                      <a:pt x="119" y="87"/>
                      <a:pt x="119" y="91"/>
                      <a:pt x="114" y="93"/>
                    </a:cubicBezTo>
                    <a:cubicBezTo>
                      <a:pt x="112" y="89"/>
                      <a:pt x="114" y="89"/>
                      <a:pt x="114" y="86"/>
                    </a:cubicBezTo>
                    <a:cubicBezTo>
                      <a:pt x="108" y="90"/>
                      <a:pt x="104" y="90"/>
                      <a:pt x="102" y="96"/>
                    </a:cubicBezTo>
                    <a:cubicBezTo>
                      <a:pt x="102" y="96"/>
                      <a:pt x="100" y="95"/>
                      <a:pt x="100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3" y="97"/>
                      <a:pt x="91" y="100"/>
                      <a:pt x="87" y="100"/>
                    </a:cubicBezTo>
                    <a:cubicBezTo>
                      <a:pt x="78" y="100"/>
                      <a:pt x="78" y="92"/>
                      <a:pt x="74" y="92"/>
                    </a:cubicBezTo>
                    <a:cubicBezTo>
                      <a:pt x="73" y="92"/>
                      <a:pt x="72" y="94"/>
                      <a:pt x="72" y="96"/>
                    </a:cubicBezTo>
                    <a:cubicBezTo>
                      <a:pt x="72" y="97"/>
                      <a:pt x="76" y="103"/>
                      <a:pt x="76" y="103"/>
                    </a:cubicBezTo>
                    <a:cubicBezTo>
                      <a:pt x="75" y="103"/>
                      <a:pt x="73" y="103"/>
                      <a:pt x="72" y="103"/>
                    </a:cubicBezTo>
                    <a:cubicBezTo>
                      <a:pt x="68" y="103"/>
                      <a:pt x="63" y="110"/>
                      <a:pt x="61" y="115"/>
                    </a:cubicBezTo>
                    <a:cubicBezTo>
                      <a:pt x="57" y="114"/>
                      <a:pt x="58" y="110"/>
                      <a:pt x="55" y="11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34" name="Freeform 140">
                <a:extLst>
                  <a:ext uri="{FF2B5EF4-FFF2-40B4-BE49-F238E27FC236}">
                    <a16:creationId xmlns:a16="http://schemas.microsoft.com/office/drawing/2014/main" id="{519E3F26-DF0C-49BB-97FF-AC696B207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2054225"/>
                <a:ext cx="96838" cy="80963"/>
              </a:xfrm>
              <a:custGeom>
                <a:avLst/>
                <a:gdLst/>
                <a:ahLst/>
                <a:cxnLst>
                  <a:cxn ang="0">
                    <a:pos x="11" y="33"/>
                  </a:cxn>
                  <a:cxn ang="0">
                    <a:pos x="15" y="33"/>
                  </a:cxn>
                  <a:cxn ang="0">
                    <a:pos x="26" y="10"/>
                  </a:cxn>
                  <a:cxn ang="0">
                    <a:pos x="23" y="6"/>
                  </a:cxn>
                  <a:cxn ang="0">
                    <a:pos x="26" y="0"/>
                  </a:cxn>
                  <a:cxn ang="0">
                    <a:pos x="60" y="22"/>
                  </a:cxn>
                  <a:cxn ang="0">
                    <a:pos x="70" y="21"/>
                  </a:cxn>
                  <a:cxn ang="0">
                    <a:pos x="67" y="26"/>
                  </a:cxn>
                  <a:cxn ang="0">
                    <a:pos x="72" y="32"/>
                  </a:cxn>
                  <a:cxn ang="0">
                    <a:pos x="59" y="36"/>
                  </a:cxn>
                  <a:cxn ang="0">
                    <a:pos x="43" y="51"/>
                  </a:cxn>
                  <a:cxn ang="0">
                    <a:pos x="24" y="41"/>
                  </a:cxn>
                  <a:cxn ang="0">
                    <a:pos x="21" y="45"/>
                  </a:cxn>
                  <a:cxn ang="0">
                    <a:pos x="8" y="48"/>
                  </a:cxn>
                  <a:cxn ang="0">
                    <a:pos x="16" y="54"/>
                  </a:cxn>
                  <a:cxn ang="0">
                    <a:pos x="5" y="61"/>
                  </a:cxn>
                  <a:cxn ang="0">
                    <a:pos x="3" y="61"/>
                  </a:cxn>
                  <a:cxn ang="0">
                    <a:pos x="3" y="51"/>
                  </a:cxn>
                  <a:cxn ang="0">
                    <a:pos x="0" y="46"/>
                  </a:cxn>
                  <a:cxn ang="0">
                    <a:pos x="8" y="35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1" y="33"/>
                  </a:cxn>
                </a:cxnLst>
                <a:rect l="0" t="0" r="r" b="b"/>
                <a:pathLst>
                  <a:path w="72" h="61">
                    <a:moveTo>
                      <a:pt x="11" y="33"/>
                    </a:moveTo>
                    <a:cubicBezTo>
                      <a:pt x="12" y="33"/>
                      <a:pt x="14" y="33"/>
                      <a:pt x="15" y="33"/>
                    </a:cubicBezTo>
                    <a:cubicBezTo>
                      <a:pt x="23" y="33"/>
                      <a:pt x="26" y="16"/>
                      <a:pt x="26" y="10"/>
                    </a:cubicBezTo>
                    <a:cubicBezTo>
                      <a:pt x="26" y="8"/>
                      <a:pt x="23" y="7"/>
                      <a:pt x="23" y="6"/>
                    </a:cubicBezTo>
                    <a:cubicBezTo>
                      <a:pt x="23" y="2"/>
                      <a:pt x="25" y="1"/>
                      <a:pt x="26" y="0"/>
                    </a:cubicBezTo>
                    <a:cubicBezTo>
                      <a:pt x="38" y="8"/>
                      <a:pt x="43" y="22"/>
                      <a:pt x="60" y="22"/>
                    </a:cubicBezTo>
                    <a:cubicBezTo>
                      <a:pt x="64" y="22"/>
                      <a:pt x="67" y="19"/>
                      <a:pt x="70" y="21"/>
                    </a:cubicBezTo>
                    <a:cubicBezTo>
                      <a:pt x="69" y="23"/>
                      <a:pt x="67" y="24"/>
                      <a:pt x="67" y="26"/>
                    </a:cubicBezTo>
                    <a:cubicBezTo>
                      <a:pt x="67" y="29"/>
                      <a:pt x="71" y="32"/>
                      <a:pt x="72" y="32"/>
                    </a:cubicBezTo>
                    <a:cubicBezTo>
                      <a:pt x="68" y="35"/>
                      <a:pt x="65" y="36"/>
                      <a:pt x="59" y="36"/>
                    </a:cubicBezTo>
                    <a:cubicBezTo>
                      <a:pt x="49" y="36"/>
                      <a:pt x="46" y="46"/>
                      <a:pt x="43" y="51"/>
                    </a:cubicBezTo>
                    <a:cubicBezTo>
                      <a:pt x="36" y="47"/>
                      <a:pt x="31" y="46"/>
                      <a:pt x="24" y="41"/>
                    </a:cubicBezTo>
                    <a:cubicBezTo>
                      <a:pt x="23" y="42"/>
                      <a:pt x="21" y="43"/>
                      <a:pt x="21" y="45"/>
                    </a:cubicBezTo>
                    <a:cubicBezTo>
                      <a:pt x="15" y="45"/>
                      <a:pt x="8" y="40"/>
                      <a:pt x="8" y="48"/>
                    </a:cubicBezTo>
                    <a:cubicBezTo>
                      <a:pt x="8" y="52"/>
                      <a:pt x="14" y="52"/>
                      <a:pt x="16" y="54"/>
                    </a:cubicBezTo>
                    <a:cubicBezTo>
                      <a:pt x="12" y="59"/>
                      <a:pt x="9" y="57"/>
                      <a:pt x="5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8"/>
                      <a:pt x="3" y="51"/>
                      <a:pt x="3" y="51"/>
                    </a:cubicBezTo>
                    <a:cubicBezTo>
                      <a:pt x="3" y="49"/>
                      <a:pt x="0" y="48"/>
                      <a:pt x="0" y="46"/>
                    </a:cubicBezTo>
                    <a:cubicBezTo>
                      <a:pt x="0" y="41"/>
                      <a:pt x="8" y="38"/>
                      <a:pt x="8" y="3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2" y="34"/>
                    </a:cubicBezTo>
                    <a:lnTo>
                      <a:pt x="11" y="33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35" name="Freeform 141">
                <a:extLst>
                  <a:ext uri="{FF2B5EF4-FFF2-40B4-BE49-F238E27FC236}">
                    <a16:creationId xmlns:a16="http://schemas.microsoft.com/office/drawing/2014/main" id="{FCB6147C-6B06-4653-B396-99992666E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6725" y="2073275"/>
                <a:ext cx="15875" cy="1428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2"/>
                  </a:cxn>
                  <a:cxn ang="0">
                    <a:pos x="1" y="11"/>
                  </a:cxn>
                  <a:cxn ang="0">
                    <a:pos x="1" y="7"/>
                  </a:cxn>
                  <a:cxn ang="0">
                    <a:pos x="11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1">
                    <a:moveTo>
                      <a:pt x="10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0" y="4"/>
                      <a:pt x="5" y="11"/>
                      <a:pt x="1" y="11"/>
                    </a:cubicBezTo>
                    <a:cubicBezTo>
                      <a:pt x="0" y="11"/>
                      <a:pt x="0" y="8"/>
                      <a:pt x="1" y="7"/>
                    </a:cubicBezTo>
                    <a:cubicBezTo>
                      <a:pt x="3" y="4"/>
                      <a:pt x="8" y="0"/>
                      <a:pt x="1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36" name="Freeform 142">
                <a:extLst>
                  <a:ext uri="{FF2B5EF4-FFF2-40B4-BE49-F238E27FC236}">
                    <a16:creationId xmlns:a16="http://schemas.microsoft.com/office/drawing/2014/main" id="{18B37368-71F4-431B-B39D-C579E510A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8475" y="2052638"/>
                <a:ext cx="22225" cy="15875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10" y="0"/>
                  </a:cxn>
                  <a:cxn ang="0">
                    <a:pos x="17" y="0"/>
                  </a:cxn>
                  <a:cxn ang="0">
                    <a:pos x="17" y="3"/>
                  </a:cxn>
                </a:cxnLst>
                <a:rect l="0" t="0" r="r" b="b"/>
                <a:pathLst>
                  <a:path w="17" h="12">
                    <a:moveTo>
                      <a:pt x="17" y="3"/>
                    </a:moveTo>
                    <a:cubicBezTo>
                      <a:pt x="7" y="3"/>
                      <a:pt x="7" y="12"/>
                      <a:pt x="1" y="12"/>
                    </a:cubicBezTo>
                    <a:cubicBezTo>
                      <a:pt x="0" y="12"/>
                      <a:pt x="1" y="10"/>
                      <a:pt x="1" y="10"/>
                    </a:cubicBezTo>
                    <a:cubicBezTo>
                      <a:pt x="1" y="10"/>
                      <a:pt x="5" y="0"/>
                      <a:pt x="10" y="0"/>
                    </a:cubicBezTo>
                    <a:cubicBezTo>
                      <a:pt x="13" y="0"/>
                      <a:pt x="15" y="0"/>
                      <a:pt x="17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37" name="Freeform 143">
                <a:extLst>
                  <a:ext uri="{FF2B5EF4-FFF2-40B4-BE49-F238E27FC236}">
                    <a16:creationId xmlns:a16="http://schemas.microsoft.com/office/drawing/2014/main" id="{88B17368-2D8C-41A5-AC8F-082C8BA6D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8163" y="2035175"/>
                <a:ext cx="12700" cy="11113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2" y="3"/>
                  </a:cxn>
                  <a:cxn ang="0">
                    <a:pos x="9" y="0"/>
                  </a:cxn>
                  <a:cxn ang="0">
                    <a:pos x="1" y="9"/>
                  </a:cxn>
                  <a:cxn ang="0">
                    <a:pos x="1" y="6"/>
                  </a:cxn>
                </a:cxnLst>
                <a:rect l="0" t="0" r="r" b="b"/>
                <a:pathLst>
                  <a:path w="9" h="9">
                    <a:moveTo>
                      <a:pt x="1" y="6"/>
                    </a:moveTo>
                    <a:cubicBezTo>
                      <a:pt x="3" y="6"/>
                      <a:pt x="1" y="4"/>
                      <a:pt x="2" y="3"/>
                    </a:cubicBezTo>
                    <a:cubicBezTo>
                      <a:pt x="3" y="0"/>
                      <a:pt x="8" y="0"/>
                      <a:pt x="9" y="0"/>
                    </a:cubicBezTo>
                    <a:cubicBezTo>
                      <a:pt x="8" y="3"/>
                      <a:pt x="5" y="9"/>
                      <a:pt x="1" y="9"/>
                    </a:cubicBezTo>
                    <a:cubicBezTo>
                      <a:pt x="0" y="9"/>
                      <a:pt x="0" y="6"/>
                      <a:pt x="1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38" name="Freeform 144">
                <a:extLst>
                  <a:ext uri="{FF2B5EF4-FFF2-40B4-BE49-F238E27FC236}">
                    <a16:creationId xmlns:a16="http://schemas.microsoft.com/office/drawing/2014/main" id="{C5E42ED2-061C-4934-8D0A-3E817EDAB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3225" y="1855788"/>
                <a:ext cx="47625" cy="184150"/>
              </a:xfrm>
              <a:custGeom>
                <a:avLst/>
                <a:gdLst/>
                <a:ahLst/>
                <a:cxnLst>
                  <a:cxn ang="0">
                    <a:pos x="26" y="84"/>
                  </a:cxn>
                  <a:cxn ang="0">
                    <a:pos x="13" y="109"/>
                  </a:cxn>
                  <a:cxn ang="0">
                    <a:pos x="26" y="132"/>
                  </a:cxn>
                  <a:cxn ang="0">
                    <a:pos x="25" y="132"/>
                  </a:cxn>
                  <a:cxn ang="0">
                    <a:pos x="20" y="128"/>
                  </a:cxn>
                  <a:cxn ang="0">
                    <a:pos x="16" y="128"/>
                  </a:cxn>
                  <a:cxn ang="0">
                    <a:pos x="5" y="138"/>
                  </a:cxn>
                  <a:cxn ang="0">
                    <a:pos x="5" y="125"/>
                  </a:cxn>
                  <a:cxn ang="0">
                    <a:pos x="7" y="105"/>
                  </a:cxn>
                  <a:cxn ang="0">
                    <a:pos x="4" y="93"/>
                  </a:cxn>
                  <a:cxn ang="0">
                    <a:pos x="7" y="79"/>
                  </a:cxn>
                  <a:cxn ang="0">
                    <a:pos x="7" y="53"/>
                  </a:cxn>
                  <a:cxn ang="0">
                    <a:pos x="0" y="37"/>
                  </a:cxn>
                  <a:cxn ang="0">
                    <a:pos x="9" y="15"/>
                  </a:cxn>
                  <a:cxn ang="0">
                    <a:pos x="11" y="9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9" y="20"/>
                  </a:cxn>
                  <a:cxn ang="0">
                    <a:pos x="21" y="37"/>
                  </a:cxn>
                  <a:cxn ang="0">
                    <a:pos x="21" y="47"/>
                  </a:cxn>
                  <a:cxn ang="0">
                    <a:pos x="24" y="59"/>
                  </a:cxn>
                  <a:cxn ang="0">
                    <a:pos x="36" y="90"/>
                  </a:cxn>
                  <a:cxn ang="0">
                    <a:pos x="26" y="84"/>
                  </a:cxn>
                </a:cxnLst>
                <a:rect l="0" t="0" r="r" b="b"/>
                <a:pathLst>
                  <a:path w="36" h="138">
                    <a:moveTo>
                      <a:pt x="26" y="84"/>
                    </a:moveTo>
                    <a:cubicBezTo>
                      <a:pt x="15" y="84"/>
                      <a:pt x="13" y="98"/>
                      <a:pt x="13" y="109"/>
                    </a:cubicBezTo>
                    <a:cubicBezTo>
                      <a:pt x="13" y="120"/>
                      <a:pt x="22" y="124"/>
                      <a:pt x="26" y="132"/>
                    </a:cubicBezTo>
                    <a:cubicBezTo>
                      <a:pt x="26" y="132"/>
                      <a:pt x="25" y="132"/>
                      <a:pt x="25" y="132"/>
                    </a:cubicBezTo>
                    <a:cubicBezTo>
                      <a:pt x="23" y="133"/>
                      <a:pt x="21" y="130"/>
                      <a:pt x="20" y="128"/>
                    </a:cubicBezTo>
                    <a:cubicBezTo>
                      <a:pt x="19" y="128"/>
                      <a:pt x="17" y="128"/>
                      <a:pt x="16" y="128"/>
                    </a:cubicBezTo>
                    <a:cubicBezTo>
                      <a:pt x="11" y="128"/>
                      <a:pt x="11" y="138"/>
                      <a:pt x="5" y="138"/>
                    </a:cubicBezTo>
                    <a:cubicBezTo>
                      <a:pt x="4" y="138"/>
                      <a:pt x="5" y="127"/>
                      <a:pt x="5" y="125"/>
                    </a:cubicBezTo>
                    <a:cubicBezTo>
                      <a:pt x="5" y="117"/>
                      <a:pt x="7" y="112"/>
                      <a:pt x="7" y="105"/>
                    </a:cubicBezTo>
                    <a:cubicBezTo>
                      <a:pt x="7" y="99"/>
                      <a:pt x="4" y="98"/>
                      <a:pt x="4" y="93"/>
                    </a:cubicBezTo>
                    <a:cubicBezTo>
                      <a:pt x="4" y="86"/>
                      <a:pt x="7" y="84"/>
                      <a:pt x="7" y="79"/>
                    </a:cubicBezTo>
                    <a:cubicBezTo>
                      <a:pt x="7" y="68"/>
                      <a:pt x="7" y="64"/>
                      <a:pt x="7" y="53"/>
                    </a:cubicBezTo>
                    <a:cubicBezTo>
                      <a:pt x="7" y="46"/>
                      <a:pt x="0" y="44"/>
                      <a:pt x="0" y="37"/>
                    </a:cubicBezTo>
                    <a:cubicBezTo>
                      <a:pt x="0" y="28"/>
                      <a:pt x="3" y="16"/>
                      <a:pt x="9" y="15"/>
                    </a:cubicBezTo>
                    <a:cubicBezTo>
                      <a:pt x="9" y="12"/>
                      <a:pt x="11" y="11"/>
                      <a:pt x="11" y="9"/>
                    </a:cubicBezTo>
                    <a:cubicBezTo>
                      <a:pt x="11" y="4"/>
                      <a:pt x="11" y="3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8"/>
                      <a:pt x="18" y="14"/>
                      <a:pt x="19" y="20"/>
                    </a:cubicBezTo>
                    <a:cubicBezTo>
                      <a:pt x="21" y="26"/>
                      <a:pt x="18" y="30"/>
                      <a:pt x="21" y="3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52"/>
                      <a:pt x="23" y="57"/>
                      <a:pt x="24" y="59"/>
                    </a:cubicBezTo>
                    <a:cubicBezTo>
                      <a:pt x="27" y="70"/>
                      <a:pt x="33" y="79"/>
                      <a:pt x="36" y="90"/>
                    </a:cubicBezTo>
                    <a:cubicBezTo>
                      <a:pt x="34" y="86"/>
                      <a:pt x="30" y="84"/>
                      <a:pt x="26" y="8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43" name="Freeform 145">
                <a:extLst>
                  <a:ext uri="{FF2B5EF4-FFF2-40B4-BE49-F238E27FC236}">
                    <a16:creationId xmlns:a16="http://schemas.microsoft.com/office/drawing/2014/main" id="{38E3540A-01C8-4003-B441-F09A68DD28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1925" y="1219200"/>
                <a:ext cx="292100" cy="214313"/>
              </a:xfrm>
              <a:custGeom>
                <a:avLst/>
                <a:gdLst/>
                <a:ahLst/>
                <a:cxnLst>
                  <a:cxn ang="0">
                    <a:pos x="76" y="161"/>
                  </a:cxn>
                  <a:cxn ang="0">
                    <a:pos x="50" y="131"/>
                  </a:cxn>
                  <a:cxn ang="0">
                    <a:pos x="103" y="67"/>
                  </a:cxn>
                  <a:cxn ang="0">
                    <a:pos x="125" y="55"/>
                  </a:cxn>
                  <a:cxn ang="0">
                    <a:pos x="134" y="45"/>
                  </a:cxn>
                  <a:cxn ang="0">
                    <a:pos x="175" y="34"/>
                  </a:cxn>
                  <a:cxn ang="0">
                    <a:pos x="220" y="11"/>
                  </a:cxn>
                  <a:cxn ang="0">
                    <a:pos x="203" y="0"/>
                  </a:cxn>
                  <a:cxn ang="0">
                    <a:pos x="136" y="25"/>
                  </a:cxn>
                  <a:cxn ang="0">
                    <a:pos x="123" y="19"/>
                  </a:cxn>
                  <a:cxn ang="0">
                    <a:pos x="109" y="25"/>
                  </a:cxn>
                  <a:cxn ang="0">
                    <a:pos x="69" y="46"/>
                  </a:cxn>
                  <a:cxn ang="0">
                    <a:pos x="52" y="49"/>
                  </a:cxn>
                  <a:cxn ang="0">
                    <a:pos x="47" y="53"/>
                  </a:cxn>
                  <a:cxn ang="0">
                    <a:pos x="50" y="61"/>
                  </a:cxn>
                  <a:cxn ang="0">
                    <a:pos x="27" y="88"/>
                  </a:cxn>
                  <a:cxn ang="0">
                    <a:pos x="34" y="98"/>
                  </a:cxn>
                  <a:cxn ang="0">
                    <a:pos x="13" y="110"/>
                  </a:cxn>
                  <a:cxn ang="0">
                    <a:pos x="13" y="117"/>
                  </a:cxn>
                  <a:cxn ang="0">
                    <a:pos x="0" y="134"/>
                  </a:cxn>
                  <a:cxn ang="0">
                    <a:pos x="8" y="143"/>
                  </a:cxn>
                  <a:cxn ang="0">
                    <a:pos x="21" y="143"/>
                  </a:cxn>
                  <a:cxn ang="0">
                    <a:pos x="27" y="158"/>
                  </a:cxn>
                  <a:cxn ang="0">
                    <a:pos x="39" y="158"/>
                  </a:cxn>
                  <a:cxn ang="0">
                    <a:pos x="42" y="161"/>
                  </a:cxn>
                  <a:cxn ang="0">
                    <a:pos x="76" y="161"/>
                  </a:cxn>
                  <a:cxn ang="0">
                    <a:pos x="72" y="156"/>
                  </a:cxn>
                  <a:cxn ang="0">
                    <a:pos x="76" y="161"/>
                  </a:cxn>
                </a:cxnLst>
                <a:rect l="0" t="0" r="r" b="b"/>
                <a:pathLst>
                  <a:path w="220" h="161">
                    <a:moveTo>
                      <a:pt x="76" y="161"/>
                    </a:moveTo>
                    <a:cubicBezTo>
                      <a:pt x="66" y="151"/>
                      <a:pt x="50" y="147"/>
                      <a:pt x="50" y="131"/>
                    </a:cubicBezTo>
                    <a:cubicBezTo>
                      <a:pt x="50" y="102"/>
                      <a:pt x="81" y="73"/>
                      <a:pt x="103" y="67"/>
                    </a:cubicBezTo>
                    <a:cubicBezTo>
                      <a:pt x="111" y="64"/>
                      <a:pt x="113" y="55"/>
                      <a:pt x="125" y="55"/>
                    </a:cubicBezTo>
                    <a:cubicBezTo>
                      <a:pt x="130" y="55"/>
                      <a:pt x="132" y="46"/>
                      <a:pt x="134" y="45"/>
                    </a:cubicBezTo>
                    <a:cubicBezTo>
                      <a:pt x="149" y="38"/>
                      <a:pt x="160" y="41"/>
                      <a:pt x="175" y="34"/>
                    </a:cubicBezTo>
                    <a:cubicBezTo>
                      <a:pt x="186" y="28"/>
                      <a:pt x="220" y="26"/>
                      <a:pt x="220" y="11"/>
                    </a:cubicBezTo>
                    <a:cubicBezTo>
                      <a:pt x="220" y="6"/>
                      <a:pt x="208" y="0"/>
                      <a:pt x="203" y="0"/>
                    </a:cubicBezTo>
                    <a:cubicBezTo>
                      <a:pt x="181" y="0"/>
                      <a:pt x="160" y="25"/>
                      <a:pt x="136" y="25"/>
                    </a:cubicBezTo>
                    <a:cubicBezTo>
                      <a:pt x="131" y="25"/>
                      <a:pt x="128" y="19"/>
                      <a:pt x="123" y="19"/>
                    </a:cubicBezTo>
                    <a:cubicBezTo>
                      <a:pt x="115" y="19"/>
                      <a:pt x="115" y="25"/>
                      <a:pt x="109" y="25"/>
                    </a:cubicBezTo>
                    <a:cubicBezTo>
                      <a:pt x="93" y="25"/>
                      <a:pt x="80" y="46"/>
                      <a:pt x="69" y="46"/>
                    </a:cubicBezTo>
                    <a:cubicBezTo>
                      <a:pt x="63" y="46"/>
                      <a:pt x="58" y="49"/>
                      <a:pt x="52" y="49"/>
                    </a:cubicBezTo>
                    <a:cubicBezTo>
                      <a:pt x="49" y="49"/>
                      <a:pt x="47" y="52"/>
                      <a:pt x="47" y="53"/>
                    </a:cubicBezTo>
                    <a:cubicBezTo>
                      <a:pt x="47" y="56"/>
                      <a:pt x="50" y="58"/>
                      <a:pt x="50" y="61"/>
                    </a:cubicBezTo>
                    <a:cubicBezTo>
                      <a:pt x="50" y="74"/>
                      <a:pt x="27" y="80"/>
                      <a:pt x="27" y="88"/>
                    </a:cubicBezTo>
                    <a:cubicBezTo>
                      <a:pt x="27" y="91"/>
                      <a:pt x="34" y="92"/>
                      <a:pt x="34" y="98"/>
                    </a:cubicBezTo>
                    <a:cubicBezTo>
                      <a:pt x="27" y="99"/>
                      <a:pt x="13" y="102"/>
                      <a:pt x="13" y="110"/>
                    </a:cubicBezTo>
                    <a:cubicBezTo>
                      <a:pt x="13" y="115"/>
                      <a:pt x="13" y="117"/>
                      <a:pt x="13" y="117"/>
                    </a:cubicBezTo>
                    <a:cubicBezTo>
                      <a:pt x="13" y="124"/>
                      <a:pt x="0" y="124"/>
                      <a:pt x="0" y="134"/>
                    </a:cubicBezTo>
                    <a:cubicBezTo>
                      <a:pt x="0" y="139"/>
                      <a:pt x="8" y="143"/>
                      <a:pt x="8" y="143"/>
                    </a:cubicBezTo>
                    <a:cubicBezTo>
                      <a:pt x="8" y="143"/>
                      <a:pt x="20" y="143"/>
                      <a:pt x="21" y="143"/>
                    </a:cubicBezTo>
                    <a:cubicBezTo>
                      <a:pt x="28" y="145"/>
                      <a:pt x="24" y="152"/>
                      <a:pt x="27" y="158"/>
                    </a:cubicBezTo>
                    <a:cubicBezTo>
                      <a:pt x="28" y="161"/>
                      <a:pt x="35" y="158"/>
                      <a:pt x="39" y="158"/>
                    </a:cubicBezTo>
                    <a:cubicBezTo>
                      <a:pt x="40" y="158"/>
                      <a:pt x="41" y="161"/>
                      <a:pt x="42" y="161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5" y="159"/>
                      <a:pt x="73" y="157"/>
                      <a:pt x="72" y="156"/>
                    </a:cubicBezTo>
                    <a:lnTo>
                      <a:pt x="76" y="161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44" name="Freeform 146">
                <a:extLst>
                  <a:ext uri="{FF2B5EF4-FFF2-40B4-BE49-F238E27FC236}">
                    <a16:creationId xmlns:a16="http://schemas.microsoft.com/office/drawing/2014/main" id="{0DBB6449-DF2C-460C-B849-DF2E3B43BB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3288" y="1196975"/>
                <a:ext cx="2847975" cy="1058863"/>
              </a:xfrm>
              <a:custGeom>
                <a:avLst/>
                <a:gdLst/>
                <a:ahLst/>
                <a:cxnLst>
                  <a:cxn ang="0">
                    <a:pos x="1515" y="585"/>
                  </a:cxn>
                  <a:cxn ang="0">
                    <a:pos x="1460" y="485"/>
                  </a:cxn>
                  <a:cxn ang="0">
                    <a:pos x="1665" y="408"/>
                  </a:cxn>
                  <a:cxn ang="0">
                    <a:pos x="1804" y="346"/>
                  </a:cxn>
                  <a:cxn ang="0">
                    <a:pos x="1709" y="465"/>
                  </a:cxn>
                  <a:cxn ang="0">
                    <a:pos x="1793" y="452"/>
                  </a:cxn>
                  <a:cxn ang="0">
                    <a:pos x="1989" y="313"/>
                  </a:cxn>
                  <a:cxn ang="0">
                    <a:pos x="2112" y="287"/>
                  </a:cxn>
                  <a:cxn ang="0">
                    <a:pos x="1892" y="194"/>
                  </a:cxn>
                  <a:cxn ang="0">
                    <a:pos x="1660" y="159"/>
                  </a:cxn>
                  <a:cxn ang="0">
                    <a:pos x="1435" y="157"/>
                  </a:cxn>
                  <a:cxn ang="0">
                    <a:pos x="1314" y="97"/>
                  </a:cxn>
                  <a:cxn ang="0">
                    <a:pos x="1102" y="104"/>
                  </a:cxn>
                  <a:cxn ang="0">
                    <a:pos x="1016" y="27"/>
                  </a:cxn>
                  <a:cxn ang="0">
                    <a:pos x="758" y="117"/>
                  </a:cxn>
                  <a:cxn ang="0">
                    <a:pos x="668" y="148"/>
                  </a:cxn>
                  <a:cxn ang="0">
                    <a:pos x="644" y="121"/>
                  </a:cxn>
                  <a:cxn ang="0">
                    <a:pos x="511" y="207"/>
                  </a:cxn>
                  <a:cxn ang="0">
                    <a:pos x="322" y="247"/>
                  </a:cxn>
                  <a:cxn ang="0">
                    <a:pos x="214" y="296"/>
                  </a:cxn>
                  <a:cxn ang="0">
                    <a:pos x="229" y="227"/>
                  </a:cxn>
                  <a:cxn ang="0">
                    <a:pos x="127" y="236"/>
                  </a:cxn>
                  <a:cxn ang="0">
                    <a:pos x="136" y="312"/>
                  </a:cxn>
                  <a:cxn ang="0">
                    <a:pos x="117" y="395"/>
                  </a:cxn>
                  <a:cxn ang="0">
                    <a:pos x="50" y="446"/>
                  </a:cxn>
                  <a:cxn ang="0">
                    <a:pos x="16" y="495"/>
                  </a:cxn>
                  <a:cxn ang="0">
                    <a:pos x="54" y="558"/>
                  </a:cxn>
                  <a:cxn ang="0">
                    <a:pos x="88" y="597"/>
                  </a:cxn>
                  <a:cxn ang="0">
                    <a:pos x="112" y="644"/>
                  </a:cxn>
                  <a:cxn ang="0">
                    <a:pos x="208" y="647"/>
                  </a:cxn>
                  <a:cxn ang="0">
                    <a:pos x="225" y="626"/>
                  </a:cxn>
                  <a:cxn ang="0">
                    <a:pos x="284" y="701"/>
                  </a:cxn>
                  <a:cxn ang="0">
                    <a:pos x="350" y="732"/>
                  </a:cxn>
                  <a:cxn ang="0">
                    <a:pos x="366" y="742"/>
                  </a:cxn>
                  <a:cxn ang="0">
                    <a:pos x="349" y="634"/>
                  </a:cxn>
                  <a:cxn ang="0">
                    <a:pos x="412" y="645"/>
                  </a:cxn>
                  <a:cxn ang="0">
                    <a:pos x="427" y="700"/>
                  </a:cxn>
                  <a:cxn ang="0">
                    <a:pos x="428" y="746"/>
                  </a:cxn>
                  <a:cxn ang="0">
                    <a:pos x="447" y="755"/>
                  </a:cxn>
                  <a:cxn ang="0">
                    <a:pos x="522" y="777"/>
                  </a:cxn>
                  <a:cxn ang="0">
                    <a:pos x="559" y="781"/>
                  </a:cxn>
                  <a:cxn ang="0">
                    <a:pos x="608" y="770"/>
                  </a:cxn>
                  <a:cxn ang="0">
                    <a:pos x="654" y="772"/>
                  </a:cxn>
                  <a:cxn ang="0">
                    <a:pos x="677" y="748"/>
                  </a:cxn>
                  <a:cxn ang="0">
                    <a:pos x="829" y="593"/>
                  </a:cxn>
                  <a:cxn ang="0">
                    <a:pos x="994" y="534"/>
                  </a:cxn>
                  <a:cxn ang="0">
                    <a:pos x="1224" y="569"/>
                  </a:cxn>
                  <a:cxn ang="0">
                    <a:pos x="1411" y="607"/>
                  </a:cxn>
                  <a:cxn ang="0">
                    <a:pos x="1400" y="655"/>
                  </a:cxn>
                </a:cxnLst>
                <a:rect l="0" t="0" r="r" b="b"/>
                <a:pathLst>
                  <a:path w="2139" h="795">
                    <a:moveTo>
                      <a:pt x="1398" y="684"/>
                    </a:moveTo>
                    <a:cubicBezTo>
                      <a:pt x="1398" y="684"/>
                      <a:pt x="1415" y="688"/>
                      <a:pt x="1429" y="688"/>
                    </a:cubicBezTo>
                    <a:cubicBezTo>
                      <a:pt x="1454" y="688"/>
                      <a:pt x="1478" y="635"/>
                      <a:pt x="1495" y="618"/>
                    </a:cubicBezTo>
                    <a:cubicBezTo>
                      <a:pt x="1502" y="610"/>
                      <a:pt x="1512" y="596"/>
                      <a:pt x="1515" y="585"/>
                    </a:cubicBezTo>
                    <a:cubicBezTo>
                      <a:pt x="1518" y="572"/>
                      <a:pt x="1513" y="564"/>
                      <a:pt x="1520" y="551"/>
                    </a:cubicBezTo>
                    <a:cubicBezTo>
                      <a:pt x="1522" y="547"/>
                      <a:pt x="1527" y="537"/>
                      <a:pt x="1527" y="527"/>
                    </a:cubicBezTo>
                    <a:cubicBezTo>
                      <a:pt x="1527" y="515"/>
                      <a:pt x="1508" y="492"/>
                      <a:pt x="1499" y="499"/>
                    </a:cubicBezTo>
                    <a:cubicBezTo>
                      <a:pt x="1473" y="518"/>
                      <a:pt x="1460" y="488"/>
                      <a:pt x="1460" y="485"/>
                    </a:cubicBezTo>
                    <a:cubicBezTo>
                      <a:pt x="1460" y="473"/>
                      <a:pt x="1483" y="459"/>
                      <a:pt x="1493" y="450"/>
                    </a:cubicBezTo>
                    <a:cubicBezTo>
                      <a:pt x="1506" y="436"/>
                      <a:pt x="1524" y="413"/>
                      <a:pt x="1543" y="408"/>
                    </a:cubicBezTo>
                    <a:cubicBezTo>
                      <a:pt x="1560" y="404"/>
                      <a:pt x="1613" y="399"/>
                      <a:pt x="1627" y="399"/>
                    </a:cubicBezTo>
                    <a:cubicBezTo>
                      <a:pt x="1645" y="399"/>
                      <a:pt x="1654" y="408"/>
                      <a:pt x="1665" y="408"/>
                    </a:cubicBezTo>
                    <a:cubicBezTo>
                      <a:pt x="1671" y="408"/>
                      <a:pt x="1675" y="408"/>
                      <a:pt x="1689" y="408"/>
                    </a:cubicBezTo>
                    <a:cubicBezTo>
                      <a:pt x="1696" y="379"/>
                      <a:pt x="1709" y="362"/>
                      <a:pt x="1740" y="362"/>
                    </a:cubicBezTo>
                    <a:cubicBezTo>
                      <a:pt x="1748" y="362"/>
                      <a:pt x="1751" y="360"/>
                      <a:pt x="1766" y="362"/>
                    </a:cubicBezTo>
                    <a:cubicBezTo>
                      <a:pt x="1759" y="368"/>
                      <a:pt x="1756" y="406"/>
                      <a:pt x="1804" y="346"/>
                    </a:cubicBezTo>
                    <a:cubicBezTo>
                      <a:pt x="1809" y="346"/>
                      <a:pt x="1832" y="355"/>
                      <a:pt x="1797" y="377"/>
                    </a:cubicBezTo>
                    <a:cubicBezTo>
                      <a:pt x="1785" y="385"/>
                      <a:pt x="1774" y="381"/>
                      <a:pt x="1766" y="393"/>
                    </a:cubicBezTo>
                    <a:cubicBezTo>
                      <a:pt x="1757" y="406"/>
                      <a:pt x="1749" y="423"/>
                      <a:pt x="1735" y="430"/>
                    </a:cubicBezTo>
                    <a:cubicBezTo>
                      <a:pt x="1724" y="436"/>
                      <a:pt x="1709" y="447"/>
                      <a:pt x="1709" y="465"/>
                    </a:cubicBezTo>
                    <a:cubicBezTo>
                      <a:pt x="1709" y="482"/>
                      <a:pt x="1714" y="535"/>
                      <a:pt x="1726" y="545"/>
                    </a:cubicBezTo>
                    <a:cubicBezTo>
                      <a:pt x="1735" y="532"/>
                      <a:pt x="1741" y="507"/>
                      <a:pt x="1760" y="503"/>
                    </a:cubicBezTo>
                    <a:cubicBezTo>
                      <a:pt x="1757" y="491"/>
                      <a:pt x="1777" y="488"/>
                      <a:pt x="1777" y="479"/>
                    </a:cubicBezTo>
                    <a:cubicBezTo>
                      <a:pt x="1777" y="464"/>
                      <a:pt x="1793" y="460"/>
                      <a:pt x="1793" y="452"/>
                    </a:cubicBezTo>
                    <a:cubicBezTo>
                      <a:pt x="1793" y="447"/>
                      <a:pt x="1788" y="442"/>
                      <a:pt x="1793" y="432"/>
                    </a:cubicBezTo>
                    <a:cubicBezTo>
                      <a:pt x="1828" y="356"/>
                      <a:pt x="1861" y="397"/>
                      <a:pt x="1874" y="397"/>
                    </a:cubicBezTo>
                    <a:cubicBezTo>
                      <a:pt x="1914" y="397"/>
                      <a:pt x="1941" y="347"/>
                      <a:pt x="1976" y="346"/>
                    </a:cubicBezTo>
                    <a:cubicBezTo>
                      <a:pt x="2041" y="345"/>
                      <a:pt x="1989" y="320"/>
                      <a:pt x="1989" y="313"/>
                    </a:cubicBezTo>
                    <a:cubicBezTo>
                      <a:pt x="1989" y="294"/>
                      <a:pt x="2015" y="297"/>
                      <a:pt x="2020" y="287"/>
                    </a:cubicBezTo>
                    <a:cubicBezTo>
                      <a:pt x="2022" y="282"/>
                      <a:pt x="2018" y="271"/>
                      <a:pt x="2026" y="271"/>
                    </a:cubicBezTo>
                    <a:cubicBezTo>
                      <a:pt x="2054" y="271"/>
                      <a:pt x="2077" y="309"/>
                      <a:pt x="2097" y="309"/>
                    </a:cubicBezTo>
                    <a:cubicBezTo>
                      <a:pt x="2106" y="309"/>
                      <a:pt x="2108" y="293"/>
                      <a:pt x="2112" y="287"/>
                    </a:cubicBezTo>
                    <a:cubicBezTo>
                      <a:pt x="2120" y="278"/>
                      <a:pt x="2127" y="279"/>
                      <a:pt x="2139" y="275"/>
                    </a:cubicBezTo>
                    <a:cubicBezTo>
                      <a:pt x="2123" y="254"/>
                      <a:pt x="2071" y="242"/>
                      <a:pt x="2046" y="227"/>
                    </a:cubicBezTo>
                    <a:cubicBezTo>
                      <a:pt x="2011" y="207"/>
                      <a:pt x="1965" y="185"/>
                      <a:pt x="1914" y="185"/>
                    </a:cubicBezTo>
                    <a:cubicBezTo>
                      <a:pt x="1900" y="185"/>
                      <a:pt x="1890" y="188"/>
                      <a:pt x="1892" y="194"/>
                    </a:cubicBezTo>
                    <a:cubicBezTo>
                      <a:pt x="1906" y="237"/>
                      <a:pt x="1872" y="194"/>
                      <a:pt x="1863" y="194"/>
                    </a:cubicBezTo>
                    <a:cubicBezTo>
                      <a:pt x="1762" y="192"/>
                      <a:pt x="1762" y="192"/>
                      <a:pt x="1762" y="192"/>
                    </a:cubicBezTo>
                    <a:cubicBezTo>
                      <a:pt x="1756" y="169"/>
                      <a:pt x="1741" y="161"/>
                      <a:pt x="1711" y="161"/>
                    </a:cubicBezTo>
                    <a:cubicBezTo>
                      <a:pt x="1695" y="161"/>
                      <a:pt x="1670" y="167"/>
                      <a:pt x="1660" y="159"/>
                    </a:cubicBezTo>
                    <a:cubicBezTo>
                      <a:pt x="1652" y="151"/>
                      <a:pt x="1651" y="141"/>
                      <a:pt x="1638" y="137"/>
                    </a:cubicBezTo>
                    <a:cubicBezTo>
                      <a:pt x="1611" y="128"/>
                      <a:pt x="1582" y="121"/>
                      <a:pt x="1548" y="121"/>
                    </a:cubicBezTo>
                    <a:cubicBezTo>
                      <a:pt x="1513" y="121"/>
                      <a:pt x="1509" y="140"/>
                      <a:pt x="1506" y="157"/>
                    </a:cubicBezTo>
                    <a:cubicBezTo>
                      <a:pt x="1473" y="157"/>
                      <a:pt x="1457" y="157"/>
                      <a:pt x="1435" y="157"/>
                    </a:cubicBezTo>
                    <a:cubicBezTo>
                      <a:pt x="1423" y="157"/>
                      <a:pt x="1421" y="147"/>
                      <a:pt x="1407" y="146"/>
                    </a:cubicBezTo>
                    <a:cubicBezTo>
                      <a:pt x="1405" y="152"/>
                      <a:pt x="1403" y="166"/>
                      <a:pt x="1396" y="166"/>
                    </a:cubicBezTo>
                    <a:cubicBezTo>
                      <a:pt x="1377" y="166"/>
                      <a:pt x="1369" y="143"/>
                      <a:pt x="1369" y="130"/>
                    </a:cubicBezTo>
                    <a:cubicBezTo>
                      <a:pt x="1369" y="127"/>
                      <a:pt x="1405" y="105"/>
                      <a:pt x="1314" y="97"/>
                    </a:cubicBezTo>
                    <a:cubicBezTo>
                      <a:pt x="1303" y="96"/>
                      <a:pt x="1296" y="101"/>
                      <a:pt x="1296" y="115"/>
                    </a:cubicBezTo>
                    <a:cubicBezTo>
                      <a:pt x="1248" y="115"/>
                      <a:pt x="1248" y="115"/>
                      <a:pt x="1248" y="115"/>
                    </a:cubicBezTo>
                    <a:cubicBezTo>
                      <a:pt x="1233" y="111"/>
                      <a:pt x="1157" y="102"/>
                      <a:pt x="1147" y="86"/>
                    </a:cubicBezTo>
                    <a:cubicBezTo>
                      <a:pt x="1089" y="133"/>
                      <a:pt x="1102" y="104"/>
                      <a:pt x="1102" y="104"/>
                    </a:cubicBezTo>
                    <a:cubicBezTo>
                      <a:pt x="1116" y="87"/>
                      <a:pt x="1249" y="51"/>
                      <a:pt x="1140" y="24"/>
                    </a:cubicBezTo>
                    <a:cubicBezTo>
                      <a:pt x="1094" y="24"/>
                      <a:pt x="1094" y="24"/>
                      <a:pt x="1094" y="24"/>
                    </a:cubicBezTo>
                    <a:cubicBezTo>
                      <a:pt x="1089" y="12"/>
                      <a:pt x="1079" y="0"/>
                      <a:pt x="1060" y="0"/>
                    </a:cubicBezTo>
                    <a:cubicBezTo>
                      <a:pt x="1038" y="0"/>
                      <a:pt x="1028" y="17"/>
                      <a:pt x="1016" y="27"/>
                    </a:cubicBezTo>
                    <a:cubicBezTo>
                      <a:pt x="1008" y="33"/>
                      <a:pt x="951" y="56"/>
                      <a:pt x="956" y="35"/>
                    </a:cubicBezTo>
                    <a:cubicBezTo>
                      <a:pt x="941" y="40"/>
                      <a:pt x="879" y="44"/>
                      <a:pt x="847" y="73"/>
                    </a:cubicBezTo>
                    <a:cubicBezTo>
                      <a:pt x="840" y="79"/>
                      <a:pt x="838" y="97"/>
                      <a:pt x="828" y="97"/>
                    </a:cubicBezTo>
                    <a:cubicBezTo>
                      <a:pt x="813" y="97"/>
                      <a:pt x="758" y="92"/>
                      <a:pt x="758" y="117"/>
                    </a:cubicBezTo>
                    <a:cubicBezTo>
                      <a:pt x="758" y="122"/>
                      <a:pt x="763" y="128"/>
                      <a:pt x="765" y="135"/>
                    </a:cubicBezTo>
                    <a:cubicBezTo>
                      <a:pt x="755" y="141"/>
                      <a:pt x="752" y="135"/>
                      <a:pt x="721" y="135"/>
                    </a:cubicBezTo>
                    <a:cubicBezTo>
                      <a:pt x="695" y="170"/>
                      <a:pt x="697" y="129"/>
                      <a:pt x="691" y="121"/>
                    </a:cubicBezTo>
                    <a:cubicBezTo>
                      <a:pt x="689" y="136"/>
                      <a:pt x="679" y="142"/>
                      <a:pt x="668" y="148"/>
                    </a:cubicBezTo>
                    <a:cubicBezTo>
                      <a:pt x="671" y="160"/>
                      <a:pt x="690" y="173"/>
                      <a:pt x="677" y="188"/>
                    </a:cubicBezTo>
                    <a:cubicBezTo>
                      <a:pt x="667" y="198"/>
                      <a:pt x="695" y="230"/>
                      <a:pt x="680" y="230"/>
                    </a:cubicBezTo>
                    <a:cubicBezTo>
                      <a:pt x="662" y="230"/>
                      <a:pt x="657" y="164"/>
                      <a:pt x="657" y="150"/>
                    </a:cubicBezTo>
                    <a:cubicBezTo>
                      <a:pt x="657" y="135"/>
                      <a:pt x="681" y="129"/>
                      <a:pt x="644" y="121"/>
                    </a:cubicBezTo>
                    <a:cubicBezTo>
                      <a:pt x="625" y="118"/>
                      <a:pt x="589" y="149"/>
                      <a:pt x="589" y="166"/>
                    </a:cubicBezTo>
                    <a:cubicBezTo>
                      <a:pt x="589" y="186"/>
                      <a:pt x="598" y="199"/>
                      <a:pt x="608" y="210"/>
                    </a:cubicBezTo>
                    <a:cubicBezTo>
                      <a:pt x="633" y="248"/>
                      <a:pt x="574" y="205"/>
                      <a:pt x="552" y="200"/>
                    </a:cubicBezTo>
                    <a:cubicBezTo>
                      <a:pt x="492" y="184"/>
                      <a:pt x="512" y="204"/>
                      <a:pt x="511" y="207"/>
                    </a:cubicBezTo>
                    <a:cubicBezTo>
                      <a:pt x="509" y="241"/>
                      <a:pt x="495" y="214"/>
                      <a:pt x="487" y="214"/>
                    </a:cubicBezTo>
                    <a:cubicBezTo>
                      <a:pt x="473" y="214"/>
                      <a:pt x="445" y="233"/>
                      <a:pt x="425" y="223"/>
                    </a:cubicBezTo>
                    <a:cubicBezTo>
                      <a:pt x="415" y="197"/>
                      <a:pt x="349" y="256"/>
                      <a:pt x="333" y="256"/>
                    </a:cubicBezTo>
                    <a:cubicBezTo>
                      <a:pt x="327" y="256"/>
                      <a:pt x="320" y="252"/>
                      <a:pt x="322" y="247"/>
                    </a:cubicBezTo>
                    <a:cubicBezTo>
                      <a:pt x="329" y="229"/>
                      <a:pt x="319" y="191"/>
                      <a:pt x="300" y="249"/>
                    </a:cubicBezTo>
                    <a:cubicBezTo>
                      <a:pt x="298" y="253"/>
                      <a:pt x="306" y="255"/>
                      <a:pt x="306" y="263"/>
                    </a:cubicBezTo>
                    <a:cubicBezTo>
                      <a:pt x="306" y="278"/>
                      <a:pt x="283" y="267"/>
                      <a:pt x="271" y="271"/>
                    </a:cubicBezTo>
                    <a:cubicBezTo>
                      <a:pt x="259" y="275"/>
                      <a:pt x="265" y="318"/>
                      <a:pt x="214" y="296"/>
                    </a:cubicBezTo>
                    <a:cubicBezTo>
                      <a:pt x="214" y="313"/>
                      <a:pt x="214" y="313"/>
                      <a:pt x="214" y="313"/>
                    </a:cubicBezTo>
                    <a:cubicBezTo>
                      <a:pt x="189" y="311"/>
                      <a:pt x="192" y="284"/>
                      <a:pt x="183" y="271"/>
                    </a:cubicBezTo>
                    <a:cubicBezTo>
                      <a:pt x="202" y="271"/>
                      <a:pt x="212" y="271"/>
                      <a:pt x="230" y="276"/>
                    </a:cubicBezTo>
                    <a:cubicBezTo>
                      <a:pt x="255" y="282"/>
                      <a:pt x="304" y="251"/>
                      <a:pt x="229" y="227"/>
                    </a:cubicBezTo>
                    <a:cubicBezTo>
                      <a:pt x="208" y="220"/>
                      <a:pt x="160" y="196"/>
                      <a:pt x="145" y="196"/>
                    </a:cubicBezTo>
                    <a:cubicBezTo>
                      <a:pt x="144" y="196"/>
                      <a:pt x="144" y="195"/>
                      <a:pt x="133" y="196"/>
                    </a:cubicBezTo>
                    <a:cubicBezTo>
                      <a:pt x="127" y="200"/>
                      <a:pt x="111" y="208"/>
                      <a:pt x="111" y="219"/>
                    </a:cubicBezTo>
                    <a:cubicBezTo>
                      <a:pt x="111" y="227"/>
                      <a:pt x="127" y="226"/>
                      <a:pt x="127" y="236"/>
                    </a:cubicBezTo>
                    <a:cubicBezTo>
                      <a:pt x="127" y="244"/>
                      <a:pt x="119" y="247"/>
                      <a:pt x="119" y="255"/>
                    </a:cubicBezTo>
                    <a:cubicBezTo>
                      <a:pt x="119" y="263"/>
                      <a:pt x="128" y="268"/>
                      <a:pt x="128" y="277"/>
                    </a:cubicBezTo>
                    <a:cubicBezTo>
                      <a:pt x="128" y="282"/>
                      <a:pt x="123" y="285"/>
                      <a:pt x="123" y="290"/>
                    </a:cubicBezTo>
                    <a:cubicBezTo>
                      <a:pt x="123" y="300"/>
                      <a:pt x="136" y="302"/>
                      <a:pt x="136" y="312"/>
                    </a:cubicBezTo>
                    <a:cubicBezTo>
                      <a:pt x="136" y="315"/>
                      <a:pt x="132" y="317"/>
                      <a:pt x="131" y="318"/>
                    </a:cubicBezTo>
                    <a:cubicBezTo>
                      <a:pt x="135" y="325"/>
                      <a:pt x="145" y="327"/>
                      <a:pt x="145" y="336"/>
                    </a:cubicBezTo>
                    <a:cubicBezTo>
                      <a:pt x="145" y="351"/>
                      <a:pt x="115" y="367"/>
                      <a:pt x="106" y="379"/>
                    </a:cubicBezTo>
                    <a:cubicBezTo>
                      <a:pt x="109" y="384"/>
                      <a:pt x="114" y="387"/>
                      <a:pt x="117" y="395"/>
                    </a:cubicBezTo>
                    <a:cubicBezTo>
                      <a:pt x="111" y="398"/>
                      <a:pt x="98" y="405"/>
                      <a:pt x="92" y="405"/>
                    </a:cubicBezTo>
                    <a:cubicBezTo>
                      <a:pt x="85" y="405"/>
                      <a:pt x="80" y="402"/>
                      <a:pt x="70" y="402"/>
                    </a:cubicBezTo>
                    <a:cubicBezTo>
                      <a:pt x="61" y="402"/>
                      <a:pt x="38" y="410"/>
                      <a:pt x="45" y="417"/>
                    </a:cubicBezTo>
                    <a:cubicBezTo>
                      <a:pt x="67" y="438"/>
                      <a:pt x="56" y="446"/>
                      <a:pt x="50" y="446"/>
                    </a:cubicBezTo>
                    <a:cubicBezTo>
                      <a:pt x="42" y="446"/>
                      <a:pt x="40" y="435"/>
                      <a:pt x="33" y="435"/>
                    </a:cubicBezTo>
                    <a:cubicBezTo>
                      <a:pt x="25" y="435"/>
                      <a:pt x="15" y="455"/>
                      <a:pt x="15" y="465"/>
                    </a:cubicBezTo>
                    <a:cubicBezTo>
                      <a:pt x="15" y="483"/>
                      <a:pt x="1" y="480"/>
                      <a:pt x="0" y="496"/>
                    </a:cubicBezTo>
                    <a:cubicBezTo>
                      <a:pt x="6" y="495"/>
                      <a:pt x="11" y="495"/>
                      <a:pt x="16" y="495"/>
                    </a:cubicBezTo>
                    <a:cubicBezTo>
                      <a:pt x="24" y="495"/>
                      <a:pt x="30" y="494"/>
                      <a:pt x="39" y="494"/>
                    </a:cubicBezTo>
                    <a:cubicBezTo>
                      <a:pt x="48" y="494"/>
                      <a:pt x="52" y="510"/>
                      <a:pt x="52" y="520"/>
                    </a:cubicBezTo>
                    <a:cubicBezTo>
                      <a:pt x="52" y="526"/>
                      <a:pt x="46" y="529"/>
                      <a:pt x="46" y="535"/>
                    </a:cubicBezTo>
                    <a:cubicBezTo>
                      <a:pt x="46" y="544"/>
                      <a:pt x="54" y="550"/>
                      <a:pt x="54" y="558"/>
                    </a:cubicBezTo>
                    <a:cubicBezTo>
                      <a:pt x="54" y="563"/>
                      <a:pt x="46" y="565"/>
                      <a:pt x="44" y="568"/>
                    </a:cubicBezTo>
                    <a:cubicBezTo>
                      <a:pt x="39" y="576"/>
                      <a:pt x="37" y="583"/>
                      <a:pt x="37" y="593"/>
                    </a:cubicBezTo>
                    <a:cubicBezTo>
                      <a:pt x="37" y="606"/>
                      <a:pt x="46" y="603"/>
                      <a:pt x="56" y="603"/>
                    </a:cubicBezTo>
                    <a:cubicBezTo>
                      <a:pt x="70" y="603"/>
                      <a:pt x="77" y="597"/>
                      <a:pt x="88" y="597"/>
                    </a:cubicBezTo>
                    <a:cubicBezTo>
                      <a:pt x="99" y="597"/>
                      <a:pt x="97" y="620"/>
                      <a:pt x="108" y="620"/>
                    </a:cubicBezTo>
                    <a:cubicBezTo>
                      <a:pt x="108" y="638"/>
                      <a:pt x="108" y="638"/>
                      <a:pt x="108" y="638"/>
                    </a:cubicBezTo>
                    <a:cubicBezTo>
                      <a:pt x="108" y="640"/>
                      <a:pt x="109" y="641"/>
                      <a:pt x="110" y="641"/>
                    </a:cubicBezTo>
                    <a:cubicBezTo>
                      <a:pt x="112" y="644"/>
                      <a:pt x="112" y="644"/>
                      <a:pt x="112" y="644"/>
                    </a:cubicBezTo>
                    <a:cubicBezTo>
                      <a:pt x="114" y="644"/>
                      <a:pt x="120" y="642"/>
                      <a:pt x="123" y="641"/>
                    </a:cubicBezTo>
                    <a:cubicBezTo>
                      <a:pt x="132" y="639"/>
                      <a:pt x="133" y="627"/>
                      <a:pt x="143" y="627"/>
                    </a:cubicBezTo>
                    <a:cubicBezTo>
                      <a:pt x="151" y="627"/>
                      <a:pt x="171" y="660"/>
                      <a:pt x="177" y="660"/>
                    </a:cubicBezTo>
                    <a:cubicBezTo>
                      <a:pt x="184" y="660"/>
                      <a:pt x="205" y="651"/>
                      <a:pt x="208" y="647"/>
                    </a:cubicBezTo>
                    <a:cubicBezTo>
                      <a:pt x="207" y="647"/>
                      <a:pt x="196" y="645"/>
                      <a:pt x="196" y="645"/>
                    </a:cubicBezTo>
                    <a:cubicBezTo>
                      <a:pt x="194" y="645"/>
                      <a:pt x="189" y="644"/>
                      <a:pt x="189" y="638"/>
                    </a:cubicBezTo>
                    <a:cubicBezTo>
                      <a:pt x="189" y="635"/>
                      <a:pt x="221" y="623"/>
                      <a:pt x="233" y="619"/>
                    </a:cubicBezTo>
                    <a:cubicBezTo>
                      <a:pt x="233" y="619"/>
                      <a:pt x="227" y="625"/>
                      <a:pt x="225" y="626"/>
                    </a:cubicBezTo>
                    <a:cubicBezTo>
                      <a:pt x="226" y="629"/>
                      <a:pt x="237" y="641"/>
                      <a:pt x="211" y="647"/>
                    </a:cubicBezTo>
                    <a:cubicBezTo>
                      <a:pt x="223" y="673"/>
                      <a:pt x="273" y="669"/>
                      <a:pt x="273" y="704"/>
                    </a:cubicBezTo>
                    <a:cubicBezTo>
                      <a:pt x="275" y="703"/>
                      <a:pt x="275" y="703"/>
                      <a:pt x="275" y="703"/>
                    </a:cubicBezTo>
                    <a:cubicBezTo>
                      <a:pt x="278" y="702"/>
                      <a:pt x="280" y="701"/>
                      <a:pt x="284" y="701"/>
                    </a:cubicBezTo>
                    <a:cubicBezTo>
                      <a:pt x="298" y="701"/>
                      <a:pt x="297" y="710"/>
                      <a:pt x="302" y="719"/>
                    </a:cubicBezTo>
                    <a:cubicBezTo>
                      <a:pt x="303" y="721"/>
                      <a:pt x="312" y="726"/>
                      <a:pt x="312" y="726"/>
                    </a:cubicBezTo>
                    <a:cubicBezTo>
                      <a:pt x="320" y="729"/>
                      <a:pt x="322" y="742"/>
                      <a:pt x="335" y="742"/>
                    </a:cubicBezTo>
                    <a:cubicBezTo>
                      <a:pt x="344" y="742"/>
                      <a:pt x="344" y="734"/>
                      <a:pt x="350" y="732"/>
                    </a:cubicBezTo>
                    <a:cubicBezTo>
                      <a:pt x="354" y="731"/>
                      <a:pt x="353" y="731"/>
                      <a:pt x="357" y="731"/>
                    </a:cubicBezTo>
                    <a:cubicBezTo>
                      <a:pt x="358" y="733"/>
                      <a:pt x="358" y="737"/>
                      <a:pt x="360" y="739"/>
                    </a:cubicBezTo>
                    <a:cubicBezTo>
                      <a:pt x="359" y="739"/>
                      <a:pt x="360" y="740"/>
                      <a:pt x="360" y="741"/>
                    </a:cubicBezTo>
                    <a:cubicBezTo>
                      <a:pt x="366" y="742"/>
                      <a:pt x="366" y="742"/>
                      <a:pt x="366" y="742"/>
                    </a:cubicBezTo>
                    <a:cubicBezTo>
                      <a:pt x="371" y="735"/>
                      <a:pt x="371" y="724"/>
                      <a:pt x="378" y="721"/>
                    </a:cubicBezTo>
                    <a:cubicBezTo>
                      <a:pt x="366" y="714"/>
                      <a:pt x="348" y="688"/>
                      <a:pt x="348" y="673"/>
                    </a:cubicBezTo>
                    <a:cubicBezTo>
                      <a:pt x="348" y="668"/>
                      <a:pt x="338" y="662"/>
                      <a:pt x="338" y="655"/>
                    </a:cubicBezTo>
                    <a:cubicBezTo>
                      <a:pt x="338" y="653"/>
                      <a:pt x="347" y="637"/>
                      <a:pt x="349" y="634"/>
                    </a:cubicBezTo>
                    <a:cubicBezTo>
                      <a:pt x="351" y="635"/>
                      <a:pt x="365" y="628"/>
                      <a:pt x="366" y="627"/>
                    </a:cubicBezTo>
                    <a:cubicBezTo>
                      <a:pt x="377" y="623"/>
                      <a:pt x="384" y="620"/>
                      <a:pt x="399" y="620"/>
                    </a:cubicBezTo>
                    <a:cubicBezTo>
                      <a:pt x="423" y="620"/>
                      <a:pt x="427" y="631"/>
                      <a:pt x="436" y="645"/>
                    </a:cubicBezTo>
                    <a:cubicBezTo>
                      <a:pt x="429" y="650"/>
                      <a:pt x="420" y="645"/>
                      <a:pt x="412" y="645"/>
                    </a:cubicBezTo>
                    <a:cubicBezTo>
                      <a:pt x="400" y="645"/>
                      <a:pt x="383" y="656"/>
                      <a:pt x="381" y="656"/>
                    </a:cubicBezTo>
                    <a:cubicBezTo>
                      <a:pt x="382" y="665"/>
                      <a:pt x="389" y="664"/>
                      <a:pt x="391" y="669"/>
                    </a:cubicBezTo>
                    <a:cubicBezTo>
                      <a:pt x="400" y="684"/>
                      <a:pt x="412" y="690"/>
                      <a:pt x="412" y="707"/>
                    </a:cubicBezTo>
                    <a:cubicBezTo>
                      <a:pt x="415" y="705"/>
                      <a:pt x="424" y="701"/>
                      <a:pt x="427" y="700"/>
                    </a:cubicBezTo>
                    <a:cubicBezTo>
                      <a:pt x="427" y="707"/>
                      <a:pt x="434" y="710"/>
                      <a:pt x="434" y="717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17" y="717"/>
                      <a:pt x="413" y="721"/>
                      <a:pt x="412" y="728"/>
                    </a:cubicBezTo>
                    <a:cubicBezTo>
                      <a:pt x="421" y="729"/>
                      <a:pt x="428" y="738"/>
                      <a:pt x="428" y="746"/>
                    </a:cubicBezTo>
                    <a:cubicBezTo>
                      <a:pt x="428" y="751"/>
                      <a:pt x="424" y="753"/>
                      <a:pt x="424" y="757"/>
                    </a:cubicBezTo>
                    <a:cubicBezTo>
                      <a:pt x="424" y="761"/>
                      <a:pt x="428" y="765"/>
                      <a:pt x="429" y="766"/>
                    </a:cubicBezTo>
                    <a:cubicBezTo>
                      <a:pt x="429" y="762"/>
                      <a:pt x="434" y="762"/>
                      <a:pt x="438" y="761"/>
                    </a:cubicBezTo>
                    <a:cubicBezTo>
                      <a:pt x="443" y="759"/>
                      <a:pt x="442" y="757"/>
                      <a:pt x="447" y="755"/>
                    </a:cubicBezTo>
                    <a:cubicBezTo>
                      <a:pt x="455" y="752"/>
                      <a:pt x="460" y="754"/>
                      <a:pt x="466" y="749"/>
                    </a:cubicBezTo>
                    <a:cubicBezTo>
                      <a:pt x="476" y="755"/>
                      <a:pt x="482" y="755"/>
                      <a:pt x="491" y="758"/>
                    </a:cubicBezTo>
                    <a:cubicBezTo>
                      <a:pt x="502" y="762"/>
                      <a:pt x="505" y="772"/>
                      <a:pt x="518" y="772"/>
                    </a:cubicBezTo>
                    <a:cubicBezTo>
                      <a:pt x="518" y="774"/>
                      <a:pt x="521" y="775"/>
                      <a:pt x="522" y="777"/>
                    </a:cubicBezTo>
                    <a:cubicBezTo>
                      <a:pt x="523" y="781"/>
                      <a:pt x="522" y="787"/>
                      <a:pt x="524" y="793"/>
                    </a:cubicBezTo>
                    <a:cubicBezTo>
                      <a:pt x="529" y="787"/>
                      <a:pt x="533" y="795"/>
                      <a:pt x="537" y="795"/>
                    </a:cubicBezTo>
                    <a:cubicBezTo>
                      <a:pt x="542" y="795"/>
                      <a:pt x="544" y="791"/>
                      <a:pt x="547" y="788"/>
                    </a:cubicBezTo>
                    <a:cubicBezTo>
                      <a:pt x="551" y="784"/>
                      <a:pt x="556" y="784"/>
                      <a:pt x="559" y="781"/>
                    </a:cubicBezTo>
                    <a:cubicBezTo>
                      <a:pt x="567" y="773"/>
                      <a:pt x="568" y="762"/>
                      <a:pt x="579" y="762"/>
                    </a:cubicBezTo>
                    <a:cubicBezTo>
                      <a:pt x="583" y="762"/>
                      <a:pt x="582" y="764"/>
                      <a:pt x="586" y="764"/>
                    </a:cubicBezTo>
                    <a:cubicBezTo>
                      <a:pt x="587" y="769"/>
                      <a:pt x="597" y="765"/>
                      <a:pt x="600" y="765"/>
                    </a:cubicBezTo>
                    <a:cubicBezTo>
                      <a:pt x="604" y="765"/>
                      <a:pt x="605" y="770"/>
                      <a:pt x="608" y="770"/>
                    </a:cubicBezTo>
                    <a:cubicBezTo>
                      <a:pt x="617" y="770"/>
                      <a:pt x="624" y="765"/>
                      <a:pt x="627" y="759"/>
                    </a:cubicBezTo>
                    <a:cubicBezTo>
                      <a:pt x="628" y="760"/>
                      <a:pt x="629" y="759"/>
                      <a:pt x="630" y="759"/>
                    </a:cubicBezTo>
                    <a:cubicBezTo>
                      <a:pt x="634" y="759"/>
                      <a:pt x="636" y="749"/>
                      <a:pt x="645" y="749"/>
                    </a:cubicBezTo>
                    <a:cubicBezTo>
                      <a:pt x="654" y="749"/>
                      <a:pt x="644" y="772"/>
                      <a:pt x="654" y="772"/>
                    </a:cubicBezTo>
                    <a:cubicBezTo>
                      <a:pt x="664" y="772"/>
                      <a:pt x="668" y="764"/>
                      <a:pt x="677" y="764"/>
                    </a:cubicBezTo>
                    <a:cubicBezTo>
                      <a:pt x="682" y="764"/>
                      <a:pt x="686" y="764"/>
                      <a:pt x="692" y="765"/>
                    </a:cubicBezTo>
                    <a:cubicBezTo>
                      <a:pt x="692" y="763"/>
                      <a:pt x="692" y="763"/>
                      <a:pt x="692" y="763"/>
                    </a:cubicBezTo>
                    <a:cubicBezTo>
                      <a:pt x="690" y="753"/>
                      <a:pt x="688" y="750"/>
                      <a:pt x="677" y="748"/>
                    </a:cubicBezTo>
                    <a:cubicBezTo>
                      <a:pt x="678" y="739"/>
                      <a:pt x="687" y="719"/>
                      <a:pt x="694" y="719"/>
                    </a:cubicBezTo>
                    <a:cubicBezTo>
                      <a:pt x="735" y="719"/>
                      <a:pt x="763" y="698"/>
                      <a:pt x="763" y="649"/>
                    </a:cubicBezTo>
                    <a:cubicBezTo>
                      <a:pt x="785" y="645"/>
                      <a:pt x="787" y="618"/>
                      <a:pt x="800" y="620"/>
                    </a:cubicBezTo>
                    <a:cubicBezTo>
                      <a:pt x="836" y="624"/>
                      <a:pt x="822" y="600"/>
                      <a:pt x="829" y="593"/>
                    </a:cubicBezTo>
                    <a:cubicBezTo>
                      <a:pt x="847" y="578"/>
                      <a:pt x="873" y="578"/>
                      <a:pt x="895" y="565"/>
                    </a:cubicBezTo>
                    <a:cubicBezTo>
                      <a:pt x="898" y="563"/>
                      <a:pt x="906" y="554"/>
                      <a:pt x="913" y="554"/>
                    </a:cubicBezTo>
                    <a:cubicBezTo>
                      <a:pt x="924" y="554"/>
                      <a:pt x="943" y="567"/>
                      <a:pt x="961" y="567"/>
                    </a:cubicBezTo>
                    <a:cubicBezTo>
                      <a:pt x="986" y="567"/>
                      <a:pt x="981" y="534"/>
                      <a:pt x="994" y="534"/>
                    </a:cubicBezTo>
                    <a:cubicBezTo>
                      <a:pt x="1002" y="534"/>
                      <a:pt x="1029" y="538"/>
                      <a:pt x="1032" y="545"/>
                    </a:cubicBezTo>
                    <a:cubicBezTo>
                      <a:pt x="1042" y="573"/>
                      <a:pt x="1060" y="558"/>
                      <a:pt x="1072" y="558"/>
                    </a:cubicBezTo>
                    <a:cubicBezTo>
                      <a:pt x="1099" y="558"/>
                      <a:pt x="1107" y="580"/>
                      <a:pt x="1135" y="580"/>
                    </a:cubicBezTo>
                    <a:cubicBezTo>
                      <a:pt x="1160" y="580"/>
                      <a:pt x="1192" y="557"/>
                      <a:pt x="1224" y="569"/>
                    </a:cubicBezTo>
                    <a:cubicBezTo>
                      <a:pt x="1266" y="586"/>
                      <a:pt x="1245" y="512"/>
                      <a:pt x="1301" y="512"/>
                    </a:cubicBezTo>
                    <a:cubicBezTo>
                      <a:pt x="1340" y="512"/>
                      <a:pt x="1339" y="543"/>
                      <a:pt x="1354" y="567"/>
                    </a:cubicBezTo>
                    <a:cubicBezTo>
                      <a:pt x="1360" y="576"/>
                      <a:pt x="1379" y="577"/>
                      <a:pt x="1387" y="585"/>
                    </a:cubicBezTo>
                    <a:cubicBezTo>
                      <a:pt x="1393" y="590"/>
                      <a:pt x="1398" y="607"/>
                      <a:pt x="1411" y="607"/>
                    </a:cubicBezTo>
                    <a:cubicBezTo>
                      <a:pt x="1426" y="607"/>
                      <a:pt x="1428" y="593"/>
                      <a:pt x="1446" y="593"/>
                    </a:cubicBezTo>
                    <a:cubicBezTo>
                      <a:pt x="1446" y="604"/>
                      <a:pt x="1446" y="604"/>
                      <a:pt x="1446" y="604"/>
                    </a:cubicBezTo>
                    <a:cubicBezTo>
                      <a:pt x="1437" y="614"/>
                      <a:pt x="1433" y="638"/>
                      <a:pt x="1422" y="644"/>
                    </a:cubicBezTo>
                    <a:cubicBezTo>
                      <a:pt x="1412" y="650"/>
                      <a:pt x="1394" y="651"/>
                      <a:pt x="1400" y="655"/>
                    </a:cubicBezTo>
                    <a:cubicBezTo>
                      <a:pt x="1415" y="665"/>
                      <a:pt x="1398" y="684"/>
                      <a:pt x="1398" y="68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45" name="Freeform 147">
                <a:extLst>
                  <a:ext uri="{FF2B5EF4-FFF2-40B4-BE49-F238E27FC236}">
                    <a16:creationId xmlns:a16="http://schemas.microsoft.com/office/drawing/2014/main" id="{BAB820E7-B91F-4BCE-9A66-4124B4719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4988" y="1879600"/>
                <a:ext cx="1023938" cy="646113"/>
              </a:xfrm>
              <a:custGeom>
                <a:avLst/>
                <a:gdLst/>
                <a:ahLst/>
                <a:cxnLst>
                  <a:cxn ang="0">
                    <a:pos x="585" y="307"/>
                  </a:cxn>
                  <a:cxn ang="0">
                    <a:pos x="573" y="287"/>
                  </a:cxn>
                  <a:cxn ang="0">
                    <a:pos x="614" y="256"/>
                  </a:cxn>
                  <a:cxn ang="0">
                    <a:pos x="588" y="246"/>
                  </a:cxn>
                  <a:cxn ang="0">
                    <a:pos x="570" y="255"/>
                  </a:cxn>
                  <a:cxn ang="0">
                    <a:pos x="552" y="236"/>
                  </a:cxn>
                  <a:cxn ang="0">
                    <a:pos x="590" y="209"/>
                  </a:cxn>
                  <a:cxn ang="0">
                    <a:pos x="606" y="212"/>
                  </a:cxn>
                  <a:cxn ang="0">
                    <a:pos x="634" y="216"/>
                  </a:cxn>
                  <a:cxn ang="0">
                    <a:pos x="648" y="231"/>
                  </a:cxn>
                  <a:cxn ang="0">
                    <a:pos x="648" y="248"/>
                  </a:cxn>
                  <a:cxn ang="0">
                    <a:pos x="666" y="254"/>
                  </a:cxn>
                  <a:cxn ang="0">
                    <a:pos x="659" y="264"/>
                  </a:cxn>
                  <a:cxn ang="0">
                    <a:pos x="665" y="275"/>
                  </a:cxn>
                  <a:cxn ang="0">
                    <a:pos x="664" y="290"/>
                  </a:cxn>
                  <a:cxn ang="0">
                    <a:pos x="668" y="295"/>
                  </a:cxn>
                  <a:cxn ang="0">
                    <a:pos x="690" y="286"/>
                  </a:cxn>
                  <a:cxn ang="0">
                    <a:pos x="683" y="232"/>
                  </a:cxn>
                  <a:cxn ang="0">
                    <a:pos x="688" y="210"/>
                  </a:cxn>
                  <a:cxn ang="0">
                    <a:pos x="721" y="172"/>
                  </a:cxn>
                  <a:cxn ang="0">
                    <a:pos x="745" y="132"/>
                  </a:cxn>
                  <a:cxn ang="0">
                    <a:pos x="769" y="81"/>
                  </a:cxn>
                  <a:cxn ang="0">
                    <a:pos x="710" y="73"/>
                  </a:cxn>
                  <a:cxn ang="0">
                    <a:pos x="624" y="0"/>
                  </a:cxn>
                  <a:cxn ang="0">
                    <a:pos x="458" y="68"/>
                  </a:cxn>
                  <a:cxn ang="0">
                    <a:pos x="355" y="33"/>
                  </a:cxn>
                  <a:cxn ang="0">
                    <a:pos x="284" y="55"/>
                  </a:cxn>
                  <a:cxn ang="0">
                    <a:pos x="218" y="53"/>
                  </a:cxn>
                  <a:cxn ang="0">
                    <a:pos x="123" y="108"/>
                  </a:cxn>
                  <a:cxn ang="0">
                    <a:pos x="17" y="207"/>
                  </a:cxn>
                  <a:cxn ang="0">
                    <a:pos x="15" y="251"/>
                  </a:cxn>
                  <a:cxn ang="0">
                    <a:pos x="25" y="261"/>
                  </a:cxn>
                  <a:cxn ang="0">
                    <a:pos x="50" y="280"/>
                  </a:cxn>
                  <a:cxn ang="0">
                    <a:pos x="83" y="284"/>
                  </a:cxn>
                  <a:cxn ang="0">
                    <a:pos x="73" y="317"/>
                  </a:cxn>
                  <a:cxn ang="0">
                    <a:pos x="63" y="326"/>
                  </a:cxn>
                  <a:cxn ang="0">
                    <a:pos x="73" y="343"/>
                  </a:cxn>
                  <a:cxn ang="0">
                    <a:pos x="110" y="357"/>
                  </a:cxn>
                  <a:cxn ang="0">
                    <a:pos x="132" y="373"/>
                  </a:cxn>
                  <a:cxn ang="0">
                    <a:pos x="160" y="384"/>
                  </a:cxn>
                  <a:cxn ang="0">
                    <a:pos x="186" y="382"/>
                  </a:cxn>
                  <a:cxn ang="0">
                    <a:pos x="210" y="381"/>
                  </a:cxn>
                  <a:cxn ang="0">
                    <a:pos x="255" y="372"/>
                  </a:cxn>
                  <a:cxn ang="0">
                    <a:pos x="275" y="366"/>
                  </a:cxn>
                  <a:cxn ang="0">
                    <a:pos x="282" y="362"/>
                  </a:cxn>
                  <a:cxn ang="0">
                    <a:pos x="316" y="400"/>
                  </a:cxn>
                  <a:cxn ang="0">
                    <a:pos x="306" y="439"/>
                  </a:cxn>
                  <a:cxn ang="0">
                    <a:pos x="324" y="450"/>
                  </a:cxn>
                  <a:cxn ang="0">
                    <a:pos x="346" y="467"/>
                  </a:cxn>
                  <a:cxn ang="0">
                    <a:pos x="351" y="472"/>
                  </a:cxn>
                  <a:cxn ang="0">
                    <a:pos x="353" y="457"/>
                  </a:cxn>
                  <a:cxn ang="0">
                    <a:pos x="379" y="454"/>
                  </a:cxn>
                  <a:cxn ang="0">
                    <a:pos x="416" y="453"/>
                  </a:cxn>
                  <a:cxn ang="0">
                    <a:pos x="431" y="470"/>
                  </a:cxn>
                  <a:cxn ang="0">
                    <a:pos x="454" y="486"/>
                  </a:cxn>
                  <a:cxn ang="0">
                    <a:pos x="476" y="470"/>
                  </a:cxn>
                  <a:cxn ang="0">
                    <a:pos x="503" y="455"/>
                  </a:cxn>
                  <a:cxn ang="0">
                    <a:pos x="552" y="439"/>
                  </a:cxn>
                  <a:cxn ang="0">
                    <a:pos x="576" y="406"/>
                  </a:cxn>
                  <a:cxn ang="0">
                    <a:pos x="604" y="355"/>
                  </a:cxn>
                  <a:cxn ang="0">
                    <a:pos x="586" y="307"/>
                  </a:cxn>
                </a:cxnLst>
                <a:rect l="0" t="0" r="r" b="b"/>
                <a:pathLst>
                  <a:path w="769" h="486">
                    <a:moveTo>
                      <a:pt x="586" y="307"/>
                    </a:moveTo>
                    <a:cubicBezTo>
                      <a:pt x="585" y="307"/>
                      <a:pt x="585" y="307"/>
                      <a:pt x="585" y="307"/>
                    </a:cubicBezTo>
                    <a:cubicBezTo>
                      <a:pt x="585" y="307"/>
                      <a:pt x="585" y="300"/>
                      <a:pt x="585" y="298"/>
                    </a:cubicBezTo>
                    <a:cubicBezTo>
                      <a:pt x="582" y="298"/>
                      <a:pt x="573" y="294"/>
                      <a:pt x="573" y="287"/>
                    </a:cubicBezTo>
                    <a:cubicBezTo>
                      <a:pt x="573" y="282"/>
                      <a:pt x="581" y="282"/>
                      <a:pt x="582" y="276"/>
                    </a:cubicBezTo>
                    <a:cubicBezTo>
                      <a:pt x="586" y="264"/>
                      <a:pt x="605" y="264"/>
                      <a:pt x="614" y="256"/>
                    </a:cubicBezTo>
                    <a:cubicBezTo>
                      <a:pt x="611" y="251"/>
                      <a:pt x="604" y="256"/>
                      <a:pt x="598" y="252"/>
                    </a:cubicBezTo>
                    <a:cubicBezTo>
                      <a:pt x="595" y="250"/>
                      <a:pt x="593" y="246"/>
                      <a:pt x="588" y="246"/>
                    </a:cubicBezTo>
                    <a:cubicBezTo>
                      <a:pt x="585" y="246"/>
                      <a:pt x="585" y="256"/>
                      <a:pt x="582" y="256"/>
                    </a:cubicBezTo>
                    <a:cubicBezTo>
                      <a:pt x="578" y="256"/>
                      <a:pt x="574" y="257"/>
                      <a:pt x="570" y="255"/>
                    </a:cubicBezTo>
                    <a:cubicBezTo>
                      <a:pt x="565" y="252"/>
                      <a:pt x="567" y="247"/>
                      <a:pt x="562" y="243"/>
                    </a:cubicBezTo>
                    <a:cubicBezTo>
                      <a:pt x="560" y="242"/>
                      <a:pt x="552" y="240"/>
                      <a:pt x="552" y="236"/>
                    </a:cubicBezTo>
                    <a:cubicBezTo>
                      <a:pt x="552" y="227"/>
                      <a:pt x="565" y="230"/>
                      <a:pt x="571" y="225"/>
                    </a:cubicBezTo>
                    <a:cubicBezTo>
                      <a:pt x="577" y="221"/>
                      <a:pt x="587" y="215"/>
                      <a:pt x="590" y="209"/>
                    </a:cubicBezTo>
                    <a:cubicBezTo>
                      <a:pt x="591" y="208"/>
                      <a:pt x="593" y="203"/>
                      <a:pt x="597" y="203"/>
                    </a:cubicBezTo>
                    <a:cubicBezTo>
                      <a:pt x="601" y="203"/>
                      <a:pt x="606" y="209"/>
                      <a:pt x="606" y="212"/>
                    </a:cubicBezTo>
                    <a:cubicBezTo>
                      <a:pt x="606" y="219"/>
                      <a:pt x="597" y="222"/>
                      <a:pt x="597" y="230"/>
                    </a:cubicBezTo>
                    <a:cubicBezTo>
                      <a:pt x="610" y="230"/>
                      <a:pt x="620" y="216"/>
                      <a:pt x="634" y="216"/>
                    </a:cubicBezTo>
                    <a:cubicBezTo>
                      <a:pt x="639" y="216"/>
                      <a:pt x="641" y="221"/>
                      <a:pt x="648" y="221"/>
                    </a:cubicBezTo>
                    <a:cubicBezTo>
                      <a:pt x="646" y="226"/>
                      <a:pt x="648" y="226"/>
                      <a:pt x="648" y="231"/>
                    </a:cubicBezTo>
                    <a:cubicBezTo>
                      <a:pt x="648" y="235"/>
                      <a:pt x="643" y="235"/>
                      <a:pt x="643" y="240"/>
                    </a:cubicBezTo>
                    <a:cubicBezTo>
                      <a:pt x="643" y="242"/>
                      <a:pt x="645" y="248"/>
                      <a:pt x="648" y="248"/>
                    </a:cubicBezTo>
                    <a:cubicBezTo>
                      <a:pt x="649" y="248"/>
                      <a:pt x="651" y="245"/>
                      <a:pt x="654" y="245"/>
                    </a:cubicBezTo>
                    <a:cubicBezTo>
                      <a:pt x="659" y="245"/>
                      <a:pt x="666" y="249"/>
                      <a:pt x="666" y="254"/>
                    </a:cubicBezTo>
                    <a:cubicBezTo>
                      <a:pt x="666" y="257"/>
                      <a:pt x="662" y="260"/>
                      <a:pt x="659" y="260"/>
                    </a:cubicBezTo>
                    <a:cubicBezTo>
                      <a:pt x="659" y="264"/>
                      <a:pt x="659" y="264"/>
                      <a:pt x="659" y="264"/>
                    </a:cubicBezTo>
                    <a:cubicBezTo>
                      <a:pt x="660" y="265"/>
                      <a:pt x="660" y="267"/>
                      <a:pt x="663" y="268"/>
                    </a:cubicBezTo>
                    <a:cubicBezTo>
                      <a:pt x="663" y="270"/>
                      <a:pt x="665" y="272"/>
                      <a:pt x="665" y="275"/>
                    </a:cubicBezTo>
                    <a:cubicBezTo>
                      <a:pt x="665" y="276"/>
                      <a:pt x="661" y="282"/>
                      <a:pt x="661" y="285"/>
                    </a:cubicBezTo>
                    <a:cubicBezTo>
                      <a:pt x="661" y="287"/>
                      <a:pt x="661" y="289"/>
                      <a:pt x="664" y="290"/>
                    </a:cubicBezTo>
                    <a:cubicBezTo>
                      <a:pt x="663" y="292"/>
                      <a:pt x="661" y="293"/>
                      <a:pt x="661" y="295"/>
                    </a:cubicBezTo>
                    <a:cubicBezTo>
                      <a:pt x="668" y="295"/>
                      <a:pt x="668" y="295"/>
                      <a:pt x="668" y="295"/>
                    </a:cubicBezTo>
                    <a:cubicBezTo>
                      <a:pt x="670" y="293"/>
                      <a:pt x="671" y="293"/>
                      <a:pt x="676" y="291"/>
                    </a:cubicBezTo>
                    <a:cubicBezTo>
                      <a:pt x="676" y="287"/>
                      <a:pt x="687" y="287"/>
                      <a:pt x="690" y="286"/>
                    </a:cubicBezTo>
                    <a:cubicBezTo>
                      <a:pt x="696" y="284"/>
                      <a:pt x="699" y="279"/>
                      <a:pt x="699" y="269"/>
                    </a:cubicBezTo>
                    <a:cubicBezTo>
                      <a:pt x="699" y="252"/>
                      <a:pt x="692" y="242"/>
                      <a:pt x="683" y="232"/>
                    </a:cubicBezTo>
                    <a:cubicBezTo>
                      <a:pt x="679" y="228"/>
                      <a:pt x="674" y="224"/>
                      <a:pt x="675" y="217"/>
                    </a:cubicBezTo>
                    <a:cubicBezTo>
                      <a:pt x="680" y="217"/>
                      <a:pt x="685" y="214"/>
                      <a:pt x="688" y="210"/>
                    </a:cubicBezTo>
                    <a:cubicBezTo>
                      <a:pt x="691" y="207"/>
                      <a:pt x="699" y="203"/>
                      <a:pt x="701" y="199"/>
                    </a:cubicBezTo>
                    <a:cubicBezTo>
                      <a:pt x="707" y="187"/>
                      <a:pt x="710" y="180"/>
                      <a:pt x="721" y="172"/>
                    </a:cubicBezTo>
                    <a:cubicBezTo>
                      <a:pt x="721" y="172"/>
                      <a:pt x="738" y="153"/>
                      <a:pt x="723" y="143"/>
                    </a:cubicBezTo>
                    <a:cubicBezTo>
                      <a:pt x="717" y="139"/>
                      <a:pt x="735" y="138"/>
                      <a:pt x="745" y="132"/>
                    </a:cubicBezTo>
                    <a:cubicBezTo>
                      <a:pt x="756" y="126"/>
                      <a:pt x="760" y="102"/>
                      <a:pt x="769" y="92"/>
                    </a:cubicBezTo>
                    <a:cubicBezTo>
                      <a:pt x="769" y="81"/>
                      <a:pt x="769" y="81"/>
                      <a:pt x="769" y="81"/>
                    </a:cubicBezTo>
                    <a:cubicBezTo>
                      <a:pt x="751" y="81"/>
                      <a:pt x="749" y="95"/>
                      <a:pt x="734" y="95"/>
                    </a:cubicBezTo>
                    <a:cubicBezTo>
                      <a:pt x="721" y="95"/>
                      <a:pt x="716" y="78"/>
                      <a:pt x="710" y="73"/>
                    </a:cubicBezTo>
                    <a:cubicBezTo>
                      <a:pt x="702" y="65"/>
                      <a:pt x="683" y="64"/>
                      <a:pt x="677" y="55"/>
                    </a:cubicBezTo>
                    <a:cubicBezTo>
                      <a:pt x="662" y="31"/>
                      <a:pt x="663" y="0"/>
                      <a:pt x="624" y="0"/>
                    </a:cubicBezTo>
                    <a:cubicBezTo>
                      <a:pt x="568" y="0"/>
                      <a:pt x="589" y="74"/>
                      <a:pt x="547" y="57"/>
                    </a:cubicBezTo>
                    <a:cubicBezTo>
                      <a:pt x="515" y="45"/>
                      <a:pt x="483" y="68"/>
                      <a:pt x="458" y="68"/>
                    </a:cubicBezTo>
                    <a:cubicBezTo>
                      <a:pt x="430" y="68"/>
                      <a:pt x="422" y="46"/>
                      <a:pt x="395" y="46"/>
                    </a:cubicBezTo>
                    <a:cubicBezTo>
                      <a:pt x="383" y="46"/>
                      <a:pt x="365" y="61"/>
                      <a:pt x="355" y="33"/>
                    </a:cubicBezTo>
                    <a:cubicBezTo>
                      <a:pt x="352" y="26"/>
                      <a:pt x="325" y="22"/>
                      <a:pt x="317" y="22"/>
                    </a:cubicBezTo>
                    <a:cubicBezTo>
                      <a:pt x="304" y="22"/>
                      <a:pt x="309" y="55"/>
                      <a:pt x="284" y="55"/>
                    </a:cubicBezTo>
                    <a:cubicBezTo>
                      <a:pt x="266" y="55"/>
                      <a:pt x="247" y="42"/>
                      <a:pt x="236" y="42"/>
                    </a:cubicBezTo>
                    <a:cubicBezTo>
                      <a:pt x="229" y="42"/>
                      <a:pt x="221" y="51"/>
                      <a:pt x="218" y="53"/>
                    </a:cubicBezTo>
                    <a:cubicBezTo>
                      <a:pt x="196" y="66"/>
                      <a:pt x="170" y="66"/>
                      <a:pt x="152" y="81"/>
                    </a:cubicBezTo>
                    <a:cubicBezTo>
                      <a:pt x="145" y="88"/>
                      <a:pt x="159" y="112"/>
                      <a:pt x="123" y="108"/>
                    </a:cubicBezTo>
                    <a:cubicBezTo>
                      <a:pt x="110" y="106"/>
                      <a:pt x="108" y="133"/>
                      <a:pt x="86" y="137"/>
                    </a:cubicBezTo>
                    <a:cubicBezTo>
                      <a:pt x="86" y="186"/>
                      <a:pt x="58" y="207"/>
                      <a:pt x="17" y="207"/>
                    </a:cubicBezTo>
                    <a:cubicBezTo>
                      <a:pt x="10" y="207"/>
                      <a:pt x="1" y="227"/>
                      <a:pt x="0" y="236"/>
                    </a:cubicBezTo>
                    <a:cubicBezTo>
                      <a:pt x="11" y="238"/>
                      <a:pt x="13" y="241"/>
                      <a:pt x="15" y="251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61"/>
                      <a:pt x="19" y="259"/>
                      <a:pt x="25" y="261"/>
                    </a:cubicBezTo>
                    <a:cubicBezTo>
                      <a:pt x="30" y="262"/>
                      <a:pt x="28" y="268"/>
                      <a:pt x="31" y="271"/>
                    </a:cubicBezTo>
                    <a:cubicBezTo>
                      <a:pt x="37" y="277"/>
                      <a:pt x="42" y="277"/>
                      <a:pt x="50" y="280"/>
                    </a:cubicBezTo>
                    <a:cubicBezTo>
                      <a:pt x="58" y="279"/>
                      <a:pt x="61" y="272"/>
                      <a:pt x="69" y="272"/>
                    </a:cubicBezTo>
                    <a:cubicBezTo>
                      <a:pt x="73" y="272"/>
                      <a:pt x="83" y="280"/>
                      <a:pt x="83" y="284"/>
                    </a:cubicBezTo>
                    <a:cubicBezTo>
                      <a:pt x="83" y="296"/>
                      <a:pt x="66" y="294"/>
                      <a:pt x="66" y="306"/>
                    </a:cubicBezTo>
                    <a:cubicBezTo>
                      <a:pt x="66" y="311"/>
                      <a:pt x="73" y="312"/>
                      <a:pt x="73" y="317"/>
                    </a:cubicBezTo>
                    <a:cubicBezTo>
                      <a:pt x="73" y="323"/>
                      <a:pt x="68" y="322"/>
                      <a:pt x="63" y="322"/>
                    </a:cubicBezTo>
                    <a:cubicBezTo>
                      <a:pt x="63" y="326"/>
                      <a:pt x="63" y="326"/>
                      <a:pt x="63" y="326"/>
                    </a:cubicBezTo>
                    <a:cubicBezTo>
                      <a:pt x="64" y="331"/>
                      <a:pt x="64" y="335"/>
                      <a:pt x="65" y="340"/>
                    </a:cubicBezTo>
                    <a:cubicBezTo>
                      <a:pt x="66" y="343"/>
                      <a:pt x="71" y="342"/>
                      <a:pt x="73" y="343"/>
                    </a:cubicBezTo>
                    <a:cubicBezTo>
                      <a:pt x="80" y="345"/>
                      <a:pt x="83" y="351"/>
                      <a:pt x="91" y="353"/>
                    </a:cubicBezTo>
                    <a:cubicBezTo>
                      <a:pt x="100" y="355"/>
                      <a:pt x="105" y="352"/>
                      <a:pt x="110" y="357"/>
                    </a:cubicBezTo>
                    <a:cubicBezTo>
                      <a:pt x="116" y="363"/>
                      <a:pt x="120" y="361"/>
                      <a:pt x="127" y="364"/>
                    </a:cubicBezTo>
                    <a:cubicBezTo>
                      <a:pt x="130" y="366"/>
                      <a:pt x="130" y="369"/>
                      <a:pt x="132" y="373"/>
                    </a:cubicBezTo>
                    <a:cubicBezTo>
                      <a:pt x="133" y="376"/>
                      <a:pt x="137" y="372"/>
                      <a:pt x="139" y="373"/>
                    </a:cubicBezTo>
                    <a:cubicBezTo>
                      <a:pt x="146" y="378"/>
                      <a:pt x="150" y="384"/>
                      <a:pt x="160" y="384"/>
                    </a:cubicBezTo>
                    <a:cubicBezTo>
                      <a:pt x="166" y="384"/>
                      <a:pt x="172" y="384"/>
                      <a:pt x="178" y="384"/>
                    </a:cubicBezTo>
                    <a:cubicBezTo>
                      <a:pt x="182" y="384"/>
                      <a:pt x="184" y="382"/>
                      <a:pt x="186" y="382"/>
                    </a:cubicBezTo>
                    <a:cubicBezTo>
                      <a:pt x="189" y="382"/>
                      <a:pt x="190" y="389"/>
                      <a:pt x="191" y="392"/>
                    </a:cubicBezTo>
                    <a:cubicBezTo>
                      <a:pt x="197" y="389"/>
                      <a:pt x="199" y="381"/>
                      <a:pt x="210" y="381"/>
                    </a:cubicBezTo>
                    <a:cubicBezTo>
                      <a:pt x="219" y="381"/>
                      <a:pt x="224" y="386"/>
                      <a:pt x="231" y="386"/>
                    </a:cubicBezTo>
                    <a:cubicBezTo>
                      <a:pt x="238" y="386"/>
                      <a:pt x="252" y="374"/>
                      <a:pt x="255" y="372"/>
                    </a:cubicBezTo>
                    <a:cubicBezTo>
                      <a:pt x="258" y="370"/>
                      <a:pt x="259" y="369"/>
                      <a:pt x="260" y="367"/>
                    </a:cubicBezTo>
                    <a:cubicBezTo>
                      <a:pt x="264" y="363"/>
                      <a:pt x="270" y="368"/>
                      <a:pt x="275" y="366"/>
                    </a:cubicBezTo>
                    <a:cubicBezTo>
                      <a:pt x="279" y="362"/>
                      <a:pt x="279" y="362"/>
                      <a:pt x="279" y="362"/>
                    </a:cubicBezTo>
                    <a:cubicBezTo>
                      <a:pt x="282" y="362"/>
                      <a:pt x="282" y="362"/>
                      <a:pt x="282" y="362"/>
                    </a:cubicBezTo>
                    <a:cubicBezTo>
                      <a:pt x="285" y="377"/>
                      <a:pt x="294" y="376"/>
                      <a:pt x="305" y="381"/>
                    </a:cubicBezTo>
                    <a:cubicBezTo>
                      <a:pt x="309" y="388"/>
                      <a:pt x="316" y="391"/>
                      <a:pt x="316" y="400"/>
                    </a:cubicBezTo>
                    <a:cubicBezTo>
                      <a:pt x="316" y="417"/>
                      <a:pt x="304" y="418"/>
                      <a:pt x="304" y="434"/>
                    </a:cubicBezTo>
                    <a:cubicBezTo>
                      <a:pt x="304" y="436"/>
                      <a:pt x="305" y="439"/>
                      <a:pt x="306" y="439"/>
                    </a:cubicBezTo>
                    <a:cubicBezTo>
                      <a:pt x="309" y="439"/>
                      <a:pt x="312" y="436"/>
                      <a:pt x="315" y="436"/>
                    </a:cubicBezTo>
                    <a:cubicBezTo>
                      <a:pt x="319" y="436"/>
                      <a:pt x="320" y="449"/>
                      <a:pt x="324" y="450"/>
                    </a:cubicBezTo>
                    <a:cubicBezTo>
                      <a:pt x="324" y="459"/>
                      <a:pt x="330" y="468"/>
                      <a:pt x="338" y="468"/>
                    </a:cubicBezTo>
                    <a:cubicBezTo>
                      <a:pt x="342" y="468"/>
                      <a:pt x="343" y="467"/>
                      <a:pt x="346" y="467"/>
                    </a:cubicBezTo>
                    <a:cubicBezTo>
                      <a:pt x="348" y="467"/>
                      <a:pt x="348" y="467"/>
                      <a:pt x="348" y="467"/>
                    </a:cubicBezTo>
                    <a:cubicBezTo>
                      <a:pt x="348" y="471"/>
                      <a:pt x="350" y="472"/>
                      <a:pt x="351" y="472"/>
                    </a:cubicBezTo>
                    <a:cubicBezTo>
                      <a:pt x="352" y="472"/>
                      <a:pt x="353" y="470"/>
                      <a:pt x="353" y="468"/>
                    </a:cubicBezTo>
                    <a:cubicBezTo>
                      <a:pt x="353" y="464"/>
                      <a:pt x="353" y="461"/>
                      <a:pt x="353" y="457"/>
                    </a:cubicBezTo>
                    <a:cubicBezTo>
                      <a:pt x="353" y="457"/>
                      <a:pt x="363" y="454"/>
                      <a:pt x="365" y="454"/>
                    </a:cubicBezTo>
                    <a:cubicBezTo>
                      <a:pt x="379" y="454"/>
                      <a:pt x="379" y="454"/>
                      <a:pt x="379" y="454"/>
                    </a:cubicBezTo>
                    <a:cubicBezTo>
                      <a:pt x="385" y="457"/>
                      <a:pt x="390" y="448"/>
                      <a:pt x="397" y="448"/>
                    </a:cubicBezTo>
                    <a:cubicBezTo>
                      <a:pt x="404" y="448"/>
                      <a:pt x="408" y="453"/>
                      <a:pt x="416" y="453"/>
                    </a:cubicBezTo>
                    <a:cubicBezTo>
                      <a:pt x="416" y="464"/>
                      <a:pt x="424" y="468"/>
                      <a:pt x="431" y="470"/>
                    </a:cubicBezTo>
                    <a:cubicBezTo>
                      <a:pt x="431" y="470"/>
                      <a:pt x="431" y="470"/>
                      <a:pt x="431" y="470"/>
                    </a:cubicBezTo>
                    <a:cubicBezTo>
                      <a:pt x="439" y="474"/>
                      <a:pt x="444" y="471"/>
                      <a:pt x="452" y="475"/>
                    </a:cubicBezTo>
                    <a:cubicBezTo>
                      <a:pt x="452" y="477"/>
                      <a:pt x="451" y="486"/>
                      <a:pt x="454" y="486"/>
                    </a:cubicBezTo>
                    <a:cubicBezTo>
                      <a:pt x="459" y="486"/>
                      <a:pt x="457" y="480"/>
                      <a:pt x="460" y="477"/>
                    </a:cubicBezTo>
                    <a:cubicBezTo>
                      <a:pt x="463" y="474"/>
                      <a:pt x="472" y="472"/>
                      <a:pt x="476" y="470"/>
                    </a:cubicBezTo>
                    <a:cubicBezTo>
                      <a:pt x="484" y="466"/>
                      <a:pt x="492" y="468"/>
                      <a:pt x="498" y="463"/>
                    </a:cubicBezTo>
                    <a:cubicBezTo>
                      <a:pt x="498" y="463"/>
                      <a:pt x="502" y="455"/>
                      <a:pt x="503" y="455"/>
                    </a:cubicBezTo>
                    <a:cubicBezTo>
                      <a:pt x="507" y="455"/>
                      <a:pt x="510" y="458"/>
                      <a:pt x="514" y="458"/>
                    </a:cubicBezTo>
                    <a:cubicBezTo>
                      <a:pt x="534" y="458"/>
                      <a:pt x="539" y="446"/>
                      <a:pt x="552" y="439"/>
                    </a:cubicBezTo>
                    <a:cubicBezTo>
                      <a:pt x="555" y="437"/>
                      <a:pt x="557" y="435"/>
                      <a:pt x="558" y="431"/>
                    </a:cubicBezTo>
                    <a:cubicBezTo>
                      <a:pt x="569" y="431"/>
                      <a:pt x="572" y="414"/>
                      <a:pt x="576" y="406"/>
                    </a:cubicBezTo>
                    <a:cubicBezTo>
                      <a:pt x="578" y="401"/>
                      <a:pt x="590" y="383"/>
                      <a:pt x="597" y="382"/>
                    </a:cubicBezTo>
                    <a:cubicBezTo>
                      <a:pt x="597" y="372"/>
                      <a:pt x="604" y="368"/>
                      <a:pt x="604" y="355"/>
                    </a:cubicBezTo>
                    <a:cubicBezTo>
                      <a:pt x="604" y="336"/>
                      <a:pt x="599" y="329"/>
                      <a:pt x="591" y="317"/>
                    </a:cubicBezTo>
                    <a:cubicBezTo>
                      <a:pt x="590" y="315"/>
                      <a:pt x="590" y="309"/>
                      <a:pt x="586" y="307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46" name="Freeform 148">
                <a:extLst>
                  <a:ext uri="{FF2B5EF4-FFF2-40B4-BE49-F238E27FC236}">
                    <a16:creationId xmlns:a16="http://schemas.microsoft.com/office/drawing/2014/main" id="{3F840FE7-3DB6-4B30-81E5-AEE555B860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9175" y="1395413"/>
                <a:ext cx="58738" cy="25400"/>
              </a:xfrm>
              <a:custGeom>
                <a:avLst/>
                <a:gdLst/>
                <a:ahLst/>
                <a:cxnLst>
                  <a:cxn ang="0">
                    <a:pos x="4" y="19"/>
                  </a:cxn>
                  <a:cxn ang="0">
                    <a:pos x="0" y="14"/>
                  </a:cxn>
                  <a:cxn ang="0">
                    <a:pos x="20" y="0"/>
                  </a:cxn>
                  <a:cxn ang="0">
                    <a:pos x="44" y="11"/>
                  </a:cxn>
                  <a:cxn ang="0">
                    <a:pos x="4" y="19"/>
                  </a:cxn>
                </a:cxnLst>
                <a:rect l="0" t="0" r="r" b="b"/>
                <a:pathLst>
                  <a:path w="44" h="19">
                    <a:moveTo>
                      <a:pt x="4" y="19"/>
                    </a:moveTo>
                    <a:cubicBezTo>
                      <a:pt x="1" y="19"/>
                      <a:pt x="0" y="17"/>
                      <a:pt x="0" y="14"/>
                    </a:cubicBezTo>
                    <a:cubicBezTo>
                      <a:pt x="0" y="8"/>
                      <a:pt x="13" y="0"/>
                      <a:pt x="20" y="0"/>
                    </a:cubicBezTo>
                    <a:cubicBezTo>
                      <a:pt x="27" y="0"/>
                      <a:pt x="44" y="4"/>
                      <a:pt x="44" y="11"/>
                    </a:cubicBezTo>
                    <a:cubicBezTo>
                      <a:pt x="44" y="17"/>
                      <a:pt x="9" y="19"/>
                      <a:pt x="4" y="19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47" name="Freeform 149">
                <a:extLst>
                  <a:ext uri="{FF2B5EF4-FFF2-40B4-BE49-F238E27FC236}">
                    <a16:creationId xmlns:a16="http://schemas.microsoft.com/office/drawing/2014/main" id="{794EFC4A-57C2-4F74-B2B9-D273EEC87A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1375" y="1443038"/>
                <a:ext cx="23813" cy="14288"/>
              </a:xfrm>
              <a:custGeom>
                <a:avLst/>
                <a:gdLst/>
                <a:ahLst/>
                <a:cxnLst>
                  <a:cxn ang="0">
                    <a:pos x="13" y="10"/>
                  </a:cxn>
                  <a:cxn ang="0">
                    <a:pos x="18" y="6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13" y="10"/>
                  </a:cxn>
                </a:cxnLst>
                <a:rect l="0" t="0" r="r" b="b"/>
                <a:pathLst>
                  <a:path w="18" h="10">
                    <a:moveTo>
                      <a:pt x="13" y="10"/>
                    </a:moveTo>
                    <a:cubicBezTo>
                      <a:pt x="15" y="10"/>
                      <a:pt x="18" y="8"/>
                      <a:pt x="18" y="6"/>
                    </a:cubicBezTo>
                    <a:cubicBezTo>
                      <a:pt x="18" y="3"/>
                      <a:pt x="15" y="2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7" y="10"/>
                      <a:pt x="13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48" name="Freeform 150">
                <a:extLst>
                  <a:ext uri="{FF2B5EF4-FFF2-40B4-BE49-F238E27FC236}">
                    <a16:creationId xmlns:a16="http://schemas.microsoft.com/office/drawing/2014/main" id="{2CE333C0-A8F6-4977-ACFE-37B26D0CB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275" y="1257300"/>
                <a:ext cx="11113" cy="12700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0" y="7"/>
                  </a:cxn>
                  <a:cxn ang="0">
                    <a:pos x="3" y="10"/>
                  </a:cxn>
                  <a:cxn ang="0">
                    <a:pos x="8" y="4"/>
                  </a:cxn>
                  <a:cxn ang="0">
                    <a:pos x="6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10">
                    <a:moveTo>
                      <a:pt x="8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4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7" y="10"/>
                      <a:pt x="7" y="6"/>
                      <a:pt x="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49" name="Freeform 151">
                <a:extLst>
                  <a:ext uri="{FF2B5EF4-FFF2-40B4-BE49-F238E27FC236}">
                    <a16:creationId xmlns:a16="http://schemas.microsoft.com/office/drawing/2014/main" id="{3780AE56-29E1-4AEF-8258-77F39805D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9988" y="1300163"/>
                <a:ext cx="26988" cy="15875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10" y="12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0" y="7"/>
                  </a:cxn>
                  <a:cxn ang="0">
                    <a:pos x="17" y="12"/>
                  </a:cxn>
                  <a:cxn ang="0">
                    <a:pos x="20" y="9"/>
                  </a:cxn>
                </a:cxnLst>
                <a:rect l="0" t="0" r="r" b="b"/>
                <a:pathLst>
                  <a:path w="20" h="12">
                    <a:moveTo>
                      <a:pt x="20" y="9"/>
                    </a:moveTo>
                    <a:cubicBezTo>
                      <a:pt x="17" y="11"/>
                      <a:pt x="14" y="12"/>
                      <a:pt x="10" y="12"/>
                    </a:cubicBezTo>
                    <a:cubicBezTo>
                      <a:pt x="5" y="12"/>
                      <a:pt x="0" y="11"/>
                      <a:pt x="0" y="7"/>
                    </a:cubicBezTo>
                    <a:cubicBezTo>
                      <a:pt x="0" y="3"/>
                      <a:pt x="6" y="0"/>
                      <a:pt x="10" y="0"/>
                    </a:cubicBezTo>
                    <a:cubicBezTo>
                      <a:pt x="16" y="0"/>
                      <a:pt x="20" y="2"/>
                      <a:pt x="20" y="7"/>
                    </a:cubicBezTo>
                    <a:cubicBezTo>
                      <a:pt x="20" y="10"/>
                      <a:pt x="18" y="11"/>
                      <a:pt x="17" y="12"/>
                    </a:cubicBezTo>
                    <a:lnTo>
                      <a:pt x="20" y="9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50" name="Freeform 152">
                <a:extLst>
                  <a:ext uri="{FF2B5EF4-FFF2-40B4-BE49-F238E27FC236}">
                    <a16:creationId xmlns:a16="http://schemas.microsoft.com/office/drawing/2014/main" id="{F5CBB571-5D49-4141-975F-ED4347F1F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3613" y="1128713"/>
                <a:ext cx="100013" cy="57150"/>
              </a:xfrm>
              <a:custGeom>
                <a:avLst/>
                <a:gdLst/>
                <a:ahLst/>
                <a:cxnLst>
                  <a:cxn ang="0">
                    <a:pos x="6" y="43"/>
                  </a:cxn>
                  <a:cxn ang="0">
                    <a:pos x="0" y="37"/>
                  </a:cxn>
                  <a:cxn ang="0">
                    <a:pos x="8" y="27"/>
                  </a:cxn>
                  <a:cxn ang="0">
                    <a:pos x="39" y="0"/>
                  </a:cxn>
                  <a:cxn ang="0">
                    <a:pos x="45" y="0"/>
                  </a:cxn>
                  <a:cxn ang="0">
                    <a:pos x="44" y="10"/>
                  </a:cxn>
                  <a:cxn ang="0">
                    <a:pos x="52" y="6"/>
                  </a:cxn>
                  <a:cxn ang="0">
                    <a:pos x="76" y="23"/>
                  </a:cxn>
                  <a:cxn ang="0">
                    <a:pos x="45" y="34"/>
                  </a:cxn>
                  <a:cxn ang="0">
                    <a:pos x="30" y="37"/>
                  </a:cxn>
                  <a:cxn ang="0">
                    <a:pos x="6" y="43"/>
                  </a:cxn>
                </a:cxnLst>
                <a:rect l="0" t="0" r="r" b="b"/>
                <a:pathLst>
                  <a:path w="76" h="43">
                    <a:moveTo>
                      <a:pt x="6" y="43"/>
                    </a:moveTo>
                    <a:cubicBezTo>
                      <a:pt x="1" y="43"/>
                      <a:pt x="0" y="41"/>
                      <a:pt x="0" y="37"/>
                    </a:cubicBezTo>
                    <a:cubicBezTo>
                      <a:pt x="0" y="30"/>
                      <a:pt x="5" y="30"/>
                      <a:pt x="8" y="27"/>
                    </a:cubicBezTo>
                    <a:cubicBezTo>
                      <a:pt x="18" y="17"/>
                      <a:pt x="22" y="0"/>
                      <a:pt x="39" y="0"/>
                    </a:cubicBezTo>
                    <a:cubicBezTo>
                      <a:pt x="43" y="0"/>
                      <a:pt x="43" y="0"/>
                      <a:pt x="45" y="0"/>
                    </a:cubicBezTo>
                    <a:cubicBezTo>
                      <a:pt x="45" y="7"/>
                      <a:pt x="47" y="7"/>
                      <a:pt x="44" y="10"/>
                    </a:cubicBezTo>
                    <a:cubicBezTo>
                      <a:pt x="47" y="9"/>
                      <a:pt x="49" y="6"/>
                      <a:pt x="52" y="6"/>
                    </a:cubicBezTo>
                    <a:cubicBezTo>
                      <a:pt x="58" y="6"/>
                      <a:pt x="76" y="17"/>
                      <a:pt x="76" y="23"/>
                    </a:cubicBezTo>
                    <a:cubicBezTo>
                      <a:pt x="76" y="34"/>
                      <a:pt x="53" y="36"/>
                      <a:pt x="45" y="34"/>
                    </a:cubicBezTo>
                    <a:cubicBezTo>
                      <a:pt x="43" y="34"/>
                      <a:pt x="30" y="37"/>
                      <a:pt x="30" y="37"/>
                    </a:cubicBezTo>
                    <a:lnTo>
                      <a:pt x="6" y="43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51" name="Freeform 153">
                <a:extLst>
                  <a:ext uri="{FF2B5EF4-FFF2-40B4-BE49-F238E27FC236}">
                    <a16:creationId xmlns:a16="http://schemas.microsoft.com/office/drawing/2014/main" id="{FF0913AA-4410-4E63-84AF-9045E0924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0738" y="1101725"/>
                <a:ext cx="39688" cy="2063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7"/>
                  </a:cxn>
                  <a:cxn ang="0">
                    <a:pos x="9" y="16"/>
                  </a:cxn>
                  <a:cxn ang="0">
                    <a:pos x="0" y="5"/>
                  </a:cxn>
                  <a:cxn ang="0">
                    <a:pos x="12" y="0"/>
                  </a:cxn>
                </a:cxnLst>
                <a:rect l="0" t="0" r="r" b="b"/>
                <a:pathLst>
                  <a:path w="30" h="16">
                    <a:moveTo>
                      <a:pt x="12" y="0"/>
                    </a:moveTo>
                    <a:cubicBezTo>
                      <a:pt x="14" y="0"/>
                      <a:pt x="26" y="6"/>
                      <a:pt x="30" y="7"/>
                    </a:cubicBezTo>
                    <a:cubicBezTo>
                      <a:pt x="29" y="15"/>
                      <a:pt x="14" y="16"/>
                      <a:pt x="9" y="16"/>
                    </a:cubicBezTo>
                    <a:cubicBezTo>
                      <a:pt x="6" y="16"/>
                      <a:pt x="0" y="9"/>
                      <a:pt x="0" y="5"/>
                    </a:cubicBezTo>
                    <a:cubicBezTo>
                      <a:pt x="0" y="0"/>
                      <a:pt x="9" y="0"/>
                      <a:pt x="1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52" name="Freeform 154">
                <a:extLst>
                  <a:ext uri="{FF2B5EF4-FFF2-40B4-BE49-F238E27FC236}">
                    <a16:creationId xmlns:a16="http://schemas.microsoft.com/office/drawing/2014/main" id="{56D67974-D16C-4EF0-9760-75607A067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3438" y="1057275"/>
                <a:ext cx="139700" cy="98425"/>
              </a:xfrm>
              <a:custGeom>
                <a:avLst/>
                <a:gdLst/>
                <a:ahLst/>
                <a:cxnLst>
                  <a:cxn ang="0">
                    <a:pos x="99" y="68"/>
                  </a:cxn>
                  <a:cxn ang="0">
                    <a:pos x="90" y="74"/>
                  </a:cxn>
                  <a:cxn ang="0">
                    <a:pos x="41" y="66"/>
                  </a:cxn>
                  <a:cxn ang="0">
                    <a:pos x="17" y="50"/>
                  </a:cxn>
                  <a:cxn ang="0">
                    <a:pos x="50" y="36"/>
                  </a:cxn>
                  <a:cxn ang="0">
                    <a:pos x="32" y="36"/>
                  </a:cxn>
                  <a:cxn ang="0">
                    <a:pos x="0" y="26"/>
                  </a:cxn>
                  <a:cxn ang="0">
                    <a:pos x="46" y="0"/>
                  </a:cxn>
                  <a:cxn ang="0">
                    <a:pos x="72" y="17"/>
                  </a:cxn>
                  <a:cxn ang="0">
                    <a:pos x="67" y="18"/>
                  </a:cxn>
                  <a:cxn ang="0">
                    <a:pos x="67" y="27"/>
                  </a:cxn>
                  <a:cxn ang="0">
                    <a:pos x="59" y="35"/>
                  </a:cxn>
                  <a:cxn ang="0">
                    <a:pos x="68" y="35"/>
                  </a:cxn>
                  <a:cxn ang="0">
                    <a:pos x="81" y="39"/>
                  </a:cxn>
                  <a:cxn ang="0">
                    <a:pos x="90" y="39"/>
                  </a:cxn>
                  <a:cxn ang="0">
                    <a:pos x="105" y="48"/>
                  </a:cxn>
                  <a:cxn ang="0">
                    <a:pos x="101" y="57"/>
                  </a:cxn>
                  <a:cxn ang="0">
                    <a:pos x="92" y="62"/>
                  </a:cxn>
                  <a:cxn ang="0">
                    <a:pos x="99" y="68"/>
                  </a:cxn>
                </a:cxnLst>
                <a:rect l="0" t="0" r="r" b="b"/>
                <a:pathLst>
                  <a:path w="105" h="74">
                    <a:moveTo>
                      <a:pt x="99" y="68"/>
                    </a:moveTo>
                    <a:cubicBezTo>
                      <a:pt x="99" y="72"/>
                      <a:pt x="94" y="74"/>
                      <a:pt x="90" y="74"/>
                    </a:cubicBezTo>
                    <a:cubicBezTo>
                      <a:pt x="71" y="74"/>
                      <a:pt x="57" y="66"/>
                      <a:pt x="41" y="66"/>
                    </a:cubicBezTo>
                    <a:cubicBezTo>
                      <a:pt x="35" y="66"/>
                      <a:pt x="24" y="54"/>
                      <a:pt x="17" y="50"/>
                    </a:cubicBezTo>
                    <a:cubicBezTo>
                      <a:pt x="32" y="46"/>
                      <a:pt x="36" y="41"/>
                      <a:pt x="50" y="36"/>
                    </a:cubicBezTo>
                    <a:cubicBezTo>
                      <a:pt x="46" y="36"/>
                      <a:pt x="35" y="36"/>
                      <a:pt x="32" y="36"/>
                    </a:cubicBezTo>
                    <a:cubicBezTo>
                      <a:pt x="20" y="36"/>
                      <a:pt x="11" y="32"/>
                      <a:pt x="0" y="26"/>
                    </a:cubicBezTo>
                    <a:cubicBezTo>
                      <a:pt x="18" y="21"/>
                      <a:pt x="25" y="0"/>
                      <a:pt x="46" y="0"/>
                    </a:cubicBezTo>
                    <a:cubicBezTo>
                      <a:pt x="58" y="0"/>
                      <a:pt x="65" y="12"/>
                      <a:pt x="72" y="17"/>
                    </a:cubicBezTo>
                    <a:cubicBezTo>
                      <a:pt x="68" y="19"/>
                      <a:pt x="69" y="18"/>
                      <a:pt x="67" y="18"/>
                    </a:cubicBezTo>
                    <a:cubicBezTo>
                      <a:pt x="68" y="23"/>
                      <a:pt x="67" y="24"/>
                      <a:pt x="67" y="27"/>
                    </a:cubicBezTo>
                    <a:cubicBezTo>
                      <a:pt x="67" y="29"/>
                      <a:pt x="62" y="33"/>
                      <a:pt x="59" y="35"/>
                    </a:cubicBezTo>
                    <a:cubicBezTo>
                      <a:pt x="63" y="33"/>
                      <a:pt x="65" y="35"/>
                      <a:pt x="68" y="35"/>
                    </a:cubicBezTo>
                    <a:cubicBezTo>
                      <a:pt x="73" y="35"/>
                      <a:pt x="76" y="39"/>
                      <a:pt x="81" y="39"/>
                    </a:cubicBezTo>
                    <a:cubicBezTo>
                      <a:pt x="84" y="39"/>
                      <a:pt x="87" y="39"/>
                      <a:pt x="90" y="39"/>
                    </a:cubicBezTo>
                    <a:cubicBezTo>
                      <a:pt x="99" y="39"/>
                      <a:pt x="99" y="42"/>
                      <a:pt x="105" y="48"/>
                    </a:cubicBezTo>
                    <a:cubicBezTo>
                      <a:pt x="100" y="51"/>
                      <a:pt x="101" y="52"/>
                      <a:pt x="101" y="57"/>
                    </a:cubicBezTo>
                    <a:cubicBezTo>
                      <a:pt x="101" y="61"/>
                      <a:pt x="95" y="62"/>
                      <a:pt x="92" y="62"/>
                    </a:cubicBezTo>
                    <a:cubicBezTo>
                      <a:pt x="95" y="63"/>
                      <a:pt x="99" y="65"/>
                      <a:pt x="99" y="68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53" name="Freeform 155">
                <a:extLst>
                  <a:ext uri="{FF2B5EF4-FFF2-40B4-BE49-F238E27FC236}">
                    <a16:creationId xmlns:a16="http://schemas.microsoft.com/office/drawing/2014/main" id="{980FB7B7-4BE3-46EC-949B-15F67DD81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3763" y="1212850"/>
                <a:ext cx="17463" cy="1270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5" y="9"/>
                  </a:cxn>
                  <a:cxn ang="0">
                    <a:pos x="0" y="5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cubicBezTo>
                      <a:pt x="3" y="3"/>
                      <a:pt x="5" y="1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6"/>
                      <a:pt x="10" y="9"/>
                      <a:pt x="5" y="9"/>
                    </a:cubicBezTo>
                    <a:cubicBezTo>
                      <a:pt x="2" y="9"/>
                      <a:pt x="1" y="7"/>
                      <a:pt x="0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54" name="Freeform 156">
                <a:extLst>
                  <a:ext uri="{FF2B5EF4-FFF2-40B4-BE49-F238E27FC236}">
                    <a16:creationId xmlns:a16="http://schemas.microsoft.com/office/drawing/2014/main" id="{07C833C9-3E84-4ED7-8047-8893E0D79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6450" y="1060450"/>
                <a:ext cx="23813" cy="7938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1" y="5"/>
                      <a:pt x="3" y="6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55" name="Freeform 157">
                <a:extLst>
                  <a:ext uri="{FF2B5EF4-FFF2-40B4-BE49-F238E27FC236}">
                    <a16:creationId xmlns:a16="http://schemas.microsoft.com/office/drawing/2014/main" id="{FCD01B2E-585A-4B13-86DF-6C133EF037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2675" y="1173163"/>
                <a:ext cx="20638" cy="9525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9" y="7"/>
                  </a:cxn>
                  <a:cxn ang="0">
                    <a:pos x="0" y="2"/>
                  </a:cxn>
                  <a:cxn ang="0">
                    <a:pos x="15" y="1"/>
                  </a:cxn>
                </a:cxnLst>
                <a:rect l="0" t="0" r="r" b="b"/>
                <a:pathLst>
                  <a:path w="15" h="7">
                    <a:moveTo>
                      <a:pt x="15" y="1"/>
                    </a:moveTo>
                    <a:cubicBezTo>
                      <a:pt x="14" y="4"/>
                      <a:pt x="12" y="7"/>
                      <a:pt x="9" y="7"/>
                    </a:cubicBezTo>
                    <a:cubicBezTo>
                      <a:pt x="4" y="7"/>
                      <a:pt x="1" y="4"/>
                      <a:pt x="0" y="2"/>
                    </a:cubicBezTo>
                    <a:cubicBezTo>
                      <a:pt x="9" y="0"/>
                      <a:pt x="11" y="2"/>
                      <a:pt x="15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56" name="Freeform 158">
                <a:extLst>
                  <a:ext uri="{FF2B5EF4-FFF2-40B4-BE49-F238E27FC236}">
                    <a16:creationId xmlns:a16="http://schemas.microsoft.com/office/drawing/2014/main" id="{C9DDA180-AC13-4967-8FC3-A9453C7C6E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1074738"/>
                <a:ext cx="117475" cy="36513"/>
              </a:xfrm>
              <a:custGeom>
                <a:avLst/>
                <a:gdLst/>
                <a:ahLst/>
                <a:cxnLst>
                  <a:cxn ang="0">
                    <a:pos x="76" y="14"/>
                  </a:cxn>
                  <a:cxn ang="0">
                    <a:pos x="58" y="17"/>
                  </a:cxn>
                  <a:cxn ang="0">
                    <a:pos x="49" y="27"/>
                  </a:cxn>
                  <a:cxn ang="0">
                    <a:pos x="44" y="23"/>
                  </a:cxn>
                  <a:cxn ang="0">
                    <a:pos x="44" y="23"/>
                  </a:cxn>
                  <a:cxn ang="0">
                    <a:pos x="32" y="17"/>
                  </a:cxn>
                  <a:cxn ang="0">
                    <a:pos x="41" y="14"/>
                  </a:cxn>
                  <a:cxn ang="0">
                    <a:pos x="33" y="13"/>
                  </a:cxn>
                  <a:cxn ang="0">
                    <a:pos x="40" y="9"/>
                  </a:cxn>
                  <a:cxn ang="0">
                    <a:pos x="30" y="5"/>
                  </a:cxn>
                  <a:cxn ang="0">
                    <a:pos x="10" y="11"/>
                  </a:cxn>
                  <a:cxn ang="0">
                    <a:pos x="0" y="9"/>
                  </a:cxn>
                  <a:cxn ang="0">
                    <a:pos x="34" y="0"/>
                  </a:cxn>
                  <a:cxn ang="0">
                    <a:pos x="60" y="6"/>
                  </a:cxn>
                  <a:cxn ang="0">
                    <a:pos x="76" y="0"/>
                  </a:cxn>
                  <a:cxn ang="0">
                    <a:pos x="89" y="5"/>
                  </a:cxn>
                  <a:cxn ang="0">
                    <a:pos x="78" y="13"/>
                  </a:cxn>
                  <a:cxn ang="0">
                    <a:pos x="73" y="13"/>
                  </a:cxn>
                  <a:cxn ang="0">
                    <a:pos x="73" y="17"/>
                  </a:cxn>
                  <a:cxn ang="0">
                    <a:pos x="76" y="14"/>
                  </a:cxn>
                </a:cxnLst>
                <a:rect l="0" t="0" r="r" b="b"/>
                <a:pathLst>
                  <a:path w="89" h="27">
                    <a:moveTo>
                      <a:pt x="76" y="14"/>
                    </a:moveTo>
                    <a:cubicBezTo>
                      <a:pt x="69" y="19"/>
                      <a:pt x="65" y="13"/>
                      <a:pt x="58" y="17"/>
                    </a:cubicBezTo>
                    <a:cubicBezTo>
                      <a:pt x="54" y="19"/>
                      <a:pt x="53" y="27"/>
                      <a:pt x="49" y="27"/>
                    </a:cubicBezTo>
                    <a:cubicBezTo>
                      <a:pt x="47" y="26"/>
                      <a:pt x="45" y="24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8" y="23"/>
                      <a:pt x="33" y="21"/>
                      <a:pt x="32" y="17"/>
                    </a:cubicBezTo>
                    <a:cubicBezTo>
                      <a:pt x="36" y="15"/>
                      <a:pt x="38" y="15"/>
                      <a:pt x="41" y="14"/>
                    </a:cubicBezTo>
                    <a:cubicBezTo>
                      <a:pt x="37" y="14"/>
                      <a:pt x="35" y="13"/>
                      <a:pt x="33" y="13"/>
                    </a:cubicBezTo>
                    <a:cubicBezTo>
                      <a:pt x="36" y="11"/>
                      <a:pt x="38" y="11"/>
                      <a:pt x="40" y="9"/>
                    </a:cubicBezTo>
                    <a:cubicBezTo>
                      <a:pt x="36" y="8"/>
                      <a:pt x="34" y="5"/>
                      <a:pt x="30" y="5"/>
                    </a:cubicBezTo>
                    <a:cubicBezTo>
                      <a:pt x="25" y="5"/>
                      <a:pt x="17" y="11"/>
                      <a:pt x="10" y="11"/>
                    </a:cubicBezTo>
                    <a:cubicBezTo>
                      <a:pt x="7" y="11"/>
                      <a:pt x="4" y="9"/>
                      <a:pt x="0" y="9"/>
                    </a:cubicBezTo>
                    <a:cubicBezTo>
                      <a:pt x="4" y="2"/>
                      <a:pt x="25" y="0"/>
                      <a:pt x="34" y="0"/>
                    </a:cubicBezTo>
                    <a:cubicBezTo>
                      <a:pt x="45" y="0"/>
                      <a:pt x="52" y="6"/>
                      <a:pt x="60" y="6"/>
                    </a:cubicBezTo>
                    <a:cubicBezTo>
                      <a:pt x="67" y="6"/>
                      <a:pt x="70" y="0"/>
                      <a:pt x="76" y="0"/>
                    </a:cubicBezTo>
                    <a:cubicBezTo>
                      <a:pt x="82" y="0"/>
                      <a:pt x="87" y="4"/>
                      <a:pt x="89" y="5"/>
                    </a:cubicBezTo>
                    <a:cubicBezTo>
                      <a:pt x="89" y="13"/>
                      <a:pt x="83" y="9"/>
                      <a:pt x="78" y="13"/>
                    </a:cubicBezTo>
                    <a:cubicBezTo>
                      <a:pt x="76" y="13"/>
                      <a:pt x="75" y="13"/>
                      <a:pt x="73" y="13"/>
                    </a:cubicBezTo>
                    <a:cubicBezTo>
                      <a:pt x="73" y="17"/>
                      <a:pt x="73" y="17"/>
                      <a:pt x="73" y="17"/>
                    </a:cubicBezTo>
                    <a:lnTo>
                      <a:pt x="76" y="14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57" name="Freeform 159">
                <a:extLst>
                  <a:ext uri="{FF2B5EF4-FFF2-40B4-BE49-F238E27FC236}">
                    <a16:creationId xmlns:a16="http://schemas.microsoft.com/office/drawing/2014/main" id="{AE81AB0F-B628-48C1-A02C-5AAE632A8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663" y="1052513"/>
                <a:ext cx="41275" cy="26988"/>
              </a:xfrm>
              <a:custGeom>
                <a:avLst/>
                <a:gdLst/>
                <a:ahLst/>
                <a:cxnLst>
                  <a:cxn ang="0">
                    <a:pos x="7" y="20"/>
                  </a:cxn>
                  <a:cxn ang="0">
                    <a:pos x="0" y="13"/>
                  </a:cxn>
                  <a:cxn ang="0">
                    <a:pos x="25" y="0"/>
                  </a:cxn>
                  <a:cxn ang="0">
                    <a:pos x="31" y="14"/>
                  </a:cxn>
                  <a:cxn ang="0">
                    <a:pos x="7" y="20"/>
                  </a:cxn>
                </a:cxnLst>
                <a:rect l="0" t="0" r="r" b="b"/>
                <a:pathLst>
                  <a:path w="31" h="20">
                    <a:moveTo>
                      <a:pt x="7" y="20"/>
                    </a:moveTo>
                    <a:cubicBezTo>
                      <a:pt x="2" y="20"/>
                      <a:pt x="0" y="17"/>
                      <a:pt x="0" y="13"/>
                    </a:cubicBezTo>
                    <a:cubicBezTo>
                      <a:pt x="0" y="7"/>
                      <a:pt x="18" y="0"/>
                      <a:pt x="25" y="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8" y="16"/>
                      <a:pt x="11" y="20"/>
                      <a:pt x="7" y="2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58" name="Freeform 160">
                <a:extLst>
                  <a:ext uri="{FF2B5EF4-FFF2-40B4-BE49-F238E27FC236}">
                    <a16:creationId xmlns:a16="http://schemas.microsoft.com/office/drawing/2014/main" id="{B8A2AFE1-8347-49F3-BCC3-E778F12A6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688" y="1069975"/>
                <a:ext cx="44450" cy="25400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10"/>
                  </a:cxn>
                  <a:cxn ang="0">
                    <a:pos x="22" y="12"/>
                  </a:cxn>
                  <a:cxn ang="0">
                    <a:pos x="24" y="18"/>
                  </a:cxn>
                  <a:cxn ang="0">
                    <a:pos x="0" y="18"/>
                  </a:cxn>
                  <a:cxn ang="0">
                    <a:pos x="9" y="6"/>
                  </a:cxn>
                  <a:cxn ang="0">
                    <a:pos x="9" y="0"/>
                  </a:cxn>
                  <a:cxn ang="0">
                    <a:pos x="23" y="0"/>
                  </a:cxn>
                  <a:cxn ang="0">
                    <a:pos x="19" y="4"/>
                  </a:cxn>
                  <a:cxn ang="0">
                    <a:pos x="33" y="4"/>
                  </a:cxn>
                </a:cxnLst>
                <a:rect l="0" t="0" r="r" b="b"/>
                <a:pathLst>
                  <a:path w="33" h="20">
                    <a:moveTo>
                      <a:pt x="33" y="4"/>
                    </a:moveTo>
                    <a:cubicBezTo>
                      <a:pt x="33" y="8"/>
                      <a:pt x="33" y="8"/>
                      <a:pt x="33" y="10"/>
                    </a:cubicBezTo>
                    <a:cubicBezTo>
                      <a:pt x="30" y="14"/>
                      <a:pt x="26" y="12"/>
                      <a:pt x="22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9"/>
                      <a:pt x="0" y="20"/>
                      <a:pt x="0" y="18"/>
                    </a:cubicBezTo>
                    <a:cubicBezTo>
                      <a:pt x="0" y="11"/>
                      <a:pt x="3" y="8"/>
                      <a:pt x="9" y="6"/>
                    </a:cubicBezTo>
                    <a:cubicBezTo>
                      <a:pt x="8" y="2"/>
                      <a:pt x="9" y="1"/>
                      <a:pt x="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2"/>
                      <a:pt x="20" y="4"/>
                      <a:pt x="19" y="4"/>
                    </a:cubicBezTo>
                    <a:cubicBezTo>
                      <a:pt x="22" y="4"/>
                      <a:pt x="29" y="4"/>
                      <a:pt x="33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59" name="Freeform 161">
                <a:extLst>
                  <a:ext uri="{FF2B5EF4-FFF2-40B4-BE49-F238E27FC236}">
                    <a16:creationId xmlns:a16="http://schemas.microsoft.com/office/drawing/2014/main" id="{4CC39F20-09E0-41FE-B3C4-6E16F076B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4950" y="1092200"/>
                <a:ext cx="44450" cy="15875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11" y="7"/>
                  </a:cxn>
                  <a:cxn ang="0">
                    <a:pos x="4" y="12"/>
                  </a:cxn>
                  <a:cxn ang="0">
                    <a:pos x="0" y="9"/>
                  </a:cxn>
                  <a:cxn ang="0">
                    <a:pos x="22" y="0"/>
                  </a:cxn>
                  <a:cxn ang="0">
                    <a:pos x="34" y="5"/>
                  </a:cxn>
                  <a:cxn ang="0">
                    <a:pos x="20" y="12"/>
                  </a:cxn>
                </a:cxnLst>
                <a:rect l="0" t="0" r="r" b="b"/>
                <a:pathLst>
                  <a:path w="34" h="12">
                    <a:moveTo>
                      <a:pt x="20" y="12"/>
                    </a:moveTo>
                    <a:cubicBezTo>
                      <a:pt x="17" y="12"/>
                      <a:pt x="14" y="7"/>
                      <a:pt x="11" y="7"/>
                    </a:cubicBezTo>
                    <a:cubicBezTo>
                      <a:pt x="10" y="12"/>
                      <a:pt x="8" y="12"/>
                      <a:pt x="4" y="12"/>
                    </a:cubicBezTo>
                    <a:cubicBezTo>
                      <a:pt x="2" y="12"/>
                      <a:pt x="0" y="10"/>
                      <a:pt x="0" y="9"/>
                    </a:cubicBezTo>
                    <a:cubicBezTo>
                      <a:pt x="0" y="2"/>
                      <a:pt x="17" y="0"/>
                      <a:pt x="22" y="0"/>
                    </a:cubicBezTo>
                    <a:cubicBezTo>
                      <a:pt x="28" y="0"/>
                      <a:pt x="32" y="2"/>
                      <a:pt x="34" y="5"/>
                    </a:cubicBezTo>
                    <a:cubicBezTo>
                      <a:pt x="25" y="5"/>
                      <a:pt x="26" y="12"/>
                      <a:pt x="2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60" name="Freeform 162">
                <a:extLst>
                  <a:ext uri="{FF2B5EF4-FFF2-40B4-BE49-F238E27FC236}">
                    <a16:creationId xmlns:a16="http://schemas.microsoft.com/office/drawing/2014/main" id="{C4C7E1E5-645B-41C1-8149-CB244BD08A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7963" y="1038225"/>
                <a:ext cx="71438" cy="49213"/>
              </a:xfrm>
              <a:custGeom>
                <a:avLst/>
                <a:gdLst/>
                <a:ahLst/>
                <a:cxnLst>
                  <a:cxn ang="0">
                    <a:pos x="40" y="31"/>
                  </a:cxn>
                  <a:cxn ang="0">
                    <a:pos x="22" y="36"/>
                  </a:cxn>
                  <a:cxn ang="0">
                    <a:pos x="0" y="28"/>
                  </a:cxn>
                  <a:cxn ang="0">
                    <a:pos x="6" y="23"/>
                  </a:cxn>
                  <a:cxn ang="0">
                    <a:pos x="24" y="23"/>
                  </a:cxn>
                  <a:cxn ang="0">
                    <a:pos x="17" y="22"/>
                  </a:cxn>
                  <a:cxn ang="0">
                    <a:pos x="17" y="16"/>
                  </a:cxn>
                  <a:cxn ang="0">
                    <a:pos x="43" y="8"/>
                  </a:cxn>
                  <a:cxn ang="0">
                    <a:pos x="51" y="0"/>
                  </a:cxn>
                  <a:cxn ang="0">
                    <a:pos x="52" y="5"/>
                  </a:cxn>
                  <a:cxn ang="0">
                    <a:pos x="48" y="11"/>
                  </a:cxn>
                  <a:cxn ang="0">
                    <a:pos x="28" y="23"/>
                  </a:cxn>
                  <a:cxn ang="0">
                    <a:pos x="53" y="29"/>
                  </a:cxn>
                  <a:cxn ang="0">
                    <a:pos x="40" y="31"/>
                  </a:cxn>
                </a:cxnLst>
                <a:rect l="0" t="0" r="r" b="b"/>
                <a:pathLst>
                  <a:path w="53" h="36">
                    <a:moveTo>
                      <a:pt x="40" y="31"/>
                    </a:moveTo>
                    <a:cubicBezTo>
                      <a:pt x="34" y="31"/>
                      <a:pt x="27" y="36"/>
                      <a:pt x="22" y="36"/>
                    </a:cubicBezTo>
                    <a:cubicBezTo>
                      <a:pt x="19" y="36"/>
                      <a:pt x="1" y="28"/>
                      <a:pt x="0" y="28"/>
                    </a:cubicBezTo>
                    <a:cubicBezTo>
                      <a:pt x="3" y="26"/>
                      <a:pt x="4" y="25"/>
                      <a:pt x="6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19" y="21"/>
                      <a:pt x="21" y="20"/>
                      <a:pt x="17" y="22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30" y="16"/>
                      <a:pt x="30" y="8"/>
                      <a:pt x="43" y="8"/>
                    </a:cubicBezTo>
                    <a:cubicBezTo>
                      <a:pt x="44" y="4"/>
                      <a:pt x="47" y="0"/>
                      <a:pt x="51" y="0"/>
                    </a:cubicBezTo>
                    <a:cubicBezTo>
                      <a:pt x="52" y="0"/>
                      <a:pt x="52" y="4"/>
                      <a:pt x="52" y="5"/>
                    </a:cubicBezTo>
                    <a:cubicBezTo>
                      <a:pt x="50" y="7"/>
                      <a:pt x="48" y="9"/>
                      <a:pt x="48" y="11"/>
                    </a:cubicBezTo>
                    <a:cubicBezTo>
                      <a:pt x="41" y="16"/>
                      <a:pt x="32" y="18"/>
                      <a:pt x="28" y="23"/>
                    </a:cubicBezTo>
                    <a:cubicBezTo>
                      <a:pt x="40" y="24"/>
                      <a:pt x="43" y="25"/>
                      <a:pt x="53" y="29"/>
                    </a:cubicBezTo>
                    <a:cubicBezTo>
                      <a:pt x="49" y="32"/>
                      <a:pt x="45" y="31"/>
                      <a:pt x="40" y="31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61" name="Freeform 164">
                <a:extLst>
                  <a:ext uri="{FF2B5EF4-FFF2-40B4-BE49-F238E27FC236}">
                    <a16:creationId xmlns:a16="http://schemas.microsoft.com/office/drawing/2014/main" id="{19675B59-BE75-4473-A5FC-3D239EE89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438" y="1244600"/>
                <a:ext cx="128588" cy="49213"/>
              </a:xfrm>
              <a:custGeom>
                <a:avLst/>
                <a:gdLst/>
                <a:ahLst/>
                <a:cxnLst>
                  <a:cxn ang="0">
                    <a:pos x="77" y="29"/>
                  </a:cxn>
                  <a:cxn ang="0">
                    <a:pos x="66" y="34"/>
                  </a:cxn>
                  <a:cxn ang="0">
                    <a:pos x="58" y="29"/>
                  </a:cxn>
                  <a:cxn ang="0">
                    <a:pos x="50" y="32"/>
                  </a:cxn>
                  <a:cxn ang="0">
                    <a:pos x="40" y="36"/>
                  </a:cxn>
                  <a:cxn ang="0">
                    <a:pos x="32" y="31"/>
                  </a:cxn>
                  <a:cxn ang="0">
                    <a:pos x="22" y="38"/>
                  </a:cxn>
                  <a:cxn ang="0">
                    <a:pos x="0" y="18"/>
                  </a:cxn>
                  <a:cxn ang="0">
                    <a:pos x="20" y="0"/>
                  </a:cxn>
                  <a:cxn ang="0">
                    <a:pos x="47" y="15"/>
                  </a:cxn>
                  <a:cxn ang="0">
                    <a:pos x="54" y="3"/>
                  </a:cxn>
                  <a:cxn ang="0">
                    <a:pos x="97" y="15"/>
                  </a:cxn>
                  <a:cxn ang="0">
                    <a:pos x="89" y="29"/>
                  </a:cxn>
                  <a:cxn ang="0">
                    <a:pos x="77" y="29"/>
                  </a:cxn>
                </a:cxnLst>
                <a:rect l="0" t="0" r="r" b="b"/>
                <a:pathLst>
                  <a:path w="97" h="38">
                    <a:moveTo>
                      <a:pt x="77" y="29"/>
                    </a:moveTo>
                    <a:cubicBezTo>
                      <a:pt x="74" y="29"/>
                      <a:pt x="72" y="34"/>
                      <a:pt x="66" y="34"/>
                    </a:cubicBezTo>
                    <a:cubicBezTo>
                      <a:pt x="63" y="34"/>
                      <a:pt x="62" y="29"/>
                      <a:pt x="58" y="29"/>
                    </a:cubicBezTo>
                    <a:cubicBezTo>
                      <a:pt x="55" y="29"/>
                      <a:pt x="53" y="32"/>
                      <a:pt x="50" y="32"/>
                    </a:cubicBezTo>
                    <a:cubicBezTo>
                      <a:pt x="47" y="32"/>
                      <a:pt x="44" y="36"/>
                      <a:pt x="40" y="36"/>
                    </a:cubicBezTo>
                    <a:cubicBezTo>
                      <a:pt x="36" y="36"/>
                      <a:pt x="34" y="34"/>
                      <a:pt x="32" y="31"/>
                    </a:cubicBezTo>
                    <a:cubicBezTo>
                      <a:pt x="29" y="34"/>
                      <a:pt x="27" y="38"/>
                      <a:pt x="22" y="38"/>
                    </a:cubicBezTo>
                    <a:cubicBezTo>
                      <a:pt x="11" y="38"/>
                      <a:pt x="0" y="29"/>
                      <a:pt x="0" y="18"/>
                    </a:cubicBezTo>
                    <a:cubicBezTo>
                      <a:pt x="0" y="8"/>
                      <a:pt x="11" y="0"/>
                      <a:pt x="20" y="0"/>
                    </a:cubicBezTo>
                    <a:cubicBezTo>
                      <a:pt x="34" y="0"/>
                      <a:pt x="35" y="15"/>
                      <a:pt x="47" y="15"/>
                    </a:cubicBezTo>
                    <a:cubicBezTo>
                      <a:pt x="47" y="8"/>
                      <a:pt x="49" y="3"/>
                      <a:pt x="54" y="3"/>
                    </a:cubicBezTo>
                    <a:cubicBezTo>
                      <a:pt x="62" y="3"/>
                      <a:pt x="88" y="12"/>
                      <a:pt x="97" y="15"/>
                    </a:cubicBezTo>
                    <a:cubicBezTo>
                      <a:pt x="95" y="21"/>
                      <a:pt x="89" y="26"/>
                      <a:pt x="89" y="29"/>
                    </a:cubicBezTo>
                    <a:lnTo>
                      <a:pt x="77" y="29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62" name="Freeform 165">
                <a:extLst>
                  <a:ext uri="{FF2B5EF4-FFF2-40B4-BE49-F238E27FC236}">
                    <a16:creationId xmlns:a16="http://schemas.microsoft.com/office/drawing/2014/main" id="{12A08FE3-7CF7-4575-9CB5-CE8D99524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4425" y="2252663"/>
                <a:ext cx="34925" cy="17463"/>
              </a:xfrm>
              <a:custGeom>
                <a:avLst/>
                <a:gdLst/>
                <a:ahLst/>
                <a:cxnLst>
                  <a:cxn ang="0">
                    <a:pos x="5" y="13"/>
                  </a:cxn>
                  <a:cxn ang="0">
                    <a:pos x="2" y="11"/>
                  </a:cxn>
                  <a:cxn ang="0">
                    <a:pos x="0" y="9"/>
                  </a:cxn>
                  <a:cxn ang="0">
                    <a:pos x="26" y="0"/>
                  </a:cxn>
                  <a:cxn ang="0">
                    <a:pos x="20" y="4"/>
                  </a:cxn>
                  <a:cxn ang="0">
                    <a:pos x="19" y="8"/>
                  </a:cxn>
                  <a:cxn ang="0">
                    <a:pos x="5" y="13"/>
                  </a:cxn>
                </a:cxnLst>
                <a:rect l="0" t="0" r="r" b="b"/>
                <a:pathLst>
                  <a:path w="26" h="13">
                    <a:moveTo>
                      <a:pt x="5" y="13"/>
                    </a:moveTo>
                    <a:cubicBezTo>
                      <a:pt x="4" y="13"/>
                      <a:pt x="2" y="12"/>
                      <a:pt x="2" y="11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7" y="6"/>
                      <a:pt x="18" y="1"/>
                      <a:pt x="26" y="0"/>
                    </a:cubicBezTo>
                    <a:cubicBezTo>
                      <a:pt x="25" y="4"/>
                      <a:pt x="22" y="2"/>
                      <a:pt x="20" y="4"/>
                    </a:cubicBezTo>
                    <a:cubicBezTo>
                      <a:pt x="18" y="4"/>
                      <a:pt x="19" y="7"/>
                      <a:pt x="19" y="8"/>
                    </a:cubicBezTo>
                    <a:cubicBezTo>
                      <a:pt x="18" y="11"/>
                      <a:pt x="9" y="13"/>
                      <a:pt x="5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63" name="Freeform 166">
                <a:extLst>
                  <a:ext uri="{FF2B5EF4-FFF2-40B4-BE49-F238E27FC236}">
                    <a16:creationId xmlns:a16="http://schemas.microsoft.com/office/drawing/2014/main" id="{1DAAFCA7-07B0-411A-8E96-90606750FA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188" y="1463675"/>
                <a:ext cx="34925" cy="25400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1" y="0"/>
                  </a:cxn>
                  <a:cxn ang="0">
                    <a:pos x="26" y="6"/>
                  </a:cxn>
                  <a:cxn ang="0">
                    <a:pos x="26" y="12"/>
                  </a:cxn>
                  <a:cxn ang="0">
                    <a:pos x="8" y="19"/>
                  </a:cxn>
                  <a:cxn ang="0">
                    <a:pos x="0" y="14"/>
                  </a:cxn>
                  <a:cxn ang="0">
                    <a:pos x="5" y="4"/>
                  </a:cxn>
                </a:cxnLst>
                <a:rect l="0" t="0" r="r" b="b"/>
                <a:pathLst>
                  <a:path w="26" h="19">
                    <a:moveTo>
                      <a:pt x="5" y="4"/>
                    </a:moveTo>
                    <a:cubicBezTo>
                      <a:pt x="8" y="4"/>
                      <a:pt x="8" y="0"/>
                      <a:pt x="11" y="0"/>
                    </a:cubicBezTo>
                    <a:cubicBezTo>
                      <a:pt x="17" y="0"/>
                      <a:pt x="20" y="5"/>
                      <a:pt x="26" y="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0" y="15"/>
                      <a:pt x="15" y="19"/>
                      <a:pt x="8" y="19"/>
                    </a:cubicBezTo>
                    <a:cubicBezTo>
                      <a:pt x="2" y="19"/>
                      <a:pt x="0" y="19"/>
                      <a:pt x="0" y="14"/>
                    </a:cubicBezTo>
                    <a:cubicBezTo>
                      <a:pt x="0" y="12"/>
                      <a:pt x="4" y="4"/>
                      <a:pt x="5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64" name="Freeform 167">
                <a:extLst>
                  <a:ext uri="{FF2B5EF4-FFF2-40B4-BE49-F238E27FC236}">
                    <a16:creationId xmlns:a16="http://schemas.microsoft.com/office/drawing/2014/main" id="{7D542D67-29EB-4A34-89E5-695F79FB3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400" y="1433513"/>
                <a:ext cx="26988" cy="25400"/>
              </a:xfrm>
              <a:custGeom>
                <a:avLst/>
                <a:gdLst/>
                <a:ahLst/>
                <a:cxnLst>
                  <a:cxn ang="0">
                    <a:pos x="21" y="17"/>
                  </a:cxn>
                  <a:cxn ang="0">
                    <a:pos x="15" y="19"/>
                  </a:cxn>
                  <a:cxn ang="0">
                    <a:pos x="0" y="8"/>
                  </a:cxn>
                  <a:cxn ang="0">
                    <a:pos x="21" y="17"/>
                  </a:cxn>
                </a:cxnLst>
                <a:rect l="0" t="0" r="r" b="b"/>
                <a:pathLst>
                  <a:path w="21" h="20">
                    <a:moveTo>
                      <a:pt x="21" y="17"/>
                    </a:moveTo>
                    <a:cubicBezTo>
                      <a:pt x="21" y="20"/>
                      <a:pt x="15" y="19"/>
                      <a:pt x="15" y="19"/>
                    </a:cubicBezTo>
                    <a:cubicBezTo>
                      <a:pt x="10" y="19"/>
                      <a:pt x="0" y="14"/>
                      <a:pt x="0" y="8"/>
                    </a:cubicBezTo>
                    <a:cubicBezTo>
                      <a:pt x="0" y="0"/>
                      <a:pt x="21" y="8"/>
                      <a:pt x="21" y="17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65" name="Freeform 168">
                <a:extLst>
                  <a:ext uri="{FF2B5EF4-FFF2-40B4-BE49-F238E27FC236}">
                    <a16:creationId xmlns:a16="http://schemas.microsoft.com/office/drawing/2014/main" id="{D780CAA1-A009-4DC8-850D-1F13B443E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9900" y="1338263"/>
                <a:ext cx="25400" cy="17463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19" y="8"/>
                  </a:cxn>
                  <a:cxn ang="0">
                    <a:pos x="8" y="0"/>
                  </a:cxn>
                  <a:cxn ang="0">
                    <a:pos x="2" y="9"/>
                  </a:cxn>
                  <a:cxn ang="0">
                    <a:pos x="2" y="13"/>
                  </a:cxn>
                </a:cxnLst>
                <a:rect l="0" t="0" r="r" b="b"/>
                <a:pathLst>
                  <a:path w="19" h="13">
                    <a:moveTo>
                      <a:pt x="2" y="13"/>
                    </a:moveTo>
                    <a:cubicBezTo>
                      <a:pt x="7" y="13"/>
                      <a:pt x="17" y="10"/>
                      <a:pt x="19" y="8"/>
                    </a:cubicBezTo>
                    <a:cubicBezTo>
                      <a:pt x="15" y="5"/>
                      <a:pt x="13" y="0"/>
                      <a:pt x="8" y="0"/>
                    </a:cubicBezTo>
                    <a:cubicBezTo>
                      <a:pt x="4" y="0"/>
                      <a:pt x="2" y="5"/>
                      <a:pt x="2" y="9"/>
                    </a:cubicBezTo>
                    <a:cubicBezTo>
                      <a:pt x="2" y="10"/>
                      <a:pt x="0" y="13"/>
                      <a:pt x="2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66" name="Freeform 169">
                <a:extLst>
                  <a:ext uri="{FF2B5EF4-FFF2-40B4-BE49-F238E27FC236}">
                    <a16:creationId xmlns:a16="http://schemas.microsoft.com/office/drawing/2014/main" id="{BBC7052D-2BCF-4CD9-9FDF-4C601F77B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7825" y="1320800"/>
                <a:ext cx="53975" cy="22225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21" y="0"/>
                  </a:cxn>
                  <a:cxn ang="0">
                    <a:pos x="41" y="17"/>
                  </a:cxn>
                  <a:cxn ang="0">
                    <a:pos x="28" y="17"/>
                  </a:cxn>
                  <a:cxn ang="0">
                    <a:pos x="2" y="11"/>
                  </a:cxn>
                  <a:cxn ang="0">
                    <a:pos x="0" y="13"/>
                  </a:cxn>
                </a:cxnLst>
                <a:rect l="0" t="0" r="r" b="b"/>
                <a:pathLst>
                  <a:path w="41" h="17">
                    <a:moveTo>
                      <a:pt x="0" y="13"/>
                    </a:moveTo>
                    <a:cubicBezTo>
                      <a:pt x="5" y="6"/>
                      <a:pt x="11" y="0"/>
                      <a:pt x="21" y="0"/>
                    </a:cubicBezTo>
                    <a:cubicBezTo>
                      <a:pt x="32" y="0"/>
                      <a:pt x="41" y="7"/>
                      <a:pt x="41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0" y="13"/>
                      <a:pt x="10" y="14"/>
                      <a:pt x="2" y="11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67" name="Freeform 170">
                <a:extLst>
                  <a:ext uri="{FF2B5EF4-FFF2-40B4-BE49-F238E27FC236}">
                    <a16:creationId xmlns:a16="http://schemas.microsoft.com/office/drawing/2014/main" id="{E6297B83-AB3E-4AC7-A624-F87E5B2BF2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2600" y="1266825"/>
                <a:ext cx="74613" cy="26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9"/>
                  </a:cxn>
                  <a:cxn ang="0">
                    <a:pos x="56" y="13"/>
                  </a:cxn>
                  <a:cxn ang="0">
                    <a:pos x="37" y="20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cubicBezTo>
                      <a:pt x="4" y="3"/>
                      <a:pt x="50" y="9"/>
                      <a:pt x="52" y="9"/>
                    </a:cubicBezTo>
                    <a:cubicBezTo>
                      <a:pt x="55" y="9"/>
                      <a:pt x="56" y="11"/>
                      <a:pt x="56" y="13"/>
                    </a:cubicBezTo>
                    <a:cubicBezTo>
                      <a:pt x="56" y="18"/>
                      <a:pt x="44" y="20"/>
                      <a:pt x="37" y="20"/>
                    </a:cubicBezTo>
                    <a:cubicBezTo>
                      <a:pt x="25" y="20"/>
                      <a:pt x="4" y="14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68" name="Freeform 171">
                <a:extLst>
                  <a:ext uri="{FF2B5EF4-FFF2-40B4-BE49-F238E27FC236}">
                    <a16:creationId xmlns:a16="http://schemas.microsoft.com/office/drawing/2014/main" id="{51F6130F-312F-4F78-9246-D199D5786E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6238" y="1303338"/>
                <a:ext cx="15875" cy="17463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5" y="13"/>
                  </a:cxn>
                  <a:cxn ang="0">
                    <a:pos x="0" y="7"/>
                  </a:cxn>
                  <a:cxn ang="0">
                    <a:pos x="12" y="7"/>
                  </a:cxn>
                </a:cxnLst>
                <a:rect l="0" t="0" r="r" b="b"/>
                <a:pathLst>
                  <a:path w="12" h="13">
                    <a:moveTo>
                      <a:pt x="12" y="7"/>
                    </a:moveTo>
                    <a:cubicBezTo>
                      <a:pt x="12" y="11"/>
                      <a:pt x="8" y="13"/>
                      <a:pt x="5" y="13"/>
                    </a:cubicBezTo>
                    <a:cubicBezTo>
                      <a:pt x="0" y="13"/>
                      <a:pt x="0" y="11"/>
                      <a:pt x="0" y="7"/>
                    </a:cubicBezTo>
                    <a:cubicBezTo>
                      <a:pt x="0" y="0"/>
                      <a:pt x="12" y="1"/>
                      <a:pt x="12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</p:grpSp>
      </p:grpSp>
      <p:grpSp>
        <p:nvGrpSpPr>
          <p:cNvPr id="569" name="Group 279">
            <a:extLst>
              <a:ext uri="{FF2B5EF4-FFF2-40B4-BE49-F238E27FC236}">
                <a16:creationId xmlns:a16="http://schemas.microsoft.com/office/drawing/2014/main" id="{F79707FC-4647-4DA9-8057-23C13826149E}"/>
              </a:ext>
            </a:extLst>
          </p:cNvPr>
          <p:cNvGrpSpPr/>
          <p:nvPr/>
        </p:nvGrpSpPr>
        <p:grpSpPr>
          <a:xfrm>
            <a:off x="4417916" y="4064822"/>
            <a:ext cx="222784" cy="222784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570" name="Teardrop 569">
              <a:extLst>
                <a:ext uri="{FF2B5EF4-FFF2-40B4-BE49-F238E27FC236}">
                  <a16:creationId xmlns:a16="http://schemas.microsoft.com/office/drawing/2014/main" id="{B2F721FA-360B-4951-B17E-7BE9984ADDB9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rgbClr val="9BB955"/>
            </a:solidFill>
            <a:ln w="25400" cap="flat" cmpd="sng" algn="ctr">
              <a:noFill/>
              <a:prstDash val="solid"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8377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endParaRPr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6B8726C4-D042-4684-8AE4-688C95A48959}"/>
                </a:ext>
              </a:extLst>
            </p:cNvPr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8377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75" b="1" i="0" u="none" strike="noStrike" kern="0" cap="none" spc="0" normalizeH="0" baseline="0" noProof="0" dirty="0">
                <a:ln>
                  <a:noFill/>
                </a:ln>
                <a:solidFill>
                  <a:srgbClr val="9BB955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endParaRPr>
            </a:p>
          </p:txBody>
        </p:sp>
      </p:grpSp>
      <p:grpSp>
        <p:nvGrpSpPr>
          <p:cNvPr id="572" name="Group 279">
            <a:extLst>
              <a:ext uri="{FF2B5EF4-FFF2-40B4-BE49-F238E27FC236}">
                <a16:creationId xmlns:a16="http://schemas.microsoft.com/office/drawing/2014/main" id="{7B7300FF-26D3-4295-9C30-2B0750778EBB}"/>
              </a:ext>
            </a:extLst>
          </p:cNvPr>
          <p:cNvGrpSpPr/>
          <p:nvPr/>
        </p:nvGrpSpPr>
        <p:grpSpPr>
          <a:xfrm>
            <a:off x="8285312" y="3076971"/>
            <a:ext cx="222784" cy="222784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573" name="Teardrop 572">
              <a:extLst>
                <a:ext uri="{FF2B5EF4-FFF2-40B4-BE49-F238E27FC236}">
                  <a16:creationId xmlns:a16="http://schemas.microsoft.com/office/drawing/2014/main" id="{71598785-64CB-4258-8A70-5FEAD59643EA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rgbClr val="F19B14"/>
            </a:solidFill>
            <a:ln w="25400" cap="flat" cmpd="sng" algn="ctr">
              <a:noFill/>
              <a:prstDash val="solid"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8377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93" b="0" i="0" u="none" strike="noStrike" kern="0" cap="none" spc="0" normalizeH="0" baseline="0" noProof="0" dirty="0">
                <a:ln>
                  <a:noFill/>
                </a:ln>
                <a:solidFill>
                  <a:srgbClr val="F19B14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endParaRPr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4285C0AA-955A-412B-A7D4-ED8A67D82856}"/>
                </a:ext>
              </a:extLst>
            </p:cNvPr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8377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31" b="1" i="0" u="none" strike="noStrike" kern="0" cap="none" spc="0" normalizeH="0" baseline="0" noProof="0" dirty="0">
                <a:ln>
                  <a:noFill/>
                </a:ln>
                <a:solidFill>
                  <a:srgbClr val="F19B14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endParaRPr>
            </a:p>
          </p:txBody>
        </p:sp>
      </p:grpSp>
      <p:grpSp>
        <p:nvGrpSpPr>
          <p:cNvPr id="575" name="Group 279">
            <a:extLst>
              <a:ext uri="{FF2B5EF4-FFF2-40B4-BE49-F238E27FC236}">
                <a16:creationId xmlns:a16="http://schemas.microsoft.com/office/drawing/2014/main" id="{F534E856-E866-4A0A-B7B9-A47A4FB8C22B}"/>
              </a:ext>
            </a:extLst>
          </p:cNvPr>
          <p:cNvGrpSpPr/>
          <p:nvPr/>
        </p:nvGrpSpPr>
        <p:grpSpPr>
          <a:xfrm>
            <a:off x="5418338" y="2841113"/>
            <a:ext cx="222784" cy="222784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576" name="Teardrop 575">
              <a:extLst>
                <a:ext uri="{FF2B5EF4-FFF2-40B4-BE49-F238E27FC236}">
                  <a16:creationId xmlns:a16="http://schemas.microsoft.com/office/drawing/2014/main" id="{BD91B5A2-225D-4D38-B60D-F43415D3135B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rgbClr val="BE382C"/>
            </a:solidFill>
            <a:ln w="25400" cap="flat" cmpd="sng" algn="ctr">
              <a:noFill/>
              <a:prstDash val="solid"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8377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75" b="0" i="0" u="none" strike="noStrike" kern="0" cap="none" spc="0" normalizeH="0" baseline="0" noProof="0" dirty="0">
                <a:ln>
                  <a:noFill/>
                </a:ln>
                <a:solidFill>
                  <a:srgbClr val="F19B14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endParaRPr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BDF16B5B-214F-4CD6-BA16-B0777DF69A95}"/>
                </a:ext>
              </a:extLst>
            </p:cNvPr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8377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31" b="1" i="0" u="none" strike="noStrike" kern="0" cap="none" spc="0" normalizeH="0" baseline="0" noProof="0" dirty="0">
                <a:ln>
                  <a:noFill/>
                </a:ln>
                <a:solidFill>
                  <a:srgbClr val="BE382C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578" name="TextBox 577">
            <a:extLst>
              <a:ext uri="{FF2B5EF4-FFF2-40B4-BE49-F238E27FC236}">
                <a16:creationId xmlns:a16="http://schemas.microsoft.com/office/drawing/2014/main" id="{9CBA6CDB-F974-448D-A667-DCAB1BF16651}"/>
              </a:ext>
            </a:extLst>
          </p:cNvPr>
          <p:cNvSpPr txBox="1"/>
          <p:nvPr/>
        </p:nvSpPr>
        <p:spPr bwMode="gray">
          <a:xfrm>
            <a:off x="3642335" y="4033663"/>
            <a:ext cx="677872" cy="3029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49" b="1" i="0" u="none" strike="noStrike" kern="0" cap="none" spc="0" normalizeH="0" baseline="0" noProof="0" dirty="0">
                <a:ln>
                  <a:noFill/>
                </a:ln>
                <a:solidFill>
                  <a:srgbClr val="9BB955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rPr>
              <a:t>Brazil</a:t>
            </a:r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C1890D80-5554-450E-862E-265881D01E33}"/>
              </a:ext>
            </a:extLst>
          </p:cNvPr>
          <p:cNvSpPr txBox="1"/>
          <p:nvPr/>
        </p:nvSpPr>
        <p:spPr bwMode="gray">
          <a:xfrm>
            <a:off x="4662024" y="4033663"/>
            <a:ext cx="993477" cy="3029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377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2" b="1" i="0" u="none" strike="noStrike" kern="0" cap="none" spc="0" normalizeH="0" baseline="0" noProof="0" dirty="0">
                <a:ln>
                  <a:noFill/>
                </a:ln>
                <a:solidFill>
                  <a:srgbClr val="9BB955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rPr>
              <a:t>€425K</a:t>
            </a:r>
          </a:p>
          <a:p>
            <a:pPr marL="0" marR="0" lvl="0" indent="0" algn="ctr" defTabSz="8377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" b="1" i="0" u="none" strike="noStrike" kern="0" cap="none" spc="0" normalizeH="0" baseline="0" noProof="0" dirty="0">
                <a:ln>
                  <a:noFill/>
                </a:ln>
                <a:solidFill>
                  <a:srgbClr val="9BB955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rPr>
              <a:t>Increase in Profit*</a:t>
            </a:r>
          </a:p>
        </p:txBody>
      </p:sp>
      <p:sp>
        <p:nvSpPr>
          <p:cNvPr id="580" name="Rounded Rectangle 76">
            <a:extLst>
              <a:ext uri="{FF2B5EF4-FFF2-40B4-BE49-F238E27FC236}">
                <a16:creationId xmlns:a16="http://schemas.microsoft.com/office/drawing/2014/main" id="{9A93817D-6A75-4F88-A6B2-AAE88E09D13C}"/>
              </a:ext>
            </a:extLst>
          </p:cNvPr>
          <p:cNvSpPr>
            <a:spLocks noChangeAspect="1"/>
          </p:cNvSpPr>
          <p:nvPr/>
        </p:nvSpPr>
        <p:spPr>
          <a:xfrm>
            <a:off x="5012447" y="4853880"/>
            <a:ext cx="162575" cy="157921"/>
          </a:xfrm>
          <a:prstGeom prst="round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377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24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  <a:cs typeface="Times New Roman" pitchFamily="18" charset="0"/>
            </a:endParaRPr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2B571B95-51B6-4237-A02E-146EBF186481}"/>
              </a:ext>
            </a:extLst>
          </p:cNvPr>
          <p:cNvSpPr/>
          <p:nvPr/>
        </p:nvSpPr>
        <p:spPr bwMode="gray">
          <a:xfrm>
            <a:off x="2944069" y="5216770"/>
            <a:ext cx="2958194" cy="223042"/>
          </a:xfrm>
          <a:prstGeom prst="rect">
            <a:avLst/>
          </a:prstGeom>
          <a:solidFill>
            <a:srgbClr val="FFFFFF"/>
          </a:solidFill>
          <a:ln w="3175">
            <a:solidFill>
              <a:srgbClr val="9BB9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Reduce spends on Bronze and Non Potential segments and reallocate to higher value segments</a:t>
            </a:r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FF11F572-3E3C-4CF5-B523-FCF0DD8C101F}"/>
              </a:ext>
            </a:extLst>
          </p:cNvPr>
          <p:cNvSpPr/>
          <p:nvPr/>
        </p:nvSpPr>
        <p:spPr bwMode="gray">
          <a:xfrm>
            <a:off x="2944069" y="5470292"/>
            <a:ext cx="2958194" cy="223042"/>
          </a:xfrm>
          <a:prstGeom prst="rect">
            <a:avLst/>
          </a:prstGeom>
          <a:solidFill>
            <a:srgbClr val="FFFFFF"/>
          </a:solidFill>
          <a:ln w="3175">
            <a:solidFill>
              <a:srgbClr val="9BB9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Identify opportunities to do multiple targeting &amp; continue providing calls in both hospital and office based setting</a:t>
            </a:r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BEF3AA1B-37FB-41C4-82C4-D3136DE29C98}"/>
              </a:ext>
            </a:extLst>
          </p:cNvPr>
          <p:cNvSpPr/>
          <p:nvPr/>
        </p:nvSpPr>
        <p:spPr bwMode="gray">
          <a:xfrm>
            <a:off x="2944069" y="5723812"/>
            <a:ext cx="2958194" cy="223042"/>
          </a:xfrm>
          <a:prstGeom prst="rect">
            <a:avLst/>
          </a:prstGeom>
          <a:solidFill>
            <a:srgbClr val="FFFFFF"/>
          </a:solidFill>
          <a:ln w="3175">
            <a:solidFill>
              <a:srgbClr val="9BB9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Recommend a cap on maximum monetary discount availed per patient</a:t>
            </a:r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7FB23B13-CD60-42FC-A2FB-D2F1DA6C48E8}"/>
              </a:ext>
            </a:extLst>
          </p:cNvPr>
          <p:cNvSpPr/>
          <p:nvPr/>
        </p:nvSpPr>
        <p:spPr bwMode="gray">
          <a:xfrm flipH="1">
            <a:off x="2713562" y="5216770"/>
            <a:ext cx="233678" cy="223042"/>
          </a:xfrm>
          <a:prstGeom prst="rect">
            <a:avLst/>
          </a:prstGeom>
          <a:solidFill>
            <a:srgbClr val="9BB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5" name="Rectangle 584">
            <a:extLst>
              <a:ext uri="{FF2B5EF4-FFF2-40B4-BE49-F238E27FC236}">
                <a16:creationId xmlns:a16="http://schemas.microsoft.com/office/drawing/2014/main" id="{2B76AD96-83D7-4A78-A429-3514FB262641}"/>
              </a:ext>
            </a:extLst>
          </p:cNvPr>
          <p:cNvSpPr/>
          <p:nvPr/>
        </p:nvSpPr>
        <p:spPr bwMode="gray">
          <a:xfrm flipH="1">
            <a:off x="2713562" y="5470292"/>
            <a:ext cx="233678" cy="223042"/>
          </a:xfrm>
          <a:prstGeom prst="rect">
            <a:avLst/>
          </a:prstGeom>
          <a:solidFill>
            <a:srgbClr val="9BB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74DEF035-CCEB-4F71-B87D-7818C6030280}"/>
              </a:ext>
            </a:extLst>
          </p:cNvPr>
          <p:cNvSpPr/>
          <p:nvPr/>
        </p:nvSpPr>
        <p:spPr bwMode="gray">
          <a:xfrm flipH="1">
            <a:off x="2713562" y="5723812"/>
            <a:ext cx="233678" cy="223042"/>
          </a:xfrm>
          <a:prstGeom prst="rect">
            <a:avLst/>
          </a:prstGeom>
          <a:solidFill>
            <a:srgbClr val="9BB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87" name="Group 586">
            <a:extLst>
              <a:ext uri="{FF2B5EF4-FFF2-40B4-BE49-F238E27FC236}">
                <a16:creationId xmlns:a16="http://schemas.microsoft.com/office/drawing/2014/main" id="{C3974D62-CB37-4322-8891-8EF6D2AD6A2A}"/>
              </a:ext>
            </a:extLst>
          </p:cNvPr>
          <p:cNvGrpSpPr/>
          <p:nvPr/>
        </p:nvGrpSpPr>
        <p:grpSpPr>
          <a:xfrm>
            <a:off x="2890958" y="4525213"/>
            <a:ext cx="1275868" cy="210824"/>
            <a:chOff x="1411749" y="4778789"/>
            <a:chExt cx="1571008" cy="259593"/>
          </a:xfrm>
        </p:grpSpPr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D1AF8B53-787D-4ACE-B1F2-4593D4BAD473}"/>
                </a:ext>
              </a:extLst>
            </p:cNvPr>
            <p:cNvSpPr/>
            <p:nvPr/>
          </p:nvSpPr>
          <p:spPr bwMode="gray">
            <a:xfrm>
              <a:off x="1668696" y="4778789"/>
              <a:ext cx="1314061" cy="256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31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National Budget</a:t>
              </a:r>
            </a:p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Fixed</a:t>
              </a:r>
            </a:p>
          </p:txBody>
        </p:sp>
        <p:pic>
          <p:nvPicPr>
            <p:cNvPr id="589" name="Picture 588">
              <a:extLst>
                <a:ext uri="{FF2B5EF4-FFF2-40B4-BE49-F238E27FC236}">
                  <a16:creationId xmlns:a16="http://schemas.microsoft.com/office/drawing/2014/main" id="{21EC9B99-AEB0-4060-8CC3-3BDBA8FB3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1749" y="4778789"/>
              <a:ext cx="259593" cy="259593"/>
            </a:xfrm>
            <a:prstGeom prst="rect">
              <a:avLst/>
            </a:prstGeom>
          </p:spPr>
        </p:pic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511CB4EB-14D2-4420-9360-318285595674}"/>
              </a:ext>
            </a:extLst>
          </p:cNvPr>
          <p:cNvGrpSpPr/>
          <p:nvPr/>
        </p:nvGrpSpPr>
        <p:grpSpPr>
          <a:xfrm>
            <a:off x="4353562" y="4525214"/>
            <a:ext cx="1614322" cy="207933"/>
            <a:chOff x="3212689" y="4778789"/>
            <a:chExt cx="1987753" cy="256032"/>
          </a:xfrm>
        </p:grpSpPr>
        <p:pic>
          <p:nvPicPr>
            <p:cNvPr id="591" name="Picture 590">
              <a:extLst>
                <a:ext uri="{FF2B5EF4-FFF2-40B4-BE49-F238E27FC236}">
                  <a16:creationId xmlns:a16="http://schemas.microsoft.com/office/drawing/2014/main" id="{297BB011-9579-4D7C-8EC2-0F6AC15CC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689" y="4778789"/>
              <a:ext cx="256032" cy="256032"/>
            </a:xfrm>
            <a:prstGeom prst="rect">
              <a:avLst/>
            </a:prstGeom>
          </p:spPr>
        </p:pic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77902055-F485-4CBE-9436-5DE3CA5413C1}"/>
                </a:ext>
              </a:extLst>
            </p:cNvPr>
            <p:cNvSpPr/>
            <p:nvPr/>
          </p:nvSpPr>
          <p:spPr bwMode="gray">
            <a:xfrm>
              <a:off x="3465406" y="4778789"/>
              <a:ext cx="1735036" cy="256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31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Other channels budget</a:t>
              </a:r>
            </a:p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Fixed</a:t>
              </a:r>
            </a:p>
          </p:txBody>
        </p: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41BA42B7-3CE8-4904-9AC1-4DD28B3B1315}"/>
              </a:ext>
            </a:extLst>
          </p:cNvPr>
          <p:cNvGrpSpPr/>
          <p:nvPr/>
        </p:nvGrpSpPr>
        <p:grpSpPr>
          <a:xfrm>
            <a:off x="2890956" y="4880063"/>
            <a:ext cx="2137694" cy="207933"/>
            <a:chOff x="1411749" y="5337649"/>
            <a:chExt cx="2632193" cy="256032"/>
          </a:xfrm>
        </p:grpSpPr>
        <p:pic>
          <p:nvPicPr>
            <p:cNvPr id="594" name="Picture 593">
              <a:extLst>
                <a:ext uri="{FF2B5EF4-FFF2-40B4-BE49-F238E27FC236}">
                  <a16:creationId xmlns:a16="http://schemas.microsoft.com/office/drawing/2014/main" id="{074BF997-C107-4CF1-9C99-95D53CDB8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1749" y="5337649"/>
              <a:ext cx="256032" cy="256032"/>
            </a:xfrm>
            <a:prstGeom prst="rect">
              <a:avLst/>
            </a:prstGeom>
          </p:spPr>
        </p:pic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BE360BAE-8F93-498F-AE8D-DBAC422514CD}"/>
                </a:ext>
              </a:extLst>
            </p:cNvPr>
            <p:cNvSpPr/>
            <p:nvPr/>
          </p:nvSpPr>
          <p:spPr bwMode="gray">
            <a:xfrm>
              <a:off x="1707078" y="5337649"/>
              <a:ext cx="2336864" cy="256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31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Detailing budget</a:t>
              </a:r>
            </a:p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Fixed at National level;</a:t>
              </a:r>
            </a:p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Reallocation across districts</a:t>
              </a:r>
            </a:p>
          </p:txBody>
        </p:sp>
      </p:grpSp>
      <p:pic>
        <p:nvPicPr>
          <p:cNvPr id="596" name="Picture 595">
            <a:extLst>
              <a:ext uri="{FF2B5EF4-FFF2-40B4-BE49-F238E27FC236}">
                <a16:creationId xmlns:a16="http://schemas.microsoft.com/office/drawing/2014/main" id="{7E41FF5E-430F-4CC9-946E-65F50213BF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142" y="5254030"/>
            <a:ext cx="148523" cy="148523"/>
          </a:xfrm>
          <a:prstGeom prst="rect">
            <a:avLst/>
          </a:prstGeom>
        </p:spPr>
      </p:pic>
      <p:pic>
        <p:nvPicPr>
          <p:cNvPr id="597" name="Picture 596">
            <a:extLst>
              <a:ext uri="{FF2B5EF4-FFF2-40B4-BE49-F238E27FC236}">
                <a16:creationId xmlns:a16="http://schemas.microsoft.com/office/drawing/2014/main" id="{F932549A-8B41-4A8D-8D4B-8F108799CB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142" y="5507551"/>
            <a:ext cx="148523" cy="148523"/>
          </a:xfrm>
          <a:prstGeom prst="rect">
            <a:avLst/>
          </a:prstGeom>
        </p:spPr>
      </p:pic>
      <p:pic>
        <p:nvPicPr>
          <p:cNvPr id="598" name="Picture 597">
            <a:extLst>
              <a:ext uri="{FF2B5EF4-FFF2-40B4-BE49-F238E27FC236}">
                <a16:creationId xmlns:a16="http://schemas.microsoft.com/office/drawing/2014/main" id="{99CBD386-A7A8-4DDC-A4C4-026A0C1CB4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142" y="5761070"/>
            <a:ext cx="148523" cy="148523"/>
          </a:xfrm>
          <a:prstGeom prst="rect">
            <a:avLst/>
          </a:prstGeom>
        </p:spPr>
      </p:pic>
      <p:sp>
        <p:nvSpPr>
          <p:cNvPr id="599" name="TextBox 598">
            <a:extLst>
              <a:ext uri="{FF2B5EF4-FFF2-40B4-BE49-F238E27FC236}">
                <a16:creationId xmlns:a16="http://schemas.microsoft.com/office/drawing/2014/main" id="{88089B0D-867A-44D7-959B-F71438342944}"/>
              </a:ext>
            </a:extLst>
          </p:cNvPr>
          <p:cNvSpPr txBox="1"/>
          <p:nvPr/>
        </p:nvSpPr>
        <p:spPr bwMode="gray">
          <a:xfrm>
            <a:off x="7515647" y="3035073"/>
            <a:ext cx="719039" cy="3029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49" b="1" i="0" u="none" strike="noStrike" kern="0" cap="none" spc="0" normalizeH="0" baseline="0" noProof="0" dirty="0">
                <a:ln>
                  <a:noFill/>
                </a:ln>
                <a:solidFill>
                  <a:srgbClr val="F19B14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rPr>
              <a:t>Japan</a:t>
            </a:r>
          </a:p>
        </p:txBody>
      </p:sp>
      <p:sp>
        <p:nvSpPr>
          <p:cNvPr id="600" name="TextBox 599">
            <a:extLst>
              <a:ext uri="{FF2B5EF4-FFF2-40B4-BE49-F238E27FC236}">
                <a16:creationId xmlns:a16="http://schemas.microsoft.com/office/drawing/2014/main" id="{FE828094-2EF2-4BBB-8F85-E2CDB8EDFDD1}"/>
              </a:ext>
            </a:extLst>
          </p:cNvPr>
          <p:cNvSpPr txBox="1"/>
          <p:nvPr/>
        </p:nvSpPr>
        <p:spPr bwMode="gray">
          <a:xfrm>
            <a:off x="8503392" y="3035073"/>
            <a:ext cx="993477" cy="3029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377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2" b="1" i="0" u="none" strike="noStrike" kern="0" cap="none" spc="0" normalizeH="0" baseline="0" noProof="0" dirty="0">
                <a:ln>
                  <a:noFill/>
                </a:ln>
                <a:solidFill>
                  <a:srgbClr val="F19B14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rPr>
              <a:t>€3.7M</a:t>
            </a:r>
          </a:p>
          <a:p>
            <a:pPr marL="0" marR="0" lvl="0" indent="0" algn="ctr" defTabSz="8377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" b="1" i="0" u="none" strike="noStrike" kern="0" cap="none" spc="0" normalizeH="0" baseline="0" noProof="0" dirty="0">
                <a:ln>
                  <a:noFill/>
                </a:ln>
                <a:solidFill>
                  <a:srgbClr val="F19B14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rPr>
              <a:t>Increase in Profit*</a:t>
            </a:r>
          </a:p>
        </p:txBody>
      </p:sp>
      <p:sp>
        <p:nvSpPr>
          <p:cNvPr id="601" name="TextBox 600">
            <a:extLst>
              <a:ext uri="{FF2B5EF4-FFF2-40B4-BE49-F238E27FC236}">
                <a16:creationId xmlns:a16="http://schemas.microsoft.com/office/drawing/2014/main" id="{4787511E-BEB9-4BF5-9C35-E297068AEC73}"/>
              </a:ext>
            </a:extLst>
          </p:cNvPr>
          <p:cNvSpPr txBox="1"/>
          <p:nvPr/>
        </p:nvSpPr>
        <p:spPr bwMode="gray">
          <a:xfrm>
            <a:off x="4539856" y="2790371"/>
            <a:ext cx="839160" cy="3029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49" b="1" i="0" u="none" strike="noStrike" kern="0" cap="none" spc="0" normalizeH="0" baseline="0" noProof="0" dirty="0">
                <a:ln>
                  <a:noFill/>
                </a:ln>
                <a:solidFill>
                  <a:srgbClr val="BE382C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rPr>
              <a:t>France</a:t>
            </a:r>
          </a:p>
        </p:txBody>
      </p:sp>
      <p:sp>
        <p:nvSpPr>
          <p:cNvPr id="602" name="TextBox 601">
            <a:extLst>
              <a:ext uri="{FF2B5EF4-FFF2-40B4-BE49-F238E27FC236}">
                <a16:creationId xmlns:a16="http://schemas.microsoft.com/office/drawing/2014/main" id="{92FCD88C-7754-4D7B-A98A-A02B980C6CC8}"/>
              </a:ext>
            </a:extLst>
          </p:cNvPr>
          <p:cNvSpPr txBox="1"/>
          <p:nvPr/>
        </p:nvSpPr>
        <p:spPr bwMode="gray">
          <a:xfrm>
            <a:off x="5635567" y="2849452"/>
            <a:ext cx="1399839" cy="3029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377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2" b="1" i="0" u="none" strike="noStrike" kern="0" cap="none" spc="0" normalizeH="0" baseline="0" noProof="0" dirty="0">
                <a:ln>
                  <a:noFill/>
                </a:ln>
                <a:solidFill>
                  <a:srgbClr val="BE382C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rPr>
              <a:t>€1.3M to €1.5M</a:t>
            </a:r>
          </a:p>
          <a:p>
            <a:pPr marL="0" marR="0" lvl="0" indent="0" algn="ctr" defTabSz="8377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" b="1" i="0" u="none" strike="noStrike" kern="0" cap="none" spc="0" normalizeH="0" baseline="0" noProof="0" dirty="0">
                <a:ln>
                  <a:noFill/>
                </a:ln>
                <a:solidFill>
                  <a:srgbClr val="BE382C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rPr>
              <a:t>Increase in Profit*</a:t>
            </a:r>
          </a:p>
        </p:txBody>
      </p:sp>
      <p:grpSp>
        <p:nvGrpSpPr>
          <p:cNvPr id="603" name="Group 602">
            <a:extLst>
              <a:ext uri="{FF2B5EF4-FFF2-40B4-BE49-F238E27FC236}">
                <a16:creationId xmlns:a16="http://schemas.microsoft.com/office/drawing/2014/main" id="{D170A791-B51D-4DB4-90D0-0F4A1DCEC523}"/>
              </a:ext>
            </a:extLst>
          </p:cNvPr>
          <p:cNvGrpSpPr/>
          <p:nvPr/>
        </p:nvGrpSpPr>
        <p:grpSpPr>
          <a:xfrm>
            <a:off x="4052553" y="3292402"/>
            <a:ext cx="1384768" cy="283135"/>
            <a:chOff x="1411749" y="5337649"/>
            <a:chExt cx="1705098" cy="348630"/>
          </a:xfrm>
        </p:grpSpPr>
        <p:pic>
          <p:nvPicPr>
            <p:cNvPr id="604" name="Picture 603">
              <a:extLst>
                <a:ext uri="{FF2B5EF4-FFF2-40B4-BE49-F238E27FC236}">
                  <a16:creationId xmlns:a16="http://schemas.microsoft.com/office/drawing/2014/main" id="{690512C5-10D4-494B-AE50-B3AD4D76A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1749" y="5337649"/>
              <a:ext cx="256032" cy="256032"/>
            </a:xfrm>
            <a:prstGeom prst="rect">
              <a:avLst/>
            </a:prstGeom>
          </p:spPr>
        </p:pic>
        <p:sp>
          <p:nvSpPr>
            <p:cNvPr id="605" name="Rectangle 604">
              <a:extLst>
                <a:ext uri="{FF2B5EF4-FFF2-40B4-BE49-F238E27FC236}">
                  <a16:creationId xmlns:a16="http://schemas.microsoft.com/office/drawing/2014/main" id="{E64D1337-7CC3-45C1-8806-1F7DA3E13705}"/>
                </a:ext>
              </a:extLst>
            </p:cNvPr>
            <p:cNvSpPr/>
            <p:nvPr/>
          </p:nvSpPr>
          <p:spPr bwMode="gray">
            <a:xfrm>
              <a:off x="1707079" y="5337649"/>
              <a:ext cx="1409768" cy="3486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31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Detailing budget</a:t>
              </a:r>
            </a:p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Reduce budget or reallocate across regions </a:t>
              </a:r>
            </a:p>
          </p:txBody>
        </p:sp>
      </p:grpSp>
      <p:sp>
        <p:nvSpPr>
          <p:cNvPr id="606" name="Rectangle 605">
            <a:extLst>
              <a:ext uri="{FF2B5EF4-FFF2-40B4-BE49-F238E27FC236}">
                <a16:creationId xmlns:a16="http://schemas.microsoft.com/office/drawing/2014/main" id="{6C52EEAD-695C-49AB-B528-3320F39EA1C9}"/>
              </a:ext>
            </a:extLst>
          </p:cNvPr>
          <p:cNvSpPr/>
          <p:nvPr/>
        </p:nvSpPr>
        <p:spPr bwMode="gray">
          <a:xfrm>
            <a:off x="4452605" y="3687409"/>
            <a:ext cx="2387655" cy="223042"/>
          </a:xfrm>
          <a:prstGeom prst="rect">
            <a:avLst/>
          </a:prstGeom>
          <a:solidFill>
            <a:srgbClr val="FFFFFF"/>
          </a:solidFill>
          <a:ln w="3175">
            <a:solidFill>
              <a:srgbClr val="BE3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Increase overlap of event attendees with detailing targets</a:t>
            </a:r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36594058-1443-4984-9A8C-647914B502D6}"/>
              </a:ext>
            </a:extLst>
          </p:cNvPr>
          <p:cNvSpPr/>
          <p:nvPr/>
        </p:nvSpPr>
        <p:spPr bwMode="gray">
          <a:xfrm flipH="1">
            <a:off x="4222094" y="3687409"/>
            <a:ext cx="233678" cy="223042"/>
          </a:xfrm>
          <a:prstGeom prst="rect">
            <a:avLst/>
          </a:prstGeom>
          <a:solidFill>
            <a:srgbClr val="BE3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08" name="Picture 607">
            <a:extLst>
              <a:ext uri="{FF2B5EF4-FFF2-40B4-BE49-F238E27FC236}">
                <a16:creationId xmlns:a16="http://schemas.microsoft.com/office/drawing/2014/main" id="{2A177B6F-B26C-4D6E-8F41-D901F98F55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675" y="3724669"/>
            <a:ext cx="148523" cy="148523"/>
          </a:xfrm>
          <a:prstGeom prst="rect">
            <a:avLst/>
          </a:prstGeom>
        </p:spPr>
      </p:pic>
      <p:sp>
        <p:nvSpPr>
          <p:cNvPr id="609" name="Rounded Rectangle 76">
            <a:extLst>
              <a:ext uri="{FF2B5EF4-FFF2-40B4-BE49-F238E27FC236}">
                <a16:creationId xmlns:a16="http://schemas.microsoft.com/office/drawing/2014/main" id="{D83FA35C-42F4-4D49-8C0E-D9FAFEA4D478}"/>
              </a:ext>
            </a:extLst>
          </p:cNvPr>
          <p:cNvSpPr>
            <a:spLocks noChangeAspect="1"/>
          </p:cNvSpPr>
          <p:nvPr/>
        </p:nvSpPr>
        <p:spPr>
          <a:xfrm>
            <a:off x="9692756" y="3910824"/>
            <a:ext cx="162575" cy="157921"/>
          </a:xfrm>
          <a:prstGeom prst="round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377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24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  <a:cs typeface="Times New Roman" pitchFamily="18" charset="0"/>
            </a:endParaRPr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00D94545-A7C9-45F1-8B2A-D32C1EF4308A}"/>
              </a:ext>
            </a:extLst>
          </p:cNvPr>
          <p:cNvSpPr/>
          <p:nvPr/>
        </p:nvSpPr>
        <p:spPr bwMode="gray">
          <a:xfrm>
            <a:off x="7624378" y="4615352"/>
            <a:ext cx="2958194" cy="223042"/>
          </a:xfrm>
          <a:prstGeom prst="rect">
            <a:avLst/>
          </a:prstGeom>
          <a:solidFill>
            <a:srgbClr val="FFFFFF"/>
          </a:solidFill>
          <a:ln w="3175">
            <a:solidFill>
              <a:srgbClr val="F19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Overall, reallocate spends from </a:t>
            </a:r>
            <a:r>
              <a:rPr kumimoji="0" lang="en-US" sz="6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Congress</a:t>
            </a:r>
            <a:r>
              <a:rPr kumimoji="0" lang="en-US" sz="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</a:t>
            </a:r>
            <a:r>
              <a:rPr kumimoji="0" lang="en-US" sz="6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Webinars</a:t>
            </a:r>
            <a:r>
              <a:rPr kumimoji="0" lang="en-US" sz="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to </a:t>
            </a:r>
            <a:r>
              <a:rPr kumimoji="0" lang="en-US" sz="6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Local Events</a:t>
            </a:r>
            <a:r>
              <a:rPr kumimoji="0" lang="en-US" sz="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</a:t>
            </a:r>
            <a:r>
              <a:rPr kumimoji="0" lang="en-US" sz="6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SDeD</a:t>
            </a:r>
            <a:endParaRPr kumimoji="0" lang="en-US" sz="6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B22525BB-5194-4C35-80E0-C0242D2357C4}"/>
              </a:ext>
            </a:extLst>
          </p:cNvPr>
          <p:cNvSpPr/>
          <p:nvPr/>
        </p:nvSpPr>
        <p:spPr bwMode="gray">
          <a:xfrm flipH="1">
            <a:off x="7393871" y="4361831"/>
            <a:ext cx="233678" cy="223042"/>
          </a:xfrm>
          <a:prstGeom prst="rect">
            <a:avLst/>
          </a:prstGeom>
          <a:solidFill>
            <a:srgbClr val="F19B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5F16EB60-528E-44E9-9605-5F8EB650235D}"/>
              </a:ext>
            </a:extLst>
          </p:cNvPr>
          <p:cNvSpPr/>
          <p:nvPr/>
        </p:nvSpPr>
        <p:spPr bwMode="gray">
          <a:xfrm flipH="1">
            <a:off x="7393871" y="4615352"/>
            <a:ext cx="233678" cy="223042"/>
          </a:xfrm>
          <a:prstGeom prst="rect">
            <a:avLst/>
          </a:prstGeom>
          <a:solidFill>
            <a:srgbClr val="F19B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B206075F-01B7-4C9A-AAA1-AC776680A6CA}"/>
              </a:ext>
            </a:extLst>
          </p:cNvPr>
          <p:cNvGrpSpPr/>
          <p:nvPr/>
        </p:nvGrpSpPr>
        <p:grpSpPr>
          <a:xfrm>
            <a:off x="7571268" y="3582156"/>
            <a:ext cx="1275868" cy="210824"/>
            <a:chOff x="1411749" y="4778789"/>
            <a:chExt cx="1571008" cy="259593"/>
          </a:xfrm>
        </p:grpSpPr>
        <p:sp>
          <p:nvSpPr>
            <p:cNvPr id="614" name="Rectangle 613">
              <a:extLst>
                <a:ext uri="{FF2B5EF4-FFF2-40B4-BE49-F238E27FC236}">
                  <a16:creationId xmlns:a16="http://schemas.microsoft.com/office/drawing/2014/main" id="{A3278C7C-F02F-4407-ABAE-D024284B8B42}"/>
                </a:ext>
              </a:extLst>
            </p:cNvPr>
            <p:cNvSpPr/>
            <p:nvPr/>
          </p:nvSpPr>
          <p:spPr bwMode="gray">
            <a:xfrm>
              <a:off x="1668696" y="4778789"/>
              <a:ext cx="1314061" cy="256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31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National Budget</a:t>
              </a:r>
            </a:p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Fixed</a:t>
              </a:r>
            </a:p>
          </p:txBody>
        </p:sp>
        <p:pic>
          <p:nvPicPr>
            <p:cNvPr id="615" name="Picture 614">
              <a:extLst>
                <a:ext uri="{FF2B5EF4-FFF2-40B4-BE49-F238E27FC236}">
                  <a16:creationId xmlns:a16="http://schemas.microsoft.com/office/drawing/2014/main" id="{9DB8C27C-64AB-4315-913B-77E9D9E79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1749" y="4778789"/>
              <a:ext cx="259593" cy="259593"/>
            </a:xfrm>
            <a:prstGeom prst="rect">
              <a:avLst/>
            </a:prstGeom>
          </p:spPr>
        </p:pic>
      </p:grpSp>
      <p:grpSp>
        <p:nvGrpSpPr>
          <p:cNvPr id="616" name="Group 615">
            <a:extLst>
              <a:ext uri="{FF2B5EF4-FFF2-40B4-BE49-F238E27FC236}">
                <a16:creationId xmlns:a16="http://schemas.microsoft.com/office/drawing/2014/main" id="{0C8D2240-9307-4E5D-A78E-0AC019CB7E8C}"/>
              </a:ext>
            </a:extLst>
          </p:cNvPr>
          <p:cNvGrpSpPr/>
          <p:nvPr/>
        </p:nvGrpSpPr>
        <p:grpSpPr>
          <a:xfrm>
            <a:off x="9033870" y="3582161"/>
            <a:ext cx="1917032" cy="222649"/>
            <a:chOff x="3212689" y="4778789"/>
            <a:chExt cx="2360488" cy="274152"/>
          </a:xfrm>
        </p:grpSpPr>
        <p:pic>
          <p:nvPicPr>
            <p:cNvPr id="617" name="Picture 616">
              <a:extLst>
                <a:ext uri="{FF2B5EF4-FFF2-40B4-BE49-F238E27FC236}">
                  <a16:creationId xmlns:a16="http://schemas.microsoft.com/office/drawing/2014/main" id="{3640728F-AECE-4F93-AF29-08BAEF4D5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689" y="4778789"/>
              <a:ext cx="256032" cy="256032"/>
            </a:xfrm>
            <a:prstGeom prst="rect">
              <a:avLst/>
            </a:prstGeom>
          </p:spPr>
        </p:pic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88F1731D-5C43-496C-86AD-EF3D4F106063}"/>
                </a:ext>
              </a:extLst>
            </p:cNvPr>
            <p:cNvSpPr/>
            <p:nvPr/>
          </p:nvSpPr>
          <p:spPr bwMode="gray">
            <a:xfrm>
              <a:off x="3465406" y="4809789"/>
              <a:ext cx="2107771" cy="2431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31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Other channels budget</a:t>
              </a:r>
            </a:p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Vary ±20% at channel level</a:t>
              </a:r>
            </a:p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Reallocation across clusters (vary ±20%)</a:t>
              </a:r>
            </a:p>
          </p:txBody>
        </p:sp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D1B2991D-0122-470C-9E68-8C8443F6E07E}"/>
              </a:ext>
            </a:extLst>
          </p:cNvPr>
          <p:cNvGrpSpPr/>
          <p:nvPr/>
        </p:nvGrpSpPr>
        <p:grpSpPr>
          <a:xfrm>
            <a:off x="7571270" y="3936995"/>
            <a:ext cx="2385157" cy="267860"/>
            <a:chOff x="1411749" y="5337649"/>
            <a:chExt cx="2936902" cy="329821"/>
          </a:xfrm>
        </p:grpSpPr>
        <p:pic>
          <p:nvPicPr>
            <p:cNvPr id="620" name="Picture 619">
              <a:extLst>
                <a:ext uri="{FF2B5EF4-FFF2-40B4-BE49-F238E27FC236}">
                  <a16:creationId xmlns:a16="http://schemas.microsoft.com/office/drawing/2014/main" id="{FD357AD8-698B-4861-A1AB-B86F25749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1749" y="5337649"/>
              <a:ext cx="256032" cy="256032"/>
            </a:xfrm>
            <a:prstGeom prst="rect">
              <a:avLst/>
            </a:prstGeom>
          </p:spPr>
        </p:pic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6723C803-E074-47D2-9982-6BE90D5A608A}"/>
                </a:ext>
              </a:extLst>
            </p:cNvPr>
            <p:cNvSpPr/>
            <p:nvPr/>
          </p:nvSpPr>
          <p:spPr bwMode="gray">
            <a:xfrm>
              <a:off x="1707078" y="5384149"/>
              <a:ext cx="2641573" cy="2833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31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Detailing budget</a:t>
              </a:r>
            </a:p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Fixed at National level;</a:t>
              </a:r>
            </a:p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Reallocation across clusters (vary ±20%)</a:t>
              </a:r>
            </a:p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LB for Value segments 12-20 fixed &amp; UB as +20%</a:t>
              </a:r>
            </a:p>
          </p:txBody>
        </p:sp>
      </p:grpSp>
      <p:pic>
        <p:nvPicPr>
          <p:cNvPr id="622" name="Picture 621">
            <a:extLst>
              <a:ext uri="{FF2B5EF4-FFF2-40B4-BE49-F238E27FC236}">
                <a16:creationId xmlns:a16="http://schemas.microsoft.com/office/drawing/2014/main" id="{75F092D0-8F76-49F1-9829-B21D269C3B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451" y="4399091"/>
            <a:ext cx="148523" cy="148523"/>
          </a:xfrm>
          <a:prstGeom prst="rect">
            <a:avLst/>
          </a:prstGeom>
        </p:spPr>
      </p:pic>
      <p:pic>
        <p:nvPicPr>
          <p:cNvPr id="623" name="Picture 622">
            <a:extLst>
              <a:ext uri="{FF2B5EF4-FFF2-40B4-BE49-F238E27FC236}">
                <a16:creationId xmlns:a16="http://schemas.microsoft.com/office/drawing/2014/main" id="{6A352A84-5A93-45B4-B0D8-9EE9B7DECF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451" y="4652612"/>
            <a:ext cx="148523" cy="148523"/>
          </a:xfrm>
          <a:prstGeom prst="rect">
            <a:avLst/>
          </a:prstGeom>
        </p:spPr>
      </p:pic>
      <p:sp>
        <p:nvSpPr>
          <p:cNvPr id="624" name="Rectangle 623">
            <a:extLst>
              <a:ext uri="{FF2B5EF4-FFF2-40B4-BE49-F238E27FC236}">
                <a16:creationId xmlns:a16="http://schemas.microsoft.com/office/drawing/2014/main" id="{D9D7BA1A-8592-43C9-AD99-A18498943F21}"/>
              </a:ext>
            </a:extLst>
          </p:cNvPr>
          <p:cNvSpPr/>
          <p:nvPr/>
        </p:nvSpPr>
        <p:spPr bwMode="gray">
          <a:xfrm>
            <a:off x="7624378" y="4361831"/>
            <a:ext cx="2958194" cy="223042"/>
          </a:xfrm>
          <a:prstGeom prst="rect">
            <a:avLst/>
          </a:prstGeom>
          <a:solidFill>
            <a:srgbClr val="FFFFFF"/>
          </a:solidFill>
          <a:ln w="3175">
            <a:solidFill>
              <a:srgbClr val="F19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Continue</a:t>
            </a:r>
            <a:r>
              <a:rPr kumimoji="0" lang="en-US" sz="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the </a:t>
            </a:r>
            <a:r>
              <a:rPr kumimoji="0" lang="en-US" sz="6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retargeting</a:t>
            </a:r>
            <a:r>
              <a:rPr kumimoji="0" lang="en-US" sz="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carried out in </a:t>
            </a:r>
            <a:r>
              <a:rPr kumimoji="0" lang="en-US" sz="6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Detailing, </a:t>
            </a:r>
            <a:r>
              <a:rPr kumimoji="0" lang="en-US" sz="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which is performing well with ROI increasing from 1% in 2017 to </a:t>
            </a:r>
            <a:r>
              <a:rPr kumimoji="0" lang="en-US" sz="6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12%</a:t>
            </a:r>
            <a:r>
              <a:rPr kumimoji="0" lang="en-US" sz="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in 2018, and </a:t>
            </a:r>
            <a:r>
              <a:rPr kumimoji="0" lang="en-US" sz="6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13%</a:t>
            </a:r>
            <a:r>
              <a:rPr kumimoji="0" lang="en-US" sz="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in 2019</a:t>
            </a:r>
          </a:p>
        </p:txBody>
      </p:sp>
      <p:sp>
        <p:nvSpPr>
          <p:cNvPr id="625" name="TextBox 624">
            <a:extLst>
              <a:ext uri="{FF2B5EF4-FFF2-40B4-BE49-F238E27FC236}">
                <a16:creationId xmlns:a16="http://schemas.microsoft.com/office/drawing/2014/main" id="{BA10DA58-DEA8-4507-AA06-0F6806B0F401}"/>
              </a:ext>
            </a:extLst>
          </p:cNvPr>
          <p:cNvSpPr txBox="1"/>
          <p:nvPr/>
        </p:nvSpPr>
        <p:spPr bwMode="gray">
          <a:xfrm>
            <a:off x="2460677" y="6045211"/>
            <a:ext cx="7053143" cy="3233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31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*These are the quantified incremental profits obtained by recommended resource re-allocation. Further application of recommendations will realize higher returns</a:t>
            </a:r>
          </a:p>
        </p:txBody>
      </p:sp>
      <p:pic>
        <p:nvPicPr>
          <p:cNvPr id="626" name="Picture 6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534126" y="3366978"/>
            <a:ext cx="145978" cy="145978"/>
          </a:xfrm>
          <a:prstGeom prst="rect">
            <a:avLst/>
          </a:prstGeom>
        </p:spPr>
      </p:pic>
      <p:sp>
        <p:nvSpPr>
          <p:cNvPr id="627" name="Rectangle 626">
            <a:extLst>
              <a:ext uri="{FF2B5EF4-FFF2-40B4-BE49-F238E27FC236}">
                <a16:creationId xmlns:a16="http://schemas.microsoft.com/office/drawing/2014/main" id="{E64D1337-7CC3-45C1-8806-1F7DA3E13705}"/>
              </a:ext>
            </a:extLst>
          </p:cNvPr>
          <p:cNvSpPr/>
          <p:nvPr/>
        </p:nvSpPr>
        <p:spPr bwMode="gray">
          <a:xfrm>
            <a:off x="5681306" y="3300539"/>
            <a:ext cx="1367772" cy="283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31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optimization carried out</a:t>
            </a:r>
          </a:p>
          <a:p>
            <a:pPr marL="0" marR="0" lvl="0" indent="0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Profits based on regional response curves</a:t>
            </a:r>
          </a:p>
        </p:txBody>
      </p:sp>
      <p:sp>
        <p:nvSpPr>
          <p:cNvPr id="237" name="Title 3">
            <a:extLst>
              <a:ext uri="{FF2B5EF4-FFF2-40B4-BE49-F238E27FC236}">
                <a16:creationId xmlns:a16="http://schemas.microsoft.com/office/drawing/2014/main" id="{78BA9A15-E6AE-4B50-AF50-358E66B95967}"/>
              </a:ext>
            </a:extLst>
          </p:cNvPr>
          <p:cNvSpPr txBox="1">
            <a:spLocks/>
          </p:cNvSpPr>
          <p:nvPr/>
        </p:nvSpPr>
        <p:spPr>
          <a:xfrm>
            <a:off x="271668" y="176600"/>
            <a:ext cx="116790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4265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+mj-ea"/>
                <a:cs typeface="+mj-cs"/>
              </a:rPr>
              <a:t>Impact | Commercial – Brand I</a:t>
            </a:r>
          </a:p>
          <a:p>
            <a:pPr marL="0" marR="0" lvl="0" indent="0" algn="l" defTabSz="74265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+mj-ea"/>
                <a:cs typeface="Times New Roman" pitchFamily="18" charset="0"/>
              </a:rPr>
              <a:t>Recommendations from our marketing mix projects for Brand-1, across France, Japan &amp; Brazil can help obtain incremental profits of €6M+</a:t>
            </a:r>
          </a:p>
        </p:txBody>
      </p:sp>
      <p:sp>
        <p:nvSpPr>
          <p:cNvPr id="242" name="Text Box 13">
            <a:extLst>
              <a:ext uri="{FF2B5EF4-FFF2-40B4-BE49-F238E27FC236}">
                <a16:creationId xmlns:a16="http://schemas.microsoft.com/office/drawing/2014/main" id="{06B9417F-2CCB-4048-BE36-742EAFFD6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44490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Promotional Response Modelling (5/8)</a:t>
            </a:r>
          </a:p>
        </p:txBody>
      </p:sp>
      <p:sp>
        <p:nvSpPr>
          <p:cNvPr id="240" name="Text Box 13">
            <a:hlinkClick r:id="rId7" action="ppaction://hlinksldjump"/>
            <a:extLst>
              <a:ext uri="{FF2B5EF4-FFF2-40B4-BE49-F238E27FC236}">
                <a16:creationId xmlns:a16="http://schemas.microsoft.com/office/drawing/2014/main" id="{60BC1DC6-35EC-4AA4-8E66-35FE881EA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120" y="6596390"/>
            <a:ext cx="9818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100" dirty="0">
                <a:latin typeface="Calibri" panose="020F0502020204030204"/>
              </a:rPr>
              <a:t>Back to Index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0492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roup 274">
            <a:extLst>
              <a:ext uri="{FF2B5EF4-FFF2-40B4-BE49-F238E27FC236}">
                <a16:creationId xmlns:a16="http://schemas.microsoft.com/office/drawing/2014/main" id="{02E4B935-4BA2-4B2F-891E-1C04176A21C3}"/>
              </a:ext>
            </a:extLst>
          </p:cNvPr>
          <p:cNvGrpSpPr/>
          <p:nvPr/>
        </p:nvGrpSpPr>
        <p:grpSpPr>
          <a:xfrm>
            <a:off x="2019780" y="1722823"/>
            <a:ext cx="7424987" cy="3797949"/>
            <a:chOff x="538789" y="1131575"/>
            <a:chExt cx="5819028" cy="2895599"/>
          </a:xfrm>
          <a:solidFill>
            <a:srgbClr val="E9E9E9"/>
          </a:solidFill>
        </p:grpSpPr>
        <p:grpSp>
          <p:nvGrpSpPr>
            <p:cNvPr id="237" name="Group 341">
              <a:extLst>
                <a:ext uri="{FF2B5EF4-FFF2-40B4-BE49-F238E27FC236}">
                  <a16:creationId xmlns:a16="http://schemas.microsoft.com/office/drawing/2014/main" id="{D1785B3E-9196-4034-BDD7-D7B9379EA6DB}"/>
                </a:ext>
              </a:extLst>
            </p:cNvPr>
            <p:cNvGrpSpPr/>
            <p:nvPr/>
          </p:nvGrpSpPr>
          <p:grpSpPr>
            <a:xfrm>
              <a:off x="2984512" y="2355982"/>
              <a:ext cx="1110006" cy="1241414"/>
              <a:chOff x="4097338" y="2217738"/>
              <a:chExt cx="1139825" cy="1274763"/>
            </a:xfrm>
            <a:grpFill/>
          </p:grpSpPr>
          <p:sp>
            <p:nvSpPr>
              <p:cNvPr id="641" name="Freeform 5">
                <a:extLst>
                  <a:ext uri="{FF2B5EF4-FFF2-40B4-BE49-F238E27FC236}">
                    <a16:creationId xmlns:a16="http://schemas.microsoft.com/office/drawing/2014/main" id="{5D9FEC3A-83B8-46C4-8373-71AE3B3DEC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225" y="3086100"/>
                <a:ext cx="120650" cy="233363"/>
              </a:xfrm>
              <a:custGeom>
                <a:avLst/>
                <a:gdLst/>
                <a:ahLst/>
                <a:cxnLst>
                  <a:cxn ang="0">
                    <a:pos x="9" y="114"/>
                  </a:cxn>
                  <a:cxn ang="0">
                    <a:pos x="18" y="94"/>
                  </a:cxn>
                  <a:cxn ang="0">
                    <a:pos x="11" y="71"/>
                  </a:cxn>
                  <a:cxn ang="0">
                    <a:pos x="40" y="43"/>
                  </a:cxn>
                  <a:cxn ang="0">
                    <a:pos x="71" y="13"/>
                  </a:cxn>
                  <a:cxn ang="0">
                    <a:pos x="73" y="0"/>
                  </a:cxn>
                  <a:cxn ang="0">
                    <a:pos x="91" y="42"/>
                  </a:cxn>
                  <a:cxn ang="0">
                    <a:pos x="91" y="49"/>
                  </a:cxn>
                  <a:cxn ang="0">
                    <a:pos x="84" y="47"/>
                  </a:cxn>
                  <a:cxn ang="0">
                    <a:pos x="64" y="126"/>
                  </a:cxn>
                  <a:cxn ang="0">
                    <a:pos x="25" y="175"/>
                  </a:cxn>
                  <a:cxn ang="0">
                    <a:pos x="5" y="151"/>
                  </a:cxn>
                  <a:cxn ang="0">
                    <a:pos x="5" y="140"/>
                  </a:cxn>
                  <a:cxn ang="0">
                    <a:pos x="0" y="122"/>
                  </a:cxn>
                  <a:cxn ang="0">
                    <a:pos x="9" y="114"/>
                  </a:cxn>
                </a:cxnLst>
                <a:rect l="0" t="0" r="r" b="b"/>
                <a:pathLst>
                  <a:path w="91" h="175">
                    <a:moveTo>
                      <a:pt x="9" y="114"/>
                    </a:moveTo>
                    <a:cubicBezTo>
                      <a:pt x="9" y="114"/>
                      <a:pt x="18" y="95"/>
                      <a:pt x="18" y="94"/>
                    </a:cubicBezTo>
                    <a:cubicBezTo>
                      <a:pt x="18" y="89"/>
                      <a:pt x="11" y="78"/>
                      <a:pt x="11" y="71"/>
                    </a:cubicBezTo>
                    <a:cubicBezTo>
                      <a:pt x="11" y="49"/>
                      <a:pt x="27" y="50"/>
                      <a:pt x="40" y="43"/>
                    </a:cubicBezTo>
                    <a:cubicBezTo>
                      <a:pt x="50" y="37"/>
                      <a:pt x="64" y="20"/>
                      <a:pt x="71" y="13"/>
                    </a:cubicBezTo>
                    <a:cubicBezTo>
                      <a:pt x="73" y="11"/>
                      <a:pt x="72" y="4"/>
                      <a:pt x="73" y="0"/>
                    </a:cubicBezTo>
                    <a:cubicBezTo>
                      <a:pt x="88" y="2"/>
                      <a:pt x="87" y="31"/>
                      <a:pt x="91" y="42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8"/>
                      <a:pt x="85" y="47"/>
                      <a:pt x="84" y="47"/>
                    </a:cubicBezTo>
                    <a:cubicBezTo>
                      <a:pt x="84" y="79"/>
                      <a:pt x="74" y="101"/>
                      <a:pt x="64" y="126"/>
                    </a:cubicBezTo>
                    <a:cubicBezTo>
                      <a:pt x="56" y="146"/>
                      <a:pt x="52" y="175"/>
                      <a:pt x="25" y="175"/>
                    </a:cubicBezTo>
                    <a:cubicBezTo>
                      <a:pt x="14" y="175"/>
                      <a:pt x="5" y="163"/>
                      <a:pt x="5" y="151"/>
                    </a:cubicBezTo>
                    <a:cubicBezTo>
                      <a:pt x="5" y="145"/>
                      <a:pt x="6" y="143"/>
                      <a:pt x="5" y="140"/>
                    </a:cubicBezTo>
                    <a:cubicBezTo>
                      <a:pt x="0" y="136"/>
                      <a:pt x="0" y="129"/>
                      <a:pt x="0" y="122"/>
                    </a:cubicBezTo>
                    <a:cubicBezTo>
                      <a:pt x="0" y="121"/>
                      <a:pt x="8" y="114"/>
                      <a:pt x="9" y="11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642" name="Freeform 6">
                <a:extLst>
                  <a:ext uri="{FF2B5EF4-FFF2-40B4-BE49-F238E27FC236}">
                    <a16:creationId xmlns:a16="http://schemas.microsoft.com/office/drawing/2014/main" id="{02C0A391-48FA-4F47-8741-66753E05F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338" y="2217738"/>
                <a:ext cx="1139825" cy="1274763"/>
              </a:xfrm>
              <a:custGeom>
                <a:avLst/>
                <a:gdLst/>
                <a:ahLst/>
                <a:cxnLst>
                  <a:cxn ang="0">
                    <a:pos x="499" y="66"/>
                  </a:cxn>
                  <a:cxn ang="0">
                    <a:pos x="527" y="81"/>
                  </a:cxn>
                  <a:cxn ang="0">
                    <a:pos x="609" y="86"/>
                  </a:cxn>
                  <a:cxn ang="0">
                    <a:pos x="644" y="89"/>
                  </a:cxn>
                  <a:cxn ang="0">
                    <a:pos x="644" y="136"/>
                  </a:cxn>
                  <a:cxn ang="0">
                    <a:pos x="620" y="115"/>
                  </a:cxn>
                  <a:cxn ang="0">
                    <a:pos x="679" y="223"/>
                  </a:cxn>
                  <a:cxn ang="0">
                    <a:pos x="699" y="267"/>
                  </a:cxn>
                  <a:cxn ang="0">
                    <a:pos x="730" y="310"/>
                  </a:cxn>
                  <a:cxn ang="0">
                    <a:pos x="755" y="348"/>
                  </a:cxn>
                  <a:cxn ang="0">
                    <a:pos x="787" y="359"/>
                  </a:cxn>
                  <a:cxn ang="0">
                    <a:pos x="853" y="346"/>
                  </a:cxn>
                  <a:cxn ang="0">
                    <a:pos x="826" y="425"/>
                  </a:cxn>
                  <a:cxn ang="0">
                    <a:pos x="719" y="541"/>
                  </a:cxn>
                  <a:cxn ang="0">
                    <a:pos x="708" y="600"/>
                  </a:cxn>
                  <a:cxn ang="0">
                    <a:pos x="721" y="638"/>
                  </a:cxn>
                  <a:cxn ang="0">
                    <a:pos x="720" y="676"/>
                  </a:cxn>
                  <a:cxn ang="0">
                    <a:pos x="660" y="745"/>
                  </a:cxn>
                  <a:cxn ang="0">
                    <a:pos x="659" y="788"/>
                  </a:cxn>
                  <a:cxn ang="0">
                    <a:pos x="643" y="816"/>
                  </a:cxn>
                  <a:cxn ang="0">
                    <a:pos x="627" y="846"/>
                  </a:cxn>
                  <a:cxn ang="0">
                    <a:pos x="592" y="902"/>
                  </a:cxn>
                  <a:cxn ang="0">
                    <a:pos x="538" y="946"/>
                  </a:cxn>
                  <a:cxn ang="0">
                    <a:pos x="512" y="944"/>
                  </a:cxn>
                  <a:cxn ang="0">
                    <a:pos x="452" y="949"/>
                  </a:cxn>
                  <a:cxn ang="0">
                    <a:pos x="440" y="929"/>
                  </a:cxn>
                  <a:cxn ang="0">
                    <a:pos x="431" y="893"/>
                  </a:cxn>
                  <a:cxn ang="0">
                    <a:pos x="395" y="789"/>
                  </a:cxn>
                  <a:cxn ang="0">
                    <a:pos x="360" y="708"/>
                  </a:cxn>
                  <a:cxn ang="0">
                    <a:pos x="382" y="621"/>
                  </a:cxn>
                  <a:cxn ang="0">
                    <a:pos x="364" y="558"/>
                  </a:cxn>
                  <a:cxn ang="0">
                    <a:pos x="337" y="490"/>
                  </a:cxn>
                  <a:cxn ang="0">
                    <a:pos x="342" y="461"/>
                  </a:cxn>
                  <a:cxn ang="0">
                    <a:pos x="295" y="443"/>
                  </a:cxn>
                  <a:cxn ang="0">
                    <a:pos x="206" y="433"/>
                  </a:cxn>
                  <a:cxn ang="0">
                    <a:pos x="164" y="434"/>
                  </a:cxn>
                  <a:cxn ang="0">
                    <a:pos x="109" y="439"/>
                  </a:cxn>
                  <a:cxn ang="0">
                    <a:pos x="40" y="369"/>
                  </a:cxn>
                  <a:cxn ang="0">
                    <a:pos x="7" y="338"/>
                  </a:cxn>
                  <a:cxn ang="0">
                    <a:pos x="7" y="324"/>
                  </a:cxn>
                  <a:cxn ang="0">
                    <a:pos x="18" y="269"/>
                  </a:cxn>
                  <a:cxn ang="0">
                    <a:pos x="22" y="199"/>
                  </a:cxn>
                  <a:cxn ang="0">
                    <a:pos x="77" y="132"/>
                  </a:cxn>
                  <a:cxn ang="0">
                    <a:pos x="104" y="77"/>
                  </a:cxn>
                  <a:cxn ang="0">
                    <a:pos x="141" y="36"/>
                  </a:cxn>
                  <a:cxn ang="0">
                    <a:pos x="187" y="35"/>
                  </a:cxn>
                  <a:cxn ang="0">
                    <a:pos x="273" y="6"/>
                  </a:cxn>
                  <a:cxn ang="0">
                    <a:pos x="307" y="4"/>
                  </a:cxn>
                  <a:cxn ang="0">
                    <a:pos x="338" y="0"/>
                  </a:cxn>
                  <a:cxn ang="0">
                    <a:pos x="358" y="6"/>
                  </a:cxn>
                  <a:cxn ang="0">
                    <a:pos x="357" y="27"/>
                  </a:cxn>
                  <a:cxn ang="0">
                    <a:pos x="371" y="64"/>
                  </a:cxn>
                  <a:cxn ang="0">
                    <a:pos x="455" y="100"/>
                  </a:cxn>
                  <a:cxn ang="0">
                    <a:pos x="464" y="84"/>
                  </a:cxn>
                  <a:cxn ang="0">
                    <a:pos x="490" y="66"/>
                  </a:cxn>
                </a:cxnLst>
                <a:rect l="0" t="0" r="r" b="b"/>
                <a:pathLst>
                  <a:path w="856" h="957">
                    <a:moveTo>
                      <a:pt x="490" y="66"/>
                    </a:moveTo>
                    <a:cubicBezTo>
                      <a:pt x="499" y="66"/>
                      <a:pt x="499" y="66"/>
                      <a:pt x="499" y="66"/>
                    </a:cubicBezTo>
                    <a:cubicBezTo>
                      <a:pt x="499" y="73"/>
                      <a:pt x="504" y="74"/>
                      <a:pt x="506" y="77"/>
                    </a:cubicBezTo>
                    <a:cubicBezTo>
                      <a:pt x="510" y="82"/>
                      <a:pt x="520" y="78"/>
                      <a:pt x="527" y="81"/>
                    </a:cubicBezTo>
                    <a:cubicBezTo>
                      <a:pt x="541" y="86"/>
                      <a:pt x="561" y="93"/>
                      <a:pt x="576" y="93"/>
                    </a:cubicBezTo>
                    <a:cubicBezTo>
                      <a:pt x="591" y="93"/>
                      <a:pt x="595" y="86"/>
                      <a:pt x="609" y="86"/>
                    </a:cubicBezTo>
                    <a:cubicBezTo>
                      <a:pt x="617" y="86"/>
                      <a:pt x="622" y="92"/>
                      <a:pt x="632" y="92"/>
                    </a:cubicBezTo>
                    <a:cubicBezTo>
                      <a:pt x="638" y="92"/>
                      <a:pt x="638" y="90"/>
                      <a:pt x="644" y="89"/>
                    </a:cubicBezTo>
                    <a:cubicBezTo>
                      <a:pt x="647" y="96"/>
                      <a:pt x="653" y="102"/>
                      <a:pt x="653" y="111"/>
                    </a:cubicBezTo>
                    <a:cubicBezTo>
                      <a:pt x="653" y="115"/>
                      <a:pt x="646" y="131"/>
                      <a:pt x="644" y="136"/>
                    </a:cubicBezTo>
                    <a:cubicBezTo>
                      <a:pt x="635" y="135"/>
                      <a:pt x="627" y="115"/>
                      <a:pt x="620" y="107"/>
                    </a:cubicBezTo>
                    <a:cubicBezTo>
                      <a:pt x="620" y="115"/>
                      <a:pt x="620" y="115"/>
                      <a:pt x="620" y="115"/>
                    </a:cubicBezTo>
                    <a:cubicBezTo>
                      <a:pt x="662" y="189"/>
                      <a:pt x="662" y="189"/>
                      <a:pt x="662" y="189"/>
                    </a:cubicBezTo>
                    <a:cubicBezTo>
                      <a:pt x="659" y="198"/>
                      <a:pt x="673" y="218"/>
                      <a:pt x="679" y="223"/>
                    </a:cubicBezTo>
                    <a:cubicBezTo>
                      <a:pt x="679" y="246"/>
                      <a:pt x="679" y="246"/>
                      <a:pt x="679" y="246"/>
                    </a:cubicBezTo>
                    <a:cubicBezTo>
                      <a:pt x="684" y="258"/>
                      <a:pt x="692" y="258"/>
                      <a:pt x="699" y="267"/>
                    </a:cubicBezTo>
                    <a:cubicBezTo>
                      <a:pt x="707" y="278"/>
                      <a:pt x="702" y="289"/>
                      <a:pt x="710" y="297"/>
                    </a:cubicBezTo>
                    <a:cubicBezTo>
                      <a:pt x="717" y="304"/>
                      <a:pt x="722" y="305"/>
                      <a:pt x="730" y="310"/>
                    </a:cubicBezTo>
                    <a:cubicBezTo>
                      <a:pt x="737" y="316"/>
                      <a:pt x="741" y="334"/>
                      <a:pt x="755" y="334"/>
                    </a:cubicBezTo>
                    <a:cubicBezTo>
                      <a:pt x="755" y="341"/>
                      <a:pt x="759" y="343"/>
                      <a:pt x="755" y="348"/>
                    </a:cubicBezTo>
                    <a:cubicBezTo>
                      <a:pt x="761" y="352"/>
                      <a:pt x="767" y="366"/>
                      <a:pt x="774" y="366"/>
                    </a:cubicBezTo>
                    <a:cubicBezTo>
                      <a:pt x="781" y="366"/>
                      <a:pt x="782" y="361"/>
                      <a:pt x="787" y="359"/>
                    </a:cubicBezTo>
                    <a:cubicBezTo>
                      <a:pt x="794" y="357"/>
                      <a:pt x="798" y="360"/>
                      <a:pt x="805" y="359"/>
                    </a:cubicBezTo>
                    <a:cubicBezTo>
                      <a:pt x="822" y="356"/>
                      <a:pt x="838" y="350"/>
                      <a:pt x="853" y="346"/>
                    </a:cubicBezTo>
                    <a:cubicBezTo>
                      <a:pt x="855" y="348"/>
                      <a:pt x="856" y="350"/>
                      <a:pt x="856" y="352"/>
                    </a:cubicBezTo>
                    <a:cubicBezTo>
                      <a:pt x="856" y="377"/>
                      <a:pt x="837" y="410"/>
                      <a:pt x="826" y="425"/>
                    </a:cubicBezTo>
                    <a:cubicBezTo>
                      <a:pt x="812" y="443"/>
                      <a:pt x="807" y="459"/>
                      <a:pt x="790" y="471"/>
                    </a:cubicBezTo>
                    <a:cubicBezTo>
                      <a:pt x="761" y="494"/>
                      <a:pt x="730" y="501"/>
                      <a:pt x="719" y="541"/>
                    </a:cubicBezTo>
                    <a:cubicBezTo>
                      <a:pt x="716" y="552"/>
                      <a:pt x="704" y="555"/>
                      <a:pt x="704" y="567"/>
                    </a:cubicBezTo>
                    <a:cubicBezTo>
                      <a:pt x="704" y="581"/>
                      <a:pt x="708" y="587"/>
                      <a:pt x="708" y="600"/>
                    </a:cubicBezTo>
                    <a:cubicBezTo>
                      <a:pt x="708" y="615"/>
                      <a:pt x="724" y="623"/>
                      <a:pt x="724" y="631"/>
                    </a:cubicBezTo>
                    <a:cubicBezTo>
                      <a:pt x="724" y="634"/>
                      <a:pt x="722" y="637"/>
                      <a:pt x="721" y="638"/>
                    </a:cubicBezTo>
                    <a:cubicBezTo>
                      <a:pt x="721" y="649"/>
                      <a:pt x="721" y="649"/>
                      <a:pt x="721" y="649"/>
                    </a:cubicBezTo>
                    <a:cubicBezTo>
                      <a:pt x="721" y="656"/>
                      <a:pt x="720" y="664"/>
                      <a:pt x="720" y="676"/>
                    </a:cubicBezTo>
                    <a:cubicBezTo>
                      <a:pt x="722" y="679"/>
                      <a:pt x="723" y="682"/>
                      <a:pt x="723" y="685"/>
                    </a:cubicBezTo>
                    <a:cubicBezTo>
                      <a:pt x="723" y="720"/>
                      <a:pt x="665" y="716"/>
                      <a:pt x="660" y="745"/>
                    </a:cubicBezTo>
                    <a:cubicBezTo>
                      <a:pt x="654" y="746"/>
                      <a:pt x="647" y="753"/>
                      <a:pt x="647" y="758"/>
                    </a:cubicBezTo>
                    <a:cubicBezTo>
                      <a:pt x="647" y="768"/>
                      <a:pt x="659" y="774"/>
                      <a:pt x="659" y="788"/>
                    </a:cubicBezTo>
                    <a:cubicBezTo>
                      <a:pt x="659" y="795"/>
                      <a:pt x="658" y="809"/>
                      <a:pt x="656" y="813"/>
                    </a:cubicBezTo>
                    <a:cubicBezTo>
                      <a:pt x="653" y="817"/>
                      <a:pt x="646" y="815"/>
                      <a:pt x="643" y="816"/>
                    </a:cubicBezTo>
                    <a:cubicBezTo>
                      <a:pt x="632" y="822"/>
                      <a:pt x="626" y="826"/>
                      <a:pt x="621" y="837"/>
                    </a:cubicBezTo>
                    <a:cubicBezTo>
                      <a:pt x="624" y="839"/>
                      <a:pt x="627" y="842"/>
                      <a:pt x="627" y="846"/>
                    </a:cubicBezTo>
                    <a:cubicBezTo>
                      <a:pt x="627" y="859"/>
                      <a:pt x="615" y="868"/>
                      <a:pt x="610" y="874"/>
                    </a:cubicBezTo>
                    <a:cubicBezTo>
                      <a:pt x="600" y="883"/>
                      <a:pt x="599" y="893"/>
                      <a:pt x="592" y="902"/>
                    </a:cubicBezTo>
                    <a:cubicBezTo>
                      <a:pt x="581" y="916"/>
                      <a:pt x="576" y="929"/>
                      <a:pt x="558" y="938"/>
                    </a:cubicBezTo>
                    <a:cubicBezTo>
                      <a:pt x="550" y="941"/>
                      <a:pt x="539" y="938"/>
                      <a:pt x="538" y="946"/>
                    </a:cubicBezTo>
                    <a:cubicBezTo>
                      <a:pt x="532" y="946"/>
                      <a:pt x="529" y="949"/>
                      <a:pt x="525" y="949"/>
                    </a:cubicBezTo>
                    <a:cubicBezTo>
                      <a:pt x="520" y="949"/>
                      <a:pt x="517" y="944"/>
                      <a:pt x="512" y="944"/>
                    </a:cubicBezTo>
                    <a:cubicBezTo>
                      <a:pt x="494" y="944"/>
                      <a:pt x="483" y="957"/>
                      <a:pt x="466" y="957"/>
                    </a:cubicBezTo>
                    <a:cubicBezTo>
                      <a:pt x="459" y="957"/>
                      <a:pt x="455" y="953"/>
                      <a:pt x="452" y="949"/>
                    </a:cubicBezTo>
                    <a:cubicBezTo>
                      <a:pt x="449" y="949"/>
                      <a:pt x="449" y="950"/>
                      <a:pt x="448" y="951"/>
                    </a:cubicBezTo>
                    <a:cubicBezTo>
                      <a:pt x="448" y="942"/>
                      <a:pt x="443" y="932"/>
                      <a:pt x="440" y="929"/>
                    </a:cubicBezTo>
                    <a:cubicBezTo>
                      <a:pt x="443" y="925"/>
                      <a:pt x="445" y="922"/>
                      <a:pt x="445" y="917"/>
                    </a:cubicBezTo>
                    <a:cubicBezTo>
                      <a:pt x="445" y="910"/>
                      <a:pt x="433" y="897"/>
                      <a:pt x="431" y="893"/>
                    </a:cubicBezTo>
                    <a:cubicBezTo>
                      <a:pt x="415" y="866"/>
                      <a:pt x="395" y="840"/>
                      <a:pt x="395" y="801"/>
                    </a:cubicBezTo>
                    <a:cubicBezTo>
                      <a:pt x="395" y="794"/>
                      <a:pt x="395" y="792"/>
                      <a:pt x="395" y="789"/>
                    </a:cubicBezTo>
                    <a:cubicBezTo>
                      <a:pt x="395" y="783"/>
                      <a:pt x="389" y="781"/>
                      <a:pt x="386" y="774"/>
                    </a:cubicBezTo>
                    <a:cubicBezTo>
                      <a:pt x="374" y="754"/>
                      <a:pt x="360" y="737"/>
                      <a:pt x="360" y="708"/>
                    </a:cubicBezTo>
                    <a:cubicBezTo>
                      <a:pt x="360" y="677"/>
                      <a:pt x="388" y="670"/>
                      <a:pt x="388" y="646"/>
                    </a:cubicBezTo>
                    <a:cubicBezTo>
                      <a:pt x="388" y="635"/>
                      <a:pt x="384" y="631"/>
                      <a:pt x="382" y="621"/>
                    </a:cubicBezTo>
                    <a:cubicBezTo>
                      <a:pt x="379" y="602"/>
                      <a:pt x="376" y="596"/>
                      <a:pt x="371" y="585"/>
                    </a:cubicBezTo>
                    <a:cubicBezTo>
                      <a:pt x="368" y="576"/>
                      <a:pt x="370" y="566"/>
                      <a:pt x="364" y="558"/>
                    </a:cubicBezTo>
                    <a:cubicBezTo>
                      <a:pt x="352" y="544"/>
                      <a:pt x="327" y="528"/>
                      <a:pt x="327" y="508"/>
                    </a:cubicBezTo>
                    <a:cubicBezTo>
                      <a:pt x="327" y="503"/>
                      <a:pt x="334" y="492"/>
                      <a:pt x="337" y="490"/>
                    </a:cubicBezTo>
                    <a:cubicBezTo>
                      <a:pt x="336" y="486"/>
                      <a:pt x="337" y="485"/>
                      <a:pt x="337" y="483"/>
                    </a:cubicBezTo>
                    <a:cubicBezTo>
                      <a:pt x="337" y="478"/>
                      <a:pt x="337" y="465"/>
                      <a:pt x="342" y="461"/>
                    </a:cubicBezTo>
                    <a:cubicBezTo>
                      <a:pt x="337" y="451"/>
                      <a:pt x="329" y="443"/>
                      <a:pt x="314" y="443"/>
                    </a:cubicBezTo>
                    <a:cubicBezTo>
                      <a:pt x="306" y="443"/>
                      <a:pt x="299" y="443"/>
                      <a:pt x="295" y="443"/>
                    </a:cubicBezTo>
                    <a:cubicBezTo>
                      <a:pt x="282" y="443"/>
                      <a:pt x="279" y="417"/>
                      <a:pt x="261" y="417"/>
                    </a:cubicBezTo>
                    <a:cubicBezTo>
                      <a:pt x="239" y="417"/>
                      <a:pt x="223" y="427"/>
                      <a:pt x="206" y="433"/>
                    </a:cubicBezTo>
                    <a:cubicBezTo>
                      <a:pt x="199" y="435"/>
                      <a:pt x="197" y="440"/>
                      <a:pt x="191" y="440"/>
                    </a:cubicBezTo>
                    <a:cubicBezTo>
                      <a:pt x="184" y="440"/>
                      <a:pt x="173" y="434"/>
                      <a:pt x="164" y="434"/>
                    </a:cubicBezTo>
                    <a:cubicBezTo>
                      <a:pt x="147" y="434"/>
                      <a:pt x="139" y="443"/>
                      <a:pt x="122" y="443"/>
                    </a:cubicBezTo>
                    <a:cubicBezTo>
                      <a:pt x="117" y="443"/>
                      <a:pt x="111" y="440"/>
                      <a:pt x="109" y="439"/>
                    </a:cubicBezTo>
                    <a:cubicBezTo>
                      <a:pt x="97" y="430"/>
                      <a:pt x="71" y="415"/>
                      <a:pt x="62" y="401"/>
                    </a:cubicBezTo>
                    <a:cubicBezTo>
                      <a:pt x="53" y="388"/>
                      <a:pt x="51" y="377"/>
                      <a:pt x="40" y="369"/>
                    </a:cubicBezTo>
                    <a:cubicBezTo>
                      <a:pt x="37" y="366"/>
                      <a:pt x="13" y="346"/>
                      <a:pt x="13" y="344"/>
                    </a:cubicBezTo>
                    <a:cubicBezTo>
                      <a:pt x="11" y="341"/>
                      <a:pt x="10" y="340"/>
                      <a:pt x="7" y="338"/>
                    </a:cubicBezTo>
                    <a:cubicBezTo>
                      <a:pt x="9" y="338"/>
                      <a:pt x="9" y="338"/>
                      <a:pt x="9" y="338"/>
                    </a:cubicBezTo>
                    <a:cubicBezTo>
                      <a:pt x="9" y="331"/>
                      <a:pt x="7" y="328"/>
                      <a:pt x="7" y="324"/>
                    </a:cubicBezTo>
                    <a:cubicBezTo>
                      <a:pt x="7" y="317"/>
                      <a:pt x="3" y="315"/>
                      <a:pt x="0" y="309"/>
                    </a:cubicBezTo>
                    <a:cubicBezTo>
                      <a:pt x="10" y="304"/>
                      <a:pt x="18" y="280"/>
                      <a:pt x="18" y="269"/>
                    </a:cubicBezTo>
                    <a:cubicBezTo>
                      <a:pt x="18" y="250"/>
                      <a:pt x="10" y="238"/>
                      <a:pt x="10" y="220"/>
                    </a:cubicBezTo>
                    <a:cubicBezTo>
                      <a:pt x="10" y="211"/>
                      <a:pt x="20" y="206"/>
                      <a:pt x="22" y="199"/>
                    </a:cubicBezTo>
                    <a:cubicBezTo>
                      <a:pt x="28" y="182"/>
                      <a:pt x="41" y="158"/>
                      <a:pt x="52" y="144"/>
                    </a:cubicBezTo>
                    <a:cubicBezTo>
                      <a:pt x="58" y="135"/>
                      <a:pt x="69" y="136"/>
                      <a:pt x="77" y="132"/>
                    </a:cubicBezTo>
                    <a:cubicBezTo>
                      <a:pt x="84" y="128"/>
                      <a:pt x="95" y="119"/>
                      <a:pt x="97" y="112"/>
                    </a:cubicBezTo>
                    <a:cubicBezTo>
                      <a:pt x="102" y="96"/>
                      <a:pt x="96" y="89"/>
                      <a:pt x="104" y="77"/>
                    </a:cubicBezTo>
                    <a:cubicBezTo>
                      <a:pt x="116" y="63"/>
                      <a:pt x="131" y="49"/>
                      <a:pt x="142" y="36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45" y="31"/>
                      <a:pt x="146" y="27"/>
                      <a:pt x="150" y="24"/>
                    </a:cubicBezTo>
                    <a:cubicBezTo>
                      <a:pt x="161" y="32"/>
                      <a:pt x="172" y="35"/>
                      <a:pt x="187" y="35"/>
                    </a:cubicBezTo>
                    <a:cubicBezTo>
                      <a:pt x="197" y="35"/>
                      <a:pt x="198" y="29"/>
                      <a:pt x="204" y="27"/>
                    </a:cubicBezTo>
                    <a:cubicBezTo>
                      <a:pt x="221" y="18"/>
                      <a:pt x="254" y="6"/>
                      <a:pt x="273" y="6"/>
                    </a:cubicBezTo>
                    <a:cubicBezTo>
                      <a:pt x="280" y="6"/>
                      <a:pt x="285" y="10"/>
                      <a:pt x="289" y="10"/>
                    </a:cubicBezTo>
                    <a:cubicBezTo>
                      <a:pt x="294" y="10"/>
                      <a:pt x="301" y="4"/>
                      <a:pt x="307" y="4"/>
                    </a:cubicBezTo>
                    <a:cubicBezTo>
                      <a:pt x="313" y="4"/>
                      <a:pt x="316" y="7"/>
                      <a:pt x="321" y="7"/>
                    </a:cubicBezTo>
                    <a:cubicBezTo>
                      <a:pt x="329" y="7"/>
                      <a:pt x="330" y="0"/>
                      <a:pt x="338" y="0"/>
                    </a:cubicBezTo>
                    <a:cubicBezTo>
                      <a:pt x="347" y="0"/>
                      <a:pt x="344" y="8"/>
                      <a:pt x="351" y="8"/>
                    </a:cubicBezTo>
                    <a:cubicBezTo>
                      <a:pt x="354" y="8"/>
                      <a:pt x="355" y="6"/>
                      <a:pt x="358" y="6"/>
                    </a:cubicBezTo>
                    <a:cubicBezTo>
                      <a:pt x="358" y="12"/>
                      <a:pt x="351" y="11"/>
                      <a:pt x="351" y="17"/>
                    </a:cubicBezTo>
                    <a:cubicBezTo>
                      <a:pt x="351" y="21"/>
                      <a:pt x="357" y="23"/>
                      <a:pt x="357" y="27"/>
                    </a:cubicBezTo>
                    <a:cubicBezTo>
                      <a:pt x="357" y="33"/>
                      <a:pt x="351" y="37"/>
                      <a:pt x="351" y="44"/>
                    </a:cubicBezTo>
                    <a:cubicBezTo>
                      <a:pt x="351" y="55"/>
                      <a:pt x="363" y="64"/>
                      <a:pt x="371" y="64"/>
                    </a:cubicBezTo>
                    <a:cubicBezTo>
                      <a:pt x="377" y="64"/>
                      <a:pt x="380" y="64"/>
                      <a:pt x="384" y="64"/>
                    </a:cubicBezTo>
                    <a:cubicBezTo>
                      <a:pt x="412" y="64"/>
                      <a:pt x="423" y="100"/>
                      <a:pt x="455" y="100"/>
                    </a:cubicBezTo>
                    <a:cubicBezTo>
                      <a:pt x="459" y="100"/>
                      <a:pt x="464" y="95"/>
                      <a:pt x="464" y="93"/>
                    </a:cubicBezTo>
                    <a:cubicBezTo>
                      <a:pt x="464" y="90"/>
                      <a:pt x="464" y="87"/>
                      <a:pt x="464" y="84"/>
                    </a:cubicBezTo>
                    <a:cubicBezTo>
                      <a:pt x="464" y="70"/>
                      <a:pt x="475" y="70"/>
                      <a:pt x="488" y="66"/>
                    </a:cubicBezTo>
                    <a:lnTo>
                      <a:pt x="490" y="66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</p:grpSp>
        <p:grpSp>
          <p:nvGrpSpPr>
            <p:cNvPr id="238" name="Group 274">
              <a:extLst>
                <a:ext uri="{FF2B5EF4-FFF2-40B4-BE49-F238E27FC236}">
                  <a16:creationId xmlns:a16="http://schemas.microsoft.com/office/drawing/2014/main" id="{92EB460E-7723-4554-9B44-7FE4DF96B22E}"/>
                </a:ext>
              </a:extLst>
            </p:cNvPr>
            <p:cNvGrpSpPr/>
            <p:nvPr/>
          </p:nvGrpSpPr>
          <p:grpSpPr>
            <a:xfrm>
              <a:off x="1945621" y="2801220"/>
              <a:ext cx="759070" cy="1225954"/>
              <a:chOff x="3030538" y="2674938"/>
              <a:chExt cx="779463" cy="1258888"/>
            </a:xfrm>
            <a:grpFill/>
          </p:grpSpPr>
          <p:sp>
            <p:nvSpPr>
              <p:cNvPr id="639" name="Freeform 22">
                <a:extLst>
                  <a:ext uri="{FF2B5EF4-FFF2-40B4-BE49-F238E27FC236}">
                    <a16:creationId xmlns:a16="http://schemas.microsoft.com/office/drawing/2014/main" id="{095A7EE6-9D88-47F3-AA4A-BFE7819E0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713" y="2881313"/>
                <a:ext cx="39688" cy="317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4"/>
                  </a:cxn>
                  <a:cxn ang="0">
                    <a:pos x="27" y="5"/>
                  </a:cxn>
                  <a:cxn ang="0">
                    <a:pos x="30" y="9"/>
                  </a:cxn>
                  <a:cxn ang="0">
                    <a:pos x="18" y="23"/>
                  </a:cxn>
                  <a:cxn ang="0">
                    <a:pos x="0" y="11"/>
                  </a:cxn>
                  <a:cxn ang="0">
                    <a:pos x="9" y="0"/>
                  </a:cxn>
                  <a:cxn ang="0">
                    <a:pos x="10" y="0"/>
                  </a:cxn>
                </a:cxnLst>
                <a:rect l="0" t="0" r="r" b="b"/>
                <a:pathLst>
                  <a:path w="30" h="23">
                    <a:moveTo>
                      <a:pt x="10" y="0"/>
                    </a:moveTo>
                    <a:cubicBezTo>
                      <a:pt x="13" y="1"/>
                      <a:pt x="16" y="4"/>
                      <a:pt x="20" y="4"/>
                    </a:cubicBezTo>
                    <a:cubicBezTo>
                      <a:pt x="21" y="9"/>
                      <a:pt x="25" y="5"/>
                      <a:pt x="27" y="5"/>
                    </a:cubicBezTo>
                    <a:cubicBezTo>
                      <a:pt x="29" y="5"/>
                      <a:pt x="30" y="8"/>
                      <a:pt x="30" y="9"/>
                    </a:cubicBezTo>
                    <a:cubicBezTo>
                      <a:pt x="30" y="12"/>
                      <a:pt x="23" y="23"/>
                      <a:pt x="18" y="23"/>
                    </a:cubicBezTo>
                    <a:cubicBezTo>
                      <a:pt x="11" y="23"/>
                      <a:pt x="0" y="15"/>
                      <a:pt x="0" y="11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640" name="Freeform 23">
                <a:extLst>
                  <a:ext uri="{FF2B5EF4-FFF2-40B4-BE49-F238E27FC236}">
                    <a16:creationId xmlns:a16="http://schemas.microsoft.com/office/drawing/2014/main" id="{493F183D-9175-4DE5-9FC3-708DE21AAD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0538" y="2674938"/>
                <a:ext cx="779463" cy="1258888"/>
              </a:xfrm>
              <a:custGeom>
                <a:avLst/>
                <a:gdLst/>
                <a:ahLst/>
                <a:cxnLst>
                  <a:cxn ang="0">
                    <a:pos x="46" y="91"/>
                  </a:cxn>
                  <a:cxn ang="0">
                    <a:pos x="51" y="51"/>
                  </a:cxn>
                  <a:cxn ang="0">
                    <a:pos x="59" y="46"/>
                  </a:cxn>
                  <a:cxn ang="0">
                    <a:pos x="82" y="18"/>
                  </a:cxn>
                  <a:cxn ang="0">
                    <a:pos x="128" y="6"/>
                  </a:cxn>
                  <a:cxn ang="0">
                    <a:pos x="126" y="42"/>
                  </a:cxn>
                  <a:cxn ang="0">
                    <a:pos x="136" y="13"/>
                  </a:cxn>
                  <a:cxn ang="0">
                    <a:pos x="146" y="5"/>
                  </a:cxn>
                  <a:cxn ang="0">
                    <a:pos x="194" y="24"/>
                  </a:cxn>
                  <a:cxn ang="0">
                    <a:pos x="227" y="20"/>
                  </a:cxn>
                  <a:cxn ang="0">
                    <a:pos x="233" y="26"/>
                  </a:cxn>
                  <a:cxn ang="0">
                    <a:pos x="270" y="50"/>
                  </a:cxn>
                  <a:cxn ang="0">
                    <a:pos x="328" y="84"/>
                  </a:cxn>
                  <a:cxn ang="0">
                    <a:pos x="354" y="89"/>
                  </a:cxn>
                  <a:cxn ang="0">
                    <a:pos x="389" y="130"/>
                  </a:cxn>
                  <a:cxn ang="0">
                    <a:pos x="383" y="170"/>
                  </a:cxn>
                  <a:cxn ang="0">
                    <a:pos x="403" y="185"/>
                  </a:cxn>
                  <a:cxn ang="0">
                    <a:pos x="454" y="175"/>
                  </a:cxn>
                  <a:cxn ang="0">
                    <a:pos x="467" y="191"/>
                  </a:cxn>
                  <a:cxn ang="0">
                    <a:pos x="513" y="191"/>
                  </a:cxn>
                  <a:cxn ang="0">
                    <a:pos x="575" y="220"/>
                  </a:cxn>
                  <a:cxn ang="0">
                    <a:pos x="549" y="310"/>
                  </a:cxn>
                  <a:cxn ang="0">
                    <a:pos x="532" y="374"/>
                  </a:cxn>
                  <a:cxn ang="0">
                    <a:pos x="522" y="405"/>
                  </a:cxn>
                  <a:cxn ang="0">
                    <a:pos x="485" y="449"/>
                  </a:cxn>
                  <a:cxn ang="0">
                    <a:pos x="429" y="474"/>
                  </a:cxn>
                  <a:cxn ang="0">
                    <a:pos x="412" y="524"/>
                  </a:cxn>
                  <a:cxn ang="0">
                    <a:pos x="388" y="559"/>
                  </a:cxn>
                  <a:cxn ang="0">
                    <a:pos x="311" y="614"/>
                  </a:cxn>
                  <a:cxn ang="0">
                    <a:pos x="297" y="619"/>
                  </a:cxn>
                  <a:cxn ang="0">
                    <a:pos x="308" y="654"/>
                  </a:cxn>
                  <a:cxn ang="0">
                    <a:pos x="244" y="677"/>
                  </a:cxn>
                  <a:cxn ang="0">
                    <a:pos x="240" y="707"/>
                  </a:cxn>
                  <a:cxn ang="0">
                    <a:pos x="205" y="711"/>
                  </a:cxn>
                  <a:cxn ang="0">
                    <a:pos x="225" y="730"/>
                  </a:cxn>
                  <a:cxn ang="0">
                    <a:pos x="214" y="739"/>
                  </a:cxn>
                  <a:cxn ang="0">
                    <a:pos x="178" y="787"/>
                  </a:cxn>
                  <a:cxn ang="0">
                    <a:pos x="176" y="846"/>
                  </a:cxn>
                  <a:cxn ang="0">
                    <a:pos x="161" y="884"/>
                  </a:cxn>
                  <a:cxn ang="0">
                    <a:pos x="200" y="935"/>
                  </a:cxn>
                  <a:cxn ang="0">
                    <a:pos x="169" y="945"/>
                  </a:cxn>
                  <a:cxn ang="0">
                    <a:pos x="127" y="921"/>
                  </a:cxn>
                  <a:cxn ang="0">
                    <a:pos x="92" y="903"/>
                  </a:cxn>
                  <a:cxn ang="0">
                    <a:pos x="93" y="889"/>
                  </a:cxn>
                  <a:cxn ang="0">
                    <a:pos x="84" y="857"/>
                  </a:cxn>
                  <a:cxn ang="0">
                    <a:pos x="82" y="791"/>
                  </a:cxn>
                  <a:cxn ang="0">
                    <a:pos x="86" y="782"/>
                  </a:cxn>
                  <a:cxn ang="0">
                    <a:pos x="112" y="718"/>
                  </a:cxn>
                  <a:cxn ang="0">
                    <a:pos x="95" y="708"/>
                  </a:cxn>
                  <a:cxn ang="0">
                    <a:pos x="102" y="680"/>
                  </a:cxn>
                  <a:cxn ang="0">
                    <a:pos x="114" y="626"/>
                  </a:cxn>
                  <a:cxn ang="0">
                    <a:pos x="124" y="562"/>
                  </a:cxn>
                  <a:cxn ang="0">
                    <a:pos x="136" y="494"/>
                  </a:cxn>
                  <a:cxn ang="0">
                    <a:pos x="143" y="434"/>
                  </a:cxn>
                  <a:cxn ang="0">
                    <a:pos x="104" y="370"/>
                  </a:cxn>
                  <a:cxn ang="0">
                    <a:pos x="62" y="330"/>
                  </a:cxn>
                  <a:cxn ang="0">
                    <a:pos x="28" y="261"/>
                  </a:cxn>
                  <a:cxn ang="0">
                    <a:pos x="11" y="242"/>
                  </a:cxn>
                  <a:cxn ang="0">
                    <a:pos x="18" y="191"/>
                  </a:cxn>
                  <a:cxn ang="0">
                    <a:pos x="14" y="148"/>
                  </a:cxn>
                  <a:cxn ang="0">
                    <a:pos x="47" y="106"/>
                  </a:cxn>
                </a:cxnLst>
                <a:rect l="0" t="0" r="r" b="b"/>
                <a:pathLst>
                  <a:path w="586" h="945">
                    <a:moveTo>
                      <a:pt x="49" y="103"/>
                    </a:moveTo>
                    <a:cubicBezTo>
                      <a:pt x="49" y="102"/>
                      <a:pt x="49" y="101"/>
                      <a:pt x="49" y="100"/>
                    </a:cubicBezTo>
                    <a:cubicBezTo>
                      <a:pt x="49" y="97"/>
                      <a:pt x="46" y="94"/>
                      <a:pt x="46" y="91"/>
                    </a:cubicBezTo>
                    <a:cubicBezTo>
                      <a:pt x="46" y="85"/>
                      <a:pt x="48" y="84"/>
                      <a:pt x="48" y="79"/>
                    </a:cubicBezTo>
                    <a:cubicBezTo>
                      <a:pt x="48" y="70"/>
                      <a:pt x="40" y="71"/>
                      <a:pt x="40" y="63"/>
                    </a:cubicBezTo>
                    <a:cubicBezTo>
                      <a:pt x="40" y="57"/>
                      <a:pt x="49" y="55"/>
                      <a:pt x="51" y="51"/>
                    </a:cubicBezTo>
                    <a:cubicBezTo>
                      <a:pt x="55" y="52"/>
                      <a:pt x="53" y="52"/>
                      <a:pt x="57" y="51"/>
                    </a:cubicBezTo>
                    <a:cubicBezTo>
                      <a:pt x="57" y="50"/>
                      <a:pt x="57" y="49"/>
                      <a:pt x="57" y="48"/>
                    </a:cubicBezTo>
                    <a:cubicBezTo>
                      <a:pt x="57" y="48"/>
                      <a:pt x="58" y="46"/>
                      <a:pt x="59" y="46"/>
                    </a:cubicBezTo>
                    <a:cubicBezTo>
                      <a:pt x="59" y="42"/>
                      <a:pt x="64" y="40"/>
                      <a:pt x="66" y="39"/>
                    </a:cubicBezTo>
                    <a:cubicBezTo>
                      <a:pt x="69" y="37"/>
                      <a:pt x="69" y="31"/>
                      <a:pt x="70" y="28"/>
                    </a:cubicBezTo>
                    <a:cubicBezTo>
                      <a:pt x="72" y="21"/>
                      <a:pt x="76" y="19"/>
                      <a:pt x="82" y="18"/>
                    </a:cubicBezTo>
                    <a:cubicBezTo>
                      <a:pt x="93" y="14"/>
                      <a:pt x="100" y="12"/>
                      <a:pt x="111" y="9"/>
                    </a:cubicBezTo>
                    <a:cubicBezTo>
                      <a:pt x="117" y="7"/>
                      <a:pt x="118" y="0"/>
                      <a:pt x="124" y="0"/>
                    </a:cubicBezTo>
                    <a:cubicBezTo>
                      <a:pt x="126" y="0"/>
                      <a:pt x="128" y="5"/>
                      <a:pt x="128" y="6"/>
                    </a:cubicBezTo>
                    <a:cubicBezTo>
                      <a:pt x="128" y="9"/>
                      <a:pt x="125" y="11"/>
                      <a:pt x="123" y="11"/>
                    </a:cubicBezTo>
                    <a:cubicBezTo>
                      <a:pt x="122" y="18"/>
                      <a:pt x="119" y="25"/>
                      <a:pt x="119" y="29"/>
                    </a:cubicBezTo>
                    <a:cubicBezTo>
                      <a:pt x="119" y="34"/>
                      <a:pt x="122" y="42"/>
                      <a:pt x="126" y="42"/>
                    </a:cubicBezTo>
                    <a:cubicBezTo>
                      <a:pt x="128" y="42"/>
                      <a:pt x="131" y="37"/>
                      <a:pt x="131" y="35"/>
                    </a:cubicBezTo>
                    <a:cubicBezTo>
                      <a:pt x="131" y="30"/>
                      <a:pt x="125" y="27"/>
                      <a:pt x="125" y="21"/>
                    </a:cubicBezTo>
                    <a:cubicBezTo>
                      <a:pt x="125" y="15"/>
                      <a:pt x="132" y="16"/>
                      <a:pt x="136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5" y="8"/>
                      <a:pt x="139" y="10"/>
                      <a:pt x="139" y="5"/>
                    </a:cubicBezTo>
                    <a:cubicBezTo>
                      <a:pt x="146" y="5"/>
                      <a:pt x="146" y="5"/>
                      <a:pt x="146" y="5"/>
                    </a:cubicBezTo>
                    <a:cubicBezTo>
                      <a:pt x="148" y="12"/>
                      <a:pt x="158" y="14"/>
                      <a:pt x="165" y="16"/>
                    </a:cubicBezTo>
                    <a:cubicBezTo>
                      <a:pt x="165" y="20"/>
                      <a:pt x="167" y="23"/>
                      <a:pt x="170" y="24"/>
                    </a:cubicBezTo>
                    <a:cubicBezTo>
                      <a:pt x="177" y="24"/>
                      <a:pt x="190" y="24"/>
                      <a:pt x="194" y="24"/>
                    </a:cubicBezTo>
                    <a:cubicBezTo>
                      <a:pt x="194" y="28"/>
                      <a:pt x="199" y="29"/>
                      <a:pt x="203" y="29"/>
                    </a:cubicBezTo>
                    <a:cubicBezTo>
                      <a:pt x="209" y="28"/>
                      <a:pt x="214" y="28"/>
                      <a:pt x="216" y="22"/>
                    </a:cubicBezTo>
                    <a:cubicBezTo>
                      <a:pt x="217" y="21"/>
                      <a:pt x="226" y="21"/>
                      <a:pt x="227" y="20"/>
                    </a:cubicBezTo>
                    <a:cubicBezTo>
                      <a:pt x="232" y="20"/>
                      <a:pt x="240" y="21"/>
                      <a:pt x="240" y="21"/>
                    </a:cubicBezTo>
                    <a:cubicBezTo>
                      <a:pt x="238" y="23"/>
                      <a:pt x="234" y="23"/>
                      <a:pt x="233" y="22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6" y="32"/>
                      <a:pt x="245" y="33"/>
                      <a:pt x="252" y="36"/>
                    </a:cubicBezTo>
                    <a:cubicBezTo>
                      <a:pt x="258" y="37"/>
                      <a:pt x="256" y="44"/>
                      <a:pt x="258" y="50"/>
                    </a:cubicBezTo>
                    <a:cubicBezTo>
                      <a:pt x="270" y="50"/>
                      <a:pt x="270" y="50"/>
                      <a:pt x="270" y="50"/>
                    </a:cubicBezTo>
                    <a:cubicBezTo>
                      <a:pt x="279" y="58"/>
                      <a:pt x="283" y="57"/>
                      <a:pt x="288" y="68"/>
                    </a:cubicBezTo>
                    <a:cubicBezTo>
                      <a:pt x="289" y="70"/>
                      <a:pt x="293" y="70"/>
                      <a:pt x="295" y="70"/>
                    </a:cubicBezTo>
                    <a:cubicBezTo>
                      <a:pt x="298" y="83"/>
                      <a:pt x="316" y="81"/>
                      <a:pt x="328" y="84"/>
                    </a:cubicBezTo>
                    <a:cubicBezTo>
                      <a:pt x="340" y="84"/>
                      <a:pt x="340" y="84"/>
                      <a:pt x="340" y="84"/>
                    </a:cubicBezTo>
                    <a:cubicBezTo>
                      <a:pt x="343" y="85"/>
                      <a:pt x="350" y="89"/>
                      <a:pt x="354" y="89"/>
                    </a:cubicBezTo>
                    <a:cubicBezTo>
                      <a:pt x="354" y="89"/>
                      <a:pt x="354" y="89"/>
                      <a:pt x="354" y="89"/>
                    </a:cubicBezTo>
                    <a:cubicBezTo>
                      <a:pt x="355" y="89"/>
                      <a:pt x="356" y="89"/>
                      <a:pt x="357" y="89"/>
                    </a:cubicBezTo>
                    <a:cubicBezTo>
                      <a:pt x="364" y="89"/>
                      <a:pt x="373" y="104"/>
                      <a:pt x="381" y="106"/>
                    </a:cubicBezTo>
                    <a:cubicBezTo>
                      <a:pt x="381" y="111"/>
                      <a:pt x="386" y="125"/>
                      <a:pt x="389" y="130"/>
                    </a:cubicBezTo>
                    <a:cubicBezTo>
                      <a:pt x="391" y="134"/>
                      <a:pt x="397" y="134"/>
                      <a:pt x="397" y="139"/>
                    </a:cubicBezTo>
                    <a:cubicBezTo>
                      <a:pt x="390" y="148"/>
                      <a:pt x="377" y="152"/>
                      <a:pt x="377" y="165"/>
                    </a:cubicBezTo>
                    <a:cubicBezTo>
                      <a:pt x="377" y="170"/>
                      <a:pt x="381" y="169"/>
                      <a:pt x="383" y="170"/>
                    </a:cubicBezTo>
                    <a:cubicBezTo>
                      <a:pt x="387" y="172"/>
                      <a:pt x="390" y="176"/>
                      <a:pt x="390" y="180"/>
                    </a:cubicBezTo>
                    <a:cubicBezTo>
                      <a:pt x="401" y="180"/>
                      <a:pt x="401" y="180"/>
                      <a:pt x="401" y="180"/>
                    </a:cubicBezTo>
                    <a:cubicBezTo>
                      <a:pt x="401" y="182"/>
                      <a:pt x="402" y="185"/>
                      <a:pt x="403" y="185"/>
                    </a:cubicBezTo>
                    <a:cubicBezTo>
                      <a:pt x="405" y="185"/>
                      <a:pt x="407" y="182"/>
                      <a:pt x="408" y="180"/>
                    </a:cubicBezTo>
                    <a:cubicBezTo>
                      <a:pt x="413" y="173"/>
                      <a:pt x="418" y="164"/>
                      <a:pt x="425" y="164"/>
                    </a:cubicBezTo>
                    <a:cubicBezTo>
                      <a:pt x="433" y="164"/>
                      <a:pt x="449" y="172"/>
                      <a:pt x="454" y="175"/>
                    </a:cubicBezTo>
                    <a:cubicBezTo>
                      <a:pt x="458" y="178"/>
                      <a:pt x="462" y="177"/>
                      <a:pt x="463" y="180"/>
                    </a:cubicBezTo>
                    <a:cubicBezTo>
                      <a:pt x="464" y="184"/>
                      <a:pt x="464" y="187"/>
                      <a:pt x="464" y="191"/>
                    </a:cubicBezTo>
                    <a:cubicBezTo>
                      <a:pt x="467" y="191"/>
                      <a:pt x="467" y="191"/>
                      <a:pt x="467" y="191"/>
                    </a:cubicBezTo>
                    <a:cubicBezTo>
                      <a:pt x="471" y="190"/>
                      <a:pt x="472" y="186"/>
                      <a:pt x="476" y="186"/>
                    </a:cubicBezTo>
                    <a:cubicBezTo>
                      <a:pt x="486" y="186"/>
                      <a:pt x="487" y="194"/>
                      <a:pt x="496" y="194"/>
                    </a:cubicBezTo>
                    <a:cubicBezTo>
                      <a:pt x="513" y="191"/>
                      <a:pt x="513" y="191"/>
                      <a:pt x="513" y="191"/>
                    </a:cubicBezTo>
                    <a:cubicBezTo>
                      <a:pt x="521" y="193"/>
                      <a:pt x="529" y="196"/>
                      <a:pt x="534" y="198"/>
                    </a:cubicBezTo>
                    <a:cubicBezTo>
                      <a:pt x="538" y="205"/>
                      <a:pt x="551" y="217"/>
                      <a:pt x="558" y="220"/>
                    </a:cubicBezTo>
                    <a:cubicBezTo>
                      <a:pt x="565" y="221"/>
                      <a:pt x="569" y="219"/>
                      <a:pt x="575" y="220"/>
                    </a:cubicBezTo>
                    <a:cubicBezTo>
                      <a:pt x="584" y="223"/>
                      <a:pt x="586" y="232"/>
                      <a:pt x="586" y="242"/>
                    </a:cubicBezTo>
                    <a:cubicBezTo>
                      <a:pt x="586" y="274"/>
                      <a:pt x="568" y="283"/>
                      <a:pt x="556" y="301"/>
                    </a:cubicBezTo>
                    <a:cubicBezTo>
                      <a:pt x="553" y="305"/>
                      <a:pt x="551" y="306"/>
                      <a:pt x="549" y="310"/>
                    </a:cubicBezTo>
                    <a:cubicBezTo>
                      <a:pt x="544" y="317"/>
                      <a:pt x="540" y="317"/>
                      <a:pt x="535" y="322"/>
                    </a:cubicBezTo>
                    <a:cubicBezTo>
                      <a:pt x="529" y="328"/>
                      <a:pt x="535" y="343"/>
                      <a:pt x="535" y="353"/>
                    </a:cubicBezTo>
                    <a:cubicBezTo>
                      <a:pt x="535" y="361"/>
                      <a:pt x="532" y="369"/>
                      <a:pt x="532" y="374"/>
                    </a:cubicBezTo>
                    <a:cubicBezTo>
                      <a:pt x="532" y="377"/>
                      <a:pt x="530" y="378"/>
                      <a:pt x="530" y="380"/>
                    </a:cubicBezTo>
                    <a:cubicBezTo>
                      <a:pt x="528" y="382"/>
                      <a:pt x="524" y="386"/>
                      <a:pt x="524" y="390"/>
                    </a:cubicBezTo>
                    <a:cubicBezTo>
                      <a:pt x="524" y="394"/>
                      <a:pt x="523" y="403"/>
                      <a:pt x="522" y="405"/>
                    </a:cubicBezTo>
                    <a:cubicBezTo>
                      <a:pt x="515" y="415"/>
                      <a:pt x="513" y="419"/>
                      <a:pt x="506" y="428"/>
                    </a:cubicBezTo>
                    <a:cubicBezTo>
                      <a:pt x="505" y="431"/>
                      <a:pt x="505" y="436"/>
                      <a:pt x="504" y="438"/>
                    </a:cubicBezTo>
                    <a:cubicBezTo>
                      <a:pt x="502" y="443"/>
                      <a:pt x="492" y="449"/>
                      <a:pt x="485" y="449"/>
                    </a:cubicBezTo>
                    <a:cubicBezTo>
                      <a:pt x="476" y="449"/>
                      <a:pt x="470" y="449"/>
                      <a:pt x="463" y="452"/>
                    </a:cubicBezTo>
                    <a:cubicBezTo>
                      <a:pt x="461" y="453"/>
                      <a:pt x="460" y="455"/>
                      <a:pt x="459" y="457"/>
                    </a:cubicBezTo>
                    <a:cubicBezTo>
                      <a:pt x="448" y="467"/>
                      <a:pt x="437" y="461"/>
                      <a:pt x="429" y="474"/>
                    </a:cubicBezTo>
                    <a:cubicBezTo>
                      <a:pt x="426" y="479"/>
                      <a:pt x="420" y="479"/>
                      <a:pt x="416" y="483"/>
                    </a:cubicBezTo>
                    <a:cubicBezTo>
                      <a:pt x="411" y="489"/>
                      <a:pt x="412" y="495"/>
                      <a:pt x="412" y="503"/>
                    </a:cubicBezTo>
                    <a:cubicBezTo>
                      <a:pt x="412" y="524"/>
                      <a:pt x="412" y="524"/>
                      <a:pt x="412" y="524"/>
                    </a:cubicBezTo>
                    <a:cubicBezTo>
                      <a:pt x="403" y="528"/>
                      <a:pt x="398" y="536"/>
                      <a:pt x="394" y="545"/>
                    </a:cubicBezTo>
                    <a:cubicBezTo>
                      <a:pt x="394" y="545"/>
                      <a:pt x="394" y="545"/>
                      <a:pt x="394" y="545"/>
                    </a:cubicBezTo>
                    <a:cubicBezTo>
                      <a:pt x="391" y="550"/>
                      <a:pt x="391" y="553"/>
                      <a:pt x="388" y="559"/>
                    </a:cubicBezTo>
                    <a:cubicBezTo>
                      <a:pt x="380" y="571"/>
                      <a:pt x="371" y="572"/>
                      <a:pt x="364" y="584"/>
                    </a:cubicBezTo>
                    <a:cubicBezTo>
                      <a:pt x="355" y="597"/>
                      <a:pt x="351" y="619"/>
                      <a:pt x="331" y="619"/>
                    </a:cubicBezTo>
                    <a:cubicBezTo>
                      <a:pt x="324" y="619"/>
                      <a:pt x="314" y="614"/>
                      <a:pt x="311" y="614"/>
                    </a:cubicBezTo>
                    <a:cubicBezTo>
                      <a:pt x="305" y="614"/>
                      <a:pt x="299" y="609"/>
                      <a:pt x="293" y="609"/>
                    </a:cubicBezTo>
                    <a:cubicBezTo>
                      <a:pt x="291" y="609"/>
                      <a:pt x="289" y="610"/>
                      <a:pt x="289" y="611"/>
                    </a:cubicBezTo>
                    <a:cubicBezTo>
                      <a:pt x="289" y="615"/>
                      <a:pt x="296" y="617"/>
                      <a:pt x="297" y="619"/>
                    </a:cubicBezTo>
                    <a:cubicBezTo>
                      <a:pt x="300" y="622"/>
                      <a:pt x="300" y="627"/>
                      <a:pt x="302" y="632"/>
                    </a:cubicBezTo>
                    <a:cubicBezTo>
                      <a:pt x="304" y="637"/>
                      <a:pt x="311" y="637"/>
                      <a:pt x="311" y="642"/>
                    </a:cubicBezTo>
                    <a:cubicBezTo>
                      <a:pt x="311" y="647"/>
                      <a:pt x="311" y="650"/>
                      <a:pt x="308" y="654"/>
                    </a:cubicBezTo>
                    <a:cubicBezTo>
                      <a:pt x="304" y="660"/>
                      <a:pt x="301" y="663"/>
                      <a:pt x="297" y="667"/>
                    </a:cubicBezTo>
                    <a:cubicBezTo>
                      <a:pt x="289" y="675"/>
                      <a:pt x="280" y="673"/>
                      <a:pt x="270" y="676"/>
                    </a:cubicBezTo>
                    <a:cubicBezTo>
                      <a:pt x="263" y="678"/>
                      <a:pt x="248" y="673"/>
                      <a:pt x="244" y="677"/>
                    </a:cubicBezTo>
                    <a:cubicBezTo>
                      <a:pt x="238" y="683"/>
                      <a:pt x="243" y="696"/>
                      <a:pt x="240" y="703"/>
                    </a:cubicBezTo>
                    <a:cubicBezTo>
                      <a:pt x="240" y="702"/>
                      <a:pt x="240" y="702"/>
                      <a:pt x="240" y="702"/>
                    </a:cubicBezTo>
                    <a:cubicBezTo>
                      <a:pt x="240" y="703"/>
                      <a:pt x="240" y="706"/>
                      <a:pt x="240" y="707"/>
                    </a:cubicBezTo>
                    <a:cubicBezTo>
                      <a:pt x="240" y="709"/>
                      <a:pt x="233" y="712"/>
                      <a:pt x="229" y="712"/>
                    </a:cubicBezTo>
                    <a:cubicBezTo>
                      <a:pt x="220" y="712"/>
                      <a:pt x="218" y="706"/>
                      <a:pt x="210" y="706"/>
                    </a:cubicBezTo>
                    <a:cubicBezTo>
                      <a:pt x="207" y="706"/>
                      <a:pt x="205" y="709"/>
                      <a:pt x="205" y="711"/>
                    </a:cubicBezTo>
                    <a:cubicBezTo>
                      <a:pt x="205" y="717"/>
                      <a:pt x="211" y="729"/>
                      <a:pt x="214" y="729"/>
                    </a:cubicBezTo>
                    <a:cubicBezTo>
                      <a:pt x="217" y="729"/>
                      <a:pt x="219" y="726"/>
                      <a:pt x="221" y="726"/>
                    </a:cubicBezTo>
                    <a:cubicBezTo>
                      <a:pt x="222" y="728"/>
                      <a:pt x="225" y="728"/>
                      <a:pt x="225" y="730"/>
                    </a:cubicBezTo>
                    <a:cubicBezTo>
                      <a:pt x="225" y="733"/>
                      <a:pt x="221" y="736"/>
                      <a:pt x="220" y="736"/>
                    </a:cubicBezTo>
                    <a:cubicBezTo>
                      <a:pt x="215" y="736"/>
                      <a:pt x="213" y="732"/>
                      <a:pt x="209" y="732"/>
                    </a:cubicBezTo>
                    <a:cubicBezTo>
                      <a:pt x="209" y="737"/>
                      <a:pt x="211" y="738"/>
                      <a:pt x="214" y="739"/>
                    </a:cubicBezTo>
                    <a:cubicBezTo>
                      <a:pt x="206" y="747"/>
                      <a:pt x="206" y="755"/>
                      <a:pt x="203" y="766"/>
                    </a:cubicBezTo>
                    <a:cubicBezTo>
                      <a:pt x="202" y="770"/>
                      <a:pt x="194" y="771"/>
                      <a:pt x="191" y="771"/>
                    </a:cubicBezTo>
                    <a:cubicBezTo>
                      <a:pt x="184" y="773"/>
                      <a:pt x="178" y="779"/>
                      <a:pt x="178" y="787"/>
                    </a:cubicBezTo>
                    <a:cubicBezTo>
                      <a:pt x="178" y="804"/>
                      <a:pt x="198" y="798"/>
                      <a:pt x="198" y="811"/>
                    </a:cubicBezTo>
                    <a:cubicBezTo>
                      <a:pt x="198" y="824"/>
                      <a:pt x="187" y="825"/>
                      <a:pt x="181" y="831"/>
                    </a:cubicBezTo>
                    <a:cubicBezTo>
                      <a:pt x="177" y="835"/>
                      <a:pt x="178" y="841"/>
                      <a:pt x="176" y="846"/>
                    </a:cubicBezTo>
                    <a:cubicBezTo>
                      <a:pt x="173" y="852"/>
                      <a:pt x="166" y="850"/>
                      <a:pt x="162" y="854"/>
                    </a:cubicBezTo>
                    <a:cubicBezTo>
                      <a:pt x="156" y="859"/>
                      <a:pt x="154" y="865"/>
                      <a:pt x="154" y="874"/>
                    </a:cubicBezTo>
                    <a:cubicBezTo>
                      <a:pt x="154" y="878"/>
                      <a:pt x="158" y="883"/>
                      <a:pt x="161" y="884"/>
                    </a:cubicBezTo>
                    <a:cubicBezTo>
                      <a:pt x="169" y="888"/>
                      <a:pt x="168" y="908"/>
                      <a:pt x="174" y="914"/>
                    </a:cubicBezTo>
                    <a:cubicBezTo>
                      <a:pt x="184" y="924"/>
                      <a:pt x="196" y="928"/>
                      <a:pt x="207" y="934"/>
                    </a:cubicBezTo>
                    <a:cubicBezTo>
                      <a:pt x="206" y="936"/>
                      <a:pt x="203" y="935"/>
                      <a:pt x="200" y="935"/>
                    </a:cubicBezTo>
                    <a:cubicBezTo>
                      <a:pt x="194" y="935"/>
                      <a:pt x="183" y="943"/>
                      <a:pt x="179" y="943"/>
                    </a:cubicBezTo>
                    <a:cubicBezTo>
                      <a:pt x="176" y="943"/>
                      <a:pt x="176" y="943"/>
                      <a:pt x="174" y="943"/>
                    </a:cubicBezTo>
                    <a:cubicBezTo>
                      <a:pt x="173" y="943"/>
                      <a:pt x="171" y="945"/>
                      <a:pt x="169" y="945"/>
                    </a:cubicBezTo>
                    <a:cubicBezTo>
                      <a:pt x="165" y="945"/>
                      <a:pt x="162" y="945"/>
                      <a:pt x="157" y="945"/>
                    </a:cubicBezTo>
                    <a:cubicBezTo>
                      <a:pt x="147" y="945"/>
                      <a:pt x="151" y="933"/>
                      <a:pt x="143" y="931"/>
                    </a:cubicBezTo>
                    <a:cubicBezTo>
                      <a:pt x="137" y="929"/>
                      <a:pt x="127" y="929"/>
                      <a:pt x="127" y="921"/>
                    </a:cubicBezTo>
                    <a:cubicBezTo>
                      <a:pt x="124" y="921"/>
                      <a:pt x="122" y="921"/>
                      <a:pt x="119" y="921"/>
                    </a:cubicBezTo>
                    <a:cubicBezTo>
                      <a:pt x="115" y="921"/>
                      <a:pt x="114" y="917"/>
                      <a:pt x="114" y="915"/>
                    </a:cubicBezTo>
                    <a:cubicBezTo>
                      <a:pt x="102" y="915"/>
                      <a:pt x="98" y="909"/>
                      <a:pt x="92" y="903"/>
                    </a:cubicBezTo>
                    <a:cubicBezTo>
                      <a:pt x="91" y="902"/>
                      <a:pt x="88" y="900"/>
                      <a:pt x="88" y="899"/>
                    </a:cubicBezTo>
                    <a:cubicBezTo>
                      <a:pt x="88" y="895"/>
                      <a:pt x="96" y="895"/>
                      <a:pt x="97" y="891"/>
                    </a:cubicBezTo>
                    <a:cubicBezTo>
                      <a:pt x="95" y="891"/>
                      <a:pt x="94" y="890"/>
                      <a:pt x="93" y="889"/>
                    </a:cubicBezTo>
                    <a:cubicBezTo>
                      <a:pt x="94" y="887"/>
                      <a:pt x="96" y="884"/>
                      <a:pt x="96" y="882"/>
                    </a:cubicBezTo>
                    <a:cubicBezTo>
                      <a:pt x="96" y="871"/>
                      <a:pt x="84" y="873"/>
                      <a:pt x="84" y="863"/>
                    </a:cubicBezTo>
                    <a:cubicBezTo>
                      <a:pt x="84" y="860"/>
                      <a:pt x="84" y="859"/>
                      <a:pt x="84" y="857"/>
                    </a:cubicBezTo>
                    <a:cubicBezTo>
                      <a:pt x="84" y="848"/>
                      <a:pt x="78" y="832"/>
                      <a:pt x="78" y="825"/>
                    </a:cubicBezTo>
                    <a:cubicBezTo>
                      <a:pt x="78" y="817"/>
                      <a:pt x="88" y="814"/>
                      <a:pt x="88" y="807"/>
                    </a:cubicBezTo>
                    <a:cubicBezTo>
                      <a:pt x="88" y="803"/>
                      <a:pt x="83" y="796"/>
                      <a:pt x="82" y="791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4"/>
                      <a:pt x="84" y="782"/>
                      <a:pt x="86" y="782"/>
                    </a:cubicBezTo>
                    <a:cubicBezTo>
                      <a:pt x="94" y="782"/>
                      <a:pt x="91" y="790"/>
                      <a:pt x="98" y="790"/>
                    </a:cubicBezTo>
                    <a:cubicBezTo>
                      <a:pt x="112" y="725"/>
                      <a:pt x="112" y="725"/>
                      <a:pt x="112" y="725"/>
                    </a:cubicBezTo>
                    <a:cubicBezTo>
                      <a:pt x="112" y="718"/>
                      <a:pt x="112" y="718"/>
                      <a:pt x="112" y="718"/>
                    </a:cubicBezTo>
                    <a:cubicBezTo>
                      <a:pt x="111" y="718"/>
                      <a:pt x="109" y="717"/>
                      <a:pt x="108" y="718"/>
                    </a:cubicBezTo>
                    <a:cubicBezTo>
                      <a:pt x="105" y="719"/>
                      <a:pt x="105" y="723"/>
                      <a:pt x="102" y="723"/>
                    </a:cubicBezTo>
                    <a:cubicBezTo>
                      <a:pt x="98" y="723"/>
                      <a:pt x="95" y="713"/>
                      <a:pt x="95" y="708"/>
                    </a:cubicBezTo>
                    <a:cubicBezTo>
                      <a:pt x="95" y="699"/>
                      <a:pt x="98" y="696"/>
                      <a:pt x="100" y="688"/>
                    </a:cubicBezTo>
                    <a:cubicBezTo>
                      <a:pt x="103" y="688"/>
                      <a:pt x="104" y="687"/>
                      <a:pt x="104" y="685"/>
                    </a:cubicBezTo>
                    <a:cubicBezTo>
                      <a:pt x="104" y="683"/>
                      <a:pt x="102" y="680"/>
                      <a:pt x="102" y="680"/>
                    </a:cubicBezTo>
                    <a:cubicBezTo>
                      <a:pt x="100" y="680"/>
                      <a:pt x="99" y="668"/>
                      <a:pt x="99" y="665"/>
                    </a:cubicBezTo>
                    <a:cubicBezTo>
                      <a:pt x="99" y="655"/>
                      <a:pt x="106" y="645"/>
                      <a:pt x="109" y="639"/>
                    </a:cubicBezTo>
                    <a:cubicBezTo>
                      <a:pt x="111" y="635"/>
                      <a:pt x="112" y="629"/>
                      <a:pt x="114" y="626"/>
                    </a:cubicBezTo>
                    <a:cubicBezTo>
                      <a:pt x="116" y="624"/>
                      <a:pt x="118" y="625"/>
                      <a:pt x="118" y="623"/>
                    </a:cubicBezTo>
                    <a:cubicBezTo>
                      <a:pt x="121" y="613"/>
                      <a:pt x="121" y="605"/>
                      <a:pt x="124" y="595"/>
                    </a:cubicBezTo>
                    <a:cubicBezTo>
                      <a:pt x="124" y="562"/>
                      <a:pt x="124" y="562"/>
                      <a:pt x="124" y="562"/>
                    </a:cubicBezTo>
                    <a:cubicBezTo>
                      <a:pt x="121" y="554"/>
                      <a:pt x="126" y="548"/>
                      <a:pt x="126" y="541"/>
                    </a:cubicBezTo>
                    <a:cubicBezTo>
                      <a:pt x="126" y="524"/>
                      <a:pt x="136" y="513"/>
                      <a:pt x="136" y="498"/>
                    </a:cubicBezTo>
                    <a:cubicBezTo>
                      <a:pt x="136" y="497"/>
                      <a:pt x="136" y="495"/>
                      <a:pt x="136" y="494"/>
                    </a:cubicBezTo>
                    <a:cubicBezTo>
                      <a:pt x="136" y="491"/>
                      <a:pt x="138" y="483"/>
                      <a:pt x="139" y="478"/>
                    </a:cubicBezTo>
                    <a:cubicBezTo>
                      <a:pt x="139" y="465"/>
                      <a:pt x="139" y="465"/>
                      <a:pt x="139" y="459"/>
                    </a:cubicBezTo>
                    <a:cubicBezTo>
                      <a:pt x="139" y="453"/>
                      <a:pt x="143" y="441"/>
                      <a:pt x="143" y="434"/>
                    </a:cubicBezTo>
                    <a:cubicBezTo>
                      <a:pt x="143" y="429"/>
                      <a:pt x="141" y="403"/>
                      <a:pt x="140" y="399"/>
                    </a:cubicBezTo>
                    <a:cubicBezTo>
                      <a:pt x="136" y="388"/>
                      <a:pt x="128" y="381"/>
                      <a:pt x="121" y="377"/>
                    </a:cubicBezTo>
                    <a:cubicBezTo>
                      <a:pt x="114" y="374"/>
                      <a:pt x="109" y="375"/>
                      <a:pt x="104" y="370"/>
                    </a:cubicBezTo>
                    <a:cubicBezTo>
                      <a:pt x="99" y="365"/>
                      <a:pt x="96" y="363"/>
                      <a:pt x="90" y="362"/>
                    </a:cubicBezTo>
                    <a:cubicBezTo>
                      <a:pt x="78" y="358"/>
                      <a:pt x="72" y="351"/>
                      <a:pt x="64" y="343"/>
                    </a:cubicBezTo>
                    <a:cubicBezTo>
                      <a:pt x="60" y="340"/>
                      <a:pt x="62" y="335"/>
                      <a:pt x="62" y="330"/>
                    </a:cubicBezTo>
                    <a:cubicBezTo>
                      <a:pt x="62" y="323"/>
                      <a:pt x="55" y="319"/>
                      <a:pt x="53" y="313"/>
                    </a:cubicBezTo>
                    <a:cubicBezTo>
                      <a:pt x="50" y="302"/>
                      <a:pt x="41" y="294"/>
                      <a:pt x="38" y="285"/>
                    </a:cubicBezTo>
                    <a:cubicBezTo>
                      <a:pt x="35" y="275"/>
                      <a:pt x="32" y="269"/>
                      <a:pt x="28" y="261"/>
                    </a:cubicBezTo>
                    <a:cubicBezTo>
                      <a:pt x="27" y="258"/>
                      <a:pt x="24" y="259"/>
                      <a:pt x="23" y="257"/>
                    </a:cubicBezTo>
                    <a:cubicBezTo>
                      <a:pt x="20" y="254"/>
                      <a:pt x="19" y="248"/>
                      <a:pt x="17" y="245"/>
                    </a:cubicBezTo>
                    <a:cubicBezTo>
                      <a:pt x="16" y="242"/>
                      <a:pt x="12" y="243"/>
                      <a:pt x="11" y="242"/>
                    </a:cubicBezTo>
                    <a:cubicBezTo>
                      <a:pt x="6" y="237"/>
                      <a:pt x="0" y="228"/>
                      <a:pt x="0" y="220"/>
                    </a:cubicBezTo>
                    <a:cubicBezTo>
                      <a:pt x="0" y="215"/>
                      <a:pt x="3" y="209"/>
                      <a:pt x="5" y="207"/>
                    </a:cubicBezTo>
                    <a:cubicBezTo>
                      <a:pt x="8" y="200"/>
                      <a:pt x="16" y="198"/>
                      <a:pt x="18" y="191"/>
                    </a:cubicBezTo>
                    <a:cubicBezTo>
                      <a:pt x="14" y="189"/>
                      <a:pt x="15" y="191"/>
                      <a:pt x="12" y="191"/>
                    </a:cubicBezTo>
                    <a:cubicBezTo>
                      <a:pt x="5" y="191"/>
                      <a:pt x="5" y="182"/>
                      <a:pt x="5" y="176"/>
                    </a:cubicBezTo>
                    <a:cubicBezTo>
                      <a:pt x="5" y="166"/>
                      <a:pt x="16" y="168"/>
                      <a:pt x="14" y="148"/>
                    </a:cubicBezTo>
                    <a:cubicBezTo>
                      <a:pt x="26" y="148"/>
                      <a:pt x="29" y="136"/>
                      <a:pt x="32" y="129"/>
                    </a:cubicBezTo>
                    <a:cubicBezTo>
                      <a:pt x="37" y="119"/>
                      <a:pt x="49" y="123"/>
                      <a:pt x="51" y="111"/>
                    </a:cubicBezTo>
                    <a:cubicBezTo>
                      <a:pt x="49" y="110"/>
                      <a:pt x="47" y="107"/>
                      <a:pt x="47" y="106"/>
                    </a:cubicBezTo>
                    <a:cubicBezTo>
                      <a:pt x="49" y="103"/>
                      <a:pt x="49" y="103"/>
                      <a:pt x="49" y="103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</p:grpSp>
        <p:grpSp>
          <p:nvGrpSpPr>
            <p:cNvPr id="239" name="Group 277">
              <a:extLst>
                <a:ext uri="{FF2B5EF4-FFF2-40B4-BE49-F238E27FC236}">
                  <a16:creationId xmlns:a16="http://schemas.microsoft.com/office/drawing/2014/main" id="{B92792DA-B30D-4250-8E1E-6E1D6AC75603}"/>
                </a:ext>
              </a:extLst>
            </p:cNvPr>
            <p:cNvGrpSpPr/>
            <p:nvPr/>
          </p:nvGrpSpPr>
          <p:grpSpPr>
            <a:xfrm>
              <a:off x="538789" y="1131575"/>
              <a:ext cx="2523022" cy="1757766"/>
              <a:chOff x="1585913" y="960438"/>
              <a:chExt cx="2590800" cy="1804987"/>
            </a:xfrm>
            <a:grpFill/>
          </p:grpSpPr>
          <p:sp>
            <p:nvSpPr>
              <p:cNvPr id="343" name="Freeform 21">
                <a:extLst>
                  <a:ext uri="{FF2B5EF4-FFF2-40B4-BE49-F238E27FC236}">
                    <a16:creationId xmlns:a16="http://schemas.microsoft.com/office/drawing/2014/main" id="{8F1CB50D-B020-4CA9-A8E3-27FE49394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9150" y="2703513"/>
                <a:ext cx="12700" cy="14288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9" y="4"/>
                  </a:cxn>
                </a:cxnLst>
                <a:rect l="0" t="0" r="r" b="b"/>
                <a:pathLst>
                  <a:path w="9" h="11">
                    <a:moveTo>
                      <a:pt x="9" y="4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2" y="0"/>
                      <a:pt x="0" y="5"/>
                      <a:pt x="0" y="9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6" y="9"/>
                      <a:pt x="8" y="5"/>
                      <a:pt x="9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44" name="Freeform 39">
                <a:extLst>
                  <a:ext uri="{FF2B5EF4-FFF2-40B4-BE49-F238E27FC236}">
                    <a16:creationId xmlns:a16="http://schemas.microsoft.com/office/drawing/2014/main" id="{C3FB23CB-B0C6-4346-ACBA-D927ED611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388" y="1552575"/>
                <a:ext cx="169863" cy="77788"/>
              </a:xfrm>
              <a:custGeom>
                <a:avLst/>
                <a:gdLst/>
                <a:ahLst/>
                <a:cxnLst>
                  <a:cxn ang="0">
                    <a:pos x="127" y="31"/>
                  </a:cxn>
                  <a:cxn ang="0">
                    <a:pos x="108" y="47"/>
                  </a:cxn>
                  <a:cxn ang="0">
                    <a:pos x="74" y="58"/>
                  </a:cxn>
                  <a:cxn ang="0">
                    <a:pos x="34" y="50"/>
                  </a:cxn>
                  <a:cxn ang="0">
                    <a:pos x="14" y="42"/>
                  </a:cxn>
                  <a:cxn ang="0">
                    <a:pos x="18" y="40"/>
                  </a:cxn>
                  <a:cxn ang="0">
                    <a:pos x="21" y="27"/>
                  </a:cxn>
                  <a:cxn ang="0">
                    <a:pos x="2" y="25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0" y="8"/>
                  </a:cxn>
                  <a:cxn ang="0">
                    <a:pos x="9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1" y="0"/>
                  </a:cxn>
                  <a:cxn ang="0">
                    <a:pos x="23" y="7"/>
                  </a:cxn>
                  <a:cxn ang="0">
                    <a:pos x="30" y="16"/>
                  </a:cxn>
                  <a:cxn ang="0">
                    <a:pos x="38" y="13"/>
                  </a:cxn>
                  <a:cxn ang="0">
                    <a:pos x="38" y="8"/>
                  </a:cxn>
                  <a:cxn ang="0">
                    <a:pos x="44" y="12"/>
                  </a:cxn>
                  <a:cxn ang="0">
                    <a:pos x="54" y="9"/>
                  </a:cxn>
                  <a:cxn ang="0">
                    <a:pos x="60" y="12"/>
                  </a:cxn>
                  <a:cxn ang="0">
                    <a:pos x="60" y="8"/>
                  </a:cxn>
                  <a:cxn ang="0">
                    <a:pos x="74" y="9"/>
                  </a:cxn>
                  <a:cxn ang="0">
                    <a:pos x="89" y="8"/>
                  </a:cxn>
                  <a:cxn ang="0">
                    <a:pos x="91" y="1"/>
                  </a:cxn>
                  <a:cxn ang="0">
                    <a:pos x="96" y="1"/>
                  </a:cxn>
                  <a:cxn ang="0">
                    <a:pos x="104" y="7"/>
                  </a:cxn>
                  <a:cxn ang="0">
                    <a:pos x="115" y="4"/>
                  </a:cxn>
                  <a:cxn ang="0">
                    <a:pos x="112" y="8"/>
                  </a:cxn>
                  <a:cxn ang="0">
                    <a:pos x="128" y="30"/>
                  </a:cxn>
                  <a:cxn ang="0">
                    <a:pos x="127" y="31"/>
                  </a:cxn>
                </a:cxnLst>
                <a:rect l="0" t="0" r="r" b="b"/>
                <a:pathLst>
                  <a:path w="128" h="58">
                    <a:moveTo>
                      <a:pt x="127" y="31"/>
                    </a:moveTo>
                    <a:cubicBezTo>
                      <a:pt x="124" y="38"/>
                      <a:pt x="113" y="45"/>
                      <a:pt x="108" y="47"/>
                    </a:cubicBezTo>
                    <a:cubicBezTo>
                      <a:pt x="97" y="51"/>
                      <a:pt x="89" y="58"/>
                      <a:pt x="74" y="58"/>
                    </a:cubicBezTo>
                    <a:cubicBezTo>
                      <a:pt x="57" y="58"/>
                      <a:pt x="46" y="54"/>
                      <a:pt x="34" y="50"/>
                    </a:cubicBezTo>
                    <a:cubicBezTo>
                      <a:pt x="28" y="49"/>
                      <a:pt x="24" y="42"/>
                      <a:pt x="14" y="42"/>
                    </a:cubicBezTo>
                    <a:cubicBezTo>
                      <a:pt x="16" y="41"/>
                      <a:pt x="17" y="40"/>
                      <a:pt x="18" y="40"/>
                    </a:cubicBezTo>
                    <a:cubicBezTo>
                      <a:pt x="18" y="34"/>
                      <a:pt x="20" y="32"/>
                      <a:pt x="21" y="27"/>
                    </a:cubicBezTo>
                    <a:cubicBezTo>
                      <a:pt x="14" y="25"/>
                      <a:pt x="6" y="30"/>
                      <a:pt x="2" y="25"/>
                    </a:cubicBezTo>
                    <a:cubicBezTo>
                      <a:pt x="8" y="25"/>
                      <a:pt x="20" y="23"/>
                      <a:pt x="25" y="21"/>
                    </a:cubicBezTo>
                    <a:cubicBezTo>
                      <a:pt x="23" y="20"/>
                      <a:pt x="23" y="19"/>
                      <a:pt x="23" y="18"/>
                    </a:cubicBezTo>
                    <a:cubicBezTo>
                      <a:pt x="18" y="18"/>
                      <a:pt x="1" y="13"/>
                      <a:pt x="0" y="8"/>
                    </a:cubicBezTo>
                    <a:cubicBezTo>
                      <a:pt x="4" y="7"/>
                      <a:pt x="7" y="8"/>
                      <a:pt x="9" y="9"/>
                    </a:cubicBezTo>
                    <a:cubicBezTo>
                      <a:pt x="9" y="8"/>
                      <a:pt x="9" y="7"/>
                      <a:pt x="9" y="5"/>
                    </a:cubicBezTo>
                    <a:cubicBezTo>
                      <a:pt x="13" y="5"/>
                      <a:pt x="14" y="0"/>
                      <a:pt x="17" y="0"/>
                    </a:cubicBezTo>
                    <a:cubicBezTo>
                      <a:pt x="18" y="0"/>
                      <a:pt x="19" y="0"/>
                      <a:pt x="21" y="0"/>
                    </a:cubicBezTo>
                    <a:cubicBezTo>
                      <a:pt x="21" y="3"/>
                      <a:pt x="23" y="4"/>
                      <a:pt x="23" y="7"/>
                    </a:cubicBezTo>
                    <a:cubicBezTo>
                      <a:pt x="23" y="10"/>
                      <a:pt x="27" y="16"/>
                      <a:pt x="30" y="16"/>
                    </a:cubicBezTo>
                    <a:cubicBezTo>
                      <a:pt x="33" y="16"/>
                      <a:pt x="36" y="14"/>
                      <a:pt x="38" y="13"/>
                    </a:cubicBezTo>
                    <a:cubicBezTo>
                      <a:pt x="37" y="10"/>
                      <a:pt x="37" y="9"/>
                      <a:pt x="38" y="8"/>
                    </a:cubicBezTo>
                    <a:cubicBezTo>
                      <a:pt x="40" y="9"/>
                      <a:pt x="41" y="12"/>
                      <a:pt x="44" y="12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10"/>
                      <a:pt x="59" y="11"/>
                      <a:pt x="60" y="12"/>
                    </a:cubicBezTo>
                    <a:cubicBezTo>
                      <a:pt x="60" y="11"/>
                      <a:pt x="60" y="9"/>
                      <a:pt x="60" y="8"/>
                    </a:cubicBezTo>
                    <a:cubicBezTo>
                      <a:pt x="67" y="8"/>
                      <a:pt x="70" y="9"/>
                      <a:pt x="74" y="9"/>
                    </a:cubicBezTo>
                    <a:cubicBezTo>
                      <a:pt x="80" y="9"/>
                      <a:pt x="85" y="4"/>
                      <a:pt x="89" y="8"/>
                    </a:cubicBezTo>
                    <a:cubicBezTo>
                      <a:pt x="89" y="4"/>
                      <a:pt x="90" y="3"/>
                      <a:pt x="91" y="1"/>
                    </a:cubicBezTo>
                    <a:cubicBezTo>
                      <a:pt x="94" y="2"/>
                      <a:pt x="94" y="2"/>
                      <a:pt x="96" y="1"/>
                    </a:cubicBezTo>
                    <a:cubicBezTo>
                      <a:pt x="96" y="6"/>
                      <a:pt x="100" y="7"/>
                      <a:pt x="104" y="7"/>
                    </a:cubicBezTo>
                    <a:cubicBezTo>
                      <a:pt x="108" y="7"/>
                      <a:pt x="111" y="4"/>
                      <a:pt x="115" y="4"/>
                    </a:cubicBezTo>
                    <a:cubicBezTo>
                      <a:pt x="113" y="5"/>
                      <a:pt x="112" y="7"/>
                      <a:pt x="112" y="8"/>
                    </a:cubicBezTo>
                    <a:cubicBezTo>
                      <a:pt x="112" y="21"/>
                      <a:pt x="128" y="18"/>
                      <a:pt x="128" y="30"/>
                    </a:cubicBezTo>
                    <a:lnTo>
                      <a:pt x="127" y="31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45" name="Freeform 40">
                <a:extLst>
                  <a:ext uri="{FF2B5EF4-FFF2-40B4-BE49-F238E27FC236}">
                    <a16:creationId xmlns:a16="http://schemas.microsoft.com/office/drawing/2014/main" id="{46A69CE4-5018-4AEB-82B7-91559A5435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2487613"/>
                <a:ext cx="174625" cy="60325"/>
              </a:xfrm>
              <a:custGeom>
                <a:avLst/>
                <a:gdLst/>
                <a:ahLst/>
                <a:cxnLst>
                  <a:cxn ang="0">
                    <a:pos x="131" y="40"/>
                  </a:cxn>
                  <a:cxn ang="0">
                    <a:pos x="114" y="45"/>
                  </a:cxn>
                  <a:cxn ang="0">
                    <a:pos x="88" y="42"/>
                  </a:cxn>
                  <a:cxn ang="0">
                    <a:pos x="88" y="39"/>
                  </a:cxn>
                  <a:cxn ang="0">
                    <a:pos x="93" y="35"/>
                  </a:cxn>
                  <a:cxn ang="0">
                    <a:pos x="78" y="26"/>
                  </a:cxn>
                  <a:cxn ang="0">
                    <a:pos x="73" y="22"/>
                  </a:cxn>
                  <a:cxn ang="0">
                    <a:pos x="64" y="22"/>
                  </a:cxn>
                  <a:cxn ang="0">
                    <a:pos x="48" y="15"/>
                  </a:cxn>
                  <a:cxn ang="0">
                    <a:pos x="35" y="15"/>
                  </a:cxn>
                  <a:cxn ang="0">
                    <a:pos x="34" y="10"/>
                  </a:cxn>
                  <a:cxn ang="0">
                    <a:pos x="28" y="9"/>
                  </a:cxn>
                  <a:cxn ang="0">
                    <a:pos x="4" y="20"/>
                  </a:cxn>
                  <a:cxn ang="0">
                    <a:pos x="0" y="20"/>
                  </a:cxn>
                  <a:cxn ang="0">
                    <a:pos x="36" y="0"/>
                  </a:cxn>
                  <a:cxn ang="0">
                    <a:pos x="79" y="11"/>
                  </a:cxn>
                  <a:cxn ang="0">
                    <a:pos x="86" y="17"/>
                  </a:cxn>
                  <a:cxn ang="0">
                    <a:pos x="114" y="28"/>
                  </a:cxn>
                  <a:cxn ang="0">
                    <a:pos x="114" y="31"/>
                  </a:cxn>
                  <a:cxn ang="0">
                    <a:pos x="120" y="31"/>
                  </a:cxn>
                  <a:cxn ang="0">
                    <a:pos x="131" y="40"/>
                  </a:cxn>
                </a:cxnLst>
                <a:rect l="0" t="0" r="r" b="b"/>
                <a:pathLst>
                  <a:path w="131" h="45">
                    <a:moveTo>
                      <a:pt x="131" y="40"/>
                    </a:moveTo>
                    <a:cubicBezTo>
                      <a:pt x="127" y="45"/>
                      <a:pt x="119" y="45"/>
                      <a:pt x="114" y="45"/>
                    </a:cubicBezTo>
                    <a:cubicBezTo>
                      <a:pt x="104" y="45"/>
                      <a:pt x="97" y="42"/>
                      <a:pt x="88" y="42"/>
                    </a:cubicBezTo>
                    <a:cubicBezTo>
                      <a:pt x="88" y="41"/>
                      <a:pt x="88" y="40"/>
                      <a:pt x="88" y="39"/>
                    </a:cubicBezTo>
                    <a:cubicBezTo>
                      <a:pt x="90" y="39"/>
                      <a:pt x="92" y="38"/>
                      <a:pt x="93" y="35"/>
                    </a:cubicBezTo>
                    <a:cubicBezTo>
                      <a:pt x="86" y="32"/>
                      <a:pt x="79" y="33"/>
                      <a:pt x="78" y="26"/>
                    </a:cubicBezTo>
                    <a:cubicBezTo>
                      <a:pt x="74" y="26"/>
                      <a:pt x="75" y="23"/>
                      <a:pt x="73" y="22"/>
                    </a:cubicBezTo>
                    <a:cubicBezTo>
                      <a:pt x="69" y="20"/>
                      <a:pt x="67" y="22"/>
                      <a:pt x="64" y="22"/>
                    </a:cubicBezTo>
                    <a:cubicBezTo>
                      <a:pt x="57" y="22"/>
                      <a:pt x="54" y="15"/>
                      <a:pt x="48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3"/>
                      <a:pt x="33" y="12"/>
                      <a:pt x="34" y="10"/>
                    </a:cubicBezTo>
                    <a:cubicBezTo>
                      <a:pt x="33" y="9"/>
                      <a:pt x="30" y="9"/>
                      <a:pt x="28" y="9"/>
                    </a:cubicBezTo>
                    <a:cubicBezTo>
                      <a:pt x="20" y="9"/>
                      <a:pt x="8" y="15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8"/>
                      <a:pt x="16" y="0"/>
                      <a:pt x="36" y="0"/>
                    </a:cubicBezTo>
                    <a:cubicBezTo>
                      <a:pt x="55" y="0"/>
                      <a:pt x="64" y="11"/>
                      <a:pt x="79" y="11"/>
                    </a:cubicBezTo>
                    <a:cubicBezTo>
                      <a:pt x="82" y="11"/>
                      <a:pt x="86" y="16"/>
                      <a:pt x="86" y="17"/>
                    </a:cubicBezTo>
                    <a:cubicBezTo>
                      <a:pt x="93" y="23"/>
                      <a:pt x="104" y="28"/>
                      <a:pt x="114" y="28"/>
                    </a:cubicBezTo>
                    <a:cubicBezTo>
                      <a:pt x="114" y="28"/>
                      <a:pt x="113" y="30"/>
                      <a:pt x="114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5" y="32"/>
                      <a:pt x="127" y="39"/>
                      <a:pt x="131" y="4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46" name="Freeform 41">
                <a:extLst>
                  <a:ext uri="{FF2B5EF4-FFF2-40B4-BE49-F238E27FC236}">
                    <a16:creationId xmlns:a16="http://schemas.microsoft.com/office/drawing/2014/main" id="{8B048B02-7F89-4586-9E72-E9417AC99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613" y="2509838"/>
                <a:ext cx="9525" cy="1111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8">
                    <a:moveTo>
                      <a:pt x="6" y="0"/>
                    </a:moveTo>
                    <a:cubicBezTo>
                      <a:pt x="6" y="3"/>
                      <a:pt x="7" y="5"/>
                      <a:pt x="6" y="7"/>
                    </a:cubicBezTo>
                    <a:cubicBezTo>
                      <a:pt x="5" y="7"/>
                      <a:pt x="0" y="8"/>
                      <a:pt x="0" y="7"/>
                    </a:cubicBezTo>
                    <a:cubicBezTo>
                      <a:pt x="0" y="4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47" name="Freeform 42">
                <a:extLst>
                  <a:ext uri="{FF2B5EF4-FFF2-40B4-BE49-F238E27FC236}">
                    <a16:creationId xmlns:a16="http://schemas.microsoft.com/office/drawing/2014/main" id="{1FA37510-188A-4CF2-9C7C-259F089F6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2925" y="2568575"/>
                <a:ext cx="28575" cy="14288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22" y="7"/>
                  </a:cxn>
                  <a:cxn ang="0">
                    <a:pos x="7" y="10"/>
                  </a:cxn>
                  <a:cxn ang="0">
                    <a:pos x="0" y="3"/>
                  </a:cxn>
                  <a:cxn ang="0">
                    <a:pos x="5" y="0"/>
                  </a:cxn>
                  <a:cxn ang="0">
                    <a:pos x="19" y="4"/>
                  </a:cxn>
                  <a:cxn ang="0">
                    <a:pos x="18" y="3"/>
                  </a:cxn>
                </a:cxnLst>
                <a:rect l="0" t="0" r="r" b="b"/>
                <a:pathLst>
                  <a:path w="22" h="10">
                    <a:moveTo>
                      <a:pt x="18" y="3"/>
                    </a:moveTo>
                    <a:cubicBezTo>
                      <a:pt x="21" y="4"/>
                      <a:pt x="22" y="5"/>
                      <a:pt x="22" y="7"/>
                    </a:cubicBezTo>
                    <a:cubicBezTo>
                      <a:pt x="17" y="8"/>
                      <a:pt x="13" y="10"/>
                      <a:pt x="7" y="10"/>
                    </a:cubicBezTo>
                    <a:cubicBezTo>
                      <a:pt x="4" y="10"/>
                      <a:pt x="0" y="7"/>
                      <a:pt x="0" y="3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0" y="0"/>
                      <a:pt x="16" y="3"/>
                      <a:pt x="19" y="4"/>
                    </a:cubicBezTo>
                    <a:lnTo>
                      <a:pt x="18" y="3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48" name="Freeform 43">
                <a:extLst>
                  <a:ext uri="{FF2B5EF4-FFF2-40B4-BE49-F238E27FC236}">
                    <a16:creationId xmlns:a16="http://schemas.microsoft.com/office/drawing/2014/main" id="{2BFE7C1D-6D57-4FF8-A8DA-4626B9D928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568575"/>
                <a:ext cx="23813" cy="9525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11" y="7"/>
                  </a:cxn>
                  <a:cxn ang="0">
                    <a:pos x="0" y="2"/>
                  </a:cxn>
                  <a:cxn ang="0">
                    <a:pos x="5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7">
                    <a:moveTo>
                      <a:pt x="18" y="4"/>
                    </a:moveTo>
                    <a:cubicBezTo>
                      <a:pt x="17" y="7"/>
                      <a:pt x="14" y="7"/>
                      <a:pt x="11" y="7"/>
                    </a:cubicBezTo>
                    <a:cubicBezTo>
                      <a:pt x="6" y="7"/>
                      <a:pt x="0" y="7"/>
                      <a:pt x="0" y="2"/>
                    </a:cubicBezTo>
                    <a:cubicBezTo>
                      <a:pt x="0" y="0"/>
                      <a:pt x="4" y="0"/>
                      <a:pt x="5" y="0"/>
                    </a:cubicBezTo>
                    <a:cubicBezTo>
                      <a:pt x="6" y="0"/>
                      <a:pt x="17" y="2"/>
                      <a:pt x="18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49" name="Freeform 44">
                <a:extLst>
                  <a:ext uri="{FF2B5EF4-FFF2-40B4-BE49-F238E27FC236}">
                    <a16:creationId xmlns:a16="http://schemas.microsoft.com/office/drawing/2014/main" id="{1F67FC26-6B6A-49C9-8F07-EE0B8DE1D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2543175"/>
                <a:ext cx="100013" cy="39688"/>
              </a:xfrm>
              <a:custGeom>
                <a:avLst/>
                <a:gdLst/>
                <a:ahLst/>
                <a:cxnLst>
                  <a:cxn ang="0">
                    <a:pos x="64" y="11"/>
                  </a:cxn>
                  <a:cxn ang="0">
                    <a:pos x="75" y="21"/>
                  </a:cxn>
                  <a:cxn ang="0">
                    <a:pos x="59" y="21"/>
                  </a:cxn>
                  <a:cxn ang="0">
                    <a:pos x="51" y="24"/>
                  </a:cxn>
                  <a:cxn ang="0">
                    <a:pos x="47" y="22"/>
                  </a:cxn>
                  <a:cxn ang="0">
                    <a:pos x="37" y="30"/>
                  </a:cxn>
                  <a:cxn ang="0">
                    <a:pos x="31" y="24"/>
                  </a:cxn>
                  <a:cxn ang="0">
                    <a:pos x="11" y="23"/>
                  </a:cxn>
                  <a:cxn ang="0">
                    <a:pos x="6" y="23"/>
                  </a:cxn>
                  <a:cxn ang="0">
                    <a:pos x="6" y="27"/>
                  </a:cxn>
                  <a:cxn ang="0">
                    <a:pos x="0" y="19"/>
                  </a:cxn>
                  <a:cxn ang="0">
                    <a:pos x="3" y="18"/>
                  </a:cxn>
                  <a:cxn ang="0">
                    <a:pos x="22" y="17"/>
                  </a:cxn>
                  <a:cxn ang="0">
                    <a:pos x="19" y="8"/>
                  </a:cxn>
                  <a:cxn ang="0">
                    <a:pos x="14" y="3"/>
                  </a:cxn>
                  <a:cxn ang="0">
                    <a:pos x="17" y="0"/>
                  </a:cxn>
                  <a:cxn ang="0">
                    <a:pos x="28" y="3"/>
                  </a:cxn>
                  <a:cxn ang="0">
                    <a:pos x="41" y="1"/>
                  </a:cxn>
                  <a:cxn ang="0">
                    <a:pos x="66" y="13"/>
                  </a:cxn>
                  <a:cxn ang="0">
                    <a:pos x="64" y="11"/>
                  </a:cxn>
                </a:cxnLst>
                <a:rect l="0" t="0" r="r" b="b"/>
                <a:pathLst>
                  <a:path w="75" h="30">
                    <a:moveTo>
                      <a:pt x="64" y="11"/>
                    </a:moveTo>
                    <a:cubicBezTo>
                      <a:pt x="68" y="15"/>
                      <a:pt x="72" y="16"/>
                      <a:pt x="75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3"/>
                      <a:pt x="54" y="24"/>
                      <a:pt x="51" y="24"/>
                    </a:cubicBezTo>
                    <a:cubicBezTo>
                      <a:pt x="49" y="24"/>
                      <a:pt x="49" y="22"/>
                      <a:pt x="47" y="22"/>
                    </a:cubicBezTo>
                    <a:cubicBezTo>
                      <a:pt x="41" y="22"/>
                      <a:pt x="41" y="30"/>
                      <a:pt x="37" y="30"/>
                    </a:cubicBezTo>
                    <a:cubicBezTo>
                      <a:pt x="33" y="30"/>
                      <a:pt x="34" y="26"/>
                      <a:pt x="31" y="24"/>
                    </a:cubicBezTo>
                    <a:cubicBezTo>
                      <a:pt x="27" y="22"/>
                      <a:pt x="17" y="23"/>
                      <a:pt x="11" y="23"/>
                    </a:cubicBezTo>
                    <a:cubicBezTo>
                      <a:pt x="8" y="23"/>
                      <a:pt x="8" y="24"/>
                      <a:pt x="6" y="23"/>
                    </a:cubicBezTo>
                    <a:cubicBezTo>
                      <a:pt x="6" y="24"/>
                      <a:pt x="6" y="25"/>
                      <a:pt x="6" y="27"/>
                    </a:cubicBezTo>
                    <a:cubicBezTo>
                      <a:pt x="3" y="26"/>
                      <a:pt x="0" y="22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13" y="18"/>
                      <a:pt x="17" y="20"/>
                      <a:pt x="22" y="17"/>
                    </a:cubicBezTo>
                    <a:cubicBezTo>
                      <a:pt x="20" y="15"/>
                      <a:pt x="19" y="12"/>
                      <a:pt x="19" y="8"/>
                    </a:cubicBezTo>
                    <a:cubicBezTo>
                      <a:pt x="17" y="8"/>
                      <a:pt x="14" y="6"/>
                      <a:pt x="14" y="3"/>
                    </a:cubicBezTo>
                    <a:cubicBezTo>
                      <a:pt x="14" y="2"/>
                      <a:pt x="16" y="0"/>
                      <a:pt x="17" y="0"/>
                    </a:cubicBezTo>
                    <a:cubicBezTo>
                      <a:pt x="21" y="0"/>
                      <a:pt x="24" y="3"/>
                      <a:pt x="28" y="3"/>
                    </a:cubicBezTo>
                    <a:cubicBezTo>
                      <a:pt x="34" y="3"/>
                      <a:pt x="36" y="1"/>
                      <a:pt x="41" y="1"/>
                    </a:cubicBezTo>
                    <a:cubicBezTo>
                      <a:pt x="55" y="1"/>
                      <a:pt x="58" y="9"/>
                      <a:pt x="66" y="13"/>
                    </a:cubicBezTo>
                    <a:lnTo>
                      <a:pt x="64" y="11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50" name="Freeform 45">
                <a:extLst>
                  <a:ext uri="{FF2B5EF4-FFF2-40B4-BE49-F238E27FC236}">
                    <a16:creationId xmlns:a16="http://schemas.microsoft.com/office/drawing/2014/main" id="{C01904F7-C5EB-4E81-AAEA-D2C52E911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6575" y="2455863"/>
                <a:ext cx="9525" cy="111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" y="6"/>
                  </a:cxn>
                  <a:cxn ang="0">
                    <a:pos x="5" y="8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cubicBezTo>
                      <a:pt x="6" y="0"/>
                      <a:pt x="7" y="3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0" y="8"/>
                      <a:pt x="0" y="3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51" name="Freeform 46">
                <a:extLst>
                  <a:ext uri="{FF2B5EF4-FFF2-40B4-BE49-F238E27FC236}">
                    <a16:creationId xmlns:a16="http://schemas.microsoft.com/office/drawing/2014/main" id="{A0F65A1E-E4AD-466F-AD4C-D45A87341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8638" y="2422525"/>
                <a:ext cx="14288" cy="47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0"/>
                  </a:cxn>
                  <a:cxn ang="0">
                    <a:pos x="11" y="3"/>
                  </a:cxn>
                  <a:cxn ang="0">
                    <a:pos x="0" y="3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0" y="2"/>
                      <a:pt x="11" y="3"/>
                    </a:cubicBezTo>
                    <a:cubicBezTo>
                      <a:pt x="7" y="4"/>
                      <a:pt x="2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52" name="Freeform 47">
                <a:extLst>
                  <a:ext uri="{FF2B5EF4-FFF2-40B4-BE49-F238E27FC236}">
                    <a16:creationId xmlns:a16="http://schemas.microsoft.com/office/drawing/2014/main" id="{54F18683-F144-456C-814F-CD3BC567C0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2428875"/>
                <a:ext cx="4763" cy="6350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0"/>
                  </a:cxn>
                  <a:cxn ang="0">
                    <a:pos x="3" y="4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0" y="1"/>
                      <a:pt x="1" y="0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53" name="Freeform 48">
                <a:extLst>
                  <a:ext uri="{FF2B5EF4-FFF2-40B4-BE49-F238E27FC236}">
                    <a16:creationId xmlns:a16="http://schemas.microsoft.com/office/drawing/2014/main" id="{9512C922-9C66-443A-85DD-2F37FBE98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363" y="2517775"/>
                <a:ext cx="11113" cy="79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9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9" h="7">
                    <a:moveTo>
                      <a:pt x="0" y="4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7"/>
                      <a:pt x="7" y="6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3"/>
                      <a:pt x="4" y="5"/>
                      <a:pt x="0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54" name="Freeform 49">
                <a:extLst>
                  <a:ext uri="{FF2B5EF4-FFF2-40B4-BE49-F238E27FC236}">
                    <a16:creationId xmlns:a16="http://schemas.microsoft.com/office/drawing/2014/main" id="{60B2AEC6-0DB0-4902-8A7A-7D9BB8BCB9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1875" y="1979613"/>
                <a:ext cx="966788" cy="473075"/>
              </a:xfrm>
              <a:custGeom>
                <a:avLst/>
                <a:gdLst/>
                <a:ahLst/>
                <a:cxnLst>
                  <a:cxn ang="0">
                    <a:pos x="543" y="285"/>
                  </a:cxn>
                  <a:cxn ang="0">
                    <a:pos x="555" y="317"/>
                  </a:cxn>
                  <a:cxn ang="0">
                    <a:pos x="560" y="338"/>
                  </a:cxn>
                  <a:cxn ang="0">
                    <a:pos x="542" y="345"/>
                  </a:cxn>
                  <a:cxn ang="0">
                    <a:pos x="507" y="287"/>
                  </a:cxn>
                  <a:cxn ang="0">
                    <a:pos x="474" y="283"/>
                  </a:cxn>
                  <a:cxn ang="0">
                    <a:pos x="460" y="283"/>
                  </a:cxn>
                  <a:cxn ang="0">
                    <a:pos x="443" y="286"/>
                  </a:cxn>
                  <a:cxn ang="0">
                    <a:pos x="412" y="292"/>
                  </a:cxn>
                  <a:cxn ang="0">
                    <a:pos x="393" y="291"/>
                  </a:cxn>
                  <a:cxn ang="0">
                    <a:pos x="357" y="309"/>
                  </a:cxn>
                  <a:cxn ang="0">
                    <a:pos x="343" y="342"/>
                  </a:cxn>
                  <a:cxn ang="0">
                    <a:pos x="282" y="290"/>
                  </a:cxn>
                  <a:cxn ang="0">
                    <a:pos x="246" y="281"/>
                  </a:cxn>
                  <a:cxn ang="0">
                    <a:pos x="207" y="262"/>
                  </a:cxn>
                  <a:cxn ang="0">
                    <a:pos x="170" y="268"/>
                  </a:cxn>
                  <a:cxn ang="0">
                    <a:pos x="95" y="252"/>
                  </a:cxn>
                  <a:cxn ang="0">
                    <a:pos x="47" y="214"/>
                  </a:cxn>
                  <a:cxn ang="0">
                    <a:pos x="4" y="141"/>
                  </a:cxn>
                  <a:cxn ang="0">
                    <a:pos x="4" y="95"/>
                  </a:cxn>
                  <a:cxn ang="0">
                    <a:pos x="0" y="23"/>
                  </a:cxn>
                  <a:cxn ang="0">
                    <a:pos x="20" y="27"/>
                  </a:cxn>
                  <a:cxn ang="0">
                    <a:pos x="20" y="5"/>
                  </a:cxn>
                  <a:cxn ang="0">
                    <a:pos x="373" y="0"/>
                  </a:cxn>
                  <a:cxn ang="0">
                    <a:pos x="406" y="11"/>
                  </a:cxn>
                  <a:cxn ang="0">
                    <a:pos x="408" y="45"/>
                  </a:cxn>
                  <a:cxn ang="0">
                    <a:pos x="423" y="42"/>
                  </a:cxn>
                  <a:cxn ang="0">
                    <a:pos x="441" y="40"/>
                  </a:cxn>
                  <a:cxn ang="0">
                    <a:pos x="456" y="42"/>
                  </a:cxn>
                  <a:cxn ang="0">
                    <a:pos x="472" y="47"/>
                  </a:cxn>
                  <a:cxn ang="0">
                    <a:pos x="510" y="48"/>
                  </a:cxn>
                  <a:cxn ang="0">
                    <a:pos x="490" y="54"/>
                  </a:cxn>
                  <a:cxn ang="0">
                    <a:pos x="472" y="69"/>
                  </a:cxn>
                  <a:cxn ang="0">
                    <a:pos x="471" y="121"/>
                  </a:cxn>
                  <a:cxn ang="0">
                    <a:pos x="480" y="88"/>
                  </a:cxn>
                  <a:cxn ang="0">
                    <a:pos x="501" y="57"/>
                  </a:cxn>
                  <a:cxn ang="0">
                    <a:pos x="516" y="87"/>
                  </a:cxn>
                  <a:cxn ang="0">
                    <a:pos x="531" y="97"/>
                  </a:cxn>
                  <a:cxn ang="0">
                    <a:pos x="527" y="123"/>
                  </a:cxn>
                  <a:cxn ang="0">
                    <a:pos x="564" y="97"/>
                  </a:cxn>
                  <a:cxn ang="0">
                    <a:pos x="610" y="84"/>
                  </a:cxn>
                  <a:cxn ang="0">
                    <a:pos x="653" y="65"/>
                  </a:cxn>
                  <a:cxn ang="0">
                    <a:pos x="675" y="63"/>
                  </a:cxn>
                  <a:cxn ang="0">
                    <a:pos x="699" y="28"/>
                  </a:cxn>
                  <a:cxn ang="0">
                    <a:pos x="726" y="73"/>
                  </a:cxn>
                  <a:cxn ang="0">
                    <a:pos x="701" y="80"/>
                  </a:cxn>
                  <a:cxn ang="0">
                    <a:pos x="681" y="113"/>
                  </a:cxn>
                  <a:cxn ang="0">
                    <a:pos x="690" y="118"/>
                  </a:cxn>
                  <a:cxn ang="0">
                    <a:pos x="676" y="122"/>
                  </a:cxn>
                  <a:cxn ang="0">
                    <a:pos x="648" y="132"/>
                  </a:cxn>
                  <a:cxn ang="0">
                    <a:pos x="642" y="134"/>
                  </a:cxn>
                  <a:cxn ang="0">
                    <a:pos x="635" y="137"/>
                  </a:cxn>
                  <a:cxn ang="0">
                    <a:pos x="627" y="161"/>
                  </a:cxn>
                  <a:cxn ang="0">
                    <a:pos x="622" y="159"/>
                  </a:cxn>
                  <a:cxn ang="0">
                    <a:pos x="615" y="186"/>
                  </a:cxn>
                  <a:cxn ang="0">
                    <a:pos x="614" y="178"/>
                  </a:cxn>
                  <a:cxn ang="0">
                    <a:pos x="608" y="170"/>
                  </a:cxn>
                  <a:cxn ang="0">
                    <a:pos x="611" y="192"/>
                  </a:cxn>
                  <a:cxn ang="0">
                    <a:pos x="614" y="196"/>
                  </a:cxn>
                  <a:cxn ang="0">
                    <a:pos x="614" y="205"/>
                  </a:cxn>
                  <a:cxn ang="0">
                    <a:pos x="607" y="213"/>
                  </a:cxn>
                  <a:cxn ang="0">
                    <a:pos x="607" y="221"/>
                  </a:cxn>
                  <a:cxn ang="0">
                    <a:pos x="589" y="232"/>
                  </a:cxn>
                </a:cxnLst>
                <a:rect l="0" t="0" r="r" b="b"/>
                <a:pathLst>
                  <a:path w="726" h="356">
                    <a:moveTo>
                      <a:pt x="590" y="233"/>
                    </a:moveTo>
                    <a:cubicBezTo>
                      <a:pt x="569" y="245"/>
                      <a:pt x="543" y="253"/>
                      <a:pt x="543" y="285"/>
                    </a:cubicBezTo>
                    <a:cubicBezTo>
                      <a:pt x="543" y="300"/>
                      <a:pt x="555" y="304"/>
                      <a:pt x="555" y="318"/>
                    </a:cubicBezTo>
                    <a:cubicBezTo>
                      <a:pt x="555" y="317"/>
                      <a:pt x="555" y="317"/>
                      <a:pt x="555" y="317"/>
                    </a:cubicBezTo>
                    <a:cubicBezTo>
                      <a:pt x="555" y="320"/>
                      <a:pt x="555" y="320"/>
                      <a:pt x="555" y="320"/>
                    </a:cubicBezTo>
                    <a:cubicBezTo>
                      <a:pt x="556" y="326"/>
                      <a:pt x="560" y="330"/>
                      <a:pt x="560" y="338"/>
                    </a:cubicBezTo>
                    <a:cubicBezTo>
                      <a:pt x="560" y="347"/>
                      <a:pt x="558" y="356"/>
                      <a:pt x="551" y="356"/>
                    </a:cubicBezTo>
                    <a:cubicBezTo>
                      <a:pt x="544" y="356"/>
                      <a:pt x="544" y="349"/>
                      <a:pt x="542" y="345"/>
                    </a:cubicBezTo>
                    <a:cubicBezTo>
                      <a:pt x="537" y="338"/>
                      <a:pt x="532" y="335"/>
                      <a:pt x="529" y="328"/>
                    </a:cubicBezTo>
                    <a:cubicBezTo>
                      <a:pt x="522" y="314"/>
                      <a:pt x="527" y="287"/>
                      <a:pt x="507" y="287"/>
                    </a:cubicBezTo>
                    <a:cubicBezTo>
                      <a:pt x="503" y="287"/>
                      <a:pt x="502" y="293"/>
                      <a:pt x="498" y="293"/>
                    </a:cubicBezTo>
                    <a:cubicBezTo>
                      <a:pt x="490" y="293"/>
                      <a:pt x="485" y="283"/>
                      <a:pt x="474" y="283"/>
                    </a:cubicBezTo>
                    <a:cubicBezTo>
                      <a:pt x="468" y="283"/>
                      <a:pt x="467" y="286"/>
                      <a:pt x="463" y="286"/>
                    </a:cubicBezTo>
                    <a:cubicBezTo>
                      <a:pt x="462" y="286"/>
                      <a:pt x="460" y="284"/>
                      <a:pt x="460" y="283"/>
                    </a:cubicBezTo>
                    <a:cubicBezTo>
                      <a:pt x="453" y="285"/>
                      <a:pt x="444" y="284"/>
                      <a:pt x="436" y="286"/>
                    </a:cubicBezTo>
                    <a:cubicBezTo>
                      <a:pt x="441" y="288"/>
                      <a:pt x="440" y="288"/>
                      <a:pt x="443" y="286"/>
                    </a:cubicBezTo>
                    <a:cubicBezTo>
                      <a:pt x="442" y="293"/>
                      <a:pt x="438" y="297"/>
                      <a:pt x="443" y="301"/>
                    </a:cubicBezTo>
                    <a:cubicBezTo>
                      <a:pt x="431" y="307"/>
                      <a:pt x="421" y="292"/>
                      <a:pt x="412" y="292"/>
                    </a:cubicBezTo>
                    <a:cubicBezTo>
                      <a:pt x="409" y="292"/>
                      <a:pt x="408" y="295"/>
                      <a:pt x="405" y="295"/>
                    </a:cubicBezTo>
                    <a:cubicBezTo>
                      <a:pt x="400" y="295"/>
                      <a:pt x="398" y="291"/>
                      <a:pt x="393" y="291"/>
                    </a:cubicBezTo>
                    <a:cubicBezTo>
                      <a:pt x="380" y="291"/>
                      <a:pt x="374" y="302"/>
                      <a:pt x="368" y="307"/>
                    </a:cubicBezTo>
                    <a:cubicBezTo>
                      <a:pt x="365" y="311"/>
                      <a:pt x="361" y="308"/>
                      <a:pt x="357" y="309"/>
                    </a:cubicBezTo>
                    <a:cubicBezTo>
                      <a:pt x="347" y="313"/>
                      <a:pt x="341" y="325"/>
                      <a:pt x="341" y="338"/>
                    </a:cubicBezTo>
                    <a:cubicBezTo>
                      <a:pt x="341" y="339"/>
                      <a:pt x="343" y="341"/>
                      <a:pt x="343" y="342"/>
                    </a:cubicBezTo>
                    <a:cubicBezTo>
                      <a:pt x="336" y="342"/>
                      <a:pt x="325" y="339"/>
                      <a:pt x="321" y="336"/>
                    </a:cubicBezTo>
                    <a:cubicBezTo>
                      <a:pt x="307" y="322"/>
                      <a:pt x="308" y="290"/>
                      <a:pt x="282" y="290"/>
                    </a:cubicBezTo>
                    <a:cubicBezTo>
                      <a:pt x="272" y="290"/>
                      <a:pt x="275" y="302"/>
                      <a:pt x="266" y="302"/>
                    </a:cubicBezTo>
                    <a:cubicBezTo>
                      <a:pt x="257" y="302"/>
                      <a:pt x="250" y="287"/>
                      <a:pt x="246" y="281"/>
                    </a:cubicBezTo>
                    <a:cubicBezTo>
                      <a:pt x="239" y="268"/>
                      <a:pt x="230" y="266"/>
                      <a:pt x="215" y="262"/>
                    </a:cubicBezTo>
                    <a:cubicBezTo>
                      <a:pt x="207" y="262"/>
                      <a:pt x="207" y="262"/>
                      <a:pt x="207" y="262"/>
                    </a:cubicBezTo>
                    <a:cubicBezTo>
                      <a:pt x="207" y="268"/>
                      <a:pt x="207" y="268"/>
                      <a:pt x="207" y="268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23" y="252"/>
                      <a:pt x="123" y="252"/>
                      <a:pt x="123" y="252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88" y="239"/>
                      <a:pt x="66" y="230"/>
                      <a:pt x="50" y="223"/>
                    </a:cubicBezTo>
                    <a:cubicBezTo>
                      <a:pt x="47" y="222"/>
                      <a:pt x="48" y="217"/>
                      <a:pt x="47" y="214"/>
                    </a:cubicBezTo>
                    <a:cubicBezTo>
                      <a:pt x="40" y="198"/>
                      <a:pt x="28" y="193"/>
                      <a:pt x="30" y="175"/>
                    </a:cubicBezTo>
                    <a:cubicBezTo>
                      <a:pt x="21" y="174"/>
                      <a:pt x="11" y="154"/>
                      <a:pt x="4" y="141"/>
                    </a:cubicBezTo>
                    <a:cubicBezTo>
                      <a:pt x="2" y="137"/>
                      <a:pt x="6" y="134"/>
                      <a:pt x="8" y="133"/>
                    </a:cubicBezTo>
                    <a:cubicBezTo>
                      <a:pt x="3" y="123"/>
                      <a:pt x="8" y="107"/>
                      <a:pt x="4" y="95"/>
                    </a:cubicBezTo>
                    <a:cubicBezTo>
                      <a:pt x="0" y="85"/>
                      <a:pt x="11" y="60"/>
                      <a:pt x="11" y="46"/>
                    </a:cubicBezTo>
                    <a:cubicBezTo>
                      <a:pt x="11" y="36"/>
                      <a:pt x="0" y="32"/>
                      <a:pt x="0" y="23"/>
                    </a:cubicBezTo>
                    <a:cubicBezTo>
                      <a:pt x="0" y="20"/>
                      <a:pt x="5" y="20"/>
                      <a:pt x="7" y="20"/>
                    </a:cubicBezTo>
                    <a:cubicBezTo>
                      <a:pt x="13" y="20"/>
                      <a:pt x="17" y="23"/>
                      <a:pt x="20" y="27"/>
                    </a:cubicBezTo>
                    <a:cubicBezTo>
                      <a:pt x="22" y="24"/>
                      <a:pt x="26" y="19"/>
                      <a:pt x="26" y="15"/>
                    </a:cubicBezTo>
                    <a:cubicBezTo>
                      <a:pt x="26" y="11"/>
                      <a:pt x="22" y="10"/>
                      <a:pt x="20" y="5"/>
                    </a:cubicBezTo>
                    <a:cubicBezTo>
                      <a:pt x="373" y="5"/>
                      <a:pt x="373" y="5"/>
                      <a:pt x="373" y="5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379" y="4"/>
                      <a:pt x="378" y="8"/>
                      <a:pt x="384" y="11"/>
                    </a:cubicBezTo>
                    <a:cubicBezTo>
                      <a:pt x="406" y="11"/>
                      <a:pt x="406" y="11"/>
                      <a:pt x="406" y="11"/>
                    </a:cubicBezTo>
                    <a:cubicBezTo>
                      <a:pt x="415" y="20"/>
                      <a:pt x="426" y="20"/>
                      <a:pt x="443" y="20"/>
                    </a:cubicBezTo>
                    <a:cubicBezTo>
                      <a:pt x="431" y="28"/>
                      <a:pt x="418" y="32"/>
                      <a:pt x="408" y="45"/>
                    </a:cubicBezTo>
                    <a:cubicBezTo>
                      <a:pt x="415" y="45"/>
                      <a:pt x="415" y="45"/>
                      <a:pt x="415" y="45"/>
                    </a:cubicBezTo>
                    <a:cubicBezTo>
                      <a:pt x="418" y="43"/>
                      <a:pt x="420" y="42"/>
                      <a:pt x="423" y="42"/>
                    </a:cubicBezTo>
                    <a:cubicBezTo>
                      <a:pt x="425" y="46"/>
                      <a:pt x="426" y="46"/>
                      <a:pt x="429" y="46"/>
                    </a:cubicBezTo>
                    <a:cubicBezTo>
                      <a:pt x="437" y="46"/>
                      <a:pt x="437" y="40"/>
                      <a:pt x="441" y="40"/>
                    </a:cubicBezTo>
                    <a:cubicBezTo>
                      <a:pt x="446" y="40"/>
                      <a:pt x="454" y="32"/>
                      <a:pt x="461" y="31"/>
                    </a:cubicBezTo>
                    <a:cubicBezTo>
                      <a:pt x="461" y="37"/>
                      <a:pt x="458" y="38"/>
                      <a:pt x="456" y="42"/>
                    </a:cubicBezTo>
                    <a:cubicBezTo>
                      <a:pt x="465" y="42"/>
                      <a:pt x="465" y="42"/>
                      <a:pt x="465" y="42"/>
                    </a:cubicBezTo>
                    <a:cubicBezTo>
                      <a:pt x="465" y="45"/>
                      <a:pt x="469" y="47"/>
                      <a:pt x="472" y="47"/>
                    </a:cubicBezTo>
                    <a:cubicBezTo>
                      <a:pt x="478" y="47"/>
                      <a:pt x="480" y="43"/>
                      <a:pt x="484" y="43"/>
                    </a:cubicBezTo>
                    <a:cubicBezTo>
                      <a:pt x="495" y="43"/>
                      <a:pt x="500" y="48"/>
                      <a:pt x="510" y="48"/>
                    </a:cubicBezTo>
                    <a:cubicBezTo>
                      <a:pt x="510" y="54"/>
                      <a:pt x="510" y="54"/>
                      <a:pt x="510" y="54"/>
                    </a:cubicBezTo>
                    <a:cubicBezTo>
                      <a:pt x="503" y="56"/>
                      <a:pt x="493" y="54"/>
                      <a:pt x="490" y="54"/>
                    </a:cubicBezTo>
                    <a:cubicBezTo>
                      <a:pt x="480" y="54"/>
                      <a:pt x="462" y="66"/>
                      <a:pt x="462" y="75"/>
                    </a:cubicBezTo>
                    <a:cubicBezTo>
                      <a:pt x="466" y="72"/>
                      <a:pt x="468" y="69"/>
                      <a:pt x="472" y="69"/>
                    </a:cubicBezTo>
                    <a:cubicBezTo>
                      <a:pt x="465" y="78"/>
                      <a:pt x="461" y="101"/>
                      <a:pt x="461" y="112"/>
                    </a:cubicBezTo>
                    <a:cubicBezTo>
                      <a:pt x="461" y="117"/>
                      <a:pt x="466" y="121"/>
                      <a:pt x="471" y="121"/>
                    </a:cubicBezTo>
                    <a:cubicBezTo>
                      <a:pt x="478" y="121"/>
                      <a:pt x="480" y="108"/>
                      <a:pt x="480" y="102"/>
                    </a:cubicBezTo>
                    <a:cubicBezTo>
                      <a:pt x="480" y="97"/>
                      <a:pt x="480" y="88"/>
                      <a:pt x="480" y="88"/>
                    </a:cubicBezTo>
                    <a:cubicBezTo>
                      <a:pt x="480" y="82"/>
                      <a:pt x="480" y="69"/>
                      <a:pt x="485" y="69"/>
                    </a:cubicBezTo>
                    <a:cubicBezTo>
                      <a:pt x="501" y="68"/>
                      <a:pt x="494" y="57"/>
                      <a:pt x="501" y="57"/>
                    </a:cubicBezTo>
                    <a:cubicBezTo>
                      <a:pt x="504" y="57"/>
                      <a:pt x="521" y="65"/>
                      <a:pt x="521" y="70"/>
                    </a:cubicBezTo>
                    <a:cubicBezTo>
                      <a:pt x="521" y="77"/>
                      <a:pt x="517" y="81"/>
                      <a:pt x="516" y="87"/>
                    </a:cubicBezTo>
                    <a:cubicBezTo>
                      <a:pt x="521" y="87"/>
                      <a:pt x="520" y="85"/>
                      <a:pt x="525" y="84"/>
                    </a:cubicBezTo>
                    <a:cubicBezTo>
                      <a:pt x="526" y="91"/>
                      <a:pt x="526" y="94"/>
                      <a:pt x="531" y="97"/>
                    </a:cubicBezTo>
                    <a:cubicBezTo>
                      <a:pt x="526" y="103"/>
                      <a:pt x="521" y="106"/>
                      <a:pt x="521" y="112"/>
                    </a:cubicBezTo>
                    <a:cubicBezTo>
                      <a:pt x="521" y="117"/>
                      <a:pt x="523" y="123"/>
                      <a:pt x="527" y="123"/>
                    </a:cubicBezTo>
                    <a:cubicBezTo>
                      <a:pt x="539" y="123"/>
                      <a:pt x="559" y="112"/>
                      <a:pt x="568" y="108"/>
                    </a:cubicBezTo>
                    <a:cubicBezTo>
                      <a:pt x="567" y="103"/>
                      <a:pt x="565" y="99"/>
                      <a:pt x="564" y="97"/>
                    </a:cubicBezTo>
                    <a:cubicBezTo>
                      <a:pt x="567" y="97"/>
                      <a:pt x="567" y="97"/>
                      <a:pt x="569" y="97"/>
                    </a:cubicBezTo>
                    <a:cubicBezTo>
                      <a:pt x="582" y="97"/>
                      <a:pt x="610" y="101"/>
                      <a:pt x="610" y="84"/>
                    </a:cubicBezTo>
                    <a:cubicBezTo>
                      <a:pt x="611" y="84"/>
                      <a:pt x="627" y="68"/>
                      <a:pt x="630" y="66"/>
                    </a:cubicBezTo>
                    <a:cubicBezTo>
                      <a:pt x="632" y="64"/>
                      <a:pt x="643" y="65"/>
                      <a:pt x="653" y="65"/>
                    </a:cubicBezTo>
                    <a:cubicBezTo>
                      <a:pt x="657" y="65"/>
                      <a:pt x="660" y="65"/>
                      <a:pt x="664" y="65"/>
                    </a:cubicBezTo>
                    <a:cubicBezTo>
                      <a:pt x="668" y="65"/>
                      <a:pt x="672" y="63"/>
                      <a:pt x="675" y="63"/>
                    </a:cubicBezTo>
                    <a:cubicBezTo>
                      <a:pt x="680" y="62"/>
                      <a:pt x="678" y="61"/>
                      <a:pt x="680" y="59"/>
                    </a:cubicBezTo>
                    <a:cubicBezTo>
                      <a:pt x="688" y="51"/>
                      <a:pt x="688" y="36"/>
                      <a:pt x="699" y="28"/>
                    </a:cubicBezTo>
                    <a:cubicBezTo>
                      <a:pt x="704" y="35"/>
                      <a:pt x="712" y="25"/>
                      <a:pt x="716" y="32"/>
                    </a:cubicBezTo>
                    <a:cubicBezTo>
                      <a:pt x="723" y="44"/>
                      <a:pt x="717" y="62"/>
                      <a:pt x="726" y="73"/>
                    </a:cubicBezTo>
                    <a:cubicBezTo>
                      <a:pt x="723" y="77"/>
                      <a:pt x="718" y="80"/>
                      <a:pt x="712" y="80"/>
                    </a:cubicBezTo>
                    <a:cubicBezTo>
                      <a:pt x="706" y="80"/>
                      <a:pt x="706" y="78"/>
                      <a:pt x="701" y="80"/>
                    </a:cubicBezTo>
                    <a:cubicBezTo>
                      <a:pt x="694" y="87"/>
                      <a:pt x="679" y="92"/>
                      <a:pt x="679" y="109"/>
                    </a:cubicBezTo>
                    <a:cubicBezTo>
                      <a:pt x="679" y="110"/>
                      <a:pt x="680" y="112"/>
                      <a:pt x="681" y="113"/>
                    </a:cubicBezTo>
                    <a:cubicBezTo>
                      <a:pt x="681" y="115"/>
                      <a:pt x="683" y="121"/>
                      <a:pt x="686" y="121"/>
                    </a:cubicBezTo>
                    <a:cubicBezTo>
                      <a:pt x="687" y="121"/>
                      <a:pt x="690" y="118"/>
                      <a:pt x="690" y="118"/>
                    </a:cubicBezTo>
                    <a:cubicBezTo>
                      <a:pt x="690" y="121"/>
                      <a:pt x="690" y="121"/>
                      <a:pt x="690" y="121"/>
                    </a:cubicBezTo>
                    <a:cubicBezTo>
                      <a:pt x="685" y="122"/>
                      <a:pt x="678" y="124"/>
                      <a:pt x="676" y="122"/>
                    </a:cubicBezTo>
                    <a:cubicBezTo>
                      <a:pt x="667" y="129"/>
                      <a:pt x="652" y="126"/>
                      <a:pt x="643" y="132"/>
                    </a:cubicBezTo>
                    <a:cubicBezTo>
                      <a:pt x="648" y="132"/>
                      <a:pt x="648" y="132"/>
                      <a:pt x="648" y="132"/>
                    </a:cubicBezTo>
                    <a:cubicBezTo>
                      <a:pt x="652" y="132"/>
                      <a:pt x="656" y="129"/>
                      <a:pt x="659" y="132"/>
                    </a:cubicBezTo>
                    <a:cubicBezTo>
                      <a:pt x="653" y="134"/>
                      <a:pt x="648" y="134"/>
                      <a:pt x="642" y="134"/>
                    </a:cubicBezTo>
                    <a:cubicBezTo>
                      <a:pt x="641" y="134"/>
                      <a:pt x="639" y="133"/>
                      <a:pt x="638" y="133"/>
                    </a:cubicBezTo>
                    <a:cubicBezTo>
                      <a:pt x="637" y="134"/>
                      <a:pt x="635" y="135"/>
                      <a:pt x="635" y="137"/>
                    </a:cubicBezTo>
                    <a:cubicBezTo>
                      <a:pt x="635" y="139"/>
                      <a:pt x="639" y="142"/>
                      <a:pt x="639" y="142"/>
                    </a:cubicBezTo>
                    <a:cubicBezTo>
                      <a:pt x="638" y="145"/>
                      <a:pt x="630" y="161"/>
                      <a:pt x="627" y="161"/>
                    </a:cubicBezTo>
                    <a:cubicBezTo>
                      <a:pt x="626" y="161"/>
                      <a:pt x="625" y="158"/>
                      <a:pt x="624" y="157"/>
                    </a:cubicBezTo>
                    <a:cubicBezTo>
                      <a:pt x="622" y="159"/>
                      <a:pt x="622" y="159"/>
                      <a:pt x="622" y="159"/>
                    </a:cubicBezTo>
                    <a:cubicBezTo>
                      <a:pt x="623" y="163"/>
                      <a:pt x="626" y="164"/>
                      <a:pt x="626" y="168"/>
                    </a:cubicBezTo>
                    <a:cubicBezTo>
                      <a:pt x="626" y="170"/>
                      <a:pt x="617" y="186"/>
                      <a:pt x="615" y="186"/>
                    </a:cubicBezTo>
                    <a:cubicBezTo>
                      <a:pt x="615" y="186"/>
                      <a:pt x="614" y="184"/>
                      <a:pt x="614" y="183"/>
                    </a:cubicBezTo>
                    <a:cubicBezTo>
                      <a:pt x="614" y="181"/>
                      <a:pt x="614" y="180"/>
                      <a:pt x="614" y="178"/>
                    </a:cubicBezTo>
                    <a:cubicBezTo>
                      <a:pt x="614" y="175"/>
                      <a:pt x="610" y="168"/>
                      <a:pt x="609" y="164"/>
                    </a:cubicBezTo>
                    <a:cubicBezTo>
                      <a:pt x="608" y="166"/>
                      <a:pt x="608" y="170"/>
                      <a:pt x="608" y="170"/>
                    </a:cubicBezTo>
                    <a:cubicBezTo>
                      <a:pt x="608" y="173"/>
                      <a:pt x="611" y="181"/>
                      <a:pt x="611" y="185"/>
                    </a:cubicBezTo>
                    <a:cubicBezTo>
                      <a:pt x="611" y="189"/>
                      <a:pt x="608" y="189"/>
                      <a:pt x="611" y="192"/>
                    </a:cubicBezTo>
                    <a:cubicBezTo>
                      <a:pt x="612" y="192"/>
                      <a:pt x="613" y="192"/>
                      <a:pt x="614" y="192"/>
                    </a:cubicBezTo>
                    <a:cubicBezTo>
                      <a:pt x="614" y="193"/>
                      <a:pt x="614" y="195"/>
                      <a:pt x="614" y="196"/>
                    </a:cubicBezTo>
                    <a:cubicBezTo>
                      <a:pt x="614" y="200"/>
                      <a:pt x="610" y="201"/>
                      <a:pt x="608" y="201"/>
                    </a:cubicBezTo>
                    <a:cubicBezTo>
                      <a:pt x="610" y="205"/>
                      <a:pt x="612" y="205"/>
                      <a:pt x="614" y="205"/>
                    </a:cubicBezTo>
                    <a:cubicBezTo>
                      <a:pt x="613" y="210"/>
                      <a:pt x="611" y="210"/>
                      <a:pt x="607" y="210"/>
                    </a:cubicBezTo>
                    <a:cubicBezTo>
                      <a:pt x="607" y="213"/>
                      <a:pt x="607" y="213"/>
                      <a:pt x="607" y="213"/>
                    </a:cubicBezTo>
                    <a:cubicBezTo>
                      <a:pt x="612" y="216"/>
                      <a:pt x="612" y="216"/>
                      <a:pt x="612" y="216"/>
                    </a:cubicBezTo>
                    <a:cubicBezTo>
                      <a:pt x="611" y="218"/>
                      <a:pt x="610" y="221"/>
                      <a:pt x="607" y="221"/>
                    </a:cubicBezTo>
                    <a:cubicBezTo>
                      <a:pt x="602" y="222"/>
                      <a:pt x="600" y="226"/>
                      <a:pt x="596" y="226"/>
                    </a:cubicBezTo>
                    <a:cubicBezTo>
                      <a:pt x="591" y="228"/>
                      <a:pt x="591" y="230"/>
                      <a:pt x="589" y="232"/>
                    </a:cubicBezTo>
                    <a:lnTo>
                      <a:pt x="590" y="233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55" name="Freeform 50">
                <a:extLst>
                  <a:ext uri="{FF2B5EF4-FFF2-40B4-BE49-F238E27FC236}">
                    <a16:creationId xmlns:a16="http://schemas.microsoft.com/office/drawing/2014/main" id="{278C33B4-F287-4E11-9D63-13D9B94BB9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413" y="1400175"/>
                <a:ext cx="1425575" cy="736600"/>
              </a:xfrm>
              <a:custGeom>
                <a:avLst/>
                <a:gdLst/>
                <a:ahLst/>
                <a:cxnLst>
                  <a:cxn ang="0">
                    <a:pos x="950" y="501"/>
                  </a:cxn>
                  <a:cxn ang="0">
                    <a:pos x="950" y="527"/>
                  </a:cxn>
                  <a:cxn ang="0">
                    <a:pos x="955" y="469"/>
                  </a:cxn>
                  <a:cxn ang="0">
                    <a:pos x="944" y="436"/>
                  </a:cxn>
                  <a:cxn ang="0">
                    <a:pos x="982" y="418"/>
                  </a:cxn>
                  <a:cxn ang="0">
                    <a:pos x="1060" y="356"/>
                  </a:cxn>
                  <a:cxn ang="0">
                    <a:pos x="1050" y="346"/>
                  </a:cxn>
                  <a:cxn ang="0">
                    <a:pos x="991" y="310"/>
                  </a:cxn>
                  <a:cxn ang="0">
                    <a:pos x="965" y="247"/>
                  </a:cxn>
                  <a:cxn ang="0">
                    <a:pos x="908" y="267"/>
                  </a:cxn>
                  <a:cxn ang="0">
                    <a:pos x="831" y="204"/>
                  </a:cxn>
                  <a:cxn ang="0">
                    <a:pos x="794" y="247"/>
                  </a:cxn>
                  <a:cxn ang="0">
                    <a:pos x="783" y="387"/>
                  </a:cxn>
                  <a:cxn ang="0">
                    <a:pos x="726" y="334"/>
                  </a:cxn>
                  <a:cxn ang="0">
                    <a:pos x="607" y="306"/>
                  </a:cxn>
                  <a:cxn ang="0">
                    <a:pos x="595" y="216"/>
                  </a:cxn>
                  <a:cxn ang="0">
                    <a:pos x="633" y="178"/>
                  </a:cxn>
                  <a:cxn ang="0">
                    <a:pos x="675" y="146"/>
                  </a:cxn>
                  <a:cxn ang="0">
                    <a:pos x="686" y="127"/>
                  </a:cxn>
                  <a:cxn ang="0">
                    <a:pos x="722" y="120"/>
                  </a:cxn>
                  <a:cxn ang="0">
                    <a:pos x="746" y="61"/>
                  </a:cxn>
                  <a:cxn ang="0">
                    <a:pos x="702" y="67"/>
                  </a:cxn>
                  <a:cxn ang="0">
                    <a:pos x="665" y="74"/>
                  </a:cxn>
                  <a:cxn ang="0">
                    <a:pos x="625" y="55"/>
                  </a:cxn>
                  <a:cxn ang="0">
                    <a:pos x="574" y="0"/>
                  </a:cxn>
                  <a:cxn ang="0">
                    <a:pos x="555" y="38"/>
                  </a:cxn>
                  <a:cxn ang="0">
                    <a:pos x="567" y="98"/>
                  </a:cxn>
                  <a:cxn ang="0">
                    <a:pos x="492" y="92"/>
                  </a:cxn>
                  <a:cxn ang="0">
                    <a:pos x="430" y="75"/>
                  </a:cxn>
                  <a:cxn ang="0">
                    <a:pos x="387" y="89"/>
                  </a:cxn>
                  <a:cxn ang="0">
                    <a:pos x="333" y="81"/>
                  </a:cxn>
                  <a:cxn ang="0">
                    <a:pos x="202" y="42"/>
                  </a:cxn>
                  <a:cxn ang="0">
                    <a:pos x="138" y="40"/>
                  </a:cxn>
                  <a:cxn ang="0">
                    <a:pos x="61" y="70"/>
                  </a:cxn>
                  <a:cxn ang="0">
                    <a:pos x="0" y="242"/>
                  </a:cxn>
                  <a:cxn ang="0">
                    <a:pos x="67" y="253"/>
                  </a:cxn>
                  <a:cxn ang="0">
                    <a:pos x="124" y="316"/>
                  </a:cxn>
                  <a:cxn ang="0">
                    <a:pos x="136" y="366"/>
                  </a:cxn>
                  <a:cxn ang="0">
                    <a:pos x="181" y="413"/>
                  </a:cxn>
                  <a:cxn ang="0">
                    <a:pos x="224" y="440"/>
                  </a:cxn>
                  <a:cxn ang="0">
                    <a:pos x="610" y="446"/>
                  </a:cxn>
                  <a:cxn ang="0">
                    <a:pos x="676" y="453"/>
                  </a:cxn>
                  <a:cxn ang="0">
                    <a:pos x="705" y="477"/>
                  </a:cxn>
                  <a:cxn ang="0">
                    <a:pos x="759" y="512"/>
                  </a:cxn>
                  <a:cxn ang="0">
                    <a:pos x="732" y="553"/>
                  </a:cxn>
                  <a:cxn ang="0">
                    <a:pos x="772" y="543"/>
                  </a:cxn>
                  <a:cxn ang="0">
                    <a:pos x="814" y="519"/>
                  </a:cxn>
                  <a:cxn ang="0">
                    <a:pos x="879" y="498"/>
                  </a:cxn>
                  <a:cxn ang="0">
                    <a:pos x="928" y="505"/>
                  </a:cxn>
                </a:cxnLst>
                <a:rect l="0" t="0" r="r" b="b"/>
                <a:pathLst>
                  <a:path w="1071" h="553">
                    <a:moveTo>
                      <a:pt x="928" y="503"/>
                    </a:moveTo>
                    <a:cubicBezTo>
                      <a:pt x="928" y="502"/>
                      <a:pt x="928" y="502"/>
                      <a:pt x="928" y="502"/>
                    </a:cubicBezTo>
                    <a:cubicBezTo>
                      <a:pt x="928" y="502"/>
                      <a:pt x="931" y="502"/>
                      <a:pt x="932" y="502"/>
                    </a:cubicBezTo>
                    <a:cubicBezTo>
                      <a:pt x="935" y="502"/>
                      <a:pt x="946" y="504"/>
                      <a:pt x="950" y="501"/>
                    </a:cubicBezTo>
                    <a:cubicBezTo>
                      <a:pt x="954" y="498"/>
                      <a:pt x="954" y="493"/>
                      <a:pt x="960" y="492"/>
                    </a:cubicBezTo>
                    <a:cubicBezTo>
                      <a:pt x="960" y="498"/>
                      <a:pt x="960" y="499"/>
                      <a:pt x="967" y="499"/>
                    </a:cubicBezTo>
                    <a:cubicBezTo>
                      <a:pt x="957" y="500"/>
                      <a:pt x="941" y="507"/>
                      <a:pt x="941" y="516"/>
                    </a:cubicBezTo>
                    <a:cubicBezTo>
                      <a:pt x="941" y="520"/>
                      <a:pt x="947" y="527"/>
                      <a:pt x="950" y="527"/>
                    </a:cubicBezTo>
                    <a:cubicBezTo>
                      <a:pt x="953" y="527"/>
                      <a:pt x="961" y="516"/>
                      <a:pt x="970" y="513"/>
                    </a:cubicBezTo>
                    <a:cubicBezTo>
                      <a:pt x="972" y="513"/>
                      <a:pt x="1003" y="501"/>
                      <a:pt x="1003" y="497"/>
                    </a:cubicBezTo>
                    <a:cubicBezTo>
                      <a:pt x="1003" y="493"/>
                      <a:pt x="991" y="492"/>
                      <a:pt x="988" y="492"/>
                    </a:cubicBezTo>
                    <a:cubicBezTo>
                      <a:pt x="976" y="492"/>
                      <a:pt x="955" y="480"/>
                      <a:pt x="955" y="469"/>
                    </a:cubicBezTo>
                    <a:cubicBezTo>
                      <a:pt x="955" y="466"/>
                      <a:pt x="959" y="463"/>
                      <a:pt x="960" y="458"/>
                    </a:cubicBezTo>
                    <a:cubicBezTo>
                      <a:pt x="958" y="458"/>
                      <a:pt x="953" y="457"/>
                      <a:pt x="949" y="457"/>
                    </a:cubicBezTo>
                    <a:cubicBezTo>
                      <a:pt x="951" y="453"/>
                      <a:pt x="967" y="451"/>
                      <a:pt x="967" y="442"/>
                    </a:cubicBezTo>
                    <a:cubicBezTo>
                      <a:pt x="967" y="434"/>
                      <a:pt x="954" y="436"/>
                      <a:pt x="944" y="436"/>
                    </a:cubicBezTo>
                    <a:cubicBezTo>
                      <a:pt x="925" y="436"/>
                      <a:pt x="916" y="449"/>
                      <a:pt x="903" y="451"/>
                    </a:cubicBezTo>
                    <a:cubicBezTo>
                      <a:pt x="909" y="439"/>
                      <a:pt x="918" y="443"/>
                      <a:pt x="928" y="433"/>
                    </a:cubicBezTo>
                    <a:cubicBezTo>
                      <a:pt x="934" y="427"/>
                      <a:pt x="929" y="423"/>
                      <a:pt x="939" y="420"/>
                    </a:cubicBezTo>
                    <a:cubicBezTo>
                      <a:pt x="955" y="415"/>
                      <a:pt x="965" y="418"/>
                      <a:pt x="982" y="418"/>
                    </a:cubicBezTo>
                    <a:cubicBezTo>
                      <a:pt x="1004" y="418"/>
                      <a:pt x="1016" y="425"/>
                      <a:pt x="1029" y="408"/>
                    </a:cubicBezTo>
                    <a:cubicBezTo>
                      <a:pt x="1035" y="400"/>
                      <a:pt x="1071" y="398"/>
                      <a:pt x="1071" y="384"/>
                    </a:cubicBezTo>
                    <a:cubicBezTo>
                      <a:pt x="1071" y="374"/>
                      <a:pt x="1067" y="370"/>
                      <a:pt x="1063" y="363"/>
                    </a:cubicBezTo>
                    <a:cubicBezTo>
                      <a:pt x="1060" y="363"/>
                      <a:pt x="1065" y="359"/>
                      <a:pt x="1060" y="356"/>
                    </a:cubicBezTo>
                    <a:cubicBezTo>
                      <a:pt x="1060" y="351"/>
                      <a:pt x="1060" y="351"/>
                      <a:pt x="1060" y="351"/>
                    </a:cubicBezTo>
                    <a:cubicBezTo>
                      <a:pt x="1050" y="357"/>
                      <a:pt x="1029" y="364"/>
                      <a:pt x="1018" y="364"/>
                    </a:cubicBezTo>
                    <a:cubicBezTo>
                      <a:pt x="1017" y="364"/>
                      <a:pt x="1014" y="363"/>
                      <a:pt x="1014" y="362"/>
                    </a:cubicBezTo>
                    <a:cubicBezTo>
                      <a:pt x="1022" y="358"/>
                      <a:pt x="1047" y="354"/>
                      <a:pt x="1050" y="346"/>
                    </a:cubicBezTo>
                    <a:cubicBezTo>
                      <a:pt x="1050" y="344"/>
                      <a:pt x="1046" y="343"/>
                      <a:pt x="1046" y="341"/>
                    </a:cubicBezTo>
                    <a:cubicBezTo>
                      <a:pt x="1035" y="342"/>
                      <a:pt x="1013" y="337"/>
                      <a:pt x="1013" y="322"/>
                    </a:cubicBezTo>
                    <a:cubicBezTo>
                      <a:pt x="1013" y="321"/>
                      <a:pt x="1013" y="321"/>
                      <a:pt x="1013" y="321"/>
                    </a:cubicBezTo>
                    <a:cubicBezTo>
                      <a:pt x="1003" y="321"/>
                      <a:pt x="997" y="315"/>
                      <a:pt x="991" y="310"/>
                    </a:cubicBezTo>
                    <a:cubicBezTo>
                      <a:pt x="994" y="309"/>
                      <a:pt x="998" y="308"/>
                      <a:pt x="998" y="302"/>
                    </a:cubicBezTo>
                    <a:cubicBezTo>
                      <a:pt x="998" y="298"/>
                      <a:pt x="994" y="295"/>
                      <a:pt x="995" y="290"/>
                    </a:cubicBezTo>
                    <a:cubicBezTo>
                      <a:pt x="991" y="289"/>
                      <a:pt x="977" y="280"/>
                      <a:pt x="980" y="272"/>
                    </a:cubicBezTo>
                    <a:cubicBezTo>
                      <a:pt x="985" y="262"/>
                      <a:pt x="966" y="259"/>
                      <a:pt x="965" y="247"/>
                    </a:cubicBezTo>
                    <a:cubicBezTo>
                      <a:pt x="964" y="247"/>
                      <a:pt x="959" y="243"/>
                      <a:pt x="958" y="242"/>
                    </a:cubicBezTo>
                    <a:cubicBezTo>
                      <a:pt x="954" y="244"/>
                      <a:pt x="947" y="248"/>
                      <a:pt x="947" y="254"/>
                    </a:cubicBezTo>
                    <a:cubicBezTo>
                      <a:pt x="947" y="261"/>
                      <a:pt x="933" y="277"/>
                      <a:pt x="922" y="277"/>
                    </a:cubicBezTo>
                    <a:cubicBezTo>
                      <a:pt x="914" y="277"/>
                      <a:pt x="913" y="267"/>
                      <a:pt x="908" y="267"/>
                    </a:cubicBezTo>
                    <a:cubicBezTo>
                      <a:pt x="900" y="267"/>
                      <a:pt x="897" y="246"/>
                      <a:pt x="896" y="236"/>
                    </a:cubicBezTo>
                    <a:cubicBezTo>
                      <a:pt x="894" y="224"/>
                      <a:pt x="870" y="233"/>
                      <a:pt x="870" y="216"/>
                    </a:cubicBezTo>
                    <a:cubicBezTo>
                      <a:pt x="858" y="215"/>
                      <a:pt x="855" y="200"/>
                      <a:pt x="843" y="200"/>
                    </a:cubicBezTo>
                    <a:cubicBezTo>
                      <a:pt x="837" y="200"/>
                      <a:pt x="837" y="204"/>
                      <a:pt x="831" y="204"/>
                    </a:cubicBezTo>
                    <a:cubicBezTo>
                      <a:pt x="818" y="204"/>
                      <a:pt x="810" y="197"/>
                      <a:pt x="797" y="197"/>
                    </a:cubicBezTo>
                    <a:cubicBezTo>
                      <a:pt x="791" y="197"/>
                      <a:pt x="784" y="200"/>
                      <a:pt x="784" y="208"/>
                    </a:cubicBezTo>
                    <a:cubicBezTo>
                      <a:pt x="784" y="212"/>
                      <a:pt x="800" y="218"/>
                      <a:pt x="786" y="227"/>
                    </a:cubicBezTo>
                    <a:cubicBezTo>
                      <a:pt x="780" y="231"/>
                      <a:pt x="794" y="241"/>
                      <a:pt x="794" y="247"/>
                    </a:cubicBezTo>
                    <a:cubicBezTo>
                      <a:pt x="796" y="260"/>
                      <a:pt x="783" y="264"/>
                      <a:pt x="778" y="266"/>
                    </a:cubicBezTo>
                    <a:cubicBezTo>
                      <a:pt x="788" y="283"/>
                      <a:pt x="803" y="289"/>
                      <a:pt x="803" y="318"/>
                    </a:cubicBezTo>
                    <a:cubicBezTo>
                      <a:pt x="803" y="326"/>
                      <a:pt x="777" y="346"/>
                      <a:pt x="768" y="347"/>
                    </a:cubicBezTo>
                    <a:cubicBezTo>
                      <a:pt x="783" y="355"/>
                      <a:pt x="777" y="379"/>
                      <a:pt x="783" y="387"/>
                    </a:cubicBezTo>
                    <a:cubicBezTo>
                      <a:pt x="782" y="389"/>
                      <a:pt x="776" y="392"/>
                      <a:pt x="775" y="397"/>
                    </a:cubicBezTo>
                    <a:cubicBezTo>
                      <a:pt x="770" y="397"/>
                      <a:pt x="766" y="406"/>
                      <a:pt x="762" y="403"/>
                    </a:cubicBezTo>
                    <a:cubicBezTo>
                      <a:pt x="751" y="394"/>
                      <a:pt x="736" y="380"/>
                      <a:pt x="736" y="367"/>
                    </a:cubicBezTo>
                    <a:cubicBezTo>
                      <a:pt x="736" y="353"/>
                      <a:pt x="738" y="342"/>
                      <a:pt x="726" y="334"/>
                    </a:cubicBezTo>
                    <a:cubicBezTo>
                      <a:pt x="697" y="334"/>
                      <a:pt x="697" y="334"/>
                      <a:pt x="697" y="334"/>
                    </a:cubicBezTo>
                    <a:cubicBezTo>
                      <a:pt x="681" y="322"/>
                      <a:pt x="662" y="315"/>
                      <a:pt x="643" y="308"/>
                    </a:cubicBezTo>
                    <a:cubicBezTo>
                      <a:pt x="640" y="306"/>
                      <a:pt x="629" y="299"/>
                      <a:pt x="623" y="299"/>
                    </a:cubicBezTo>
                    <a:cubicBezTo>
                      <a:pt x="617" y="299"/>
                      <a:pt x="614" y="306"/>
                      <a:pt x="607" y="306"/>
                    </a:cubicBezTo>
                    <a:cubicBezTo>
                      <a:pt x="607" y="295"/>
                      <a:pt x="600" y="270"/>
                      <a:pt x="590" y="270"/>
                    </a:cubicBezTo>
                    <a:cubicBezTo>
                      <a:pt x="586" y="270"/>
                      <a:pt x="584" y="274"/>
                      <a:pt x="579" y="275"/>
                    </a:cubicBezTo>
                    <a:cubicBezTo>
                      <a:pt x="581" y="269"/>
                      <a:pt x="579" y="268"/>
                      <a:pt x="579" y="255"/>
                    </a:cubicBezTo>
                    <a:cubicBezTo>
                      <a:pt x="579" y="237"/>
                      <a:pt x="584" y="227"/>
                      <a:pt x="595" y="216"/>
                    </a:cubicBezTo>
                    <a:cubicBezTo>
                      <a:pt x="598" y="213"/>
                      <a:pt x="606" y="196"/>
                      <a:pt x="609" y="194"/>
                    </a:cubicBezTo>
                    <a:cubicBezTo>
                      <a:pt x="617" y="192"/>
                      <a:pt x="630" y="196"/>
                      <a:pt x="630" y="186"/>
                    </a:cubicBezTo>
                    <a:cubicBezTo>
                      <a:pt x="630" y="179"/>
                      <a:pt x="613" y="178"/>
                      <a:pt x="607" y="175"/>
                    </a:cubicBezTo>
                    <a:cubicBezTo>
                      <a:pt x="611" y="176"/>
                      <a:pt x="597" y="167"/>
                      <a:pt x="633" y="178"/>
                    </a:cubicBezTo>
                    <a:cubicBezTo>
                      <a:pt x="643" y="181"/>
                      <a:pt x="637" y="169"/>
                      <a:pt x="642" y="169"/>
                    </a:cubicBezTo>
                    <a:cubicBezTo>
                      <a:pt x="643" y="169"/>
                      <a:pt x="647" y="169"/>
                      <a:pt x="652" y="169"/>
                    </a:cubicBezTo>
                    <a:cubicBezTo>
                      <a:pt x="662" y="169"/>
                      <a:pt x="668" y="158"/>
                      <a:pt x="675" y="153"/>
                    </a:cubicBezTo>
                    <a:cubicBezTo>
                      <a:pt x="675" y="146"/>
                      <a:pt x="675" y="146"/>
                      <a:pt x="675" y="146"/>
                    </a:cubicBezTo>
                    <a:cubicBezTo>
                      <a:pt x="660" y="142"/>
                      <a:pt x="645" y="145"/>
                      <a:pt x="639" y="131"/>
                    </a:cubicBezTo>
                    <a:cubicBezTo>
                      <a:pt x="639" y="131"/>
                      <a:pt x="643" y="131"/>
                      <a:pt x="647" y="131"/>
                    </a:cubicBezTo>
                    <a:cubicBezTo>
                      <a:pt x="652" y="135"/>
                      <a:pt x="658" y="141"/>
                      <a:pt x="666" y="141"/>
                    </a:cubicBezTo>
                    <a:cubicBezTo>
                      <a:pt x="673" y="141"/>
                      <a:pt x="686" y="132"/>
                      <a:pt x="686" y="127"/>
                    </a:cubicBezTo>
                    <a:cubicBezTo>
                      <a:pt x="686" y="125"/>
                      <a:pt x="680" y="117"/>
                      <a:pt x="683" y="117"/>
                    </a:cubicBezTo>
                    <a:cubicBezTo>
                      <a:pt x="693" y="117"/>
                      <a:pt x="696" y="126"/>
                      <a:pt x="703" y="126"/>
                    </a:cubicBezTo>
                    <a:cubicBezTo>
                      <a:pt x="707" y="126"/>
                      <a:pt x="709" y="123"/>
                      <a:pt x="717" y="123"/>
                    </a:cubicBezTo>
                    <a:cubicBezTo>
                      <a:pt x="715" y="120"/>
                      <a:pt x="717" y="112"/>
                      <a:pt x="722" y="120"/>
                    </a:cubicBezTo>
                    <a:cubicBezTo>
                      <a:pt x="725" y="125"/>
                      <a:pt x="748" y="105"/>
                      <a:pt x="748" y="100"/>
                    </a:cubicBezTo>
                    <a:cubicBezTo>
                      <a:pt x="748" y="96"/>
                      <a:pt x="738" y="91"/>
                      <a:pt x="738" y="89"/>
                    </a:cubicBezTo>
                    <a:cubicBezTo>
                      <a:pt x="738" y="85"/>
                      <a:pt x="732" y="78"/>
                      <a:pt x="746" y="72"/>
                    </a:cubicBezTo>
                    <a:cubicBezTo>
                      <a:pt x="748" y="68"/>
                      <a:pt x="746" y="68"/>
                      <a:pt x="746" y="61"/>
                    </a:cubicBezTo>
                    <a:cubicBezTo>
                      <a:pt x="732" y="61"/>
                      <a:pt x="735" y="50"/>
                      <a:pt x="717" y="50"/>
                    </a:cubicBezTo>
                    <a:cubicBezTo>
                      <a:pt x="713" y="49"/>
                      <a:pt x="710" y="47"/>
                      <a:pt x="706" y="47"/>
                    </a:cubicBezTo>
                    <a:cubicBezTo>
                      <a:pt x="701" y="47"/>
                      <a:pt x="695" y="50"/>
                      <a:pt x="695" y="55"/>
                    </a:cubicBezTo>
                    <a:cubicBezTo>
                      <a:pt x="695" y="61"/>
                      <a:pt x="702" y="63"/>
                      <a:pt x="702" y="67"/>
                    </a:cubicBezTo>
                    <a:cubicBezTo>
                      <a:pt x="702" y="72"/>
                      <a:pt x="692" y="72"/>
                      <a:pt x="689" y="76"/>
                    </a:cubicBezTo>
                    <a:cubicBezTo>
                      <a:pt x="686" y="84"/>
                      <a:pt x="687" y="90"/>
                      <a:pt x="681" y="98"/>
                    </a:cubicBezTo>
                    <a:cubicBezTo>
                      <a:pt x="671" y="110"/>
                      <a:pt x="658" y="90"/>
                      <a:pt x="658" y="85"/>
                    </a:cubicBezTo>
                    <a:cubicBezTo>
                      <a:pt x="658" y="79"/>
                      <a:pt x="665" y="81"/>
                      <a:pt x="665" y="74"/>
                    </a:cubicBezTo>
                    <a:cubicBezTo>
                      <a:pt x="665" y="71"/>
                      <a:pt x="652" y="59"/>
                      <a:pt x="649" y="59"/>
                    </a:cubicBezTo>
                    <a:cubicBezTo>
                      <a:pt x="636" y="59"/>
                      <a:pt x="645" y="78"/>
                      <a:pt x="631" y="78"/>
                    </a:cubicBezTo>
                    <a:cubicBezTo>
                      <a:pt x="631" y="70"/>
                      <a:pt x="630" y="65"/>
                      <a:pt x="621" y="60"/>
                    </a:cubicBezTo>
                    <a:cubicBezTo>
                      <a:pt x="622" y="58"/>
                      <a:pt x="623" y="57"/>
                      <a:pt x="625" y="55"/>
                    </a:cubicBezTo>
                    <a:cubicBezTo>
                      <a:pt x="618" y="51"/>
                      <a:pt x="609" y="55"/>
                      <a:pt x="603" y="48"/>
                    </a:cubicBezTo>
                    <a:cubicBezTo>
                      <a:pt x="606" y="47"/>
                      <a:pt x="614" y="44"/>
                      <a:pt x="614" y="38"/>
                    </a:cubicBezTo>
                    <a:cubicBezTo>
                      <a:pt x="614" y="29"/>
                      <a:pt x="601" y="30"/>
                      <a:pt x="601" y="23"/>
                    </a:cubicBezTo>
                    <a:cubicBezTo>
                      <a:pt x="601" y="10"/>
                      <a:pt x="591" y="1"/>
                      <a:pt x="574" y="0"/>
                    </a:cubicBezTo>
                    <a:cubicBezTo>
                      <a:pt x="565" y="0"/>
                      <a:pt x="569" y="6"/>
                      <a:pt x="569" y="10"/>
                    </a:cubicBezTo>
                    <a:cubicBezTo>
                      <a:pt x="564" y="11"/>
                      <a:pt x="557" y="10"/>
                      <a:pt x="557" y="17"/>
                    </a:cubicBezTo>
                    <a:cubicBezTo>
                      <a:pt x="557" y="21"/>
                      <a:pt x="561" y="23"/>
                      <a:pt x="561" y="28"/>
                    </a:cubicBezTo>
                    <a:cubicBezTo>
                      <a:pt x="561" y="32"/>
                      <a:pt x="555" y="32"/>
                      <a:pt x="555" y="38"/>
                    </a:cubicBezTo>
                    <a:cubicBezTo>
                      <a:pt x="555" y="52"/>
                      <a:pt x="585" y="44"/>
                      <a:pt x="585" y="59"/>
                    </a:cubicBezTo>
                    <a:cubicBezTo>
                      <a:pt x="585" y="61"/>
                      <a:pt x="581" y="72"/>
                      <a:pt x="581" y="72"/>
                    </a:cubicBezTo>
                    <a:cubicBezTo>
                      <a:pt x="584" y="70"/>
                      <a:pt x="587" y="69"/>
                      <a:pt x="591" y="67"/>
                    </a:cubicBezTo>
                    <a:cubicBezTo>
                      <a:pt x="596" y="85"/>
                      <a:pt x="567" y="77"/>
                      <a:pt x="567" y="98"/>
                    </a:cubicBezTo>
                    <a:cubicBezTo>
                      <a:pt x="553" y="102"/>
                      <a:pt x="564" y="88"/>
                      <a:pt x="561" y="83"/>
                    </a:cubicBezTo>
                    <a:cubicBezTo>
                      <a:pt x="559" y="81"/>
                      <a:pt x="547" y="78"/>
                      <a:pt x="541" y="78"/>
                    </a:cubicBezTo>
                    <a:cubicBezTo>
                      <a:pt x="533" y="78"/>
                      <a:pt x="530" y="82"/>
                      <a:pt x="530" y="92"/>
                    </a:cubicBezTo>
                    <a:cubicBezTo>
                      <a:pt x="522" y="91"/>
                      <a:pt x="517" y="92"/>
                      <a:pt x="492" y="92"/>
                    </a:cubicBezTo>
                    <a:cubicBezTo>
                      <a:pt x="468" y="92"/>
                      <a:pt x="441" y="83"/>
                      <a:pt x="435" y="65"/>
                    </a:cubicBezTo>
                    <a:cubicBezTo>
                      <a:pt x="427" y="67"/>
                      <a:pt x="400" y="68"/>
                      <a:pt x="400" y="78"/>
                    </a:cubicBezTo>
                    <a:cubicBezTo>
                      <a:pt x="400" y="81"/>
                      <a:pt x="403" y="82"/>
                      <a:pt x="406" y="82"/>
                    </a:cubicBezTo>
                    <a:cubicBezTo>
                      <a:pt x="413" y="82"/>
                      <a:pt x="425" y="79"/>
                      <a:pt x="430" y="75"/>
                    </a:cubicBezTo>
                    <a:cubicBezTo>
                      <a:pt x="432" y="90"/>
                      <a:pt x="409" y="78"/>
                      <a:pt x="409" y="93"/>
                    </a:cubicBezTo>
                    <a:cubicBezTo>
                      <a:pt x="409" y="96"/>
                      <a:pt x="414" y="106"/>
                      <a:pt x="412" y="106"/>
                    </a:cubicBezTo>
                    <a:cubicBezTo>
                      <a:pt x="403" y="106"/>
                      <a:pt x="401" y="95"/>
                      <a:pt x="394" y="92"/>
                    </a:cubicBezTo>
                    <a:cubicBezTo>
                      <a:pt x="387" y="89"/>
                      <a:pt x="387" y="89"/>
                      <a:pt x="387" y="89"/>
                    </a:cubicBezTo>
                    <a:cubicBezTo>
                      <a:pt x="377" y="89"/>
                      <a:pt x="370" y="89"/>
                      <a:pt x="359" y="89"/>
                    </a:cubicBezTo>
                    <a:cubicBezTo>
                      <a:pt x="350" y="89"/>
                      <a:pt x="344" y="92"/>
                      <a:pt x="335" y="93"/>
                    </a:cubicBezTo>
                    <a:cubicBezTo>
                      <a:pt x="317" y="93"/>
                      <a:pt x="317" y="87"/>
                      <a:pt x="317" y="86"/>
                    </a:cubicBezTo>
                    <a:cubicBezTo>
                      <a:pt x="317" y="82"/>
                      <a:pt x="331" y="83"/>
                      <a:pt x="333" y="81"/>
                    </a:cubicBezTo>
                    <a:cubicBezTo>
                      <a:pt x="321" y="64"/>
                      <a:pt x="323" y="66"/>
                      <a:pt x="298" y="68"/>
                    </a:cubicBezTo>
                    <a:cubicBezTo>
                      <a:pt x="271" y="70"/>
                      <a:pt x="258" y="48"/>
                      <a:pt x="231" y="48"/>
                    </a:cubicBezTo>
                    <a:cubicBezTo>
                      <a:pt x="223" y="48"/>
                      <a:pt x="219" y="54"/>
                      <a:pt x="212" y="54"/>
                    </a:cubicBezTo>
                    <a:cubicBezTo>
                      <a:pt x="207" y="54"/>
                      <a:pt x="202" y="46"/>
                      <a:pt x="202" y="42"/>
                    </a:cubicBezTo>
                    <a:cubicBezTo>
                      <a:pt x="193" y="44"/>
                      <a:pt x="193" y="54"/>
                      <a:pt x="184" y="54"/>
                    </a:cubicBezTo>
                    <a:cubicBezTo>
                      <a:pt x="176" y="54"/>
                      <a:pt x="164" y="34"/>
                      <a:pt x="161" y="34"/>
                    </a:cubicBezTo>
                    <a:cubicBezTo>
                      <a:pt x="153" y="34"/>
                      <a:pt x="156" y="47"/>
                      <a:pt x="146" y="47"/>
                    </a:cubicBezTo>
                    <a:cubicBezTo>
                      <a:pt x="143" y="47"/>
                      <a:pt x="140" y="44"/>
                      <a:pt x="138" y="40"/>
                    </a:cubicBezTo>
                    <a:cubicBezTo>
                      <a:pt x="125" y="44"/>
                      <a:pt x="120" y="44"/>
                      <a:pt x="108" y="49"/>
                    </a:cubicBezTo>
                    <a:cubicBezTo>
                      <a:pt x="103" y="50"/>
                      <a:pt x="91" y="59"/>
                      <a:pt x="87" y="55"/>
                    </a:cubicBezTo>
                    <a:cubicBezTo>
                      <a:pt x="76" y="44"/>
                      <a:pt x="78" y="58"/>
                      <a:pt x="74" y="58"/>
                    </a:cubicBezTo>
                    <a:cubicBezTo>
                      <a:pt x="45" y="59"/>
                      <a:pt x="65" y="70"/>
                      <a:pt x="61" y="70"/>
                    </a:cubicBezTo>
                    <a:cubicBezTo>
                      <a:pt x="50" y="70"/>
                      <a:pt x="30" y="67"/>
                      <a:pt x="12" y="56"/>
                    </a:cubicBezTo>
                    <a:cubicBezTo>
                      <a:pt x="11" y="56"/>
                      <a:pt x="6" y="52"/>
                      <a:pt x="6" y="51"/>
                    </a:cubicBezTo>
                    <a:cubicBezTo>
                      <a:pt x="3" y="52"/>
                      <a:pt x="5" y="52"/>
                      <a:pt x="0" y="51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6" y="247"/>
                      <a:pt x="19" y="240"/>
                      <a:pt x="25" y="248"/>
                    </a:cubicBezTo>
                    <a:cubicBezTo>
                      <a:pt x="29" y="254"/>
                      <a:pt x="38" y="266"/>
                      <a:pt x="47" y="266"/>
                    </a:cubicBezTo>
                    <a:cubicBezTo>
                      <a:pt x="53" y="266"/>
                      <a:pt x="53" y="257"/>
                      <a:pt x="59" y="255"/>
                    </a:cubicBezTo>
                    <a:cubicBezTo>
                      <a:pt x="62" y="254"/>
                      <a:pt x="64" y="255"/>
                      <a:pt x="67" y="253"/>
                    </a:cubicBezTo>
                    <a:cubicBezTo>
                      <a:pt x="81" y="266"/>
                      <a:pt x="87" y="271"/>
                      <a:pt x="99" y="288"/>
                    </a:cubicBezTo>
                    <a:cubicBezTo>
                      <a:pt x="100" y="290"/>
                      <a:pt x="103" y="291"/>
                      <a:pt x="105" y="295"/>
                    </a:cubicBezTo>
                    <a:cubicBezTo>
                      <a:pt x="106" y="300"/>
                      <a:pt x="108" y="306"/>
                      <a:pt x="113" y="311"/>
                    </a:cubicBezTo>
                    <a:cubicBezTo>
                      <a:pt x="116" y="314"/>
                      <a:pt x="121" y="313"/>
                      <a:pt x="124" y="316"/>
                    </a:cubicBezTo>
                    <a:cubicBezTo>
                      <a:pt x="128" y="320"/>
                      <a:pt x="135" y="322"/>
                      <a:pt x="135" y="332"/>
                    </a:cubicBezTo>
                    <a:cubicBezTo>
                      <a:pt x="135" y="336"/>
                      <a:pt x="129" y="337"/>
                      <a:pt x="129" y="340"/>
                    </a:cubicBezTo>
                    <a:cubicBezTo>
                      <a:pt x="129" y="343"/>
                      <a:pt x="132" y="344"/>
                      <a:pt x="132" y="347"/>
                    </a:cubicBezTo>
                    <a:cubicBezTo>
                      <a:pt x="132" y="352"/>
                      <a:pt x="130" y="364"/>
                      <a:pt x="136" y="366"/>
                    </a:cubicBezTo>
                    <a:cubicBezTo>
                      <a:pt x="140" y="367"/>
                      <a:pt x="143" y="367"/>
                      <a:pt x="146" y="370"/>
                    </a:cubicBezTo>
                    <a:cubicBezTo>
                      <a:pt x="150" y="373"/>
                      <a:pt x="145" y="379"/>
                      <a:pt x="150" y="383"/>
                    </a:cubicBezTo>
                    <a:cubicBezTo>
                      <a:pt x="150" y="383"/>
                      <a:pt x="162" y="390"/>
                      <a:pt x="162" y="391"/>
                    </a:cubicBezTo>
                    <a:cubicBezTo>
                      <a:pt x="165" y="401"/>
                      <a:pt x="166" y="413"/>
                      <a:pt x="181" y="413"/>
                    </a:cubicBezTo>
                    <a:cubicBezTo>
                      <a:pt x="183" y="422"/>
                      <a:pt x="199" y="416"/>
                      <a:pt x="202" y="428"/>
                    </a:cubicBezTo>
                    <a:cubicBezTo>
                      <a:pt x="204" y="432"/>
                      <a:pt x="215" y="433"/>
                      <a:pt x="219" y="437"/>
                    </a:cubicBezTo>
                    <a:cubicBezTo>
                      <a:pt x="220" y="438"/>
                      <a:pt x="222" y="439"/>
                      <a:pt x="224" y="440"/>
                    </a:cubicBezTo>
                    <a:cubicBezTo>
                      <a:pt x="224" y="440"/>
                      <a:pt x="224" y="440"/>
                      <a:pt x="224" y="440"/>
                    </a:cubicBezTo>
                    <a:cubicBezTo>
                      <a:pt x="577" y="440"/>
                      <a:pt x="577" y="440"/>
                      <a:pt x="577" y="440"/>
                    </a:cubicBezTo>
                    <a:cubicBezTo>
                      <a:pt x="577" y="435"/>
                      <a:pt x="577" y="435"/>
                      <a:pt x="577" y="435"/>
                    </a:cubicBezTo>
                    <a:cubicBezTo>
                      <a:pt x="583" y="439"/>
                      <a:pt x="582" y="443"/>
                      <a:pt x="588" y="446"/>
                    </a:cubicBezTo>
                    <a:cubicBezTo>
                      <a:pt x="610" y="446"/>
                      <a:pt x="610" y="446"/>
                      <a:pt x="610" y="446"/>
                    </a:cubicBezTo>
                    <a:cubicBezTo>
                      <a:pt x="619" y="455"/>
                      <a:pt x="630" y="455"/>
                      <a:pt x="647" y="455"/>
                    </a:cubicBezTo>
                    <a:cubicBezTo>
                      <a:pt x="652" y="453"/>
                      <a:pt x="653" y="455"/>
                      <a:pt x="658" y="452"/>
                    </a:cubicBezTo>
                    <a:cubicBezTo>
                      <a:pt x="662" y="450"/>
                      <a:pt x="661" y="443"/>
                      <a:pt x="665" y="443"/>
                    </a:cubicBezTo>
                    <a:cubicBezTo>
                      <a:pt x="670" y="443"/>
                      <a:pt x="674" y="451"/>
                      <a:pt x="676" y="453"/>
                    </a:cubicBezTo>
                    <a:cubicBezTo>
                      <a:pt x="677" y="451"/>
                      <a:pt x="676" y="448"/>
                      <a:pt x="676" y="447"/>
                    </a:cubicBezTo>
                    <a:cubicBezTo>
                      <a:pt x="677" y="447"/>
                      <a:pt x="678" y="447"/>
                      <a:pt x="680" y="447"/>
                    </a:cubicBezTo>
                    <a:cubicBezTo>
                      <a:pt x="682" y="447"/>
                      <a:pt x="701" y="462"/>
                      <a:pt x="702" y="463"/>
                    </a:cubicBezTo>
                    <a:cubicBezTo>
                      <a:pt x="704" y="469"/>
                      <a:pt x="702" y="473"/>
                      <a:pt x="705" y="477"/>
                    </a:cubicBezTo>
                    <a:cubicBezTo>
                      <a:pt x="715" y="487"/>
                      <a:pt x="729" y="485"/>
                      <a:pt x="740" y="492"/>
                    </a:cubicBezTo>
                    <a:cubicBezTo>
                      <a:pt x="752" y="492"/>
                      <a:pt x="752" y="492"/>
                      <a:pt x="752" y="492"/>
                    </a:cubicBezTo>
                    <a:cubicBezTo>
                      <a:pt x="757" y="495"/>
                      <a:pt x="763" y="500"/>
                      <a:pt x="763" y="506"/>
                    </a:cubicBezTo>
                    <a:cubicBezTo>
                      <a:pt x="763" y="509"/>
                      <a:pt x="762" y="512"/>
                      <a:pt x="759" y="512"/>
                    </a:cubicBezTo>
                    <a:cubicBezTo>
                      <a:pt x="754" y="512"/>
                      <a:pt x="748" y="506"/>
                      <a:pt x="747" y="504"/>
                    </a:cubicBezTo>
                    <a:cubicBezTo>
                      <a:pt x="745" y="511"/>
                      <a:pt x="741" y="532"/>
                      <a:pt x="735" y="532"/>
                    </a:cubicBezTo>
                    <a:cubicBezTo>
                      <a:pt x="730" y="538"/>
                      <a:pt x="725" y="541"/>
                      <a:pt x="725" y="547"/>
                    </a:cubicBezTo>
                    <a:cubicBezTo>
                      <a:pt x="726" y="549"/>
                      <a:pt x="729" y="553"/>
                      <a:pt x="732" y="553"/>
                    </a:cubicBezTo>
                    <a:cubicBezTo>
                      <a:pt x="736" y="553"/>
                      <a:pt x="736" y="550"/>
                      <a:pt x="738" y="548"/>
                    </a:cubicBezTo>
                    <a:cubicBezTo>
                      <a:pt x="742" y="544"/>
                      <a:pt x="748" y="545"/>
                      <a:pt x="755" y="545"/>
                    </a:cubicBezTo>
                    <a:cubicBezTo>
                      <a:pt x="760" y="545"/>
                      <a:pt x="763" y="548"/>
                      <a:pt x="765" y="546"/>
                    </a:cubicBezTo>
                    <a:cubicBezTo>
                      <a:pt x="768" y="545"/>
                      <a:pt x="770" y="544"/>
                      <a:pt x="772" y="543"/>
                    </a:cubicBezTo>
                    <a:cubicBezTo>
                      <a:pt x="772" y="540"/>
                      <a:pt x="771" y="538"/>
                      <a:pt x="770" y="536"/>
                    </a:cubicBezTo>
                    <a:cubicBezTo>
                      <a:pt x="769" y="534"/>
                      <a:pt x="767" y="533"/>
                      <a:pt x="767" y="531"/>
                    </a:cubicBezTo>
                    <a:cubicBezTo>
                      <a:pt x="767" y="529"/>
                      <a:pt x="771" y="528"/>
                      <a:pt x="773" y="528"/>
                    </a:cubicBezTo>
                    <a:cubicBezTo>
                      <a:pt x="782" y="525"/>
                      <a:pt x="803" y="519"/>
                      <a:pt x="814" y="519"/>
                    </a:cubicBezTo>
                    <a:cubicBezTo>
                      <a:pt x="815" y="519"/>
                      <a:pt x="831" y="503"/>
                      <a:pt x="834" y="501"/>
                    </a:cubicBezTo>
                    <a:cubicBezTo>
                      <a:pt x="836" y="499"/>
                      <a:pt x="847" y="500"/>
                      <a:pt x="857" y="500"/>
                    </a:cubicBezTo>
                    <a:cubicBezTo>
                      <a:pt x="861" y="500"/>
                      <a:pt x="864" y="500"/>
                      <a:pt x="868" y="500"/>
                    </a:cubicBezTo>
                    <a:cubicBezTo>
                      <a:pt x="872" y="500"/>
                      <a:pt x="876" y="498"/>
                      <a:pt x="879" y="498"/>
                    </a:cubicBezTo>
                    <a:cubicBezTo>
                      <a:pt x="884" y="497"/>
                      <a:pt x="882" y="496"/>
                      <a:pt x="884" y="494"/>
                    </a:cubicBezTo>
                    <a:cubicBezTo>
                      <a:pt x="892" y="486"/>
                      <a:pt x="892" y="471"/>
                      <a:pt x="903" y="463"/>
                    </a:cubicBezTo>
                    <a:cubicBezTo>
                      <a:pt x="908" y="470"/>
                      <a:pt x="916" y="460"/>
                      <a:pt x="920" y="467"/>
                    </a:cubicBezTo>
                    <a:cubicBezTo>
                      <a:pt x="926" y="478"/>
                      <a:pt x="922" y="494"/>
                      <a:pt x="928" y="505"/>
                    </a:cubicBezTo>
                    <a:lnTo>
                      <a:pt x="928" y="503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56" name="Freeform 51">
                <a:extLst>
                  <a:ext uri="{FF2B5EF4-FFF2-40B4-BE49-F238E27FC236}">
                    <a16:creationId xmlns:a16="http://schemas.microsoft.com/office/drawing/2014/main" id="{110A63DA-05BE-4BD7-9479-09212017E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5913" y="1417638"/>
                <a:ext cx="623888" cy="457200"/>
              </a:xfrm>
              <a:custGeom>
                <a:avLst/>
                <a:gdLst/>
                <a:ahLst/>
                <a:cxnLst>
                  <a:cxn ang="0">
                    <a:pos x="334" y="228"/>
                  </a:cxn>
                  <a:cxn ang="0">
                    <a:pos x="381" y="252"/>
                  </a:cxn>
                  <a:cxn ang="0">
                    <a:pos x="401" y="239"/>
                  </a:cxn>
                  <a:cxn ang="0">
                    <a:pos x="439" y="281"/>
                  </a:cxn>
                  <a:cxn ang="0">
                    <a:pos x="458" y="302"/>
                  </a:cxn>
                  <a:cxn ang="0">
                    <a:pos x="463" y="326"/>
                  </a:cxn>
                  <a:cxn ang="0">
                    <a:pos x="440" y="314"/>
                  </a:cxn>
                  <a:cxn ang="0">
                    <a:pos x="427" y="300"/>
                  </a:cxn>
                  <a:cxn ang="0">
                    <a:pos x="426" y="286"/>
                  </a:cxn>
                  <a:cxn ang="0">
                    <a:pos x="414" y="286"/>
                  </a:cxn>
                  <a:cxn ang="0">
                    <a:pos x="412" y="270"/>
                  </a:cxn>
                  <a:cxn ang="0">
                    <a:pos x="390" y="261"/>
                  </a:cxn>
                  <a:cxn ang="0">
                    <a:pos x="363" y="252"/>
                  </a:cxn>
                  <a:cxn ang="0">
                    <a:pos x="299" y="236"/>
                  </a:cxn>
                  <a:cxn ang="0">
                    <a:pos x="240" y="221"/>
                  </a:cxn>
                  <a:cxn ang="0">
                    <a:pos x="200" y="252"/>
                  </a:cxn>
                  <a:cxn ang="0">
                    <a:pos x="199" y="245"/>
                  </a:cxn>
                  <a:cxn ang="0">
                    <a:pos x="218" y="219"/>
                  </a:cxn>
                  <a:cxn ang="0">
                    <a:pos x="213" y="214"/>
                  </a:cxn>
                  <a:cxn ang="0">
                    <a:pos x="173" y="260"/>
                  </a:cxn>
                  <a:cxn ang="0">
                    <a:pos x="143" y="288"/>
                  </a:cxn>
                  <a:cxn ang="0">
                    <a:pos x="79" y="322"/>
                  </a:cxn>
                  <a:cxn ang="0">
                    <a:pos x="57" y="328"/>
                  </a:cxn>
                  <a:cxn ang="0">
                    <a:pos x="92" y="307"/>
                  </a:cxn>
                  <a:cxn ang="0">
                    <a:pos x="148" y="256"/>
                  </a:cxn>
                  <a:cxn ang="0">
                    <a:pos x="125" y="262"/>
                  </a:cxn>
                  <a:cxn ang="0">
                    <a:pos x="110" y="266"/>
                  </a:cxn>
                  <a:cxn ang="0">
                    <a:pos x="88" y="261"/>
                  </a:cxn>
                  <a:cxn ang="0">
                    <a:pos x="76" y="264"/>
                  </a:cxn>
                  <a:cxn ang="0">
                    <a:pos x="72" y="244"/>
                  </a:cxn>
                  <a:cxn ang="0">
                    <a:pos x="60" y="245"/>
                  </a:cxn>
                  <a:cxn ang="0">
                    <a:pos x="37" y="224"/>
                  </a:cxn>
                  <a:cxn ang="0">
                    <a:pos x="52" y="180"/>
                  </a:cxn>
                  <a:cxn ang="0">
                    <a:pos x="79" y="152"/>
                  </a:cxn>
                  <a:cxn ang="0">
                    <a:pos x="85" y="145"/>
                  </a:cxn>
                  <a:cxn ang="0">
                    <a:pos x="60" y="153"/>
                  </a:cxn>
                  <a:cxn ang="0">
                    <a:pos x="18" y="150"/>
                  </a:cxn>
                  <a:cxn ang="0">
                    <a:pos x="13" y="133"/>
                  </a:cxn>
                  <a:cxn ang="0">
                    <a:pos x="40" y="106"/>
                  </a:cxn>
                  <a:cxn ang="0">
                    <a:pos x="64" y="116"/>
                  </a:cxn>
                  <a:cxn ang="0">
                    <a:pos x="50" y="95"/>
                  </a:cxn>
                  <a:cxn ang="0">
                    <a:pos x="13" y="68"/>
                  </a:cxn>
                  <a:cxn ang="0">
                    <a:pos x="44" y="56"/>
                  </a:cxn>
                  <a:cxn ang="0">
                    <a:pos x="117" y="13"/>
                  </a:cxn>
                  <a:cxn ang="0">
                    <a:pos x="150" y="7"/>
                  </a:cxn>
                  <a:cxn ang="0">
                    <a:pos x="157" y="7"/>
                  </a:cxn>
                  <a:cxn ang="0">
                    <a:pos x="189" y="11"/>
                  </a:cxn>
                  <a:cxn ang="0">
                    <a:pos x="236" y="20"/>
                  </a:cxn>
                  <a:cxn ang="0">
                    <a:pos x="307" y="28"/>
                  </a:cxn>
                  <a:cxn ang="0">
                    <a:pos x="334" y="36"/>
                  </a:cxn>
                </a:cxnLst>
                <a:rect l="0" t="0" r="r" b="b"/>
                <a:pathLst>
                  <a:path w="469" h="343">
                    <a:moveTo>
                      <a:pt x="334" y="37"/>
                    </a:moveTo>
                    <a:cubicBezTo>
                      <a:pt x="334" y="228"/>
                      <a:pt x="334" y="228"/>
                      <a:pt x="334" y="228"/>
                    </a:cubicBezTo>
                    <a:cubicBezTo>
                      <a:pt x="340" y="233"/>
                      <a:pt x="353" y="226"/>
                      <a:pt x="359" y="234"/>
                    </a:cubicBezTo>
                    <a:cubicBezTo>
                      <a:pt x="363" y="240"/>
                      <a:pt x="372" y="252"/>
                      <a:pt x="381" y="252"/>
                    </a:cubicBezTo>
                    <a:cubicBezTo>
                      <a:pt x="387" y="252"/>
                      <a:pt x="387" y="243"/>
                      <a:pt x="393" y="241"/>
                    </a:cubicBezTo>
                    <a:cubicBezTo>
                      <a:pt x="396" y="240"/>
                      <a:pt x="398" y="241"/>
                      <a:pt x="401" y="239"/>
                    </a:cubicBezTo>
                    <a:cubicBezTo>
                      <a:pt x="415" y="252"/>
                      <a:pt x="421" y="257"/>
                      <a:pt x="433" y="274"/>
                    </a:cubicBezTo>
                    <a:cubicBezTo>
                      <a:pt x="434" y="276"/>
                      <a:pt x="437" y="277"/>
                      <a:pt x="439" y="281"/>
                    </a:cubicBezTo>
                    <a:cubicBezTo>
                      <a:pt x="440" y="286"/>
                      <a:pt x="442" y="292"/>
                      <a:pt x="447" y="297"/>
                    </a:cubicBezTo>
                    <a:cubicBezTo>
                      <a:pt x="450" y="300"/>
                      <a:pt x="455" y="299"/>
                      <a:pt x="458" y="302"/>
                    </a:cubicBezTo>
                    <a:cubicBezTo>
                      <a:pt x="462" y="306"/>
                      <a:pt x="469" y="308"/>
                      <a:pt x="469" y="318"/>
                    </a:cubicBezTo>
                    <a:cubicBezTo>
                      <a:pt x="469" y="322"/>
                      <a:pt x="463" y="323"/>
                      <a:pt x="463" y="326"/>
                    </a:cubicBezTo>
                    <a:cubicBezTo>
                      <a:pt x="461" y="326"/>
                      <a:pt x="461" y="327"/>
                      <a:pt x="459" y="327"/>
                    </a:cubicBezTo>
                    <a:cubicBezTo>
                      <a:pt x="451" y="327"/>
                      <a:pt x="440" y="318"/>
                      <a:pt x="440" y="314"/>
                    </a:cubicBezTo>
                    <a:cubicBezTo>
                      <a:pt x="440" y="310"/>
                      <a:pt x="440" y="311"/>
                      <a:pt x="440" y="307"/>
                    </a:cubicBezTo>
                    <a:cubicBezTo>
                      <a:pt x="440" y="300"/>
                      <a:pt x="435" y="300"/>
                      <a:pt x="427" y="300"/>
                    </a:cubicBezTo>
                    <a:cubicBezTo>
                      <a:pt x="421" y="300"/>
                      <a:pt x="419" y="296"/>
                      <a:pt x="419" y="294"/>
                    </a:cubicBezTo>
                    <a:cubicBezTo>
                      <a:pt x="419" y="290"/>
                      <a:pt x="426" y="290"/>
                      <a:pt x="426" y="286"/>
                    </a:cubicBezTo>
                    <a:cubicBezTo>
                      <a:pt x="426" y="283"/>
                      <a:pt x="426" y="281"/>
                      <a:pt x="426" y="281"/>
                    </a:cubicBezTo>
                    <a:cubicBezTo>
                      <a:pt x="417" y="281"/>
                      <a:pt x="420" y="286"/>
                      <a:pt x="414" y="286"/>
                    </a:cubicBezTo>
                    <a:cubicBezTo>
                      <a:pt x="412" y="286"/>
                      <a:pt x="407" y="282"/>
                      <a:pt x="407" y="280"/>
                    </a:cubicBezTo>
                    <a:cubicBezTo>
                      <a:pt x="407" y="274"/>
                      <a:pt x="410" y="273"/>
                      <a:pt x="412" y="270"/>
                    </a:cubicBezTo>
                    <a:cubicBezTo>
                      <a:pt x="409" y="268"/>
                      <a:pt x="405" y="264"/>
                      <a:pt x="404" y="267"/>
                    </a:cubicBezTo>
                    <a:cubicBezTo>
                      <a:pt x="397" y="267"/>
                      <a:pt x="394" y="264"/>
                      <a:pt x="390" y="261"/>
                    </a:cubicBezTo>
                    <a:cubicBezTo>
                      <a:pt x="389" y="264"/>
                      <a:pt x="387" y="269"/>
                      <a:pt x="384" y="269"/>
                    </a:cubicBezTo>
                    <a:cubicBezTo>
                      <a:pt x="375" y="269"/>
                      <a:pt x="368" y="256"/>
                      <a:pt x="363" y="252"/>
                    </a:cubicBezTo>
                    <a:cubicBezTo>
                      <a:pt x="352" y="243"/>
                      <a:pt x="337" y="244"/>
                      <a:pt x="323" y="236"/>
                    </a:cubicBezTo>
                    <a:cubicBezTo>
                      <a:pt x="299" y="236"/>
                      <a:pt x="299" y="236"/>
                      <a:pt x="299" y="236"/>
                    </a:cubicBezTo>
                    <a:cubicBezTo>
                      <a:pt x="285" y="232"/>
                      <a:pt x="265" y="230"/>
                      <a:pt x="258" y="214"/>
                    </a:cubicBezTo>
                    <a:cubicBezTo>
                      <a:pt x="252" y="217"/>
                      <a:pt x="244" y="219"/>
                      <a:pt x="240" y="221"/>
                    </a:cubicBezTo>
                    <a:cubicBezTo>
                      <a:pt x="241" y="224"/>
                      <a:pt x="242" y="225"/>
                      <a:pt x="244" y="227"/>
                    </a:cubicBezTo>
                    <a:cubicBezTo>
                      <a:pt x="238" y="236"/>
                      <a:pt x="210" y="252"/>
                      <a:pt x="200" y="252"/>
                    </a:cubicBezTo>
                    <a:cubicBezTo>
                      <a:pt x="198" y="252"/>
                      <a:pt x="195" y="251"/>
                      <a:pt x="195" y="249"/>
                    </a:cubicBezTo>
                    <a:cubicBezTo>
                      <a:pt x="195" y="246"/>
                      <a:pt x="198" y="246"/>
                      <a:pt x="199" y="245"/>
                    </a:cubicBezTo>
                    <a:cubicBezTo>
                      <a:pt x="197" y="242"/>
                      <a:pt x="199" y="242"/>
                      <a:pt x="199" y="240"/>
                    </a:cubicBezTo>
                    <a:cubicBezTo>
                      <a:pt x="199" y="230"/>
                      <a:pt x="205" y="223"/>
                      <a:pt x="218" y="219"/>
                    </a:cubicBezTo>
                    <a:cubicBezTo>
                      <a:pt x="218" y="217"/>
                      <a:pt x="218" y="216"/>
                      <a:pt x="218" y="214"/>
                    </a:cubicBezTo>
                    <a:cubicBezTo>
                      <a:pt x="214" y="214"/>
                      <a:pt x="215" y="214"/>
                      <a:pt x="213" y="214"/>
                    </a:cubicBezTo>
                    <a:cubicBezTo>
                      <a:pt x="203" y="214"/>
                      <a:pt x="173" y="239"/>
                      <a:pt x="173" y="253"/>
                    </a:cubicBezTo>
                    <a:cubicBezTo>
                      <a:pt x="173" y="255"/>
                      <a:pt x="173" y="258"/>
                      <a:pt x="173" y="260"/>
                    </a:cubicBezTo>
                    <a:cubicBezTo>
                      <a:pt x="173" y="270"/>
                      <a:pt x="164" y="273"/>
                      <a:pt x="154" y="277"/>
                    </a:cubicBezTo>
                    <a:cubicBezTo>
                      <a:pt x="148" y="280"/>
                      <a:pt x="146" y="284"/>
                      <a:pt x="143" y="288"/>
                    </a:cubicBezTo>
                    <a:cubicBezTo>
                      <a:pt x="136" y="297"/>
                      <a:pt x="121" y="301"/>
                      <a:pt x="114" y="308"/>
                    </a:cubicBezTo>
                    <a:cubicBezTo>
                      <a:pt x="107" y="315"/>
                      <a:pt x="91" y="320"/>
                      <a:pt x="79" y="322"/>
                    </a:cubicBezTo>
                    <a:cubicBezTo>
                      <a:pt x="63" y="324"/>
                      <a:pt x="54" y="343"/>
                      <a:pt x="35" y="337"/>
                    </a:cubicBezTo>
                    <a:cubicBezTo>
                      <a:pt x="41" y="329"/>
                      <a:pt x="49" y="333"/>
                      <a:pt x="57" y="328"/>
                    </a:cubicBezTo>
                    <a:cubicBezTo>
                      <a:pt x="62" y="325"/>
                      <a:pt x="66" y="316"/>
                      <a:pt x="71" y="314"/>
                    </a:cubicBezTo>
                    <a:cubicBezTo>
                      <a:pt x="78" y="309"/>
                      <a:pt x="87" y="314"/>
                      <a:pt x="92" y="307"/>
                    </a:cubicBezTo>
                    <a:cubicBezTo>
                      <a:pt x="99" y="297"/>
                      <a:pt x="117" y="290"/>
                      <a:pt x="127" y="283"/>
                    </a:cubicBezTo>
                    <a:cubicBezTo>
                      <a:pt x="137" y="276"/>
                      <a:pt x="137" y="263"/>
                      <a:pt x="148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35" y="259"/>
                      <a:pt x="132" y="262"/>
                      <a:pt x="125" y="262"/>
                    </a:cubicBezTo>
                    <a:cubicBezTo>
                      <a:pt x="120" y="262"/>
                      <a:pt x="117" y="260"/>
                      <a:pt x="113" y="258"/>
                    </a:cubicBezTo>
                    <a:cubicBezTo>
                      <a:pt x="112" y="262"/>
                      <a:pt x="110" y="263"/>
                      <a:pt x="110" y="266"/>
                    </a:cubicBezTo>
                    <a:cubicBezTo>
                      <a:pt x="99" y="262"/>
                      <a:pt x="96" y="260"/>
                      <a:pt x="89" y="254"/>
                    </a:cubicBezTo>
                    <a:cubicBezTo>
                      <a:pt x="88" y="257"/>
                      <a:pt x="88" y="259"/>
                      <a:pt x="88" y="261"/>
                    </a:cubicBezTo>
                    <a:cubicBezTo>
                      <a:pt x="84" y="261"/>
                      <a:pt x="85" y="261"/>
                      <a:pt x="83" y="261"/>
                    </a:cubicBezTo>
                    <a:cubicBezTo>
                      <a:pt x="80" y="261"/>
                      <a:pt x="78" y="264"/>
                      <a:pt x="76" y="264"/>
                    </a:cubicBezTo>
                    <a:cubicBezTo>
                      <a:pt x="74" y="264"/>
                      <a:pt x="72" y="257"/>
                      <a:pt x="72" y="253"/>
                    </a:cubicBezTo>
                    <a:cubicBezTo>
                      <a:pt x="72" y="248"/>
                      <a:pt x="72" y="248"/>
                      <a:pt x="72" y="244"/>
                    </a:cubicBezTo>
                    <a:cubicBezTo>
                      <a:pt x="72" y="243"/>
                      <a:pt x="72" y="238"/>
                      <a:pt x="68" y="238"/>
                    </a:cubicBezTo>
                    <a:cubicBezTo>
                      <a:pt x="65" y="238"/>
                      <a:pt x="61" y="245"/>
                      <a:pt x="60" y="245"/>
                    </a:cubicBezTo>
                    <a:cubicBezTo>
                      <a:pt x="54" y="245"/>
                      <a:pt x="33" y="229"/>
                      <a:pt x="30" y="225"/>
                    </a:cubicBezTo>
                    <a:cubicBezTo>
                      <a:pt x="32" y="225"/>
                      <a:pt x="35" y="224"/>
                      <a:pt x="37" y="224"/>
                    </a:cubicBezTo>
                    <a:cubicBezTo>
                      <a:pt x="33" y="214"/>
                      <a:pt x="19" y="212"/>
                      <a:pt x="19" y="205"/>
                    </a:cubicBezTo>
                    <a:cubicBezTo>
                      <a:pt x="19" y="191"/>
                      <a:pt x="43" y="180"/>
                      <a:pt x="52" y="180"/>
                    </a:cubicBezTo>
                    <a:cubicBezTo>
                      <a:pt x="56" y="180"/>
                      <a:pt x="86" y="169"/>
                      <a:pt x="86" y="163"/>
                    </a:cubicBezTo>
                    <a:cubicBezTo>
                      <a:pt x="86" y="160"/>
                      <a:pt x="79" y="153"/>
                      <a:pt x="79" y="152"/>
                    </a:cubicBezTo>
                    <a:cubicBezTo>
                      <a:pt x="83" y="150"/>
                      <a:pt x="82" y="150"/>
                      <a:pt x="85" y="152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81" y="145"/>
                      <a:pt x="81" y="145"/>
                      <a:pt x="79" y="145"/>
                    </a:cubicBezTo>
                    <a:cubicBezTo>
                      <a:pt x="72" y="145"/>
                      <a:pt x="69" y="153"/>
                      <a:pt x="60" y="153"/>
                    </a:cubicBezTo>
                    <a:cubicBezTo>
                      <a:pt x="51" y="153"/>
                      <a:pt x="48" y="148"/>
                      <a:pt x="41" y="150"/>
                    </a:cubicBezTo>
                    <a:cubicBezTo>
                      <a:pt x="32" y="150"/>
                      <a:pt x="21" y="150"/>
                      <a:pt x="18" y="150"/>
                    </a:cubicBezTo>
                    <a:cubicBezTo>
                      <a:pt x="17" y="143"/>
                      <a:pt x="12" y="141"/>
                      <a:pt x="12" y="137"/>
                    </a:cubicBezTo>
                    <a:cubicBezTo>
                      <a:pt x="12" y="136"/>
                      <a:pt x="13" y="134"/>
                      <a:pt x="13" y="133"/>
                    </a:cubicBezTo>
                    <a:cubicBezTo>
                      <a:pt x="6" y="133"/>
                      <a:pt x="2" y="130"/>
                      <a:pt x="0" y="126"/>
                    </a:cubicBezTo>
                    <a:cubicBezTo>
                      <a:pt x="11" y="119"/>
                      <a:pt x="29" y="113"/>
                      <a:pt x="40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20"/>
                      <a:pt x="55" y="116"/>
                      <a:pt x="64" y="116"/>
                    </a:cubicBezTo>
                    <a:cubicBezTo>
                      <a:pt x="70" y="116"/>
                      <a:pt x="71" y="118"/>
                      <a:pt x="76" y="116"/>
                    </a:cubicBezTo>
                    <a:cubicBezTo>
                      <a:pt x="72" y="102"/>
                      <a:pt x="63" y="101"/>
                      <a:pt x="50" y="95"/>
                    </a:cubicBezTo>
                    <a:cubicBezTo>
                      <a:pt x="46" y="94"/>
                      <a:pt x="41" y="80"/>
                      <a:pt x="37" y="78"/>
                    </a:cubicBezTo>
                    <a:cubicBezTo>
                      <a:pt x="31" y="75"/>
                      <a:pt x="13" y="71"/>
                      <a:pt x="13" y="68"/>
                    </a:cubicBezTo>
                    <a:cubicBezTo>
                      <a:pt x="13" y="68"/>
                      <a:pt x="20" y="57"/>
                      <a:pt x="20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57" y="38"/>
                      <a:pt x="77" y="21"/>
                      <a:pt x="101" y="14"/>
                    </a:cubicBezTo>
                    <a:cubicBezTo>
                      <a:pt x="107" y="12"/>
                      <a:pt x="111" y="15"/>
                      <a:pt x="117" y="13"/>
                    </a:cubicBezTo>
                    <a:cubicBezTo>
                      <a:pt x="124" y="10"/>
                      <a:pt x="128" y="0"/>
                      <a:pt x="136" y="0"/>
                    </a:cubicBezTo>
                    <a:cubicBezTo>
                      <a:pt x="142" y="0"/>
                      <a:pt x="144" y="5"/>
                      <a:pt x="150" y="7"/>
                    </a:cubicBezTo>
                    <a:cubicBezTo>
                      <a:pt x="147" y="10"/>
                      <a:pt x="147" y="11"/>
                      <a:pt x="146" y="13"/>
                    </a:cubicBezTo>
                    <a:cubicBezTo>
                      <a:pt x="150" y="14"/>
                      <a:pt x="154" y="11"/>
                      <a:pt x="157" y="7"/>
                    </a:cubicBezTo>
                    <a:cubicBezTo>
                      <a:pt x="162" y="9"/>
                      <a:pt x="163" y="10"/>
                      <a:pt x="167" y="11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94" y="15"/>
                      <a:pt x="196" y="17"/>
                      <a:pt x="202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45" y="29"/>
                      <a:pt x="272" y="31"/>
                      <a:pt x="286" y="31"/>
                    </a:cubicBezTo>
                    <a:cubicBezTo>
                      <a:pt x="294" y="31"/>
                      <a:pt x="299" y="28"/>
                      <a:pt x="307" y="28"/>
                    </a:cubicBezTo>
                    <a:cubicBezTo>
                      <a:pt x="319" y="28"/>
                      <a:pt x="323" y="34"/>
                      <a:pt x="334" y="37"/>
                    </a:cubicBezTo>
                    <a:cubicBezTo>
                      <a:pt x="334" y="36"/>
                      <a:pt x="334" y="36"/>
                      <a:pt x="334" y="36"/>
                    </a:cubicBezTo>
                    <a:lnTo>
                      <a:pt x="334" y="37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57" name="Freeform 52">
                <a:extLst>
                  <a:ext uri="{FF2B5EF4-FFF2-40B4-BE49-F238E27FC236}">
                    <a16:creationId xmlns:a16="http://schemas.microsoft.com/office/drawing/2014/main" id="{F2ECBB7B-ADD8-4D22-9642-EF2DBC9E5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9475" y="1820863"/>
                <a:ext cx="28575" cy="38100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0" y="11"/>
                  </a:cxn>
                  <a:cxn ang="0">
                    <a:pos x="11" y="2"/>
                  </a:cxn>
                  <a:cxn ang="0">
                    <a:pos x="22" y="25"/>
                  </a:cxn>
                  <a:cxn ang="0">
                    <a:pos x="18" y="29"/>
                  </a:cxn>
                  <a:cxn ang="0">
                    <a:pos x="9" y="20"/>
                  </a:cxn>
                  <a:cxn ang="0">
                    <a:pos x="9" y="11"/>
                  </a:cxn>
                </a:cxnLst>
                <a:rect l="0" t="0" r="r" b="b"/>
                <a:pathLst>
                  <a:path w="22" h="29">
                    <a:moveTo>
                      <a:pt x="9" y="11"/>
                    </a:moveTo>
                    <a:cubicBezTo>
                      <a:pt x="2" y="9"/>
                      <a:pt x="5" y="7"/>
                      <a:pt x="0" y="11"/>
                    </a:cubicBezTo>
                    <a:cubicBezTo>
                      <a:pt x="0" y="0"/>
                      <a:pt x="2" y="0"/>
                      <a:pt x="11" y="2"/>
                    </a:cubicBezTo>
                    <a:cubicBezTo>
                      <a:pt x="10" y="14"/>
                      <a:pt x="22" y="15"/>
                      <a:pt x="22" y="25"/>
                    </a:cubicBezTo>
                    <a:cubicBezTo>
                      <a:pt x="22" y="28"/>
                      <a:pt x="20" y="29"/>
                      <a:pt x="18" y="29"/>
                    </a:cubicBezTo>
                    <a:cubicBezTo>
                      <a:pt x="14" y="29"/>
                      <a:pt x="9" y="20"/>
                      <a:pt x="9" y="20"/>
                    </a:cubicBezTo>
                    <a:cubicBezTo>
                      <a:pt x="9" y="16"/>
                      <a:pt x="8" y="13"/>
                      <a:pt x="9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58" name="Freeform 53">
                <a:extLst>
                  <a:ext uri="{FF2B5EF4-FFF2-40B4-BE49-F238E27FC236}">
                    <a16:creationId xmlns:a16="http://schemas.microsoft.com/office/drawing/2014/main" id="{80DA91BB-A539-4B85-BE9A-1229D4F93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5025" y="1776413"/>
                <a:ext cx="30163" cy="46038"/>
              </a:xfrm>
              <a:custGeom>
                <a:avLst/>
                <a:gdLst/>
                <a:ahLst/>
                <a:cxnLst>
                  <a:cxn ang="0">
                    <a:pos x="15" y="18"/>
                  </a:cxn>
                  <a:cxn ang="0">
                    <a:pos x="19" y="18"/>
                  </a:cxn>
                  <a:cxn ang="0">
                    <a:pos x="19" y="35"/>
                  </a:cxn>
                  <a:cxn ang="0">
                    <a:pos x="11" y="17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18"/>
                  </a:cxn>
                </a:cxnLst>
                <a:rect l="0" t="0" r="r" b="b"/>
                <a:pathLst>
                  <a:path w="23" h="35">
                    <a:moveTo>
                      <a:pt x="15" y="18"/>
                    </a:moveTo>
                    <a:cubicBezTo>
                      <a:pt x="15" y="19"/>
                      <a:pt x="19" y="19"/>
                      <a:pt x="19" y="18"/>
                    </a:cubicBezTo>
                    <a:cubicBezTo>
                      <a:pt x="19" y="24"/>
                      <a:pt x="23" y="30"/>
                      <a:pt x="19" y="35"/>
                    </a:cubicBezTo>
                    <a:cubicBezTo>
                      <a:pt x="13" y="30"/>
                      <a:pt x="11" y="24"/>
                      <a:pt x="11" y="17"/>
                    </a:cubicBezTo>
                    <a:cubicBezTo>
                      <a:pt x="5" y="16"/>
                      <a:pt x="0" y="11"/>
                      <a:pt x="0" y="4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3" y="0"/>
                      <a:pt x="9" y="3"/>
                      <a:pt x="15" y="0"/>
                    </a:cubicBezTo>
                    <a:cubicBezTo>
                      <a:pt x="15" y="11"/>
                      <a:pt x="13" y="11"/>
                      <a:pt x="15" y="18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59" name="Freeform 54">
                <a:extLst>
                  <a:ext uri="{FF2B5EF4-FFF2-40B4-BE49-F238E27FC236}">
                    <a16:creationId xmlns:a16="http://schemas.microsoft.com/office/drawing/2014/main" id="{F6DA04A4-849A-44FD-8F20-26738A0AE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9188" y="1335088"/>
                <a:ext cx="307975" cy="161925"/>
              </a:xfrm>
              <a:custGeom>
                <a:avLst/>
                <a:gdLst/>
                <a:ahLst/>
                <a:cxnLst>
                  <a:cxn ang="0">
                    <a:pos x="214" y="96"/>
                  </a:cxn>
                  <a:cxn ang="0">
                    <a:pos x="209" y="100"/>
                  </a:cxn>
                  <a:cxn ang="0">
                    <a:pos x="215" y="103"/>
                  </a:cxn>
                  <a:cxn ang="0">
                    <a:pos x="220" y="110"/>
                  </a:cxn>
                  <a:cxn ang="0">
                    <a:pos x="195" y="118"/>
                  </a:cxn>
                  <a:cxn ang="0">
                    <a:pos x="158" y="104"/>
                  </a:cxn>
                  <a:cxn ang="0">
                    <a:pos x="147" y="112"/>
                  </a:cxn>
                  <a:cxn ang="0">
                    <a:pos x="115" y="121"/>
                  </a:cxn>
                  <a:cxn ang="0">
                    <a:pos x="75" y="121"/>
                  </a:cxn>
                  <a:cxn ang="0">
                    <a:pos x="68" y="110"/>
                  </a:cxn>
                  <a:cxn ang="0">
                    <a:pos x="43" y="108"/>
                  </a:cxn>
                  <a:cxn ang="0">
                    <a:pos x="23" y="92"/>
                  </a:cxn>
                  <a:cxn ang="0">
                    <a:pos x="65" y="82"/>
                  </a:cxn>
                  <a:cxn ang="0">
                    <a:pos x="80" y="81"/>
                  </a:cxn>
                  <a:cxn ang="0">
                    <a:pos x="69" y="77"/>
                  </a:cxn>
                  <a:cxn ang="0">
                    <a:pos x="45" y="77"/>
                  </a:cxn>
                  <a:cxn ang="0">
                    <a:pos x="12" y="69"/>
                  </a:cxn>
                  <a:cxn ang="0">
                    <a:pos x="29" y="60"/>
                  </a:cxn>
                  <a:cxn ang="0">
                    <a:pos x="14" y="59"/>
                  </a:cxn>
                  <a:cxn ang="0">
                    <a:pos x="0" y="51"/>
                  </a:cxn>
                  <a:cxn ang="0">
                    <a:pos x="56" y="13"/>
                  </a:cxn>
                  <a:cxn ang="0">
                    <a:pos x="64" y="29"/>
                  </a:cxn>
                  <a:cxn ang="0">
                    <a:pos x="78" y="21"/>
                  </a:cxn>
                  <a:cxn ang="0">
                    <a:pos x="98" y="34"/>
                  </a:cxn>
                  <a:cxn ang="0">
                    <a:pos x="111" y="31"/>
                  </a:cxn>
                  <a:cxn ang="0">
                    <a:pos x="109" y="23"/>
                  </a:cxn>
                  <a:cxn ang="0">
                    <a:pos x="118" y="23"/>
                  </a:cxn>
                  <a:cxn ang="0">
                    <a:pos x="133" y="35"/>
                  </a:cxn>
                  <a:cxn ang="0">
                    <a:pos x="140" y="51"/>
                  </a:cxn>
                  <a:cxn ang="0">
                    <a:pos x="146" y="48"/>
                  </a:cxn>
                  <a:cxn ang="0">
                    <a:pos x="136" y="17"/>
                  </a:cxn>
                  <a:cxn ang="0">
                    <a:pos x="144" y="12"/>
                  </a:cxn>
                  <a:cxn ang="0">
                    <a:pos x="156" y="12"/>
                  </a:cxn>
                  <a:cxn ang="0">
                    <a:pos x="156" y="7"/>
                  </a:cxn>
                  <a:cxn ang="0">
                    <a:pos x="169" y="0"/>
                  </a:cxn>
                  <a:cxn ang="0">
                    <a:pos x="184" y="10"/>
                  </a:cxn>
                  <a:cxn ang="0">
                    <a:pos x="175" y="24"/>
                  </a:cxn>
                  <a:cxn ang="0">
                    <a:pos x="187" y="62"/>
                  </a:cxn>
                  <a:cxn ang="0">
                    <a:pos x="232" y="92"/>
                  </a:cxn>
                  <a:cxn ang="0">
                    <a:pos x="214" y="96"/>
                  </a:cxn>
                </a:cxnLst>
                <a:rect l="0" t="0" r="r" b="b"/>
                <a:pathLst>
                  <a:path w="232" h="121">
                    <a:moveTo>
                      <a:pt x="214" y="96"/>
                    </a:moveTo>
                    <a:cubicBezTo>
                      <a:pt x="211" y="96"/>
                      <a:pt x="209" y="97"/>
                      <a:pt x="209" y="100"/>
                    </a:cubicBezTo>
                    <a:cubicBezTo>
                      <a:pt x="209" y="103"/>
                      <a:pt x="214" y="103"/>
                      <a:pt x="215" y="103"/>
                    </a:cubicBezTo>
                    <a:cubicBezTo>
                      <a:pt x="216" y="107"/>
                      <a:pt x="218" y="108"/>
                      <a:pt x="220" y="110"/>
                    </a:cubicBezTo>
                    <a:cubicBezTo>
                      <a:pt x="216" y="118"/>
                      <a:pt x="206" y="118"/>
                      <a:pt x="195" y="118"/>
                    </a:cubicBezTo>
                    <a:cubicBezTo>
                      <a:pt x="177" y="118"/>
                      <a:pt x="171" y="104"/>
                      <a:pt x="158" y="104"/>
                    </a:cubicBezTo>
                    <a:cubicBezTo>
                      <a:pt x="150" y="104"/>
                      <a:pt x="154" y="109"/>
                      <a:pt x="147" y="112"/>
                    </a:cubicBezTo>
                    <a:cubicBezTo>
                      <a:pt x="135" y="118"/>
                      <a:pt x="124" y="115"/>
                      <a:pt x="115" y="121"/>
                    </a:cubicBezTo>
                    <a:cubicBezTo>
                      <a:pt x="95" y="121"/>
                      <a:pt x="87" y="121"/>
                      <a:pt x="75" y="121"/>
                    </a:cubicBezTo>
                    <a:cubicBezTo>
                      <a:pt x="68" y="121"/>
                      <a:pt x="73" y="114"/>
                      <a:pt x="68" y="110"/>
                    </a:cubicBezTo>
                    <a:cubicBezTo>
                      <a:pt x="63" y="107"/>
                      <a:pt x="49" y="108"/>
                      <a:pt x="43" y="108"/>
                    </a:cubicBezTo>
                    <a:cubicBezTo>
                      <a:pt x="34" y="108"/>
                      <a:pt x="26" y="98"/>
                      <a:pt x="23" y="92"/>
                    </a:cubicBezTo>
                    <a:cubicBezTo>
                      <a:pt x="33" y="85"/>
                      <a:pt x="47" y="82"/>
                      <a:pt x="65" y="82"/>
                    </a:cubicBezTo>
                    <a:cubicBezTo>
                      <a:pt x="72" y="82"/>
                      <a:pt x="75" y="82"/>
                      <a:pt x="80" y="81"/>
                    </a:cubicBezTo>
                    <a:cubicBezTo>
                      <a:pt x="77" y="80"/>
                      <a:pt x="73" y="77"/>
                      <a:pt x="69" y="77"/>
                    </a:cubicBezTo>
                    <a:cubicBezTo>
                      <a:pt x="60" y="77"/>
                      <a:pt x="50" y="77"/>
                      <a:pt x="45" y="77"/>
                    </a:cubicBezTo>
                    <a:cubicBezTo>
                      <a:pt x="36" y="77"/>
                      <a:pt x="12" y="81"/>
                      <a:pt x="12" y="69"/>
                    </a:cubicBezTo>
                    <a:cubicBezTo>
                      <a:pt x="12" y="59"/>
                      <a:pt x="24" y="63"/>
                      <a:pt x="29" y="60"/>
                    </a:cubicBezTo>
                    <a:cubicBezTo>
                      <a:pt x="22" y="58"/>
                      <a:pt x="19" y="59"/>
                      <a:pt x="14" y="59"/>
                    </a:cubicBezTo>
                    <a:cubicBezTo>
                      <a:pt x="9" y="59"/>
                      <a:pt x="0" y="53"/>
                      <a:pt x="0" y="51"/>
                    </a:cubicBezTo>
                    <a:cubicBezTo>
                      <a:pt x="0" y="29"/>
                      <a:pt x="41" y="13"/>
                      <a:pt x="56" y="13"/>
                    </a:cubicBezTo>
                    <a:cubicBezTo>
                      <a:pt x="63" y="13"/>
                      <a:pt x="62" y="26"/>
                      <a:pt x="64" y="29"/>
                    </a:cubicBezTo>
                    <a:cubicBezTo>
                      <a:pt x="68" y="26"/>
                      <a:pt x="71" y="21"/>
                      <a:pt x="78" y="21"/>
                    </a:cubicBezTo>
                    <a:cubicBezTo>
                      <a:pt x="90" y="21"/>
                      <a:pt x="94" y="26"/>
                      <a:pt x="98" y="34"/>
                    </a:cubicBezTo>
                    <a:cubicBezTo>
                      <a:pt x="102" y="33"/>
                      <a:pt x="106" y="32"/>
                      <a:pt x="111" y="31"/>
                    </a:cubicBezTo>
                    <a:cubicBezTo>
                      <a:pt x="110" y="27"/>
                      <a:pt x="109" y="25"/>
                      <a:pt x="109" y="23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24" y="25"/>
                      <a:pt x="131" y="30"/>
                      <a:pt x="133" y="35"/>
                    </a:cubicBezTo>
                    <a:cubicBezTo>
                      <a:pt x="135" y="40"/>
                      <a:pt x="132" y="51"/>
                      <a:pt x="140" y="51"/>
                    </a:cubicBezTo>
                    <a:cubicBezTo>
                      <a:pt x="144" y="51"/>
                      <a:pt x="144" y="50"/>
                      <a:pt x="146" y="48"/>
                    </a:cubicBezTo>
                    <a:cubicBezTo>
                      <a:pt x="142" y="42"/>
                      <a:pt x="136" y="21"/>
                      <a:pt x="136" y="17"/>
                    </a:cubicBezTo>
                    <a:cubicBezTo>
                      <a:pt x="136" y="14"/>
                      <a:pt x="140" y="12"/>
                      <a:pt x="144" y="12"/>
                    </a:cubicBezTo>
                    <a:cubicBezTo>
                      <a:pt x="152" y="12"/>
                      <a:pt x="149" y="15"/>
                      <a:pt x="156" y="12"/>
                    </a:cubicBezTo>
                    <a:cubicBezTo>
                      <a:pt x="156" y="10"/>
                      <a:pt x="156" y="9"/>
                      <a:pt x="156" y="7"/>
                    </a:cubicBezTo>
                    <a:cubicBezTo>
                      <a:pt x="156" y="3"/>
                      <a:pt x="162" y="0"/>
                      <a:pt x="169" y="0"/>
                    </a:cubicBezTo>
                    <a:cubicBezTo>
                      <a:pt x="177" y="0"/>
                      <a:pt x="184" y="3"/>
                      <a:pt x="184" y="10"/>
                    </a:cubicBezTo>
                    <a:cubicBezTo>
                      <a:pt x="184" y="16"/>
                      <a:pt x="175" y="20"/>
                      <a:pt x="175" y="24"/>
                    </a:cubicBezTo>
                    <a:cubicBezTo>
                      <a:pt x="175" y="40"/>
                      <a:pt x="187" y="50"/>
                      <a:pt x="187" y="62"/>
                    </a:cubicBezTo>
                    <a:cubicBezTo>
                      <a:pt x="187" y="76"/>
                      <a:pt x="224" y="85"/>
                      <a:pt x="232" y="92"/>
                    </a:cubicBezTo>
                    <a:cubicBezTo>
                      <a:pt x="224" y="97"/>
                      <a:pt x="222" y="96"/>
                      <a:pt x="214" y="96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60" name="Freeform 55">
                <a:extLst>
                  <a:ext uri="{FF2B5EF4-FFF2-40B4-BE49-F238E27FC236}">
                    <a16:creationId xmlns:a16="http://schemas.microsoft.com/office/drawing/2014/main" id="{4D856CAD-B289-431E-B2BA-E945D67F6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4888" y="1309688"/>
                <a:ext cx="173038" cy="114300"/>
              </a:xfrm>
              <a:custGeom>
                <a:avLst/>
                <a:gdLst/>
                <a:ahLst/>
                <a:cxnLst>
                  <a:cxn ang="0">
                    <a:pos x="28" y="82"/>
                  </a:cxn>
                  <a:cxn ang="0">
                    <a:pos x="22" y="73"/>
                  </a:cxn>
                  <a:cxn ang="0">
                    <a:pos x="0" y="64"/>
                  </a:cxn>
                  <a:cxn ang="0">
                    <a:pos x="22" y="21"/>
                  </a:cxn>
                  <a:cxn ang="0">
                    <a:pos x="16" y="5"/>
                  </a:cxn>
                  <a:cxn ang="0">
                    <a:pos x="42" y="5"/>
                  </a:cxn>
                  <a:cxn ang="0">
                    <a:pos x="60" y="2"/>
                  </a:cxn>
                  <a:cxn ang="0">
                    <a:pos x="84" y="11"/>
                  </a:cxn>
                  <a:cxn ang="0">
                    <a:pos x="99" y="10"/>
                  </a:cxn>
                  <a:cxn ang="0">
                    <a:pos x="130" y="29"/>
                  </a:cxn>
                  <a:cxn ang="0">
                    <a:pos x="102" y="38"/>
                  </a:cxn>
                  <a:cxn ang="0">
                    <a:pos x="69" y="71"/>
                  </a:cxn>
                  <a:cxn ang="0">
                    <a:pos x="35" y="86"/>
                  </a:cxn>
                  <a:cxn ang="0">
                    <a:pos x="28" y="82"/>
                  </a:cxn>
                </a:cxnLst>
                <a:rect l="0" t="0" r="r" b="b"/>
                <a:pathLst>
                  <a:path w="130" h="86">
                    <a:moveTo>
                      <a:pt x="28" y="82"/>
                    </a:moveTo>
                    <a:cubicBezTo>
                      <a:pt x="26" y="82"/>
                      <a:pt x="23" y="75"/>
                      <a:pt x="22" y="73"/>
                    </a:cubicBezTo>
                    <a:cubicBezTo>
                      <a:pt x="18" y="68"/>
                      <a:pt x="0" y="69"/>
                      <a:pt x="0" y="64"/>
                    </a:cubicBezTo>
                    <a:cubicBezTo>
                      <a:pt x="0" y="49"/>
                      <a:pt x="22" y="37"/>
                      <a:pt x="22" y="21"/>
                    </a:cubicBezTo>
                    <a:cubicBezTo>
                      <a:pt x="22" y="17"/>
                      <a:pt x="16" y="10"/>
                      <a:pt x="16" y="5"/>
                    </a:cubicBezTo>
                    <a:cubicBezTo>
                      <a:pt x="27" y="1"/>
                      <a:pt x="32" y="5"/>
                      <a:pt x="42" y="5"/>
                    </a:cubicBezTo>
                    <a:cubicBezTo>
                      <a:pt x="48" y="5"/>
                      <a:pt x="52" y="0"/>
                      <a:pt x="60" y="2"/>
                    </a:cubicBezTo>
                    <a:cubicBezTo>
                      <a:pt x="70" y="5"/>
                      <a:pt x="74" y="10"/>
                      <a:pt x="84" y="11"/>
                    </a:cubicBezTo>
                    <a:cubicBezTo>
                      <a:pt x="88" y="15"/>
                      <a:pt x="93" y="10"/>
                      <a:pt x="99" y="10"/>
                    </a:cubicBezTo>
                    <a:cubicBezTo>
                      <a:pt x="108" y="10"/>
                      <a:pt x="130" y="19"/>
                      <a:pt x="130" y="29"/>
                    </a:cubicBezTo>
                    <a:cubicBezTo>
                      <a:pt x="130" y="34"/>
                      <a:pt x="106" y="37"/>
                      <a:pt x="102" y="38"/>
                    </a:cubicBezTo>
                    <a:cubicBezTo>
                      <a:pt x="88" y="43"/>
                      <a:pt x="69" y="61"/>
                      <a:pt x="69" y="71"/>
                    </a:cubicBezTo>
                    <a:cubicBezTo>
                      <a:pt x="69" y="75"/>
                      <a:pt x="38" y="86"/>
                      <a:pt x="35" y="86"/>
                    </a:cubicBezTo>
                    <a:cubicBezTo>
                      <a:pt x="32" y="86"/>
                      <a:pt x="30" y="82"/>
                      <a:pt x="28" y="8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61" name="Freeform 56">
                <a:extLst>
                  <a:ext uri="{FF2B5EF4-FFF2-40B4-BE49-F238E27FC236}">
                    <a16:creationId xmlns:a16="http://schemas.microsoft.com/office/drawing/2014/main" id="{11BD041C-3BE0-4633-9AFB-E8AF48B7B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000" y="1228725"/>
                <a:ext cx="204788" cy="87313"/>
              </a:xfrm>
              <a:custGeom>
                <a:avLst/>
                <a:gdLst/>
                <a:ahLst/>
                <a:cxnLst>
                  <a:cxn ang="0">
                    <a:pos x="53" y="65"/>
                  </a:cxn>
                  <a:cxn ang="0">
                    <a:pos x="41" y="59"/>
                  </a:cxn>
                  <a:cxn ang="0">
                    <a:pos x="53" y="53"/>
                  </a:cxn>
                  <a:cxn ang="0">
                    <a:pos x="46" y="43"/>
                  </a:cxn>
                  <a:cxn ang="0">
                    <a:pos x="41" y="49"/>
                  </a:cxn>
                  <a:cxn ang="0">
                    <a:pos x="22" y="52"/>
                  </a:cxn>
                  <a:cxn ang="0">
                    <a:pos x="7" y="49"/>
                  </a:cxn>
                  <a:cxn ang="0">
                    <a:pos x="0" y="42"/>
                  </a:cxn>
                  <a:cxn ang="0">
                    <a:pos x="0" y="36"/>
                  </a:cxn>
                  <a:cxn ang="0">
                    <a:pos x="11" y="31"/>
                  </a:cxn>
                  <a:cxn ang="0">
                    <a:pos x="31" y="36"/>
                  </a:cxn>
                  <a:cxn ang="0">
                    <a:pos x="11" y="30"/>
                  </a:cxn>
                  <a:cxn ang="0">
                    <a:pos x="11" y="23"/>
                  </a:cxn>
                  <a:cxn ang="0">
                    <a:pos x="19" y="23"/>
                  </a:cxn>
                  <a:cxn ang="0">
                    <a:pos x="38" y="26"/>
                  </a:cxn>
                  <a:cxn ang="0">
                    <a:pos x="16" y="22"/>
                  </a:cxn>
                  <a:cxn ang="0">
                    <a:pos x="25" y="17"/>
                  </a:cxn>
                  <a:cxn ang="0">
                    <a:pos x="36" y="18"/>
                  </a:cxn>
                  <a:cxn ang="0">
                    <a:pos x="23" y="12"/>
                  </a:cxn>
                  <a:cxn ang="0">
                    <a:pos x="38" y="12"/>
                  </a:cxn>
                  <a:cxn ang="0">
                    <a:pos x="45" y="19"/>
                  </a:cxn>
                  <a:cxn ang="0">
                    <a:pos x="55" y="19"/>
                  </a:cxn>
                  <a:cxn ang="0">
                    <a:pos x="97" y="36"/>
                  </a:cxn>
                  <a:cxn ang="0">
                    <a:pos x="107" y="30"/>
                  </a:cxn>
                  <a:cxn ang="0">
                    <a:pos x="98" y="29"/>
                  </a:cxn>
                  <a:cxn ang="0">
                    <a:pos x="102" y="27"/>
                  </a:cxn>
                  <a:cxn ang="0">
                    <a:pos x="102" y="21"/>
                  </a:cxn>
                  <a:cxn ang="0">
                    <a:pos x="91" y="15"/>
                  </a:cxn>
                  <a:cxn ang="0">
                    <a:pos x="107" y="0"/>
                  </a:cxn>
                  <a:cxn ang="0">
                    <a:pos x="116" y="4"/>
                  </a:cxn>
                  <a:cxn ang="0">
                    <a:pos x="116" y="9"/>
                  </a:cxn>
                  <a:cxn ang="0">
                    <a:pos x="132" y="26"/>
                  </a:cxn>
                  <a:cxn ang="0">
                    <a:pos x="144" y="20"/>
                  </a:cxn>
                  <a:cxn ang="0">
                    <a:pos x="154" y="31"/>
                  </a:cxn>
                  <a:cxn ang="0">
                    <a:pos x="140" y="52"/>
                  </a:cxn>
                  <a:cxn ang="0">
                    <a:pos x="111" y="51"/>
                  </a:cxn>
                  <a:cxn ang="0">
                    <a:pos x="82" y="59"/>
                  </a:cxn>
                  <a:cxn ang="0">
                    <a:pos x="53" y="65"/>
                  </a:cxn>
                </a:cxnLst>
                <a:rect l="0" t="0" r="r" b="b"/>
                <a:pathLst>
                  <a:path w="154" h="65">
                    <a:moveTo>
                      <a:pt x="53" y="65"/>
                    </a:moveTo>
                    <a:cubicBezTo>
                      <a:pt x="48" y="65"/>
                      <a:pt x="41" y="61"/>
                      <a:pt x="41" y="59"/>
                    </a:cubicBezTo>
                    <a:cubicBezTo>
                      <a:pt x="41" y="52"/>
                      <a:pt x="47" y="53"/>
                      <a:pt x="53" y="53"/>
                    </a:cubicBezTo>
                    <a:cubicBezTo>
                      <a:pt x="50" y="50"/>
                      <a:pt x="46" y="48"/>
                      <a:pt x="46" y="43"/>
                    </a:cubicBezTo>
                    <a:cubicBezTo>
                      <a:pt x="43" y="44"/>
                      <a:pt x="41" y="46"/>
                      <a:pt x="41" y="49"/>
                    </a:cubicBezTo>
                    <a:cubicBezTo>
                      <a:pt x="33" y="50"/>
                      <a:pt x="27" y="52"/>
                      <a:pt x="22" y="52"/>
                    </a:cubicBezTo>
                    <a:cubicBezTo>
                      <a:pt x="16" y="52"/>
                      <a:pt x="10" y="49"/>
                      <a:pt x="7" y="49"/>
                    </a:cubicBezTo>
                    <a:cubicBezTo>
                      <a:pt x="3" y="49"/>
                      <a:pt x="0" y="46"/>
                      <a:pt x="0" y="42"/>
                    </a:cubicBezTo>
                    <a:cubicBezTo>
                      <a:pt x="0" y="38"/>
                      <a:pt x="2" y="39"/>
                      <a:pt x="0" y="36"/>
                    </a:cubicBezTo>
                    <a:cubicBezTo>
                      <a:pt x="5" y="35"/>
                      <a:pt x="7" y="31"/>
                      <a:pt x="11" y="31"/>
                    </a:cubicBezTo>
                    <a:cubicBezTo>
                      <a:pt x="20" y="31"/>
                      <a:pt x="24" y="35"/>
                      <a:pt x="31" y="36"/>
                    </a:cubicBezTo>
                    <a:cubicBezTo>
                      <a:pt x="24" y="35"/>
                      <a:pt x="17" y="32"/>
                      <a:pt x="11" y="3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3"/>
                      <a:pt x="19" y="23"/>
                      <a:pt x="19" y="23"/>
                    </a:cubicBezTo>
                    <a:cubicBezTo>
                      <a:pt x="20" y="23"/>
                      <a:pt x="34" y="26"/>
                      <a:pt x="38" y="26"/>
                    </a:cubicBezTo>
                    <a:cubicBezTo>
                      <a:pt x="30" y="25"/>
                      <a:pt x="23" y="26"/>
                      <a:pt x="16" y="22"/>
                    </a:cubicBezTo>
                    <a:cubicBezTo>
                      <a:pt x="18" y="19"/>
                      <a:pt x="22" y="17"/>
                      <a:pt x="25" y="17"/>
                    </a:cubicBezTo>
                    <a:cubicBezTo>
                      <a:pt x="31" y="17"/>
                      <a:pt x="32" y="19"/>
                      <a:pt x="36" y="18"/>
                    </a:cubicBezTo>
                    <a:cubicBezTo>
                      <a:pt x="31" y="19"/>
                      <a:pt x="23" y="18"/>
                      <a:pt x="23" y="12"/>
                    </a:cubicBezTo>
                    <a:cubicBezTo>
                      <a:pt x="31" y="11"/>
                      <a:pt x="34" y="12"/>
                      <a:pt x="38" y="12"/>
                    </a:cubicBezTo>
                    <a:cubicBezTo>
                      <a:pt x="39" y="12"/>
                      <a:pt x="45" y="14"/>
                      <a:pt x="45" y="19"/>
                    </a:cubicBezTo>
                    <a:cubicBezTo>
                      <a:pt x="50" y="19"/>
                      <a:pt x="54" y="19"/>
                      <a:pt x="55" y="19"/>
                    </a:cubicBezTo>
                    <a:cubicBezTo>
                      <a:pt x="68" y="19"/>
                      <a:pt x="78" y="36"/>
                      <a:pt x="97" y="36"/>
                    </a:cubicBezTo>
                    <a:cubicBezTo>
                      <a:pt x="103" y="36"/>
                      <a:pt x="105" y="34"/>
                      <a:pt x="107" y="30"/>
                    </a:cubicBezTo>
                    <a:cubicBezTo>
                      <a:pt x="102" y="30"/>
                      <a:pt x="100" y="30"/>
                      <a:pt x="98" y="29"/>
                    </a:cubicBezTo>
                    <a:cubicBezTo>
                      <a:pt x="98" y="28"/>
                      <a:pt x="101" y="27"/>
                      <a:pt x="102" y="2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99" y="21"/>
                      <a:pt x="91" y="19"/>
                      <a:pt x="91" y="15"/>
                    </a:cubicBezTo>
                    <a:cubicBezTo>
                      <a:pt x="91" y="7"/>
                      <a:pt x="103" y="4"/>
                      <a:pt x="107" y="0"/>
                    </a:cubicBezTo>
                    <a:cubicBezTo>
                      <a:pt x="110" y="2"/>
                      <a:pt x="113" y="4"/>
                      <a:pt x="116" y="4"/>
                    </a:cubicBezTo>
                    <a:cubicBezTo>
                      <a:pt x="115" y="7"/>
                      <a:pt x="116" y="8"/>
                      <a:pt x="116" y="9"/>
                    </a:cubicBezTo>
                    <a:cubicBezTo>
                      <a:pt x="116" y="16"/>
                      <a:pt x="124" y="26"/>
                      <a:pt x="132" y="26"/>
                    </a:cubicBezTo>
                    <a:cubicBezTo>
                      <a:pt x="136" y="26"/>
                      <a:pt x="139" y="20"/>
                      <a:pt x="144" y="20"/>
                    </a:cubicBezTo>
                    <a:cubicBezTo>
                      <a:pt x="150" y="20"/>
                      <a:pt x="154" y="26"/>
                      <a:pt x="154" y="31"/>
                    </a:cubicBezTo>
                    <a:cubicBezTo>
                      <a:pt x="154" y="37"/>
                      <a:pt x="144" y="51"/>
                      <a:pt x="140" y="52"/>
                    </a:cubicBezTo>
                    <a:cubicBezTo>
                      <a:pt x="137" y="53"/>
                      <a:pt x="111" y="50"/>
                      <a:pt x="111" y="51"/>
                    </a:cubicBezTo>
                    <a:cubicBezTo>
                      <a:pt x="111" y="52"/>
                      <a:pt x="83" y="58"/>
                      <a:pt x="82" y="59"/>
                    </a:cubicBezTo>
                    <a:cubicBezTo>
                      <a:pt x="73" y="62"/>
                      <a:pt x="64" y="65"/>
                      <a:pt x="53" y="65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62" name="Freeform 57">
                <a:extLst>
                  <a:ext uri="{FF2B5EF4-FFF2-40B4-BE49-F238E27FC236}">
                    <a16:creationId xmlns:a16="http://schemas.microsoft.com/office/drawing/2014/main" id="{8E79DF6E-7031-49FE-9FF3-C168D5854F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838" y="1260475"/>
                <a:ext cx="28575" cy="20638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0" y="11"/>
                  </a:cxn>
                  <a:cxn ang="0">
                    <a:pos x="21" y="0"/>
                  </a:cxn>
                  <a:cxn ang="0">
                    <a:pos x="8" y="16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cubicBezTo>
                      <a:pt x="4" y="16"/>
                      <a:pt x="0" y="14"/>
                      <a:pt x="0" y="11"/>
                    </a:cubicBezTo>
                    <a:cubicBezTo>
                      <a:pt x="0" y="3"/>
                      <a:pt x="16" y="0"/>
                      <a:pt x="21" y="0"/>
                    </a:cubicBezTo>
                    <a:cubicBezTo>
                      <a:pt x="20" y="7"/>
                      <a:pt x="13" y="16"/>
                      <a:pt x="8" y="16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63" name="Freeform 58">
                <a:extLst>
                  <a:ext uri="{FF2B5EF4-FFF2-40B4-BE49-F238E27FC236}">
                    <a16:creationId xmlns:a16="http://schemas.microsoft.com/office/drawing/2014/main" id="{D61CFD2D-746B-487F-99E0-FAAFA947D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7450" y="1230313"/>
                <a:ext cx="22225" cy="7938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6" y="6"/>
                  </a:cxn>
                </a:cxnLst>
                <a:rect l="0" t="0" r="r" b="b"/>
                <a:pathLst>
                  <a:path w="16" h="6">
                    <a:moveTo>
                      <a:pt x="6" y="6"/>
                    </a:moveTo>
                    <a:cubicBezTo>
                      <a:pt x="4" y="6"/>
                      <a:pt x="0" y="4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6"/>
                      <a:pt x="6" y="6"/>
                      <a:pt x="6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64" name="Freeform 59">
                <a:extLst>
                  <a:ext uri="{FF2B5EF4-FFF2-40B4-BE49-F238E27FC236}">
                    <a16:creationId xmlns:a16="http://schemas.microsoft.com/office/drawing/2014/main" id="{A518C14E-F9DE-43D4-B91E-6147376F0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4100" y="1203325"/>
                <a:ext cx="117475" cy="65088"/>
              </a:xfrm>
              <a:custGeom>
                <a:avLst/>
                <a:gdLst/>
                <a:ahLst/>
                <a:cxnLst>
                  <a:cxn ang="0">
                    <a:pos x="88" y="8"/>
                  </a:cxn>
                  <a:cxn ang="0">
                    <a:pos x="82" y="15"/>
                  </a:cxn>
                  <a:cxn ang="0">
                    <a:pos x="86" y="24"/>
                  </a:cxn>
                  <a:cxn ang="0">
                    <a:pos x="67" y="38"/>
                  </a:cxn>
                  <a:cxn ang="0">
                    <a:pos x="56" y="26"/>
                  </a:cxn>
                  <a:cxn ang="0">
                    <a:pos x="41" y="39"/>
                  </a:cxn>
                  <a:cxn ang="0">
                    <a:pos x="32" y="49"/>
                  </a:cxn>
                  <a:cxn ang="0">
                    <a:pos x="24" y="42"/>
                  </a:cxn>
                  <a:cxn ang="0">
                    <a:pos x="12" y="42"/>
                  </a:cxn>
                  <a:cxn ang="0">
                    <a:pos x="4" y="46"/>
                  </a:cxn>
                  <a:cxn ang="0">
                    <a:pos x="0" y="39"/>
                  </a:cxn>
                  <a:cxn ang="0">
                    <a:pos x="10" y="31"/>
                  </a:cxn>
                  <a:cxn ang="0">
                    <a:pos x="31" y="23"/>
                  </a:cxn>
                  <a:cxn ang="0">
                    <a:pos x="54" y="6"/>
                  </a:cxn>
                  <a:cxn ang="0">
                    <a:pos x="62" y="7"/>
                  </a:cxn>
                  <a:cxn ang="0">
                    <a:pos x="88" y="8"/>
                  </a:cxn>
                </a:cxnLst>
                <a:rect l="0" t="0" r="r" b="b"/>
                <a:pathLst>
                  <a:path w="88" h="49">
                    <a:moveTo>
                      <a:pt x="88" y="8"/>
                    </a:moveTo>
                    <a:cubicBezTo>
                      <a:pt x="88" y="11"/>
                      <a:pt x="86" y="14"/>
                      <a:pt x="82" y="15"/>
                    </a:cubicBezTo>
                    <a:cubicBezTo>
                      <a:pt x="83" y="19"/>
                      <a:pt x="86" y="20"/>
                      <a:pt x="86" y="2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0" y="38"/>
                      <a:pt x="60" y="28"/>
                      <a:pt x="56" y="26"/>
                    </a:cubicBezTo>
                    <a:cubicBezTo>
                      <a:pt x="55" y="33"/>
                      <a:pt x="48" y="40"/>
                      <a:pt x="41" y="39"/>
                    </a:cubicBezTo>
                    <a:cubicBezTo>
                      <a:pt x="40" y="44"/>
                      <a:pt x="37" y="49"/>
                      <a:pt x="32" y="49"/>
                    </a:cubicBezTo>
                    <a:cubicBezTo>
                      <a:pt x="28" y="49"/>
                      <a:pt x="25" y="44"/>
                      <a:pt x="24" y="42"/>
                    </a:cubicBezTo>
                    <a:cubicBezTo>
                      <a:pt x="19" y="45"/>
                      <a:pt x="16" y="42"/>
                      <a:pt x="12" y="42"/>
                    </a:cubicBezTo>
                    <a:cubicBezTo>
                      <a:pt x="9" y="42"/>
                      <a:pt x="8" y="45"/>
                      <a:pt x="4" y="46"/>
                    </a:cubicBezTo>
                    <a:cubicBezTo>
                      <a:pt x="4" y="43"/>
                      <a:pt x="0" y="41"/>
                      <a:pt x="0" y="39"/>
                    </a:cubicBezTo>
                    <a:cubicBezTo>
                      <a:pt x="0" y="38"/>
                      <a:pt x="8" y="32"/>
                      <a:pt x="10" y="31"/>
                    </a:cubicBezTo>
                    <a:cubicBezTo>
                      <a:pt x="17" y="28"/>
                      <a:pt x="23" y="27"/>
                      <a:pt x="31" y="23"/>
                    </a:cubicBezTo>
                    <a:cubicBezTo>
                      <a:pt x="39" y="18"/>
                      <a:pt x="41" y="6"/>
                      <a:pt x="54" y="6"/>
                    </a:cubicBezTo>
                    <a:cubicBezTo>
                      <a:pt x="57" y="6"/>
                      <a:pt x="58" y="7"/>
                      <a:pt x="62" y="7"/>
                    </a:cubicBezTo>
                    <a:cubicBezTo>
                      <a:pt x="62" y="7"/>
                      <a:pt x="88" y="0"/>
                      <a:pt x="88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65" name="Freeform 60">
                <a:extLst>
                  <a:ext uri="{FF2B5EF4-FFF2-40B4-BE49-F238E27FC236}">
                    <a16:creationId xmlns:a16="http://schemas.microsoft.com/office/drawing/2014/main" id="{6C0EE217-F271-4567-8B75-7475293606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1263" y="1162050"/>
                <a:ext cx="66675" cy="20638"/>
              </a:xfrm>
              <a:custGeom>
                <a:avLst/>
                <a:gdLst/>
                <a:ahLst/>
                <a:cxnLst>
                  <a:cxn ang="0">
                    <a:pos x="20" y="15"/>
                  </a:cxn>
                  <a:cxn ang="0">
                    <a:pos x="9" y="12"/>
                  </a:cxn>
                  <a:cxn ang="0">
                    <a:pos x="0" y="15"/>
                  </a:cxn>
                  <a:cxn ang="0">
                    <a:pos x="32" y="0"/>
                  </a:cxn>
                  <a:cxn ang="0">
                    <a:pos x="50" y="11"/>
                  </a:cxn>
                  <a:cxn ang="0">
                    <a:pos x="39" y="15"/>
                  </a:cxn>
                  <a:cxn ang="0">
                    <a:pos x="20" y="15"/>
                  </a:cxn>
                </a:cxnLst>
                <a:rect l="0" t="0" r="r" b="b"/>
                <a:pathLst>
                  <a:path w="50" h="15">
                    <a:moveTo>
                      <a:pt x="20" y="15"/>
                    </a:moveTo>
                    <a:cubicBezTo>
                      <a:pt x="14" y="15"/>
                      <a:pt x="13" y="12"/>
                      <a:pt x="9" y="12"/>
                    </a:cubicBezTo>
                    <a:cubicBezTo>
                      <a:pt x="5" y="12"/>
                      <a:pt x="3" y="15"/>
                      <a:pt x="0" y="15"/>
                    </a:cubicBezTo>
                    <a:cubicBezTo>
                      <a:pt x="0" y="9"/>
                      <a:pt x="26" y="0"/>
                      <a:pt x="32" y="0"/>
                    </a:cubicBezTo>
                    <a:cubicBezTo>
                      <a:pt x="41" y="0"/>
                      <a:pt x="49" y="5"/>
                      <a:pt x="50" y="11"/>
                    </a:cubicBezTo>
                    <a:cubicBezTo>
                      <a:pt x="47" y="12"/>
                      <a:pt x="44" y="15"/>
                      <a:pt x="39" y="15"/>
                    </a:cubicBezTo>
                    <a:cubicBezTo>
                      <a:pt x="27" y="15"/>
                      <a:pt x="29" y="15"/>
                      <a:pt x="20" y="15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66" name="Freeform 61">
                <a:extLst>
                  <a:ext uri="{FF2B5EF4-FFF2-40B4-BE49-F238E27FC236}">
                    <a16:creationId xmlns:a16="http://schemas.microsoft.com/office/drawing/2014/main" id="{4A4B4D99-DA01-4A8A-BF4C-6ACF350ED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850" y="1185863"/>
                <a:ext cx="58738" cy="30163"/>
              </a:xfrm>
              <a:custGeom>
                <a:avLst/>
                <a:gdLst/>
                <a:ahLst/>
                <a:cxnLst>
                  <a:cxn ang="0">
                    <a:pos x="38" y="10"/>
                  </a:cxn>
                  <a:cxn ang="0">
                    <a:pos x="14" y="23"/>
                  </a:cxn>
                  <a:cxn ang="0">
                    <a:pos x="0" y="11"/>
                  </a:cxn>
                  <a:cxn ang="0">
                    <a:pos x="36" y="0"/>
                  </a:cxn>
                  <a:cxn ang="0">
                    <a:pos x="44" y="5"/>
                  </a:cxn>
                  <a:cxn ang="0">
                    <a:pos x="25" y="10"/>
                  </a:cxn>
                  <a:cxn ang="0">
                    <a:pos x="38" y="10"/>
                  </a:cxn>
                </a:cxnLst>
                <a:rect l="0" t="0" r="r" b="b"/>
                <a:pathLst>
                  <a:path w="44" h="23">
                    <a:moveTo>
                      <a:pt x="38" y="10"/>
                    </a:moveTo>
                    <a:cubicBezTo>
                      <a:pt x="38" y="19"/>
                      <a:pt x="24" y="23"/>
                      <a:pt x="14" y="23"/>
                    </a:cubicBezTo>
                    <a:cubicBezTo>
                      <a:pt x="8" y="23"/>
                      <a:pt x="0" y="15"/>
                      <a:pt x="0" y="11"/>
                    </a:cubicBezTo>
                    <a:cubicBezTo>
                      <a:pt x="0" y="1"/>
                      <a:pt x="27" y="0"/>
                      <a:pt x="36" y="0"/>
                    </a:cubicBezTo>
                    <a:cubicBezTo>
                      <a:pt x="41" y="0"/>
                      <a:pt x="43" y="3"/>
                      <a:pt x="44" y="5"/>
                    </a:cubicBezTo>
                    <a:cubicBezTo>
                      <a:pt x="39" y="9"/>
                      <a:pt x="32" y="10"/>
                      <a:pt x="25" y="10"/>
                    </a:cubicBezTo>
                    <a:lnTo>
                      <a:pt x="38" y="10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67" name="Freeform 62">
                <a:extLst>
                  <a:ext uri="{FF2B5EF4-FFF2-40B4-BE49-F238E27FC236}">
                    <a16:creationId xmlns:a16="http://schemas.microsoft.com/office/drawing/2014/main" id="{1C6EC847-8492-4808-91D0-6605F3D063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275" y="1181100"/>
                <a:ext cx="20638" cy="22225"/>
              </a:xfrm>
              <a:custGeom>
                <a:avLst/>
                <a:gdLst/>
                <a:ahLst/>
                <a:cxnLst>
                  <a:cxn ang="0">
                    <a:pos x="15" y="12"/>
                  </a:cxn>
                  <a:cxn ang="0">
                    <a:pos x="9" y="17"/>
                  </a:cxn>
                  <a:cxn ang="0">
                    <a:pos x="0" y="11"/>
                  </a:cxn>
                  <a:cxn ang="0">
                    <a:pos x="15" y="12"/>
                  </a:cxn>
                </a:cxnLst>
                <a:rect l="0" t="0" r="r" b="b"/>
                <a:pathLst>
                  <a:path w="15" h="17">
                    <a:moveTo>
                      <a:pt x="15" y="12"/>
                    </a:moveTo>
                    <a:cubicBezTo>
                      <a:pt x="13" y="15"/>
                      <a:pt x="12" y="17"/>
                      <a:pt x="9" y="17"/>
                    </a:cubicBezTo>
                    <a:cubicBezTo>
                      <a:pt x="5" y="17"/>
                      <a:pt x="0" y="13"/>
                      <a:pt x="0" y="11"/>
                    </a:cubicBezTo>
                    <a:cubicBezTo>
                      <a:pt x="0" y="0"/>
                      <a:pt x="12" y="11"/>
                      <a:pt x="15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68" name="Freeform 63">
                <a:extLst>
                  <a:ext uri="{FF2B5EF4-FFF2-40B4-BE49-F238E27FC236}">
                    <a16:creationId xmlns:a16="http://schemas.microsoft.com/office/drawing/2014/main" id="{CE9B661E-DC02-4729-92FB-9F57DB2E53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763" y="1335088"/>
                <a:ext cx="100013" cy="80963"/>
              </a:xfrm>
              <a:custGeom>
                <a:avLst/>
                <a:gdLst/>
                <a:ahLst/>
                <a:cxnLst>
                  <a:cxn ang="0">
                    <a:pos x="66" y="23"/>
                  </a:cxn>
                  <a:cxn ang="0">
                    <a:pos x="65" y="30"/>
                  </a:cxn>
                  <a:cxn ang="0">
                    <a:pos x="75" y="32"/>
                  </a:cxn>
                  <a:cxn ang="0">
                    <a:pos x="57" y="55"/>
                  </a:cxn>
                  <a:cxn ang="0">
                    <a:pos x="49" y="61"/>
                  </a:cxn>
                  <a:cxn ang="0">
                    <a:pos x="39" y="54"/>
                  </a:cxn>
                  <a:cxn ang="0">
                    <a:pos x="0" y="30"/>
                  </a:cxn>
                  <a:cxn ang="0">
                    <a:pos x="0" y="23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16"/>
                  </a:cxn>
                  <a:cxn ang="0">
                    <a:pos x="12" y="11"/>
                  </a:cxn>
                  <a:cxn ang="0">
                    <a:pos x="16" y="7"/>
                  </a:cxn>
                  <a:cxn ang="0">
                    <a:pos x="42" y="2"/>
                  </a:cxn>
                  <a:cxn ang="0">
                    <a:pos x="60" y="2"/>
                  </a:cxn>
                  <a:cxn ang="0">
                    <a:pos x="64" y="6"/>
                  </a:cxn>
                  <a:cxn ang="0">
                    <a:pos x="50" y="22"/>
                  </a:cxn>
                  <a:cxn ang="0">
                    <a:pos x="66" y="23"/>
                  </a:cxn>
                </a:cxnLst>
                <a:rect l="0" t="0" r="r" b="b"/>
                <a:pathLst>
                  <a:path w="75" h="61">
                    <a:moveTo>
                      <a:pt x="66" y="23"/>
                    </a:moveTo>
                    <a:cubicBezTo>
                      <a:pt x="66" y="29"/>
                      <a:pt x="65" y="25"/>
                      <a:pt x="65" y="30"/>
                    </a:cubicBezTo>
                    <a:cubicBezTo>
                      <a:pt x="67" y="30"/>
                      <a:pt x="72" y="31"/>
                      <a:pt x="75" y="32"/>
                    </a:cubicBezTo>
                    <a:cubicBezTo>
                      <a:pt x="73" y="56"/>
                      <a:pt x="72" y="49"/>
                      <a:pt x="57" y="55"/>
                    </a:cubicBezTo>
                    <a:cubicBezTo>
                      <a:pt x="53" y="56"/>
                      <a:pt x="53" y="61"/>
                      <a:pt x="49" y="61"/>
                    </a:cubicBezTo>
                    <a:cubicBezTo>
                      <a:pt x="42" y="61"/>
                      <a:pt x="42" y="56"/>
                      <a:pt x="39" y="54"/>
                    </a:cubicBezTo>
                    <a:cubicBezTo>
                      <a:pt x="27" y="41"/>
                      <a:pt x="13" y="43"/>
                      <a:pt x="0" y="3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12" y="28"/>
                      <a:pt x="20" y="28"/>
                    </a:cubicBezTo>
                    <a:cubicBezTo>
                      <a:pt x="24" y="28"/>
                      <a:pt x="23" y="28"/>
                      <a:pt x="27" y="28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1" y="15"/>
                      <a:pt x="12" y="16"/>
                      <a:pt x="12" y="11"/>
                    </a:cubicBezTo>
                    <a:cubicBezTo>
                      <a:pt x="12" y="9"/>
                      <a:pt x="15" y="8"/>
                      <a:pt x="16" y="7"/>
                    </a:cubicBezTo>
                    <a:cubicBezTo>
                      <a:pt x="23" y="0"/>
                      <a:pt x="32" y="2"/>
                      <a:pt x="42" y="2"/>
                    </a:cubicBezTo>
                    <a:cubicBezTo>
                      <a:pt x="50" y="2"/>
                      <a:pt x="60" y="2"/>
                      <a:pt x="60" y="2"/>
                    </a:cubicBezTo>
                    <a:cubicBezTo>
                      <a:pt x="61" y="2"/>
                      <a:pt x="64" y="4"/>
                      <a:pt x="64" y="6"/>
                    </a:cubicBezTo>
                    <a:cubicBezTo>
                      <a:pt x="64" y="15"/>
                      <a:pt x="53" y="18"/>
                      <a:pt x="50" y="22"/>
                    </a:cubicBezTo>
                    <a:cubicBezTo>
                      <a:pt x="53" y="22"/>
                      <a:pt x="66" y="18"/>
                      <a:pt x="66" y="23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69" name="Freeform 64">
                <a:extLst>
                  <a:ext uri="{FF2B5EF4-FFF2-40B4-BE49-F238E27FC236}">
                    <a16:creationId xmlns:a16="http://schemas.microsoft.com/office/drawing/2014/main" id="{D6F95B1D-56EE-4C3E-9DC4-A262354741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6838" y="1236663"/>
                <a:ext cx="111125" cy="603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38" y="20"/>
                  </a:cxn>
                  <a:cxn ang="0">
                    <a:pos x="29" y="13"/>
                  </a:cxn>
                  <a:cxn ang="0">
                    <a:pos x="29" y="8"/>
                  </a:cxn>
                  <a:cxn ang="0">
                    <a:pos x="54" y="17"/>
                  </a:cxn>
                  <a:cxn ang="0">
                    <a:pos x="54" y="8"/>
                  </a:cxn>
                  <a:cxn ang="0">
                    <a:pos x="38" y="1"/>
                  </a:cxn>
                  <a:cxn ang="0">
                    <a:pos x="46" y="1"/>
                  </a:cxn>
                  <a:cxn ang="0">
                    <a:pos x="66" y="5"/>
                  </a:cxn>
                  <a:cxn ang="0">
                    <a:pos x="75" y="2"/>
                  </a:cxn>
                  <a:cxn ang="0">
                    <a:pos x="84" y="13"/>
                  </a:cxn>
                  <a:cxn ang="0">
                    <a:pos x="80" y="41"/>
                  </a:cxn>
                  <a:cxn ang="0">
                    <a:pos x="62" y="43"/>
                  </a:cxn>
                  <a:cxn ang="0">
                    <a:pos x="48" y="41"/>
                  </a:cxn>
                  <a:cxn ang="0">
                    <a:pos x="51" y="36"/>
                  </a:cxn>
                  <a:cxn ang="0">
                    <a:pos x="51" y="32"/>
                  </a:cxn>
                  <a:cxn ang="0">
                    <a:pos x="62" y="25"/>
                  </a:cxn>
                  <a:cxn ang="0">
                    <a:pos x="57" y="24"/>
                  </a:cxn>
                  <a:cxn ang="0">
                    <a:pos x="25" y="28"/>
                  </a:cxn>
                  <a:cxn ang="0">
                    <a:pos x="20" y="23"/>
                  </a:cxn>
                  <a:cxn ang="0">
                    <a:pos x="13" y="23"/>
                  </a:cxn>
                  <a:cxn ang="0">
                    <a:pos x="12" y="19"/>
                  </a:cxn>
                  <a:cxn ang="0">
                    <a:pos x="1" y="14"/>
                  </a:cxn>
                  <a:cxn ang="0">
                    <a:pos x="1" y="6"/>
                  </a:cxn>
                  <a:cxn ang="0">
                    <a:pos x="4" y="11"/>
                  </a:cxn>
                </a:cxnLst>
                <a:rect l="0" t="0" r="r" b="b"/>
                <a:pathLst>
                  <a:path w="84" h="45">
                    <a:moveTo>
                      <a:pt x="4" y="11"/>
                    </a:moveTo>
                    <a:cubicBezTo>
                      <a:pt x="2" y="9"/>
                      <a:pt x="0" y="6"/>
                      <a:pt x="0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18" y="2"/>
                      <a:pt x="24" y="24"/>
                      <a:pt x="38" y="20"/>
                    </a:cubicBezTo>
                    <a:cubicBezTo>
                      <a:pt x="35" y="18"/>
                      <a:pt x="31" y="15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9" y="8"/>
                      <a:pt x="43" y="17"/>
                      <a:pt x="54" y="1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8"/>
                      <a:pt x="40" y="8"/>
                      <a:pt x="38" y="1"/>
                    </a:cubicBezTo>
                    <a:cubicBezTo>
                      <a:pt x="41" y="0"/>
                      <a:pt x="43" y="1"/>
                      <a:pt x="46" y="1"/>
                    </a:cubicBezTo>
                    <a:cubicBezTo>
                      <a:pt x="53" y="1"/>
                      <a:pt x="58" y="5"/>
                      <a:pt x="66" y="5"/>
                    </a:cubicBezTo>
                    <a:cubicBezTo>
                      <a:pt x="69" y="5"/>
                      <a:pt x="71" y="2"/>
                      <a:pt x="75" y="2"/>
                    </a:cubicBezTo>
                    <a:cubicBezTo>
                      <a:pt x="83" y="2"/>
                      <a:pt x="84" y="6"/>
                      <a:pt x="84" y="13"/>
                    </a:cubicBezTo>
                    <a:cubicBezTo>
                      <a:pt x="84" y="23"/>
                      <a:pt x="78" y="28"/>
                      <a:pt x="80" y="41"/>
                    </a:cubicBezTo>
                    <a:cubicBezTo>
                      <a:pt x="73" y="43"/>
                      <a:pt x="64" y="43"/>
                      <a:pt x="62" y="43"/>
                    </a:cubicBezTo>
                    <a:cubicBezTo>
                      <a:pt x="60" y="43"/>
                      <a:pt x="48" y="45"/>
                      <a:pt x="48" y="41"/>
                    </a:cubicBezTo>
                    <a:cubicBezTo>
                      <a:pt x="48" y="39"/>
                      <a:pt x="50" y="37"/>
                      <a:pt x="51" y="36"/>
                    </a:cubicBezTo>
                    <a:cubicBezTo>
                      <a:pt x="51" y="35"/>
                      <a:pt x="51" y="33"/>
                      <a:pt x="51" y="32"/>
                    </a:cubicBezTo>
                    <a:cubicBezTo>
                      <a:pt x="51" y="28"/>
                      <a:pt x="60" y="28"/>
                      <a:pt x="62" y="25"/>
                    </a:cubicBezTo>
                    <a:cubicBezTo>
                      <a:pt x="61" y="24"/>
                      <a:pt x="59" y="24"/>
                      <a:pt x="57" y="24"/>
                    </a:cubicBezTo>
                    <a:cubicBezTo>
                      <a:pt x="49" y="24"/>
                      <a:pt x="34" y="28"/>
                      <a:pt x="25" y="28"/>
                    </a:cubicBezTo>
                    <a:cubicBezTo>
                      <a:pt x="22" y="28"/>
                      <a:pt x="20" y="26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7" y="20"/>
                      <a:pt x="4" y="17"/>
                      <a:pt x="1" y="14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70" name="Freeform 65">
                <a:extLst>
                  <a:ext uri="{FF2B5EF4-FFF2-40B4-BE49-F238E27FC236}">
                    <a16:creationId xmlns:a16="http://schemas.microsoft.com/office/drawing/2014/main" id="{06959FAC-A4E4-4640-8863-C0C9651D25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975" y="1462088"/>
                <a:ext cx="65088" cy="38100"/>
              </a:xfrm>
              <a:custGeom>
                <a:avLst/>
                <a:gdLst/>
                <a:ahLst/>
                <a:cxnLst>
                  <a:cxn ang="0">
                    <a:pos x="38" y="29"/>
                  </a:cxn>
                  <a:cxn ang="0">
                    <a:pos x="0" y="16"/>
                  </a:cxn>
                  <a:cxn ang="0">
                    <a:pos x="9" y="14"/>
                  </a:cxn>
                  <a:cxn ang="0">
                    <a:pos x="22" y="0"/>
                  </a:cxn>
                  <a:cxn ang="0">
                    <a:pos x="49" y="22"/>
                  </a:cxn>
                  <a:cxn ang="0">
                    <a:pos x="38" y="29"/>
                  </a:cxn>
                </a:cxnLst>
                <a:rect l="0" t="0" r="r" b="b"/>
                <a:pathLst>
                  <a:path w="49" h="29">
                    <a:moveTo>
                      <a:pt x="38" y="29"/>
                    </a:moveTo>
                    <a:cubicBezTo>
                      <a:pt x="32" y="29"/>
                      <a:pt x="0" y="17"/>
                      <a:pt x="0" y="16"/>
                    </a:cubicBezTo>
                    <a:cubicBezTo>
                      <a:pt x="0" y="12"/>
                      <a:pt x="8" y="14"/>
                      <a:pt x="9" y="14"/>
                    </a:cubicBezTo>
                    <a:cubicBezTo>
                      <a:pt x="15" y="12"/>
                      <a:pt x="13" y="0"/>
                      <a:pt x="22" y="0"/>
                    </a:cubicBezTo>
                    <a:cubicBezTo>
                      <a:pt x="28" y="0"/>
                      <a:pt x="46" y="16"/>
                      <a:pt x="49" y="22"/>
                    </a:cubicBezTo>
                    <a:cubicBezTo>
                      <a:pt x="45" y="25"/>
                      <a:pt x="43" y="29"/>
                      <a:pt x="38" y="29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71" name="Freeform 66">
                <a:extLst>
                  <a:ext uri="{FF2B5EF4-FFF2-40B4-BE49-F238E27FC236}">
                    <a16:creationId xmlns:a16="http://schemas.microsoft.com/office/drawing/2014/main" id="{23392665-9EF8-42A6-AF16-FA479D6AB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475" y="1323975"/>
                <a:ext cx="85725" cy="69850"/>
              </a:xfrm>
              <a:custGeom>
                <a:avLst/>
                <a:gdLst/>
                <a:ahLst/>
                <a:cxnLst>
                  <a:cxn ang="0">
                    <a:pos x="65" y="11"/>
                  </a:cxn>
                  <a:cxn ang="0">
                    <a:pos x="57" y="18"/>
                  </a:cxn>
                  <a:cxn ang="0">
                    <a:pos x="32" y="35"/>
                  </a:cxn>
                  <a:cxn ang="0">
                    <a:pos x="20" y="38"/>
                  </a:cxn>
                  <a:cxn ang="0">
                    <a:pos x="25" y="38"/>
                  </a:cxn>
                  <a:cxn ang="0">
                    <a:pos x="15" y="53"/>
                  </a:cxn>
                  <a:cxn ang="0">
                    <a:pos x="6" y="53"/>
                  </a:cxn>
                  <a:cxn ang="0">
                    <a:pos x="7" y="40"/>
                  </a:cxn>
                  <a:cxn ang="0">
                    <a:pos x="0" y="19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22" y="0"/>
                  </a:cxn>
                  <a:cxn ang="0">
                    <a:pos x="65" y="5"/>
                  </a:cxn>
                  <a:cxn ang="0">
                    <a:pos x="65" y="11"/>
                  </a:cxn>
                </a:cxnLst>
                <a:rect l="0" t="0" r="r" b="b"/>
                <a:pathLst>
                  <a:path w="65" h="53">
                    <a:moveTo>
                      <a:pt x="65" y="11"/>
                    </a:moveTo>
                    <a:cubicBezTo>
                      <a:pt x="65" y="12"/>
                      <a:pt x="57" y="18"/>
                      <a:pt x="57" y="18"/>
                    </a:cubicBezTo>
                    <a:cubicBezTo>
                      <a:pt x="51" y="26"/>
                      <a:pt x="45" y="35"/>
                      <a:pt x="32" y="35"/>
                    </a:cubicBezTo>
                    <a:cubicBezTo>
                      <a:pt x="22" y="35"/>
                      <a:pt x="22" y="30"/>
                      <a:pt x="20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46"/>
                      <a:pt x="21" y="48"/>
                      <a:pt x="1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47"/>
                      <a:pt x="6" y="42"/>
                      <a:pt x="7" y="40"/>
                    </a:cubicBezTo>
                    <a:cubicBezTo>
                      <a:pt x="0" y="33"/>
                      <a:pt x="3" y="27"/>
                      <a:pt x="0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8" y="11"/>
                      <a:pt x="10" y="11"/>
                    </a:cubicBezTo>
                    <a:cubicBezTo>
                      <a:pt x="9" y="11"/>
                      <a:pt x="10" y="8"/>
                      <a:pt x="10" y="7"/>
                    </a:cubicBezTo>
                    <a:cubicBezTo>
                      <a:pt x="10" y="6"/>
                      <a:pt x="13" y="0"/>
                      <a:pt x="22" y="0"/>
                    </a:cubicBezTo>
                    <a:cubicBezTo>
                      <a:pt x="37" y="0"/>
                      <a:pt x="49" y="5"/>
                      <a:pt x="65" y="5"/>
                    </a:cubicBezTo>
                    <a:cubicBezTo>
                      <a:pt x="65" y="8"/>
                      <a:pt x="65" y="9"/>
                      <a:pt x="65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72" name="Freeform 67">
                <a:extLst>
                  <a:ext uri="{FF2B5EF4-FFF2-40B4-BE49-F238E27FC236}">
                    <a16:creationId xmlns:a16="http://schemas.microsoft.com/office/drawing/2014/main" id="{4792A624-E8E6-46D0-8B2A-A80ABF53F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8263" y="1198563"/>
                <a:ext cx="28575" cy="23813"/>
              </a:xfrm>
              <a:custGeom>
                <a:avLst/>
                <a:gdLst/>
                <a:ahLst/>
                <a:cxnLst>
                  <a:cxn ang="0">
                    <a:pos x="21" y="12"/>
                  </a:cxn>
                  <a:cxn ang="0">
                    <a:pos x="15" y="18"/>
                  </a:cxn>
                  <a:cxn ang="0">
                    <a:pos x="0" y="0"/>
                  </a:cxn>
                  <a:cxn ang="0">
                    <a:pos x="21" y="12"/>
                  </a:cxn>
                </a:cxnLst>
                <a:rect l="0" t="0" r="r" b="b"/>
                <a:pathLst>
                  <a:path w="21" h="18">
                    <a:moveTo>
                      <a:pt x="21" y="12"/>
                    </a:moveTo>
                    <a:cubicBezTo>
                      <a:pt x="21" y="16"/>
                      <a:pt x="18" y="18"/>
                      <a:pt x="15" y="18"/>
                    </a:cubicBezTo>
                    <a:cubicBezTo>
                      <a:pt x="10" y="18"/>
                      <a:pt x="0" y="6"/>
                      <a:pt x="0" y="0"/>
                    </a:cubicBezTo>
                    <a:cubicBezTo>
                      <a:pt x="11" y="0"/>
                      <a:pt x="12" y="9"/>
                      <a:pt x="21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73" name="Freeform 68">
                <a:extLst>
                  <a:ext uri="{FF2B5EF4-FFF2-40B4-BE49-F238E27FC236}">
                    <a16:creationId xmlns:a16="http://schemas.microsoft.com/office/drawing/2014/main" id="{4F5E155B-85D9-47C5-87D7-C5C3311FA3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5725" y="1277938"/>
                <a:ext cx="19050" cy="1587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6"/>
                  </a:cxn>
                  <a:cxn ang="0">
                    <a:pos x="9" y="12"/>
                  </a:cxn>
                  <a:cxn ang="0">
                    <a:pos x="0" y="12"/>
                  </a:cxn>
                  <a:cxn ang="0">
                    <a:pos x="12" y="0"/>
                  </a:cxn>
                </a:cxnLst>
                <a:rect l="0" t="0" r="r" b="b"/>
                <a:pathLst>
                  <a:path w="15" h="12">
                    <a:moveTo>
                      <a:pt x="12" y="0"/>
                    </a:moveTo>
                    <a:cubicBezTo>
                      <a:pt x="13" y="2"/>
                      <a:pt x="15" y="3"/>
                      <a:pt x="15" y="6"/>
                    </a:cubicBezTo>
                    <a:cubicBezTo>
                      <a:pt x="15" y="12"/>
                      <a:pt x="11" y="12"/>
                      <a:pt x="9" y="12"/>
                    </a:cubicBezTo>
                    <a:cubicBezTo>
                      <a:pt x="4" y="12"/>
                      <a:pt x="3" y="11"/>
                      <a:pt x="0" y="12"/>
                    </a:cubicBezTo>
                    <a:cubicBezTo>
                      <a:pt x="2" y="4"/>
                      <a:pt x="6" y="2"/>
                      <a:pt x="1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74" name="Freeform 69">
                <a:extLst>
                  <a:ext uri="{FF2B5EF4-FFF2-40B4-BE49-F238E27FC236}">
                    <a16:creationId xmlns:a16="http://schemas.microsoft.com/office/drawing/2014/main" id="{09FB646E-AA2F-4C8F-AB2D-646AACA7D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4613" y="1139825"/>
                <a:ext cx="109538" cy="57150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3" y="30"/>
                  </a:cxn>
                  <a:cxn ang="0">
                    <a:pos x="19" y="29"/>
                  </a:cxn>
                  <a:cxn ang="0">
                    <a:pos x="7" y="25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5" y="15"/>
                  </a:cxn>
                  <a:cxn ang="0">
                    <a:pos x="8" y="10"/>
                  </a:cxn>
                  <a:cxn ang="0">
                    <a:pos x="0" y="3"/>
                  </a:cxn>
                  <a:cxn ang="0">
                    <a:pos x="14" y="0"/>
                  </a:cxn>
                  <a:cxn ang="0">
                    <a:pos x="31" y="8"/>
                  </a:cxn>
                  <a:cxn ang="0">
                    <a:pos x="40" y="4"/>
                  </a:cxn>
                  <a:cxn ang="0">
                    <a:pos x="53" y="15"/>
                  </a:cxn>
                  <a:cxn ang="0">
                    <a:pos x="60" y="11"/>
                  </a:cxn>
                  <a:cxn ang="0">
                    <a:pos x="73" y="21"/>
                  </a:cxn>
                  <a:cxn ang="0">
                    <a:pos x="70" y="26"/>
                  </a:cxn>
                  <a:cxn ang="0">
                    <a:pos x="82" y="37"/>
                  </a:cxn>
                  <a:cxn ang="0">
                    <a:pos x="74" y="43"/>
                  </a:cxn>
                  <a:cxn ang="0">
                    <a:pos x="54" y="32"/>
                  </a:cxn>
                </a:cxnLst>
                <a:rect l="0" t="0" r="r" b="b"/>
                <a:pathLst>
                  <a:path w="82" h="43">
                    <a:moveTo>
                      <a:pt x="54" y="32"/>
                    </a:moveTo>
                    <a:cubicBezTo>
                      <a:pt x="46" y="32"/>
                      <a:pt x="41" y="29"/>
                      <a:pt x="33" y="30"/>
                    </a:cubicBezTo>
                    <a:cubicBezTo>
                      <a:pt x="31" y="26"/>
                      <a:pt x="25" y="29"/>
                      <a:pt x="19" y="29"/>
                    </a:cubicBezTo>
                    <a:cubicBezTo>
                      <a:pt x="13" y="29"/>
                      <a:pt x="11" y="29"/>
                      <a:pt x="7" y="25"/>
                    </a:cubicBezTo>
                    <a:cubicBezTo>
                      <a:pt x="11" y="21"/>
                      <a:pt x="15" y="22"/>
                      <a:pt x="20" y="20"/>
                    </a:cubicBezTo>
                    <a:cubicBezTo>
                      <a:pt x="19" y="18"/>
                      <a:pt x="19" y="16"/>
                      <a:pt x="20" y="15"/>
                    </a:cubicBezTo>
                    <a:cubicBezTo>
                      <a:pt x="10" y="15"/>
                      <a:pt x="8" y="17"/>
                      <a:pt x="5" y="15"/>
                    </a:cubicBezTo>
                    <a:cubicBezTo>
                      <a:pt x="6" y="14"/>
                      <a:pt x="7" y="12"/>
                      <a:pt x="8" y="10"/>
                    </a:cubicBezTo>
                    <a:cubicBezTo>
                      <a:pt x="2" y="10"/>
                      <a:pt x="0" y="9"/>
                      <a:pt x="0" y="3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24" y="0"/>
                      <a:pt x="26" y="8"/>
                      <a:pt x="31" y="8"/>
                    </a:cubicBezTo>
                    <a:cubicBezTo>
                      <a:pt x="35" y="8"/>
                      <a:pt x="36" y="4"/>
                      <a:pt x="40" y="4"/>
                    </a:cubicBezTo>
                    <a:cubicBezTo>
                      <a:pt x="49" y="4"/>
                      <a:pt x="48" y="15"/>
                      <a:pt x="53" y="15"/>
                    </a:cubicBezTo>
                    <a:cubicBezTo>
                      <a:pt x="56" y="15"/>
                      <a:pt x="57" y="11"/>
                      <a:pt x="60" y="11"/>
                    </a:cubicBezTo>
                    <a:cubicBezTo>
                      <a:pt x="66" y="11"/>
                      <a:pt x="71" y="19"/>
                      <a:pt x="73" y="21"/>
                    </a:cubicBezTo>
                    <a:cubicBezTo>
                      <a:pt x="72" y="22"/>
                      <a:pt x="70" y="24"/>
                      <a:pt x="70" y="26"/>
                    </a:cubicBezTo>
                    <a:cubicBezTo>
                      <a:pt x="73" y="29"/>
                      <a:pt x="82" y="33"/>
                      <a:pt x="82" y="37"/>
                    </a:cubicBezTo>
                    <a:cubicBezTo>
                      <a:pt x="82" y="42"/>
                      <a:pt x="77" y="43"/>
                      <a:pt x="74" y="43"/>
                    </a:cubicBezTo>
                    <a:cubicBezTo>
                      <a:pt x="63" y="43"/>
                      <a:pt x="64" y="32"/>
                      <a:pt x="54" y="3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75" name="Freeform 70">
                <a:extLst>
                  <a:ext uri="{FF2B5EF4-FFF2-40B4-BE49-F238E27FC236}">
                    <a16:creationId xmlns:a16="http://schemas.microsoft.com/office/drawing/2014/main" id="{837FD982-7512-4C30-B58E-87A3258B5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7475" y="1189038"/>
                <a:ext cx="30163" cy="9525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12" y="0"/>
                  </a:cxn>
                  <a:cxn ang="0">
                    <a:pos x="23" y="4"/>
                  </a:cxn>
                  <a:cxn ang="0">
                    <a:pos x="8" y="7"/>
                  </a:cxn>
                </a:cxnLst>
                <a:rect l="0" t="0" r="r" b="b"/>
                <a:pathLst>
                  <a:path w="23" h="7">
                    <a:moveTo>
                      <a:pt x="8" y="7"/>
                    </a:moveTo>
                    <a:cubicBezTo>
                      <a:pt x="0" y="7"/>
                      <a:pt x="11" y="0"/>
                      <a:pt x="12" y="0"/>
                    </a:cubicBezTo>
                    <a:cubicBezTo>
                      <a:pt x="17" y="0"/>
                      <a:pt x="19" y="3"/>
                      <a:pt x="23" y="4"/>
                    </a:cubicBezTo>
                    <a:cubicBezTo>
                      <a:pt x="20" y="7"/>
                      <a:pt x="15" y="7"/>
                      <a:pt x="8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76" name="Freeform 71">
                <a:extLst>
                  <a:ext uri="{FF2B5EF4-FFF2-40B4-BE49-F238E27FC236}">
                    <a16:creationId xmlns:a16="http://schemas.microsoft.com/office/drawing/2014/main" id="{A79F3294-251B-46EE-977B-53524665E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5425" y="1223963"/>
                <a:ext cx="287338" cy="90488"/>
              </a:xfrm>
              <a:custGeom>
                <a:avLst/>
                <a:gdLst/>
                <a:ahLst/>
                <a:cxnLst>
                  <a:cxn ang="0">
                    <a:pos x="215" y="45"/>
                  </a:cxn>
                  <a:cxn ang="0">
                    <a:pos x="210" y="51"/>
                  </a:cxn>
                  <a:cxn ang="0">
                    <a:pos x="216" y="52"/>
                  </a:cxn>
                  <a:cxn ang="0">
                    <a:pos x="179" y="67"/>
                  </a:cxn>
                  <a:cxn ang="0">
                    <a:pos x="170" y="60"/>
                  </a:cxn>
                  <a:cxn ang="0">
                    <a:pos x="159" y="66"/>
                  </a:cxn>
                  <a:cxn ang="0">
                    <a:pos x="124" y="66"/>
                  </a:cxn>
                  <a:cxn ang="0">
                    <a:pos x="102" y="60"/>
                  </a:cxn>
                  <a:cxn ang="0">
                    <a:pos x="97" y="60"/>
                  </a:cxn>
                  <a:cxn ang="0">
                    <a:pos x="84" y="67"/>
                  </a:cxn>
                  <a:cxn ang="0">
                    <a:pos x="53" y="47"/>
                  </a:cxn>
                  <a:cxn ang="0">
                    <a:pos x="58" y="40"/>
                  </a:cxn>
                  <a:cxn ang="0">
                    <a:pos x="40" y="18"/>
                  </a:cxn>
                  <a:cxn ang="0">
                    <a:pos x="32" y="22"/>
                  </a:cxn>
                  <a:cxn ang="0">
                    <a:pos x="0" y="7"/>
                  </a:cxn>
                  <a:cxn ang="0">
                    <a:pos x="13" y="0"/>
                  </a:cxn>
                  <a:cxn ang="0">
                    <a:pos x="51" y="15"/>
                  </a:cxn>
                  <a:cxn ang="0">
                    <a:pos x="60" y="12"/>
                  </a:cxn>
                  <a:cxn ang="0">
                    <a:pos x="68" y="12"/>
                  </a:cxn>
                  <a:cxn ang="0">
                    <a:pos x="89" y="25"/>
                  </a:cxn>
                  <a:cxn ang="0">
                    <a:pos x="71" y="25"/>
                  </a:cxn>
                  <a:cxn ang="0">
                    <a:pos x="91" y="35"/>
                  </a:cxn>
                  <a:cxn ang="0">
                    <a:pos x="88" y="38"/>
                  </a:cxn>
                  <a:cxn ang="0">
                    <a:pos x="95" y="40"/>
                  </a:cxn>
                  <a:cxn ang="0">
                    <a:pos x="125" y="45"/>
                  </a:cxn>
                  <a:cxn ang="0">
                    <a:pos x="181" y="34"/>
                  </a:cxn>
                  <a:cxn ang="0">
                    <a:pos x="216" y="46"/>
                  </a:cxn>
                  <a:cxn ang="0">
                    <a:pos x="211" y="47"/>
                  </a:cxn>
                  <a:cxn ang="0">
                    <a:pos x="215" y="45"/>
                  </a:cxn>
                </a:cxnLst>
                <a:rect l="0" t="0" r="r" b="b"/>
                <a:pathLst>
                  <a:path w="216" h="68">
                    <a:moveTo>
                      <a:pt x="215" y="45"/>
                    </a:moveTo>
                    <a:cubicBezTo>
                      <a:pt x="213" y="46"/>
                      <a:pt x="211" y="48"/>
                      <a:pt x="210" y="51"/>
                    </a:cubicBezTo>
                    <a:cubicBezTo>
                      <a:pt x="213" y="52"/>
                      <a:pt x="216" y="52"/>
                      <a:pt x="216" y="52"/>
                    </a:cubicBezTo>
                    <a:cubicBezTo>
                      <a:pt x="215" y="67"/>
                      <a:pt x="195" y="67"/>
                      <a:pt x="179" y="67"/>
                    </a:cubicBezTo>
                    <a:cubicBezTo>
                      <a:pt x="174" y="67"/>
                      <a:pt x="171" y="64"/>
                      <a:pt x="170" y="60"/>
                    </a:cubicBezTo>
                    <a:cubicBezTo>
                      <a:pt x="164" y="61"/>
                      <a:pt x="163" y="64"/>
                      <a:pt x="159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15" y="68"/>
                      <a:pt x="101" y="67"/>
                      <a:pt x="102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5" y="62"/>
                      <a:pt x="88" y="67"/>
                      <a:pt x="84" y="67"/>
                    </a:cubicBezTo>
                    <a:cubicBezTo>
                      <a:pt x="75" y="67"/>
                      <a:pt x="53" y="56"/>
                      <a:pt x="53" y="47"/>
                    </a:cubicBezTo>
                    <a:cubicBezTo>
                      <a:pt x="53" y="44"/>
                      <a:pt x="56" y="41"/>
                      <a:pt x="58" y="40"/>
                    </a:cubicBezTo>
                    <a:cubicBezTo>
                      <a:pt x="50" y="32"/>
                      <a:pt x="48" y="25"/>
                      <a:pt x="40" y="18"/>
                    </a:cubicBezTo>
                    <a:cubicBezTo>
                      <a:pt x="38" y="20"/>
                      <a:pt x="35" y="22"/>
                      <a:pt x="32" y="22"/>
                    </a:cubicBezTo>
                    <a:cubicBezTo>
                      <a:pt x="27" y="22"/>
                      <a:pt x="0" y="11"/>
                      <a:pt x="0" y="7"/>
                    </a:cubicBezTo>
                    <a:cubicBezTo>
                      <a:pt x="0" y="0"/>
                      <a:pt x="8" y="0"/>
                      <a:pt x="13" y="0"/>
                    </a:cubicBezTo>
                    <a:cubicBezTo>
                      <a:pt x="33" y="0"/>
                      <a:pt x="36" y="15"/>
                      <a:pt x="51" y="15"/>
                    </a:cubicBezTo>
                    <a:cubicBezTo>
                      <a:pt x="56" y="15"/>
                      <a:pt x="58" y="15"/>
                      <a:pt x="60" y="12"/>
                    </a:cubicBezTo>
                    <a:cubicBezTo>
                      <a:pt x="63" y="12"/>
                      <a:pt x="68" y="12"/>
                      <a:pt x="68" y="12"/>
                    </a:cubicBezTo>
                    <a:cubicBezTo>
                      <a:pt x="65" y="22"/>
                      <a:pt x="85" y="19"/>
                      <a:pt x="89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4" y="37"/>
                      <a:pt x="85" y="30"/>
                      <a:pt x="91" y="35"/>
                    </a:cubicBezTo>
                    <a:cubicBezTo>
                      <a:pt x="90" y="36"/>
                      <a:pt x="88" y="36"/>
                      <a:pt x="88" y="38"/>
                    </a:cubicBezTo>
                    <a:cubicBezTo>
                      <a:pt x="88" y="44"/>
                      <a:pt x="93" y="41"/>
                      <a:pt x="95" y="40"/>
                    </a:cubicBezTo>
                    <a:cubicBezTo>
                      <a:pt x="106" y="42"/>
                      <a:pt x="114" y="45"/>
                      <a:pt x="125" y="45"/>
                    </a:cubicBezTo>
                    <a:cubicBezTo>
                      <a:pt x="150" y="45"/>
                      <a:pt x="158" y="34"/>
                      <a:pt x="181" y="34"/>
                    </a:cubicBezTo>
                    <a:cubicBezTo>
                      <a:pt x="198" y="34"/>
                      <a:pt x="210" y="35"/>
                      <a:pt x="216" y="46"/>
                    </a:cubicBezTo>
                    <a:cubicBezTo>
                      <a:pt x="215" y="47"/>
                      <a:pt x="213" y="47"/>
                      <a:pt x="211" y="47"/>
                    </a:cubicBezTo>
                    <a:lnTo>
                      <a:pt x="215" y="45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77" name="Freeform 72">
                <a:extLst>
                  <a:ext uri="{FF2B5EF4-FFF2-40B4-BE49-F238E27FC236}">
                    <a16:creationId xmlns:a16="http://schemas.microsoft.com/office/drawing/2014/main" id="{B1D35933-6DDD-4A90-ABDB-F13138E9B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600" y="1271588"/>
                <a:ext cx="49213" cy="38100"/>
              </a:xfrm>
              <a:custGeom>
                <a:avLst/>
                <a:gdLst/>
                <a:ahLst/>
                <a:cxnLst>
                  <a:cxn ang="0">
                    <a:pos x="6" y="10"/>
                  </a:cxn>
                  <a:cxn ang="0">
                    <a:pos x="19" y="0"/>
                  </a:cxn>
                  <a:cxn ang="0">
                    <a:pos x="37" y="15"/>
                  </a:cxn>
                  <a:cxn ang="0">
                    <a:pos x="29" y="29"/>
                  </a:cxn>
                  <a:cxn ang="0">
                    <a:pos x="0" y="17"/>
                  </a:cxn>
                  <a:cxn ang="0">
                    <a:pos x="6" y="10"/>
                  </a:cxn>
                </a:cxnLst>
                <a:rect l="0" t="0" r="r" b="b"/>
                <a:pathLst>
                  <a:path w="37" h="29">
                    <a:moveTo>
                      <a:pt x="6" y="10"/>
                    </a:moveTo>
                    <a:cubicBezTo>
                      <a:pt x="10" y="10"/>
                      <a:pt x="9" y="0"/>
                      <a:pt x="19" y="0"/>
                    </a:cubicBezTo>
                    <a:cubicBezTo>
                      <a:pt x="27" y="0"/>
                      <a:pt x="37" y="9"/>
                      <a:pt x="37" y="15"/>
                    </a:cubicBezTo>
                    <a:cubicBezTo>
                      <a:pt x="37" y="22"/>
                      <a:pt x="35" y="29"/>
                      <a:pt x="29" y="29"/>
                    </a:cubicBezTo>
                    <a:cubicBezTo>
                      <a:pt x="25" y="29"/>
                      <a:pt x="0" y="17"/>
                      <a:pt x="0" y="17"/>
                    </a:cubicBezTo>
                    <a:cubicBezTo>
                      <a:pt x="0" y="13"/>
                      <a:pt x="5" y="10"/>
                      <a:pt x="6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78" name="Freeform 73">
                <a:extLst>
                  <a:ext uri="{FF2B5EF4-FFF2-40B4-BE49-F238E27FC236}">
                    <a16:creationId xmlns:a16="http://schemas.microsoft.com/office/drawing/2014/main" id="{697C192B-5E45-4292-B9D7-5082931E76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4950" y="1198563"/>
                <a:ext cx="46038" cy="127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5" y="0"/>
                  </a:cxn>
                  <a:cxn ang="0">
                    <a:pos x="35" y="6"/>
                  </a:cxn>
                  <a:cxn ang="0">
                    <a:pos x="28" y="10"/>
                  </a:cxn>
                  <a:cxn ang="0">
                    <a:pos x="0" y="5"/>
                  </a:cxn>
                  <a:cxn ang="0">
                    <a:pos x="29" y="0"/>
                  </a:cxn>
                </a:cxnLst>
                <a:rect l="0" t="0" r="r" b="b"/>
                <a:pathLst>
                  <a:path w="35" h="10">
                    <a:moveTo>
                      <a:pt x="29" y="0"/>
                    </a:moveTo>
                    <a:cubicBezTo>
                      <a:pt x="34" y="0"/>
                      <a:pt x="30" y="1"/>
                      <a:pt x="35" y="0"/>
                    </a:cubicBezTo>
                    <a:cubicBezTo>
                      <a:pt x="35" y="3"/>
                      <a:pt x="35" y="5"/>
                      <a:pt x="35" y="6"/>
                    </a:cubicBezTo>
                    <a:cubicBezTo>
                      <a:pt x="35" y="8"/>
                      <a:pt x="32" y="10"/>
                      <a:pt x="28" y="10"/>
                    </a:cubicBezTo>
                    <a:cubicBezTo>
                      <a:pt x="26" y="10"/>
                      <a:pt x="0" y="5"/>
                      <a:pt x="0" y="5"/>
                    </a:cubicBezTo>
                    <a:cubicBezTo>
                      <a:pt x="5" y="1"/>
                      <a:pt x="21" y="0"/>
                      <a:pt x="29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79" name="Freeform 74">
                <a:extLst>
                  <a:ext uri="{FF2B5EF4-FFF2-40B4-BE49-F238E27FC236}">
                    <a16:creationId xmlns:a16="http://schemas.microsoft.com/office/drawing/2014/main" id="{9321C077-418F-4909-8580-95A4C08AA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0025" y="1154113"/>
                <a:ext cx="53975" cy="444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4" y="23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5" y="7"/>
                  </a:cxn>
                  <a:cxn ang="0">
                    <a:pos x="41" y="17"/>
                  </a:cxn>
                  <a:cxn ang="0">
                    <a:pos x="41" y="28"/>
                  </a:cxn>
                  <a:cxn ang="0">
                    <a:pos x="10" y="28"/>
                  </a:cxn>
                </a:cxnLst>
                <a:rect l="0" t="0" r="r" b="b"/>
                <a:pathLst>
                  <a:path w="41" h="33">
                    <a:moveTo>
                      <a:pt x="10" y="28"/>
                    </a:moveTo>
                    <a:cubicBezTo>
                      <a:pt x="10" y="26"/>
                      <a:pt x="13" y="24"/>
                      <a:pt x="14" y="23"/>
                    </a:cubicBezTo>
                    <a:cubicBezTo>
                      <a:pt x="9" y="18"/>
                      <a:pt x="0" y="15"/>
                      <a:pt x="0" y="7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11" y="4"/>
                      <a:pt x="21" y="7"/>
                      <a:pt x="25" y="7"/>
                    </a:cubicBezTo>
                    <a:cubicBezTo>
                      <a:pt x="25" y="17"/>
                      <a:pt x="41" y="7"/>
                      <a:pt x="41" y="17"/>
                    </a:cubicBezTo>
                    <a:cubicBezTo>
                      <a:pt x="41" y="20"/>
                      <a:pt x="39" y="23"/>
                      <a:pt x="41" y="28"/>
                    </a:cubicBezTo>
                    <a:cubicBezTo>
                      <a:pt x="25" y="31"/>
                      <a:pt x="10" y="33"/>
                      <a:pt x="10" y="28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80" name="Freeform 75">
                <a:extLst>
                  <a:ext uri="{FF2B5EF4-FFF2-40B4-BE49-F238E27FC236}">
                    <a16:creationId xmlns:a16="http://schemas.microsoft.com/office/drawing/2014/main" id="{F7717762-A070-429D-9D19-F5F072D4D0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9388" y="1114425"/>
                <a:ext cx="20638" cy="1270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9"/>
                  </a:cxn>
                  <a:cxn ang="0">
                    <a:pos x="8" y="9"/>
                  </a:cxn>
                  <a:cxn ang="0">
                    <a:pos x="0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0" y="6"/>
                      <a:pt x="0" y="0"/>
                    </a:cubicBezTo>
                    <a:cubicBezTo>
                      <a:pt x="6" y="0"/>
                      <a:pt x="13" y="0"/>
                      <a:pt x="16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81" name="Freeform 76">
                <a:extLst>
                  <a:ext uri="{FF2B5EF4-FFF2-40B4-BE49-F238E27FC236}">
                    <a16:creationId xmlns:a16="http://schemas.microsoft.com/office/drawing/2014/main" id="{05CA33ED-1461-4CDB-B5A3-5DAEC31B2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6538" y="1062038"/>
                <a:ext cx="184150" cy="123825"/>
              </a:xfrm>
              <a:custGeom>
                <a:avLst/>
                <a:gdLst/>
                <a:ahLst/>
                <a:cxnLst>
                  <a:cxn ang="0">
                    <a:pos x="92" y="37"/>
                  </a:cxn>
                  <a:cxn ang="0">
                    <a:pos x="97" y="37"/>
                  </a:cxn>
                  <a:cxn ang="0">
                    <a:pos x="97" y="32"/>
                  </a:cxn>
                  <a:cxn ang="0">
                    <a:pos x="95" y="28"/>
                  </a:cxn>
                  <a:cxn ang="0">
                    <a:pos x="100" y="28"/>
                  </a:cxn>
                  <a:cxn ang="0">
                    <a:pos x="105" y="36"/>
                  </a:cxn>
                  <a:cxn ang="0">
                    <a:pos x="111" y="43"/>
                  </a:cxn>
                  <a:cxn ang="0">
                    <a:pos x="108" y="49"/>
                  </a:cxn>
                  <a:cxn ang="0">
                    <a:pos x="115" y="49"/>
                  </a:cxn>
                  <a:cxn ang="0">
                    <a:pos x="137" y="55"/>
                  </a:cxn>
                  <a:cxn ang="0">
                    <a:pos x="136" y="61"/>
                  </a:cxn>
                  <a:cxn ang="0">
                    <a:pos x="126" y="64"/>
                  </a:cxn>
                  <a:cxn ang="0">
                    <a:pos x="105" y="78"/>
                  </a:cxn>
                  <a:cxn ang="0">
                    <a:pos x="98" y="69"/>
                  </a:cxn>
                  <a:cxn ang="0">
                    <a:pos x="93" y="76"/>
                  </a:cxn>
                  <a:cxn ang="0">
                    <a:pos x="99" y="84"/>
                  </a:cxn>
                  <a:cxn ang="0">
                    <a:pos x="91" y="84"/>
                  </a:cxn>
                  <a:cxn ang="0">
                    <a:pos x="91" y="90"/>
                  </a:cxn>
                  <a:cxn ang="0">
                    <a:pos x="75" y="82"/>
                  </a:cxn>
                  <a:cxn ang="0">
                    <a:pos x="64" y="92"/>
                  </a:cxn>
                  <a:cxn ang="0">
                    <a:pos x="47" y="84"/>
                  </a:cxn>
                  <a:cxn ang="0">
                    <a:pos x="53" y="81"/>
                  </a:cxn>
                  <a:cxn ang="0">
                    <a:pos x="33" y="70"/>
                  </a:cxn>
                  <a:cxn ang="0">
                    <a:pos x="66" y="61"/>
                  </a:cxn>
                  <a:cxn ang="0">
                    <a:pos x="48" y="58"/>
                  </a:cxn>
                  <a:cxn ang="0">
                    <a:pos x="35" y="61"/>
                  </a:cxn>
                  <a:cxn ang="0">
                    <a:pos x="29" y="56"/>
                  </a:cxn>
                  <a:cxn ang="0">
                    <a:pos x="19" y="59"/>
                  </a:cxn>
                  <a:cxn ang="0">
                    <a:pos x="16" y="55"/>
                  </a:cxn>
                  <a:cxn ang="0">
                    <a:pos x="26" y="49"/>
                  </a:cxn>
                  <a:cxn ang="0">
                    <a:pos x="0" y="35"/>
                  </a:cxn>
                  <a:cxn ang="0">
                    <a:pos x="7" y="35"/>
                  </a:cxn>
                  <a:cxn ang="0">
                    <a:pos x="20" y="39"/>
                  </a:cxn>
                  <a:cxn ang="0">
                    <a:pos x="24" y="36"/>
                  </a:cxn>
                  <a:cxn ang="0">
                    <a:pos x="5" y="26"/>
                  </a:cxn>
                  <a:cxn ang="0">
                    <a:pos x="15" y="22"/>
                  </a:cxn>
                  <a:cxn ang="0">
                    <a:pos x="27" y="25"/>
                  </a:cxn>
                  <a:cxn ang="0">
                    <a:pos x="32" y="20"/>
                  </a:cxn>
                  <a:cxn ang="0">
                    <a:pos x="19" y="20"/>
                  </a:cxn>
                  <a:cxn ang="0">
                    <a:pos x="14" y="13"/>
                  </a:cxn>
                  <a:cxn ang="0">
                    <a:pos x="30" y="9"/>
                  </a:cxn>
                  <a:cxn ang="0">
                    <a:pos x="38" y="9"/>
                  </a:cxn>
                  <a:cxn ang="0">
                    <a:pos x="25" y="0"/>
                  </a:cxn>
                  <a:cxn ang="0">
                    <a:pos x="53" y="5"/>
                  </a:cxn>
                  <a:cxn ang="0">
                    <a:pos x="67" y="24"/>
                  </a:cxn>
                  <a:cxn ang="0">
                    <a:pos x="84" y="25"/>
                  </a:cxn>
                  <a:cxn ang="0">
                    <a:pos x="92" y="37"/>
                  </a:cxn>
                </a:cxnLst>
                <a:rect l="0" t="0" r="r" b="b"/>
                <a:pathLst>
                  <a:path w="138" h="92">
                    <a:moveTo>
                      <a:pt x="92" y="37"/>
                    </a:move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7" y="28"/>
                      <a:pt x="98" y="28"/>
                      <a:pt x="100" y="28"/>
                    </a:cubicBezTo>
                    <a:cubicBezTo>
                      <a:pt x="106" y="28"/>
                      <a:pt x="105" y="31"/>
                      <a:pt x="105" y="36"/>
                    </a:cubicBezTo>
                    <a:cubicBezTo>
                      <a:pt x="105" y="39"/>
                      <a:pt x="111" y="39"/>
                      <a:pt x="111" y="43"/>
                    </a:cubicBezTo>
                    <a:cubicBezTo>
                      <a:pt x="111" y="46"/>
                      <a:pt x="108" y="46"/>
                      <a:pt x="108" y="49"/>
                    </a:cubicBezTo>
                    <a:cubicBezTo>
                      <a:pt x="108" y="53"/>
                      <a:pt x="114" y="49"/>
                      <a:pt x="115" y="49"/>
                    </a:cubicBezTo>
                    <a:cubicBezTo>
                      <a:pt x="120" y="49"/>
                      <a:pt x="131" y="54"/>
                      <a:pt x="137" y="55"/>
                    </a:cubicBezTo>
                    <a:cubicBezTo>
                      <a:pt x="137" y="58"/>
                      <a:pt x="138" y="60"/>
                      <a:pt x="136" y="61"/>
                    </a:cubicBezTo>
                    <a:cubicBezTo>
                      <a:pt x="135" y="64"/>
                      <a:pt x="130" y="63"/>
                      <a:pt x="126" y="64"/>
                    </a:cubicBezTo>
                    <a:cubicBezTo>
                      <a:pt x="117" y="65"/>
                      <a:pt x="111" y="78"/>
                      <a:pt x="105" y="78"/>
                    </a:cubicBezTo>
                    <a:cubicBezTo>
                      <a:pt x="100" y="78"/>
                      <a:pt x="100" y="74"/>
                      <a:pt x="98" y="69"/>
                    </a:cubicBezTo>
                    <a:cubicBezTo>
                      <a:pt x="96" y="71"/>
                      <a:pt x="95" y="73"/>
                      <a:pt x="93" y="76"/>
                    </a:cubicBezTo>
                    <a:cubicBezTo>
                      <a:pt x="96" y="80"/>
                      <a:pt x="97" y="81"/>
                      <a:pt x="99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87" y="91"/>
                      <a:pt x="79" y="85"/>
                      <a:pt x="75" y="82"/>
                    </a:cubicBezTo>
                    <a:cubicBezTo>
                      <a:pt x="75" y="90"/>
                      <a:pt x="71" y="92"/>
                      <a:pt x="64" y="92"/>
                    </a:cubicBezTo>
                    <a:cubicBezTo>
                      <a:pt x="57" y="92"/>
                      <a:pt x="48" y="91"/>
                      <a:pt x="47" y="84"/>
                    </a:cubicBezTo>
                    <a:cubicBezTo>
                      <a:pt x="50" y="84"/>
                      <a:pt x="51" y="83"/>
                      <a:pt x="53" y="81"/>
                    </a:cubicBezTo>
                    <a:cubicBezTo>
                      <a:pt x="45" y="81"/>
                      <a:pt x="33" y="77"/>
                      <a:pt x="33" y="70"/>
                    </a:cubicBezTo>
                    <a:cubicBezTo>
                      <a:pt x="33" y="62"/>
                      <a:pt x="60" y="63"/>
                      <a:pt x="66" y="61"/>
                    </a:cubicBezTo>
                    <a:cubicBezTo>
                      <a:pt x="60" y="60"/>
                      <a:pt x="55" y="58"/>
                      <a:pt x="48" y="58"/>
                    </a:cubicBezTo>
                    <a:cubicBezTo>
                      <a:pt x="41" y="58"/>
                      <a:pt x="40" y="61"/>
                      <a:pt x="35" y="61"/>
                    </a:cubicBezTo>
                    <a:cubicBezTo>
                      <a:pt x="30" y="61"/>
                      <a:pt x="30" y="58"/>
                      <a:pt x="29" y="56"/>
                    </a:cubicBezTo>
                    <a:cubicBezTo>
                      <a:pt x="24" y="58"/>
                      <a:pt x="23" y="59"/>
                      <a:pt x="19" y="59"/>
                    </a:cubicBezTo>
                    <a:cubicBezTo>
                      <a:pt x="16" y="59"/>
                      <a:pt x="16" y="58"/>
                      <a:pt x="16" y="55"/>
                    </a:cubicBezTo>
                    <a:cubicBezTo>
                      <a:pt x="20" y="53"/>
                      <a:pt x="23" y="53"/>
                      <a:pt x="26" y="49"/>
                    </a:cubicBezTo>
                    <a:cubicBezTo>
                      <a:pt x="11" y="49"/>
                      <a:pt x="2" y="48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7"/>
                      <a:pt x="16" y="39"/>
                      <a:pt x="20" y="39"/>
                    </a:cubicBezTo>
                    <a:cubicBezTo>
                      <a:pt x="22" y="39"/>
                      <a:pt x="24" y="36"/>
                      <a:pt x="24" y="36"/>
                    </a:cubicBezTo>
                    <a:cubicBezTo>
                      <a:pt x="19" y="34"/>
                      <a:pt x="5" y="31"/>
                      <a:pt x="5" y="26"/>
                    </a:cubicBezTo>
                    <a:cubicBezTo>
                      <a:pt x="5" y="21"/>
                      <a:pt x="11" y="22"/>
                      <a:pt x="15" y="22"/>
                    </a:cubicBezTo>
                    <a:cubicBezTo>
                      <a:pt x="21" y="22"/>
                      <a:pt x="23" y="25"/>
                      <a:pt x="27" y="25"/>
                    </a:cubicBezTo>
                    <a:cubicBezTo>
                      <a:pt x="30" y="25"/>
                      <a:pt x="30" y="22"/>
                      <a:pt x="32" y="20"/>
                    </a:cubicBezTo>
                    <a:cubicBezTo>
                      <a:pt x="27" y="18"/>
                      <a:pt x="22" y="20"/>
                      <a:pt x="19" y="20"/>
                    </a:cubicBezTo>
                    <a:cubicBezTo>
                      <a:pt x="18" y="20"/>
                      <a:pt x="14" y="14"/>
                      <a:pt x="14" y="13"/>
                    </a:cubicBezTo>
                    <a:cubicBezTo>
                      <a:pt x="19" y="10"/>
                      <a:pt x="23" y="8"/>
                      <a:pt x="30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3" y="7"/>
                      <a:pt x="25" y="6"/>
                      <a:pt x="25" y="0"/>
                    </a:cubicBezTo>
                    <a:cubicBezTo>
                      <a:pt x="36" y="1"/>
                      <a:pt x="45" y="2"/>
                      <a:pt x="53" y="5"/>
                    </a:cubicBezTo>
                    <a:cubicBezTo>
                      <a:pt x="61" y="9"/>
                      <a:pt x="60" y="21"/>
                      <a:pt x="67" y="24"/>
                    </a:cubicBezTo>
                    <a:cubicBezTo>
                      <a:pt x="73" y="27"/>
                      <a:pt x="78" y="22"/>
                      <a:pt x="84" y="25"/>
                    </a:cubicBezTo>
                    <a:cubicBezTo>
                      <a:pt x="91" y="28"/>
                      <a:pt x="88" y="33"/>
                      <a:pt x="92" y="37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82" name="Freeform 77">
                <a:extLst>
                  <a:ext uri="{FF2B5EF4-FFF2-40B4-BE49-F238E27FC236}">
                    <a16:creationId xmlns:a16="http://schemas.microsoft.com/office/drawing/2014/main" id="{7976AE58-970E-4E1B-B2B0-53B6A9A10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5763" y="1574800"/>
                <a:ext cx="117475" cy="74613"/>
              </a:xfrm>
              <a:custGeom>
                <a:avLst/>
                <a:gdLst/>
                <a:ahLst/>
                <a:cxnLst>
                  <a:cxn ang="0">
                    <a:pos x="6" y="39"/>
                  </a:cxn>
                  <a:cxn ang="0">
                    <a:pos x="11" y="33"/>
                  </a:cxn>
                  <a:cxn ang="0">
                    <a:pos x="11" y="27"/>
                  </a:cxn>
                  <a:cxn ang="0">
                    <a:pos x="25" y="0"/>
                  </a:cxn>
                  <a:cxn ang="0">
                    <a:pos x="32" y="13"/>
                  </a:cxn>
                  <a:cxn ang="0">
                    <a:pos x="36" y="9"/>
                  </a:cxn>
                  <a:cxn ang="0">
                    <a:pos x="67" y="27"/>
                  </a:cxn>
                  <a:cxn ang="0">
                    <a:pos x="70" y="35"/>
                  </a:cxn>
                  <a:cxn ang="0">
                    <a:pos x="89" y="43"/>
                  </a:cxn>
                  <a:cxn ang="0">
                    <a:pos x="75" y="48"/>
                  </a:cxn>
                  <a:cxn ang="0">
                    <a:pos x="63" y="48"/>
                  </a:cxn>
                  <a:cxn ang="0">
                    <a:pos x="46" y="37"/>
                  </a:cxn>
                  <a:cxn ang="0">
                    <a:pos x="25" y="53"/>
                  </a:cxn>
                  <a:cxn ang="0">
                    <a:pos x="22" y="57"/>
                  </a:cxn>
                  <a:cxn ang="0">
                    <a:pos x="19" y="48"/>
                  </a:cxn>
                  <a:cxn ang="0">
                    <a:pos x="0" y="48"/>
                  </a:cxn>
                  <a:cxn ang="0">
                    <a:pos x="6" y="39"/>
                  </a:cxn>
                </a:cxnLst>
                <a:rect l="0" t="0" r="r" b="b"/>
                <a:pathLst>
                  <a:path w="89" h="57">
                    <a:moveTo>
                      <a:pt x="6" y="39"/>
                    </a:moveTo>
                    <a:cubicBezTo>
                      <a:pt x="9" y="37"/>
                      <a:pt x="11" y="36"/>
                      <a:pt x="11" y="33"/>
                    </a:cubicBezTo>
                    <a:cubicBezTo>
                      <a:pt x="11" y="29"/>
                      <a:pt x="11" y="31"/>
                      <a:pt x="11" y="27"/>
                    </a:cubicBezTo>
                    <a:cubicBezTo>
                      <a:pt x="11" y="19"/>
                      <a:pt x="13" y="2"/>
                      <a:pt x="25" y="0"/>
                    </a:cubicBezTo>
                    <a:cubicBezTo>
                      <a:pt x="28" y="7"/>
                      <a:pt x="30" y="8"/>
                      <a:pt x="32" y="13"/>
                    </a:cubicBezTo>
                    <a:cubicBezTo>
                      <a:pt x="33" y="11"/>
                      <a:pt x="35" y="10"/>
                      <a:pt x="36" y="9"/>
                    </a:cubicBezTo>
                    <a:cubicBezTo>
                      <a:pt x="45" y="21"/>
                      <a:pt x="59" y="16"/>
                      <a:pt x="67" y="27"/>
                    </a:cubicBezTo>
                    <a:cubicBezTo>
                      <a:pt x="69" y="30"/>
                      <a:pt x="68" y="33"/>
                      <a:pt x="70" y="35"/>
                    </a:cubicBezTo>
                    <a:cubicBezTo>
                      <a:pt x="77" y="40"/>
                      <a:pt x="85" y="38"/>
                      <a:pt x="89" y="43"/>
                    </a:cubicBezTo>
                    <a:cubicBezTo>
                      <a:pt x="84" y="46"/>
                      <a:pt x="80" y="48"/>
                      <a:pt x="75" y="48"/>
                    </a:cubicBezTo>
                    <a:cubicBezTo>
                      <a:pt x="69" y="48"/>
                      <a:pt x="67" y="48"/>
                      <a:pt x="63" y="48"/>
                    </a:cubicBezTo>
                    <a:cubicBezTo>
                      <a:pt x="63" y="48"/>
                      <a:pt x="49" y="38"/>
                      <a:pt x="46" y="37"/>
                    </a:cubicBezTo>
                    <a:cubicBezTo>
                      <a:pt x="46" y="47"/>
                      <a:pt x="31" y="56"/>
                      <a:pt x="25" y="53"/>
                    </a:cubicBezTo>
                    <a:cubicBezTo>
                      <a:pt x="24" y="55"/>
                      <a:pt x="24" y="57"/>
                      <a:pt x="22" y="57"/>
                    </a:cubicBezTo>
                    <a:cubicBezTo>
                      <a:pt x="16" y="57"/>
                      <a:pt x="18" y="52"/>
                      <a:pt x="19" y="48"/>
                    </a:cubicBezTo>
                    <a:cubicBezTo>
                      <a:pt x="12" y="46"/>
                      <a:pt x="3" y="48"/>
                      <a:pt x="0" y="48"/>
                    </a:cubicBezTo>
                    <a:cubicBezTo>
                      <a:pt x="0" y="40"/>
                      <a:pt x="5" y="41"/>
                      <a:pt x="6" y="39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83" name="Freeform 78">
                <a:extLst>
                  <a:ext uri="{FF2B5EF4-FFF2-40B4-BE49-F238E27FC236}">
                    <a16:creationId xmlns:a16="http://schemas.microsoft.com/office/drawing/2014/main" id="{F60F9C5F-AEF7-410A-B42A-923BA9239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1500188"/>
                <a:ext cx="36513" cy="36513"/>
              </a:xfrm>
              <a:custGeom>
                <a:avLst/>
                <a:gdLst/>
                <a:ahLst/>
                <a:cxnLst>
                  <a:cxn ang="0">
                    <a:pos x="27" y="18"/>
                  </a:cxn>
                  <a:cxn ang="0">
                    <a:pos x="11" y="28"/>
                  </a:cxn>
                  <a:cxn ang="0">
                    <a:pos x="0" y="18"/>
                  </a:cxn>
                  <a:cxn ang="0">
                    <a:pos x="27" y="18"/>
                  </a:cxn>
                </a:cxnLst>
                <a:rect l="0" t="0" r="r" b="b"/>
                <a:pathLst>
                  <a:path w="27" h="28">
                    <a:moveTo>
                      <a:pt x="27" y="18"/>
                    </a:moveTo>
                    <a:cubicBezTo>
                      <a:pt x="27" y="24"/>
                      <a:pt x="16" y="28"/>
                      <a:pt x="11" y="28"/>
                    </a:cubicBezTo>
                    <a:cubicBezTo>
                      <a:pt x="4" y="28"/>
                      <a:pt x="0" y="23"/>
                      <a:pt x="0" y="18"/>
                    </a:cubicBezTo>
                    <a:cubicBezTo>
                      <a:pt x="0" y="0"/>
                      <a:pt x="27" y="3"/>
                      <a:pt x="27" y="18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84" name="Freeform 79">
                <a:extLst>
                  <a:ext uri="{FF2B5EF4-FFF2-40B4-BE49-F238E27FC236}">
                    <a16:creationId xmlns:a16="http://schemas.microsoft.com/office/drawing/2014/main" id="{438572F4-8C97-4242-8DDE-694BA28BB8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4500" y="1652588"/>
                <a:ext cx="30163" cy="23813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22" y="3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10" y="1"/>
                  </a:cxn>
                </a:cxnLst>
                <a:rect l="0" t="0" r="r" b="b"/>
                <a:pathLst>
                  <a:path w="22" h="18">
                    <a:moveTo>
                      <a:pt x="10" y="1"/>
                    </a:moveTo>
                    <a:cubicBezTo>
                      <a:pt x="19" y="0"/>
                      <a:pt x="17" y="0"/>
                      <a:pt x="22" y="3"/>
                    </a:cubicBezTo>
                    <a:cubicBezTo>
                      <a:pt x="18" y="8"/>
                      <a:pt x="7" y="17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7"/>
                      <a:pt x="9" y="4"/>
                      <a:pt x="10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85" name="Freeform 80">
                <a:extLst>
                  <a:ext uri="{FF2B5EF4-FFF2-40B4-BE49-F238E27FC236}">
                    <a16:creationId xmlns:a16="http://schemas.microsoft.com/office/drawing/2014/main" id="{870A2BCF-93FF-426F-8DEA-4BF0400E42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2125" y="1336675"/>
                <a:ext cx="79375" cy="33338"/>
              </a:xfrm>
              <a:custGeom>
                <a:avLst/>
                <a:gdLst/>
                <a:ahLst/>
                <a:cxnLst>
                  <a:cxn ang="0">
                    <a:pos x="22" y="25"/>
                  </a:cxn>
                  <a:cxn ang="0">
                    <a:pos x="9" y="16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30" y="3"/>
                  </a:cxn>
                  <a:cxn ang="0">
                    <a:pos x="60" y="17"/>
                  </a:cxn>
                  <a:cxn ang="0">
                    <a:pos x="52" y="24"/>
                  </a:cxn>
                  <a:cxn ang="0">
                    <a:pos x="39" y="21"/>
                  </a:cxn>
                  <a:cxn ang="0">
                    <a:pos x="22" y="25"/>
                  </a:cxn>
                </a:cxnLst>
                <a:rect l="0" t="0" r="r" b="b"/>
                <a:pathLst>
                  <a:path w="60" h="25">
                    <a:moveTo>
                      <a:pt x="22" y="25"/>
                    </a:moveTo>
                    <a:cubicBezTo>
                      <a:pt x="14" y="25"/>
                      <a:pt x="6" y="23"/>
                      <a:pt x="9" y="16"/>
                    </a:cubicBezTo>
                    <a:cubicBezTo>
                      <a:pt x="5" y="13"/>
                      <a:pt x="0" y="11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8" y="0"/>
                      <a:pt x="21" y="3"/>
                      <a:pt x="30" y="3"/>
                    </a:cubicBezTo>
                    <a:cubicBezTo>
                      <a:pt x="42" y="3"/>
                      <a:pt x="52" y="13"/>
                      <a:pt x="60" y="17"/>
                    </a:cubicBezTo>
                    <a:cubicBezTo>
                      <a:pt x="59" y="21"/>
                      <a:pt x="56" y="24"/>
                      <a:pt x="52" y="24"/>
                    </a:cubicBezTo>
                    <a:cubicBezTo>
                      <a:pt x="46" y="24"/>
                      <a:pt x="44" y="21"/>
                      <a:pt x="39" y="21"/>
                    </a:cubicBezTo>
                    <a:cubicBezTo>
                      <a:pt x="34" y="21"/>
                      <a:pt x="30" y="25"/>
                      <a:pt x="22" y="25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86" name="Freeform 81">
                <a:extLst>
                  <a:ext uri="{FF2B5EF4-FFF2-40B4-BE49-F238E27FC236}">
                    <a16:creationId xmlns:a16="http://schemas.microsoft.com/office/drawing/2014/main" id="{4ED95A0A-38BB-4E39-8151-10E91583A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1666875"/>
                <a:ext cx="17463" cy="20638"/>
              </a:xfrm>
              <a:custGeom>
                <a:avLst/>
                <a:gdLst/>
                <a:ahLst/>
                <a:cxnLst>
                  <a:cxn ang="0">
                    <a:pos x="14" y="6"/>
                  </a:cxn>
                  <a:cxn ang="0">
                    <a:pos x="6" y="15"/>
                  </a:cxn>
                  <a:cxn ang="0">
                    <a:pos x="0" y="9"/>
                  </a:cxn>
                  <a:cxn ang="0">
                    <a:pos x="14" y="6"/>
                  </a:cxn>
                </a:cxnLst>
                <a:rect l="0" t="0" r="r" b="b"/>
                <a:pathLst>
                  <a:path w="14" h="15">
                    <a:moveTo>
                      <a:pt x="14" y="6"/>
                    </a:moveTo>
                    <a:cubicBezTo>
                      <a:pt x="12" y="9"/>
                      <a:pt x="11" y="15"/>
                      <a:pt x="6" y="15"/>
                    </a:cubicBezTo>
                    <a:cubicBezTo>
                      <a:pt x="5" y="15"/>
                      <a:pt x="0" y="9"/>
                      <a:pt x="0" y="9"/>
                    </a:cubicBezTo>
                    <a:cubicBezTo>
                      <a:pt x="0" y="1"/>
                      <a:pt x="10" y="0"/>
                      <a:pt x="14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88" name="Freeform 82">
                <a:extLst>
                  <a:ext uri="{FF2B5EF4-FFF2-40B4-BE49-F238E27FC236}">
                    <a16:creationId xmlns:a16="http://schemas.microsoft.com/office/drawing/2014/main" id="{EC69B6AD-61D4-4271-B6B3-E8CA77BFD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6900" y="1509713"/>
                <a:ext cx="19050" cy="11113"/>
              </a:xfrm>
              <a:custGeom>
                <a:avLst/>
                <a:gdLst/>
                <a:ahLst/>
                <a:cxnLst>
                  <a:cxn ang="0">
                    <a:pos x="5" y="8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4" y="7"/>
                  </a:cxn>
                  <a:cxn ang="0">
                    <a:pos x="5" y="8"/>
                  </a:cxn>
                </a:cxnLst>
                <a:rect l="0" t="0" r="r" b="b"/>
                <a:pathLst>
                  <a:path w="14" h="8">
                    <a:moveTo>
                      <a:pt x="5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3"/>
                      <a:pt x="4" y="0"/>
                      <a:pt x="5" y="0"/>
                    </a:cubicBezTo>
                    <a:cubicBezTo>
                      <a:pt x="9" y="0"/>
                      <a:pt x="13" y="5"/>
                      <a:pt x="14" y="7"/>
                    </a:cubicBezTo>
                    <a:cubicBezTo>
                      <a:pt x="8" y="8"/>
                      <a:pt x="10" y="8"/>
                      <a:pt x="5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07" name="Freeform 83">
                <a:extLst>
                  <a:ext uri="{FF2B5EF4-FFF2-40B4-BE49-F238E27FC236}">
                    <a16:creationId xmlns:a16="http://schemas.microsoft.com/office/drawing/2014/main" id="{8A59C633-9DC2-41BF-8F28-803A2F3E9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2763" y="1476375"/>
                <a:ext cx="20638" cy="1270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15" y="0"/>
                  </a:cxn>
                  <a:cxn ang="0">
                    <a:pos x="5" y="10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cubicBezTo>
                      <a:pt x="0" y="10"/>
                      <a:pt x="10" y="0"/>
                      <a:pt x="15" y="0"/>
                    </a:cubicBezTo>
                    <a:cubicBezTo>
                      <a:pt x="14" y="6"/>
                      <a:pt x="10" y="10"/>
                      <a:pt x="5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09" name="Freeform 84">
                <a:extLst>
                  <a:ext uri="{FF2B5EF4-FFF2-40B4-BE49-F238E27FC236}">
                    <a16:creationId xmlns:a16="http://schemas.microsoft.com/office/drawing/2014/main" id="{21DC7DB7-4493-49F3-949B-5097C0767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6550" y="1335088"/>
                <a:ext cx="482600" cy="347663"/>
              </a:xfrm>
              <a:custGeom>
                <a:avLst/>
                <a:gdLst/>
                <a:ahLst/>
                <a:cxnLst>
                  <a:cxn ang="0">
                    <a:pos x="333" y="196"/>
                  </a:cxn>
                  <a:cxn ang="0">
                    <a:pos x="281" y="171"/>
                  </a:cxn>
                  <a:cxn ang="0">
                    <a:pos x="289" y="177"/>
                  </a:cxn>
                  <a:cxn ang="0">
                    <a:pos x="283" y="184"/>
                  </a:cxn>
                  <a:cxn ang="0">
                    <a:pos x="298" y="201"/>
                  </a:cxn>
                  <a:cxn ang="0">
                    <a:pos x="318" y="206"/>
                  </a:cxn>
                  <a:cxn ang="0">
                    <a:pos x="326" y="225"/>
                  </a:cxn>
                  <a:cxn ang="0">
                    <a:pos x="278" y="225"/>
                  </a:cxn>
                  <a:cxn ang="0">
                    <a:pos x="304" y="256"/>
                  </a:cxn>
                  <a:cxn ang="0">
                    <a:pos x="295" y="256"/>
                  </a:cxn>
                  <a:cxn ang="0">
                    <a:pos x="233" y="226"/>
                  </a:cxn>
                  <a:cxn ang="0">
                    <a:pos x="190" y="210"/>
                  </a:cxn>
                  <a:cxn ang="0">
                    <a:pos x="169" y="214"/>
                  </a:cxn>
                  <a:cxn ang="0">
                    <a:pos x="168" y="189"/>
                  </a:cxn>
                  <a:cxn ang="0">
                    <a:pos x="207" y="183"/>
                  </a:cxn>
                  <a:cxn ang="0">
                    <a:pos x="210" y="167"/>
                  </a:cxn>
                  <a:cxn ang="0">
                    <a:pos x="186" y="115"/>
                  </a:cxn>
                  <a:cxn ang="0">
                    <a:pos x="168" y="115"/>
                  </a:cxn>
                  <a:cxn ang="0">
                    <a:pos x="146" y="85"/>
                  </a:cxn>
                  <a:cxn ang="0">
                    <a:pos x="122" y="91"/>
                  </a:cxn>
                  <a:cxn ang="0">
                    <a:pos x="41" y="82"/>
                  </a:cxn>
                  <a:cxn ang="0">
                    <a:pos x="11" y="69"/>
                  </a:cxn>
                  <a:cxn ang="0">
                    <a:pos x="30" y="65"/>
                  </a:cxn>
                  <a:cxn ang="0">
                    <a:pos x="0" y="48"/>
                  </a:cxn>
                  <a:cxn ang="0">
                    <a:pos x="11" y="16"/>
                  </a:cxn>
                  <a:cxn ang="0">
                    <a:pos x="61" y="4"/>
                  </a:cxn>
                  <a:cxn ang="0">
                    <a:pos x="46" y="32"/>
                  </a:cxn>
                  <a:cxn ang="0">
                    <a:pos x="50" y="47"/>
                  </a:cxn>
                  <a:cxn ang="0">
                    <a:pos x="55" y="26"/>
                  </a:cxn>
                  <a:cxn ang="0">
                    <a:pos x="120" y="29"/>
                  </a:cxn>
                  <a:cxn ang="0">
                    <a:pos x="128" y="34"/>
                  </a:cxn>
                  <a:cxn ang="0">
                    <a:pos x="156" y="27"/>
                  </a:cxn>
                  <a:cxn ang="0">
                    <a:pos x="217" y="56"/>
                  </a:cxn>
                  <a:cxn ang="0">
                    <a:pos x="242" y="65"/>
                  </a:cxn>
                  <a:cxn ang="0">
                    <a:pos x="273" y="85"/>
                  </a:cxn>
                  <a:cxn ang="0">
                    <a:pos x="293" y="95"/>
                  </a:cxn>
                  <a:cxn ang="0">
                    <a:pos x="291" y="102"/>
                  </a:cxn>
                  <a:cxn ang="0">
                    <a:pos x="283" y="116"/>
                  </a:cxn>
                  <a:cxn ang="0">
                    <a:pos x="317" y="135"/>
                  </a:cxn>
                  <a:cxn ang="0">
                    <a:pos x="342" y="153"/>
                  </a:cxn>
                  <a:cxn ang="0">
                    <a:pos x="362" y="165"/>
                  </a:cxn>
                  <a:cxn ang="0">
                    <a:pos x="349" y="178"/>
                  </a:cxn>
                </a:cxnLst>
                <a:rect l="0" t="0" r="r" b="b"/>
                <a:pathLst>
                  <a:path w="362" h="261">
                    <a:moveTo>
                      <a:pt x="339" y="184"/>
                    </a:moveTo>
                    <a:cubicBezTo>
                      <a:pt x="339" y="189"/>
                      <a:pt x="338" y="196"/>
                      <a:pt x="333" y="196"/>
                    </a:cubicBezTo>
                    <a:cubicBezTo>
                      <a:pt x="311" y="196"/>
                      <a:pt x="311" y="166"/>
                      <a:pt x="289" y="166"/>
                    </a:cubicBezTo>
                    <a:cubicBezTo>
                      <a:pt x="287" y="166"/>
                      <a:pt x="281" y="171"/>
                      <a:pt x="281" y="171"/>
                    </a:cubicBezTo>
                    <a:cubicBezTo>
                      <a:pt x="284" y="173"/>
                      <a:pt x="285" y="173"/>
                      <a:pt x="289" y="172"/>
                    </a:cubicBezTo>
                    <a:cubicBezTo>
                      <a:pt x="289" y="177"/>
                      <a:pt x="289" y="177"/>
                      <a:pt x="289" y="177"/>
                    </a:cubicBezTo>
                    <a:cubicBezTo>
                      <a:pt x="287" y="178"/>
                      <a:pt x="284" y="178"/>
                      <a:pt x="283" y="177"/>
                    </a:cubicBezTo>
                    <a:cubicBezTo>
                      <a:pt x="283" y="184"/>
                      <a:pt x="283" y="184"/>
                      <a:pt x="283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89" y="189"/>
                      <a:pt x="295" y="199"/>
                      <a:pt x="298" y="201"/>
                    </a:cubicBezTo>
                    <a:cubicBezTo>
                      <a:pt x="307" y="204"/>
                      <a:pt x="310" y="198"/>
                      <a:pt x="311" y="206"/>
                    </a:cubicBezTo>
                    <a:cubicBezTo>
                      <a:pt x="315" y="206"/>
                      <a:pt x="315" y="206"/>
                      <a:pt x="318" y="206"/>
                    </a:cubicBezTo>
                    <a:cubicBezTo>
                      <a:pt x="318" y="213"/>
                      <a:pt x="318" y="213"/>
                      <a:pt x="318" y="215"/>
                    </a:cubicBezTo>
                    <a:cubicBezTo>
                      <a:pt x="318" y="218"/>
                      <a:pt x="326" y="220"/>
                      <a:pt x="326" y="225"/>
                    </a:cubicBezTo>
                    <a:cubicBezTo>
                      <a:pt x="326" y="229"/>
                      <a:pt x="321" y="238"/>
                      <a:pt x="319" y="242"/>
                    </a:cubicBezTo>
                    <a:cubicBezTo>
                      <a:pt x="311" y="242"/>
                      <a:pt x="283" y="231"/>
                      <a:pt x="278" y="225"/>
                    </a:cubicBezTo>
                    <a:cubicBezTo>
                      <a:pt x="272" y="225"/>
                      <a:pt x="272" y="225"/>
                      <a:pt x="272" y="225"/>
                    </a:cubicBezTo>
                    <a:cubicBezTo>
                      <a:pt x="279" y="234"/>
                      <a:pt x="304" y="243"/>
                      <a:pt x="304" y="256"/>
                    </a:cubicBezTo>
                    <a:cubicBezTo>
                      <a:pt x="304" y="259"/>
                      <a:pt x="301" y="261"/>
                      <a:pt x="299" y="261"/>
                    </a:cubicBezTo>
                    <a:cubicBezTo>
                      <a:pt x="297" y="261"/>
                      <a:pt x="296" y="256"/>
                      <a:pt x="295" y="256"/>
                    </a:cubicBezTo>
                    <a:cubicBezTo>
                      <a:pt x="282" y="249"/>
                      <a:pt x="274" y="252"/>
                      <a:pt x="263" y="245"/>
                    </a:cubicBezTo>
                    <a:cubicBezTo>
                      <a:pt x="252" y="239"/>
                      <a:pt x="226" y="240"/>
                      <a:pt x="233" y="226"/>
                    </a:cubicBezTo>
                    <a:cubicBezTo>
                      <a:pt x="219" y="219"/>
                      <a:pt x="212" y="211"/>
                      <a:pt x="199" y="204"/>
                    </a:cubicBezTo>
                    <a:cubicBezTo>
                      <a:pt x="197" y="207"/>
                      <a:pt x="194" y="210"/>
                      <a:pt x="190" y="210"/>
                    </a:cubicBezTo>
                    <a:cubicBezTo>
                      <a:pt x="186" y="210"/>
                      <a:pt x="187" y="207"/>
                      <a:pt x="183" y="207"/>
                    </a:cubicBezTo>
                    <a:cubicBezTo>
                      <a:pt x="177" y="207"/>
                      <a:pt x="175" y="214"/>
                      <a:pt x="169" y="214"/>
                    </a:cubicBezTo>
                    <a:cubicBezTo>
                      <a:pt x="165" y="214"/>
                      <a:pt x="150" y="208"/>
                      <a:pt x="150" y="201"/>
                    </a:cubicBezTo>
                    <a:cubicBezTo>
                      <a:pt x="150" y="197"/>
                      <a:pt x="162" y="189"/>
                      <a:pt x="168" y="189"/>
                    </a:cubicBezTo>
                    <a:cubicBezTo>
                      <a:pt x="176" y="189"/>
                      <a:pt x="183" y="189"/>
                      <a:pt x="187" y="189"/>
                    </a:cubicBezTo>
                    <a:cubicBezTo>
                      <a:pt x="191" y="189"/>
                      <a:pt x="202" y="187"/>
                      <a:pt x="207" y="183"/>
                    </a:cubicBezTo>
                    <a:cubicBezTo>
                      <a:pt x="205" y="182"/>
                      <a:pt x="199" y="178"/>
                      <a:pt x="199" y="174"/>
                    </a:cubicBezTo>
                    <a:cubicBezTo>
                      <a:pt x="199" y="167"/>
                      <a:pt x="207" y="171"/>
                      <a:pt x="210" y="167"/>
                    </a:cubicBezTo>
                    <a:cubicBezTo>
                      <a:pt x="214" y="163"/>
                      <a:pt x="223" y="154"/>
                      <a:pt x="223" y="148"/>
                    </a:cubicBezTo>
                    <a:cubicBezTo>
                      <a:pt x="223" y="136"/>
                      <a:pt x="195" y="115"/>
                      <a:pt x="186" y="115"/>
                    </a:cubicBezTo>
                    <a:cubicBezTo>
                      <a:pt x="180" y="115"/>
                      <a:pt x="177" y="120"/>
                      <a:pt x="172" y="120"/>
                    </a:cubicBezTo>
                    <a:cubicBezTo>
                      <a:pt x="170" y="120"/>
                      <a:pt x="168" y="115"/>
                      <a:pt x="168" y="115"/>
                    </a:cubicBezTo>
                    <a:cubicBezTo>
                      <a:pt x="168" y="110"/>
                      <a:pt x="176" y="109"/>
                      <a:pt x="179" y="109"/>
                    </a:cubicBezTo>
                    <a:cubicBezTo>
                      <a:pt x="175" y="105"/>
                      <a:pt x="151" y="85"/>
                      <a:pt x="146" y="85"/>
                    </a:cubicBezTo>
                    <a:cubicBezTo>
                      <a:pt x="140" y="85"/>
                      <a:pt x="133" y="101"/>
                      <a:pt x="125" y="101"/>
                    </a:cubicBezTo>
                    <a:cubicBezTo>
                      <a:pt x="120" y="101"/>
                      <a:pt x="121" y="94"/>
                      <a:pt x="122" y="91"/>
                    </a:cubicBezTo>
                    <a:cubicBezTo>
                      <a:pt x="108" y="90"/>
                      <a:pt x="75" y="91"/>
                      <a:pt x="55" y="91"/>
                    </a:cubicBezTo>
                    <a:cubicBezTo>
                      <a:pt x="51" y="91"/>
                      <a:pt x="44" y="86"/>
                      <a:pt x="41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8" y="76"/>
                      <a:pt x="11" y="75"/>
                      <a:pt x="11" y="69"/>
                    </a:cubicBezTo>
                    <a:cubicBezTo>
                      <a:pt x="16" y="67"/>
                      <a:pt x="23" y="70"/>
                      <a:pt x="30" y="70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6" y="62"/>
                      <a:pt x="6" y="60"/>
                      <a:pt x="6" y="60"/>
                    </a:cubicBezTo>
                    <a:cubicBezTo>
                      <a:pt x="6" y="60"/>
                      <a:pt x="0" y="52"/>
                      <a:pt x="0" y="48"/>
                    </a:cubicBezTo>
                    <a:cubicBezTo>
                      <a:pt x="0" y="36"/>
                      <a:pt x="2" y="33"/>
                      <a:pt x="8" y="29"/>
                    </a:cubicBezTo>
                    <a:cubicBezTo>
                      <a:pt x="12" y="26"/>
                      <a:pt x="10" y="18"/>
                      <a:pt x="11" y="16"/>
                    </a:cubicBezTo>
                    <a:cubicBezTo>
                      <a:pt x="20" y="7"/>
                      <a:pt x="32" y="0"/>
                      <a:pt x="47" y="0"/>
                    </a:cubicBezTo>
                    <a:cubicBezTo>
                      <a:pt x="47" y="0"/>
                      <a:pt x="61" y="4"/>
                      <a:pt x="61" y="4"/>
                    </a:cubicBezTo>
                    <a:cubicBezTo>
                      <a:pt x="57" y="14"/>
                      <a:pt x="42" y="14"/>
                      <a:pt x="42" y="27"/>
                    </a:cubicBezTo>
                    <a:cubicBezTo>
                      <a:pt x="42" y="30"/>
                      <a:pt x="44" y="32"/>
                      <a:pt x="46" y="32"/>
                    </a:cubicBezTo>
                    <a:cubicBezTo>
                      <a:pt x="45" y="35"/>
                      <a:pt x="46" y="40"/>
                      <a:pt x="46" y="40"/>
                    </a:cubicBezTo>
                    <a:cubicBezTo>
                      <a:pt x="46" y="43"/>
                      <a:pt x="45" y="47"/>
                      <a:pt x="50" y="47"/>
                    </a:cubicBezTo>
                    <a:cubicBezTo>
                      <a:pt x="53" y="47"/>
                      <a:pt x="59" y="42"/>
                      <a:pt x="59" y="38"/>
                    </a:cubicBezTo>
                    <a:cubicBezTo>
                      <a:pt x="59" y="34"/>
                      <a:pt x="55" y="31"/>
                      <a:pt x="55" y="26"/>
                    </a:cubicBezTo>
                    <a:cubicBezTo>
                      <a:pt x="55" y="10"/>
                      <a:pt x="84" y="4"/>
                      <a:pt x="102" y="4"/>
                    </a:cubicBezTo>
                    <a:cubicBezTo>
                      <a:pt x="113" y="4"/>
                      <a:pt x="120" y="20"/>
                      <a:pt x="120" y="29"/>
                    </a:cubicBezTo>
                    <a:cubicBezTo>
                      <a:pt x="120" y="31"/>
                      <a:pt x="117" y="38"/>
                      <a:pt x="120" y="38"/>
                    </a:cubicBezTo>
                    <a:cubicBezTo>
                      <a:pt x="122" y="38"/>
                      <a:pt x="124" y="34"/>
                      <a:pt x="128" y="34"/>
                    </a:cubicBezTo>
                    <a:cubicBezTo>
                      <a:pt x="133" y="34"/>
                      <a:pt x="135" y="38"/>
                      <a:pt x="138" y="38"/>
                    </a:cubicBezTo>
                    <a:cubicBezTo>
                      <a:pt x="146" y="38"/>
                      <a:pt x="148" y="27"/>
                      <a:pt x="156" y="27"/>
                    </a:cubicBezTo>
                    <a:cubicBezTo>
                      <a:pt x="165" y="27"/>
                      <a:pt x="183" y="30"/>
                      <a:pt x="189" y="34"/>
                    </a:cubicBezTo>
                    <a:cubicBezTo>
                      <a:pt x="199" y="41"/>
                      <a:pt x="202" y="56"/>
                      <a:pt x="217" y="56"/>
                    </a:cubicBezTo>
                    <a:cubicBezTo>
                      <a:pt x="223" y="56"/>
                      <a:pt x="224" y="56"/>
                      <a:pt x="228" y="56"/>
                    </a:cubicBezTo>
                    <a:cubicBezTo>
                      <a:pt x="232" y="56"/>
                      <a:pt x="243" y="57"/>
                      <a:pt x="242" y="65"/>
                    </a:cubicBezTo>
                    <a:cubicBezTo>
                      <a:pt x="254" y="69"/>
                      <a:pt x="261" y="76"/>
                      <a:pt x="273" y="77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6" y="85"/>
                      <a:pt x="281" y="85"/>
                      <a:pt x="281" y="85"/>
                    </a:cubicBezTo>
                    <a:cubicBezTo>
                      <a:pt x="287" y="85"/>
                      <a:pt x="290" y="89"/>
                      <a:pt x="293" y="95"/>
                    </a:cubicBezTo>
                    <a:cubicBezTo>
                      <a:pt x="287" y="96"/>
                      <a:pt x="281" y="96"/>
                      <a:pt x="277" y="101"/>
                    </a:cubicBezTo>
                    <a:cubicBezTo>
                      <a:pt x="285" y="102"/>
                      <a:pt x="287" y="102"/>
                      <a:pt x="291" y="102"/>
                    </a:cubicBezTo>
                    <a:cubicBezTo>
                      <a:pt x="293" y="102"/>
                      <a:pt x="296" y="103"/>
                      <a:pt x="297" y="106"/>
                    </a:cubicBezTo>
                    <a:cubicBezTo>
                      <a:pt x="290" y="110"/>
                      <a:pt x="287" y="110"/>
                      <a:pt x="283" y="116"/>
                    </a:cubicBezTo>
                    <a:cubicBezTo>
                      <a:pt x="287" y="118"/>
                      <a:pt x="289" y="120"/>
                      <a:pt x="295" y="120"/>
                    </a:cubicBezTo>
                    <a:cubicBezTo>
                      <a:pt x="296" y="130"/>
                      <a:pt x="308" y="134"/>
                      <a:pt x="317" y="135"/>
                    </a:cubicBezTo>
                    <a:cubicBezTo>
                      <a:pt x="318" y="143"/>
                      <a:pt x="320" y="151"/>
                      <a:pt x="327" y="151"/>
                    </a:cubicBezTo>
                    <a:cubicBezTo>
                      <a:pt x="337" y="151"/>
                      <a:pt x="339" y="145"/>
                      <a:pt x="342" y="153"/>
                    </a:cubicBezTo>
                    <a:cubicBezTo>
                      <a:pt x="344" y="155"/>
                      <a:pt x="348" y="155"/>
                      <a:pt x="350" y="155"/>
                    </a:cubicBezTo>
                    <a:cubicBezTo>
                      <a:pt x="359" y="155"/>
                      <a:pt x="362" y="158"/>
                      <a:pt x="362" y="165"/>
                    </a:cubicBezTo>
                    <a:cubicBezTo>
                      <a:pt x="362" y="171"/>
                      <a:pt x="355" y="173"/>
                      <a:pt x="349" y="173"/>
                    </a:cubicBezTo>
                    <a:cubicBezTo>
                      <a:pt x="349" y="178"/>
                      <a:pt x="349" y="176"/>
                      <a:pt x="349" y="178"/>
                    </a:cubicBezTo>
                    <a:cubicBezTo>
                      <a:pt x="349" y="180"/>
                      <a:pt x="348" y="184"/>
                      <a:pt x="339" y="18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17" name="Freeform 85">
                <a:extLst>
                  <a:ext uri="{FF2B5EF4-FFF2-40B4-BE49-F238E27FC236}">
                    <a16:creationId xmlns:a16="http://schemas.microsoft.com/office/drawing/2014/main" id="{5FB32599-FEB7-44B9-A81D-9E798FF7BC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400" y="1635125"/>
                <a:ext cx="14288" cy="12700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9">
                    <a:moveTo>
                      <a:pt x="10" y="6"/>
                    </a:moveTo>
                    <a:cubicBezTo>
                      <a:pt x="6" y="9"/>
                      <a:pt x="5" y="9"/>
                      <a:pt x="0" y="6"/>
                    </a:cubicBezTo>
                    <a:cubicBezTo>
                      <a:pt x="5" y="0"/>
                      <a:pt x="5" y="3"/>
                      <a:pt x="10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39" name="Freeform 86">
                <a:extLst>
                  <a:ext uri="{FF2B5EF4-FFF2-40B4-BE49-F238E27FC236}">
                    <a16:creationId xmlns:a16="http://schemas.microsoft.com/office/drawing/2014/main" id="{1FE6CC50-E3A4-4210-A817-5F27D7115A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975" y="1568450"/>
                <a:ext cx="12700" cy="12700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9" y="9"/>
                  </a:cxn>
                  <a:cxn ang="0">
                    <a:pos x="1" y="2"/>
                  </a:cxn>
                </a:cxnLst>
                <a:rect l="0" t="0" r="r" b="b"/>
                <a:pathLst>
                  <a:path w="9" h="9">
                    <a:moveTo>
                      <a:pt x="1" y="2"/>
                    </a:moveTo>
                    <a:cubicBezTo>
                      <a:pt x="6" y="0"/>
                      <a:pt x="6" y="5"/>
                      <a:pt x="9" y="9"/>
                    </a:cubicBezTo>
                    <a:cubicBezTo>
                      <a:pt x="4" y="9"/>
                      <a:pt x="0" y="5"/>
                      <a:pt x="1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40" name="Freeform 87">
                <a:extLst>
                  <a:ext uri="{FF2B5EF4-FFF2-40B4-BE49-F238E27FC236}">
                    <a16:creationId xmlns:a16="http://schemas.microsoft.com/office/drawing/2014/main" id="{B825B6CC-F0A1-4134-8FF1-D4CDB0620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985838"/>
                <a:ext cx="514350" cy="269875"/>
              </a:xfrm>
              <a:custGeom>
                <a:avLst/>
                <a:gdLst/>
                <a:ahLst/>
                <a:cxnLst>
                  <a:cxn ang="0">
                    <a:pos x="307" y="16"/>
                  </a:cxn>
                  <a:cxn ang="0">
                    <a:pos x="350" y="9"/>
                  </a:cxn>
                  <a:cxn ang="0">
                    <a:pos x="386" y="28"/>
                  </a:cxn>
                  <a:cxn ang="0">
                    <a:pos x="313" y="51"/>
                  </a:cxn>
                  <a:cxn ang="0">
                    <a:pos x="295" y="74"/>
                  </a:cxn>
                  <a:cxn ang="0">
                    <a:pos x="231" y="108"/>
                  </a:cxn>
                  <a:cxn ang="0">
                    <a:pos x="216" y="118"/>
                  </a:cxn>
                  <a:cxn ang="0">
                    <a:pos x="216" y="137"/>
                  </a:cxn>
                  <a:cxn ang="0">
                    <a:pos x="174" y="157"/>
                  </a:cxn>
                  <a:cxn ang="0">
                    <a:pos x="158" y="184"/>
                  </a:cxn>
                  <a:cxn ang="0">
                    <a:pos x="176" y="188"/>
                  </a:cxn>
                  <a:cxn ang="0">
                    <a:pos x="126" y="197"/>
                  </a:cxn>
                  <a:cxn ang="0">
                    <a:pos x="80" y="201"/>
                  </a:cxn>
                  <a:cxn ang="0">
                    <a:pos x="33" y="197"/>
                  </a:cxn>
                  <a:cxn ang="0">
                    <a:pos x="60" y="176"/>
                  </a:cxn>
                  <a:cxn ang="0">
                    <a:pos x="57" y="158"/>
                  </a:cxn>
                  <a:cxn ang="0">
                    <a:pos x="92" y="170"/>
                  </a:cxn>
                  <a:cxn ang="0">
                    <a:pos x="66" y="148"/>
                  </a:cxn>
                  <a:cxn ang="0">
                    <a:pos x="55" y="151"/>
                  </a:cxn>
                  <a:cxn ang="0">
                    <a:pos x="68" y="131"/>
                  </a:cxn>
                  <a:cxn ang="0">
                    <a:pos x="62" y="97"/>
                  </a:cxn>
                  <a:cxn ang="0">
                    <a:pos x="67" y="89"/>
                  </a:cxn>
                  <a:cxn ang="0">
                    <a:pos x="97" y="90"/>
                  </a:cxn>
                  <a:cxn ang="0">
                    <a:pos x="108" y="91"/>
                  </a:cxn>
                  <a:cxn ang="0">
                    <a:pos x="133" y="86"/>
                  </a:cxn>
                  <a:cxn ang="0">
                    <a:pos x="147" y="74"/>
                  </a:cxn>
                  <a:cxn ang="0">
                    <a:pos x="99" y="81"/>
                  </a:cxn>
                  <a:cxn ang="0">
                    <a:pos x="72" y="76"/>
                  </a:cxn>
                  <a:cxn ang="0">
                    <a:pos x="57" y="81"/>
                  </a:cxn>
                  <a:cxn ang="0">
                    <a:pos x="44" y="67"/>
                  </a:cxn>
                  <a:cxn ang="0">
                    <a:pos x="51" y="53"/>
                  </a:cxn>
                  <a:cxn ang="0">
                    <a:pos x="25" y="60"/>
                  </a:cxn>
                  <a:cxn ang="0">
                    <a:pos x="29" y="49"/>
                  </a:cxn>
                  <a:cxn ang="0">
                    <a:pos x="9" y="52"/>
                  </a:cxn>
                  <a:cxn ang="0">
                    <a:pos x="44" y="36"/>
                  </a:cxn>
                  <a:cxn ang="0">
                    <a:pos x="57" y="32"/>
                  </a:cxn>
                  <a:cxn ang="0">
                    <a:pos x="104" y="32"/>
                  </a:cxn>
                  <a:cxn ang="0">
                    <a:pos x="135" y="11"/>
                  </a:cxn>
                  <a:cxn ang="0">
                    <a:pos x="196" y="6"/>
                  </a:cxn>
                  <a:cxn ang="0">
                    <a:pos x="218" y="8"/>
                  </a:cxn>
                  <a:cxn ang="0">
                    <a:pos x="245" y="3"/>
                  </a:cxn>
                  <a:cxn ang="0">
                    <a:pos x="315" y="11"/>
                  </a:cxn>
                </a:cxnLst>
                <a:rect l="0" t="0" r="r" b="b"/>
                <a:pathLst>
                  <a:path w="386" h="203">
                    <a:moveTo>
                      <a:pt x="315" y="11"/>
                    </a:moveTo>
                    <a:cubicBezTo>
                      <a:pt x="312" y="14"/>
                      <a:pt x="310" y="15"/>
                      <a:pt x="307" y="16"/>
                    </a:cubicBezTo>
                    <a:cubicBezTo>
                      <a:pt x="342" y="6"/>
                      <a:pt x="342" y="6"/>
                      <a:pt x="342" y="6"/>
                    </a:cubicBezTo>
                    <a:cubicBezTo>
                      <a:pt x="345" y="7"/>
                      <a:pt x="347" y="8"/>
                      <a:pt x="350" y="9"/>
                    </a:cubicBezTo>
                    <a:cubicBezTo>
                      <a:pt x="355" y="11"/>
                      <a:pt x="355" y="14"/>
                      <a:pt x="358" y="17"/>
                    </a:cubicBezTo>
                    <a:cubicBezTo>
                      <a:pt x="363" y="22"/>
                      <a:pt x="386" y="20"/>
                      <a:pt x="386" y="28"/>
                    </a:cubicBezTo>
                    <a:cubicBezTo>
                      <a:pt x="386" y="33"/>
                      <a:pt x="378" y="32"/>
                      <a:pt x="375" y="34"/>
                    </a:cubicBezTo>
                    <a:cubicBezTo>
                      <a:pt x="358" y="48"/>
                      <a:pt x="336" y="40"/>
                      <a:pt x="313" y="51"/>
                    </a:cubicBezTo>
                    <a:cubicBezTo>
                      <a:pt x="317" y="56"/>
                      <a:pt x="335" y="52"/>
                      <a:pt x="346" y="52"/>
                    </a:cubicBezTo>
                    <a:cubicBezTo>
                      <a:pt x="336" y="63"/>
                      <a:pt x="311" y="69"/>
                      <a:pt x="295" y="74"/>
                    </a:cubicBezTo>
                    <a:cubicBezTo>
                      <a:pt x="277" y="80"/>
                      <a:pt x="267" y="97"/>
                      <a:pt x="254" y="107"/>
                    </a:cubicBezTo>
                    <a:cubicBezTo>
                      <a:pt x="248" y="112"/>
                      <a:pt x="238" y="106"/>
                      <a:pt x="231" y="108"/>
                    </a:cubicBezTo>
                    <a:cubicBezTo>
                      <a:pt x="221" y="112"/>
                      <a:pt x="210" y="112"/>
                      <a:pt x="203" y="118"/>
                    </a:cubicBezTo>
                    <a:cubicBezTo>
                      <a:pt x="216" y="118"/>
                      <a:pt x="216" y="118"/>
                      <a:pt x="216" y="118"/>
                    </a:cubicBezTo>
                    <a:cubicBezTo>
                      <a:pt x="217" y="128"/>
                      <a:pt x="211" y="127"/>
                      <a:pt x="203" y="126"/>
                    </a:cubicBezTo>
                    <a:cubicBezTo>
                      <a:pt x="208" y="129"/>
                      <a:pt x="213" y="131"/>
                      <a:pt x="216" y="137"/>
                    </a:cubicBezTo>
                    <a:cubicBezTo>
                      <a:pt x="206" y="141"/>
                      <a:pt x="203" y="152"/>
                      <a:pt x="196" y="157"/>
                    </a:cubicBezTo>
                    <a:cubicBezTo>
                      <a:pt x="177" y="157"/>
                      <a:pt x="177" y="157"/>
                      <a:pt x="174" y="157"/>
                    </a:cubicBezTo>
                    <a:cubicBezTo>
                      <a:pt x="175" y="160"/>
                      <a:pt x="177" y="161"/>
                      <a:pt x="177" y="164"/>
                    </a:cubicBezTo>
                    <a:cubicBezTo>
                      <a:pt x="177" y="178"/>
                      <a:pt x="158" y="169"/>
                      <a:pt x="158" y="184"/>
                    </a:cubicBezTo>
                    <a:cubicBezTo>
                      <a:pt x="165" y="184"/>
                      <a:pt x="166" y="184"/>
                      <a:pt x="169" y="184"/>
                    </a:cubicBezTo>
                    <a:cubicBezTo>
                      <a:pt x="171" y="184"/>
                      <a:pt x="176" y="184"/>
                      <a:pt x="176" y="188"/>
                    </a:cubicBezTo>
                    <a:cubicBezTo>
                      <a:pt x="176" y="195"/>
                      <a:pt x="151" y="203"/>
                      <a:pt x="141" y="203"/>
                    </a:cubicBezTo>
                    <a:cubicBezTo>
                      <a:pt x="131" y="203"/>
                      <a:pt x="135" y="197"/>
                      <a:pt x="126" y="197"/>
                    </a:cubicBezTo>
                    <a:cubicBezTo>
                      <a:pt x="113" y="197"/>
                      <a:pt x="104" y="197"/>
                      <a:pt x="93" y="197"/>
                    </a:cubicBezTo>
                    <a:cubicBezTo>
                      <a:pt x="89" y="197"/>
                      <a:pt x="86" y="201"/>
                      <a:pt x="80" y="201"/>
                    </a:cubicBezTo>
                    <a:cubicBezTo>
                      <a:pt x="65" y="201"/>
                      <a:pt x="53" y="197"/>
                      <a:pt x="38" y="192"/>
                    </a:cubicBezTo>
                    <a:cubicBezTo>
                      <a:pt x="37" y="194"/>
                      <a:pt x="35" y="197"/>
                      <a:pt x="33" y="197"/>
                    </a:cubicBezTo>
                    <a:cubicBezTo>
                      <a:pt x="29" y="197"/>
                      <a:pt x="28" y="194"/>
                      <a:pt x="28" y="193"/>
                    </a:cubicBezTo>
                    <a:cubicBezTo>
                      <a:pt x="28" y="176"/>
                      <a:pt x="51" y="182"/>
                      <a:pt x="60" y="176"/>
                    </a:cubicBezTo>
                    <a:cubicBezTo>
                      <a:pt x="55" y="172"/>
                      <a:pt x="46" y="170"/>
                      <a:pt x="46" y="162"/>
                    </a:cubicBezTo>
                    <a:cubicBezTo>
                      <a:pt x="46" y="156"/>
                      <a:pt x="52" y="158"/>
                      <a:pt x="57" y="158"/>
                    </a:cubicBezTo>
                    <a:cubicBezTo>
                      <a:pt x="71" y="158"/>
                      <a:pt x="76" y="165"/>
                      <a:pt x="84" y="170"/>
                    </a:cubicBezTo>
                    <a:cubicBezTo>
                      <a:pt x="92" y="170"/>
                      <a:pt x="92" y="170"/>
                      <a:pt x="92" y="170"/>
                    </a:cubicBezTo>
                    <a:cubicBezTo>
                      <a:pt x="86" y="164"/>
                      <a:pt x="72" y="159"/>
                      <a:pt x="72" y="148"/>
                    </a:cubicBezTo>
                    <a:cubicBezTo>
                      <a:pt x="66" y="148"/>
                      <a:pt x="66" y="148"/>
                      <a:pt x="66" y="148"/>
                    </a:cubicBezTo>
                    <a:cubicBezTo>
                      <a:pt x="63" y="149"/>
                      <a:pt x="63" y="149"/>
                      <a:pt x="61" y="151"/>
                    </a:cubicBezTo>
                    <a:cubicBezTo>
                      <a:pt x="55" y="151"/>
                      <a:pt x="55" y="151"/>
                      <a:pt x="55" y="151"/>
                    </a:cubicBezTo>
                    <a:cubicBezTo>
                      <a:pt x="55" y="146"/>
                      <a:pt x="55" y="146"/>
                      <a:pt x="55" y="146"/>
                    </a:cubicBezTo>
                    <a:cubicBezTo>
                      <a:pt x="58" y="138"/>
                      <a:pt x="61" y="134"/>
                      <a:pt x="68" y="131"/>
                    </a:cubicBezTo>
                    <a:cubicBezTo>
                      <a:pt x="79" y="128"/>
                      <a:pt x="92" y="132"/>
                      <a:pt x="92" y="119"/>
                    </a:cubicBezTo>
                    <a:cubicBezTo>
                      <a:pt x="92" y="105"/>
                      <a:pt x="62" y="105"/>
                      <a:pt x="62" y="97"/>
                    </a:cubicBezTo>
                    <a:cubicBezTo>
                      <a:pt x="62" y="93"/>
                      <a:pt x="69" y="94"/>
                      <a:pt x="73" y="94"/>
                    </a:cubicBezTo>
                    <a:cubicBezTo>
                      <a:pt x="68" y="94"/>
                      <a:pt x="67" y="92"/>
                      <a:pt x="67" y="89"/>
                    </a:cubicBezTo>
                    <a:cubicBezTo>
                      <a:pt x="69" y="88"/>
                      <a:pt x="71" y="89"/>
                      <a:pt x="73" y="89"/>
                    </a:cubicBezTo>
                    <a:cubicBezTo>
                      <a:pt x="78" y="89"/>
                      <a:pt x="88" y="87"/>
                      <a:pt x="97" y="90"/>
                    </a:cubicBezTo>
                    <a:cubicBezTo>
                      <a:pt x="108" y="93"/>
                      <a:pt x="112" y="106"/>
                      <a:pt x="124" y="104"/>
                    </a:cubicBezTo>
                    <a:cubicBezTo>
                      <a:pt x="122" y="102"/>
                      <a:pt x="108" y="93"/>
                      <a:pt x="108" y="91"/>
                    </a:cubicBezTo>
                    <a:cubicBezTo>
                      <a:pt x="108" y="89"/>
                      <a:pt x="110" y="88"/>
                      <a:pt x="111" y="86"/>
                    </a:cubicBezTo>
                    <a:cubicBezTo>
                      <a:pt x="133" y="86"/>
                      <a:pt x="133" y="86"/>
                      <a:pt x="133" y="86"/>
                    </a:cubicBezTo>
                    <a:cubicBezTo>
                      <a:pt x="141" y="83"/>
                      <a:pt x="149" y="81"/>
                      <a:pt x="154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38" y="81"/>
                      <a:pt x="128" y="84"/>
                      <a:pt x="114" y="84"/>
                    </a:cubicBezTo>
                    <a:cubicBezTo>
                      <a:pt x="106" y="84"/>
                      <a:pt x="103" y="81"/>
                      <a:pt x="99" y="81"/>
                    </a:cubicBezTo>
                    <a:cubicBezTo>
                      <a:pt x="95" y="81"/>
                      <a:pt x="93" y="85"/>
                      <a:pt x="90" y="85"/>
                    </a:cubicBezTo>
                    <a:cubicBezTo>
                      <a:pt x="81" y="85"/>
                      <a:pt x="70" y="82"/>
                      <a:pt x="72" y="76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3" y="78"/>
                      <a:pt x="61" y="81"/>
                      <a:pt x="57" y="81"/>
                    </a:cubicBezTo>
                    <a:cubicBezTo>
                      <a:pt x="48" y="81"/>
                      <a:pt x="36" y="75"/>
                      <a:pt x="33" y="71"/>
                    </a:cubicBezTo>
                    <a:cubicBezTo>
                      <a:pt x="36" y="69"/>
                      <a:pt x="39" y="67"/>
                      <a:pt x="44" y="67"/>
                    </a:cubicBezTo>
                    <a:cubicBezTo>
                      <a:pt x="36" y="67"/>
                      <a:pt x="27" y="66"/>
                      <a:pt x="24" y="67"/>
                    </a:cubicBezTo>
                    <a:cubicBezTo>
                      <a:pt x="29" y="55"/>
                      <a:pt x="40" y="56"/>
                      <a:pt x="51" y="53"/>
                    </a:cubicBezTo>
                    <a:cubicBezTo>
                      <a:pt x="47" y="52"/>
                      <a:pt x="46" y="52"/>
                      <a:pt x="42" y="52"/>
                    </a:cubicBezTo>
                    <a:cubicBezTo>
                      <a:pt x="33" y="52"/>
                      <a:pt x="33" y="60"/>
                      <a:pt x="25" y="60"/>
                    </a:cubicBezTo>
                    <a:cubicBezTo>
                      <a:pt x="22" y="60"/>
                      <a:pt x="18" y="57"/>
                      <a:pt x="17" y="56"/>
                    </a:cubicBezTo>
                    <a:cubicBezTo>
                      <a:pt x="21" y="52"/>
                      <a:pt x="24" y="51"/>
                      <a:pt x="29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3" y="50"/>
                      <a:pt x="11" y="51"/>
                      <a:pt x="9" y="52"/>
                    </a:cubicBezTo>
                    <a:cubicBezTo>
                      <a:pt x="7" y="52"/>
                      <a:pt x="2" y="52"/>
                      <a:pt x="0" y="52"/>
                    </a:cubicBezTo>
                    <a:cubicBezTo>
                      <a:pt x="2" y="41"/>
                      <a:pt x="31" y="36"/>
                      <a:pt x="44" y="36"/>
                    </a:cubicBezTo>
                    <a:cubicBezTo>
                      <a:pt x="49" y="36"/>
                      <a:pt x="52" y="36"/>
                      <a:pt x="53" y="36"/>
                    </a:cubicBezTo>
                    <a:cubicBezTo>
                      <a:pt x="55" y="36"/>
                      <a:pt x="57" y="34"/>
                      <a:pt x="57" y="32"/>
                    </a:cubicBezTo>
                    <a:cubicBezTo>
                      <a:pt x="71" y="32"/>
                      <a:pt x="65" y="22"/>
                      <a:pt x="74" y="22"/>
                    </a:cubicBezTo>
                    <a:cubicBezTo>
                      <a:pt x="83" y="22"/>
                      <a:pt x="100" y="31"/>
                      <a:pt x="104" y="32"/>
                    </a:cubicBezTo>
                    <a:cubicBezTo>
                      <a:pt x="108" y="22"/>
                      <a:pt x="113" y="12"/>
                      <a:pt x="126" y="12"/>
                    </a:cubicBezTo>
                    <a:cubicBezTo>
                      <a:pt x="134" y="12"/>
                      <a:pt x="129" y="16"/>
                      <a:pt x="135" y="11"/>
                    </a:cubicBezTo>
                    <a:cubicBezTo>
                      <a:pt x="137" y="7"/>
                      <a:pt x="141" y="6"/>
                      <a:pt x="145" y="6"/>
                    </a:cubicBezTo>
                    <a:cubicBezTo>
                      <a:pt x="168" y="6"/>
                      <a:pt x="173" y="6"/>
                      <a:pt x="196" y="6"/>
                    </a:cubicBezTo>
                    <a:cubicBezTo>
                      <a:pt x="197" y="4"/>
                      <a:pt x="199" y="3"/>
                      <a:pt x="201" y="3"/>
                    </a:cubicBezTo>
                    <a:cubicBezTo>
                      <a:pt x="209" y="3"/>
                      <a:pt x="211" y="8"/>
                      <a:pt x="218" y="8"/>
                    </a:cubicBezTo>
                    <a:cubicBezTo>
                      <a:pt x="224" y="8"/>
                      <a:pt x="226" y="0"/>
                      <a:pt x="232" y="0"/>
                    </a:cubicBezTo>
                    <a:cubicBezTo>
                      <a:pt x="239" y="0"/>
                      <a:pt x="241" y="3"/>
                      <a:pt x="245" y="3"/>
                    </a:cubicBezTo>
                    <a:cubicBezTo>
                      <a:pt x="250" y="3"/>
                      <a:pt x="253" y="3"/>
                      <a:pt x="258" y="3"/>
                    </a:cubicBezTo>
                    <a:cubicBezTo>
                      <a:pt x="268" y="3"/>
                      <a:pt x="306" y="2"/>
                      <a:pt x="315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41" name="Freeform 88">
                <a:extLst>
                  <a:ext uri="{FF2B5EF4-FFF2-40B4-BE49-F238E27FC236}">
                    <a16:creationId xmlns:a16="http://schemas.microsoft.com/office/drawing/2014/main" id="{A40E145E-CB1D-4583-B872-294E55E59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0238" y="960438"/>
                <a:ext cx="1006475" cy="765175"/>
              </a:xfrm>
              <a:custGeom>
                <a:avLst/>
                <a:gdLst/>
                <a:ahLst/>
                <a:cxnLst>
                  <a:cxn ang="0">
                    <a:pos x="280" y="372"/>
                  </a:cxn>
                  <a:cxn ang="0">
                    <a:pos x="267" y="360"/>
                  </a:cxn>
                  <a:cxn ang="0">
                    <a:pos x="228" y="336"/>
                  </a:cxn>
                  <a:cxn ang="0">
                    <a:pos x="215" y="302"/>
                  </a:cxn>
                  <a:cxn ang="0">
                    <a:pos x="109" y="219"/>
                  </a:cxn>
                  <a:cxn ang="0">
                    <a:pos x="73" y="223"/>
                  </a:cxn>
                  <a:cxn ang="0">
                    <a:pos x="43" y="217"/>
                  </a:cxn>
                  <a:cxn ang="0">
                    <a:pos x="19" y="202"/>
                  </a:cxn>
                  <a:cxn ang="0">
                    <a:pos x="51" y="190"/>
                  </a:cxn>
                  <a:cxn ang="0">
                    <a:pos x="64" y="180"/>
                  </a:cxn>
                  <a:cxn ang="0">
                    <a:pos x="0" y="166"/>
                  </a:cxn>
                  <a:cxn ang="0">
                    <a:pos x="84" y="141"/>
                  </a:cxn>
                  <a:cxn ang="0">
                    <a:pos x="72" y="102"/>
                  </a:cxn>
                  <a:cxn ang="0">
                    <a:pos x="144" y="59"/>
                  </a:cxn>
                  <a:cxn ang="0">
                    <a:pos x="237" y="56"/>
                  </a:cxn>
                  <a:cxn ang="0">
                    <a:pos x="260" y="53"/>
                  </a:cxn>
                  <a:cxn ang="0">
                    <a:pos x="274" y="38"/>
                  </a:cxn>
                  <a:cxn ang="0">
                    <a:pos x="309" y="36"/>
                  </a:cxn>
                  <a:cxn ang="0">
                    <a:pos x="355" y="15"/>
                  </a:cxn>
                  <a:cxn ang="0">
                    <a:pos x="391" y="13"/>
                  </a:cxn>
                  <a:cxn ang="0">
                    <a:pos x="534" y="0"/>
                  </a:cxn>
                  <a:cxn ang="0">
                    <a:pos x="594" y="48"/>
                  </a:cxn>
                  <a:cxn ang="0">
                    <a:pos x="570" y="75"/>
                  </a:cxn>
                  <a:cxn ang="0">
                    <a:pos x="603" y="102"/>
                  </a:cxn>
                  <a:cxn ang="0">
                    <a:pos x="684" y="66"/>
                  </a:cxn>
                  <a:cxn ang="0">
                    <a:pos x="730" y="51"/>
                  </a:cxn>
                  <a:cxn ang="0">
                    <a:pos x="702" y="94"/>
                  </a:cxn>
                  <a:cxn ang="0">
                    <a:pos x="691" y="114"/>
                  </a:cxn>
                  <a:cxn ang="0">
                    <a:pos x="654" y="150"/>
                  </a:cxn>
                  <a:cxn ang="0">
                    <a:pos x="677" y="178"/>
                  </a:cxn>
                  <a:cxn ang="0">
                    <a:pos x="657" y="202"/>
                  </a:cxn>
                  <a:cxn ang="0">
                    <a:pos x="669" y="236"/>
                  </a:cxn>
                  <a:cxn ang="0">
                    <a:pos x="673" y="260"/>
                  </a:cxn>
                  <a:cxn ang="0">
                    <a:pos x="633" y="295"/>
                  </a:cxn>
                  <a:cxn ang="0">
                    <a:pos x="637" y="305"/>
                  </a:cxn>
                  <a:cxn ang="0">
                    <a:pos x="601" y="297"/>
                  </a:cxn>
                  <a:cxn ang="0">
                    <a:pos x="633" y="358"/>
                  </a:cxn>
                  <a:cxn ang="0">
                    <a:pos x="596" y="347"/>
                  </a:cxn>
                  <a:cxn ang="0">
                    <a:pos x="616" y="375"/>
                  </a:cxn>
                  <a:cxn ang="0">
                    <a:pos x="518" y="408"/>
                  </a:cxn>
                  <a:cxn ang="0">
                    <a:pos x="483" y="445"/>
                  </a:cxn>
                  <a:cxn ang="0">
                    <a:pos x="443" y="449"/>
                  </a:cxn>
                  <a:cxn ang="0">
                    <a:pos x="402" y="485"/>
                  </a:cxn>
                  <a:cxn ang="0">
                    <a:pos x="384" y="523"/>
                  </a:cxn>
                  <a:cxn ang="0">
                    <a:pos x="362" y="571"/>
                  </a:cxn>
                  <a:cxn ang="0">
                    <a:pos x="313" y="560"/>
                  </a:cxn>
                  <a:cxn ang="0">
                    <a:pos x="270" y="499"/>
                  </a:cxn>
                  <a:cxn ang="0">
                    <a:pos x="256" y="475"/>
                  </a:cxn>
                  <a:cxn ang="0">
                    <a:pos x="237" y="438"/>
                  </a:cxn>
                  <a:cxn ang="0">
                    <a:pos x="255" y="403"/>
                  </a:cxn>
                </a:cxnLst>
                <a:rect l="0" t="0" r="r" b="b"/>
                <a:pathLst>
                  <a:path w="756" h="575">
                    <a:moveTo>
                      <a:pt x="255" y="403"/>
                    </a:moveTo>
                    <a:cubicBezTo>
                      <a:pt x="261" y="400"/>
                      <a:pt x="261" y="400"/>
                      <a:pt x="267" y="402"/>
                    </a:cubicBezTo>
                    <a:cubicBezTo>
                      <a:pt x="270" y="389"/>
                      <a:pt x="276" y="385"/>
                      <a:pt x="280" y="372"/>
                    </a:cubicBezTo>
                    <a:cubicBezTo>
                      <a:pt x="266" y="368"/>
                      <a:pt x="234" y="366"/>
                      <a:pt x="233" y="353"/>
                    </a:cubicBezTo>
                    <a:cubicBezTo>
                      <a:pt x="237" y="352"/>
                      <a:pt x="236" y="353"/>
                      <a:pt x="240" y="353"/>
                    </a:cubicBezTo>
                    <a:cubicBezTo>
                      <a:pt x="250" y="353"/>
                      <a:pt x="256" y="360"/>
                      <a:pt x="267" y="360"/>
                    </a:cubicBezTo>
                    <a:cubicBezTo>
                      <a:pt x="271" y="360"/>
                      <a:pt x="271" y="356"/>
                      <a:pt x="271" y="353"/>
                    </a:cubicBezTo>
                    <a:cubicBezTo>
                      <a:pt x="258" y="349"/>
                      <a:pt x="254" y="328"/>
                      <a:pt x="239" y="328"/>
                    </a:cubicBezTo>
                    <a:cubicBezTo>
                      <a:pt x="235" y="328"/>
                      <a:pt x="234" y="336"/>
                      <a:pt x="228" y="336"/>
                    </a:cubicBezTo>
                    <a:cubicBezTo>
                      <a:pt x="220" y="336"/>
                      <a:pt x="216" y="335"/>
                      <a:pt x="216" y="328"/>
                    </a:cubicBezTo>
                    <a:cubicBezTo>
                      <a:pt x="216" y="318"/>
                      <a:pt x="226" y="319"/>
                      <a:pt x="226" y="309"/>
                    </a:cubicBezTo>
                    <a:cubicBezTo>
                      <a:pt x="226" y="303"/>
                      <a:pt x="219" y="302"/>
                      <a:pt x="215" y="302"/>
                    </a:cubicBezTo>
                    <a:cubicBezTo>
                      <a:pt x="215" y="295"/>
                      <a:pt x="215" y="295"/>
                      <a:pt x="215" y="295"/>
                    </a:cubicBezTo>
                    <a:cubicBezTo>
                      <a:pt x="203" y="257"/>
                      <a:pt x="172" y="219"/>
                      <a:pt x="122" y="219"/>
                    </a:cubicBezTo>
                    <a:cubicBezTo>
                      <a:pt x="115" y="219"/>
                      <a:pt x="113" y="219"/>
                      <a:pt x="109" y="219"/>
                    </a:cubicBezTo>
                    <a:cubicBezTo>
                      <a:pt x="103" y="219"/>
                      <a:pt x="101" y="224"/>
                      <a:pt x="95" y="224"/>
                    </a:cubicBezTo>
                    <a:cubicBezTo>
                      <a:pt x="91" y="224"/>
                      <a:pt x="87" y="221"/>
                      <a:pt x="82" y="221"/>
                    </a:cubicBezTo>
                    <a:cubicBezTo>
                      <a:pt x="77" y="221"/>
                      <a:pt x="75" y="222"/>
                      <a:pt x="73" y="223"/>
                    </a:cubicBezTo>
                    <a:cubicBezTo>
                      <a:pt x="74" y="224"/>
                      <a:pt x="76" y="226"/>
                      <a:pt x="77" y="226"/>
                    </a:cubicBezTo>
                    <a:cubicBezTo>
                      <a:pt x="75" y="229"/>
                      <a:pt x="75" y="228"/>
                      <a:pt x="72" y="228"/>
                    </a:cubicBezTo>
                    <a:cubicBezTo>
                      <a:pt x="62" y="228"/>
                      <a:pt x="48" y="224"/>
                      <a:pt x="43" y="217"/>
                    </a:cubicBezTo>
                    <a:cubicBezTo>
                      <a:pt x="47" y="214"/>
                      <a:pt x="50" y="214"/>
                      <a:pt x="52" y="210"/>
                    </a:cubicBezTo>
                    <a:cubicBezTo>
                      <a:pt x="45" y="207"/>
                      <a:pt x="39" y="202"/>
                      <a:pt x="34" y="202"/>
                    </a:cubicBezTo>
                    <a:cubicBezTo>
                      <a:pt x="24" y="202"/>
                      <a:pt x="27" y="206"/>
                      <a:pt x="19" y="202"/>
                    </a:cubicBezTo>
                    <a:cubicBezTo>
                      <a:pt x="19" y="196"/>
                      <a:pt x="28" y="194"/>
                      <a:pt x="32" y="194"/>
                    </a:cubicBezTo>
                    <a:cubicBezTo>
                      <a:pt x="37" y="194"/>
                      <a:pt x="40" y="194"/>
                      <a:pt x="43" y="194"/>
                    </a:cubicBezTo>
                    <a:cubicBezTo>
                      <a:pt x="47" y="194"/>
                      <a:pt x="49" y="193"/>
                      <a:pt x="51" y="190"/>
                    </a:cubicBezTo>
                    <a:cubicBezTo>
                      <a:pt x="76" y="190"/>
                      <a:pt x="76" y="190"/>
                      <a:pt x="76" y="190"/>
                    </a:cubicBezTo>
                    <a:cubicBezTo>
                      <a:pt x="80" y="187"/>
                      <a:pt x="80" y="185"/>
                      <a:pt x="82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63" y="183"/>
                      <a:pt x="62" y="185"/>
                      <a:pt x="60" y="185"/>
                    </a:cubicBezTo>
                    <a:cubicBezTo>
                      <a:pt x="53" y="185"/>
                      <a:pt x="50" y="185"/>
                      <a:pt x="44" y="185"/>
                    </a:cubicBezTo>
                    <a:cubicBezTo>
                      <a:pt x="42" y="185"/>
                      <a:pt x="0" y="173"/>
                      <a:pt x="0" y="166"/>
                    </a:cubicBezTo>
                    <a:cubicBezTo>
                      <a:pt x="0" y="152"/>
                      <a:pt x="16" y="157"/>
                      <a:pt x="25" y="154"/>
                    </a:cubicBezTo>
                    <a:cubicBezTo>
                      <a:pt x="33" y="151"/>
                      <a:pt x="38" y="146"/>
                      <a:pt x="46" y="144"/>
                    </a:cubicBezTo>
                    <a:cubicBezTo>
                      <a:pt x="58" y="140"/>
                      <a:pt x="74" y="146"/>
                      <a:pt x="84" y="141"/>
                    </a:cubicBezTo>
                    <a:cubicBezTo>
                      <a:pt x="91" y="136"/>
                      <a:pt x="96" y="128"/>
                      <a:pt x="96" y="117"/>
                    </a:cubicBezTo>
                    <a:cubicBezTo>
                      <a:pt x="88" y="116"/>
                      <a:pt x="63" y="117"/>
                      <a:pt x="63" y="109"/>
                    </a:cubicBezTo>
                    <a:cubicBezTo>
                      <a:pt x="63" y="105"/>
                      <a:pt x="69" y="102"/>
                      <a:pt x="72" y="102"/>
                    </a:cubicBezTo>
                    <a:cubicBezTo>
                      <a:pt x="87" y="97"/>
                      <a:pt x="106" y="86"/>
                      <a:pt x="115" y="78"/>
                    </a:cubicBezTo>
                    <a:cubicBezTo>
                      <a:pt x="119" y="80"/>
                      <a:pt x="122" y="81"/>
                      <a:pt x="127" y="81"/>
                    </a:cubicBezTo>
                    <a:cubicBezTo>
                      <a:pt x="142" y="81"/>
                      <a:pt x="130" y="61"/>
                      <a:pt x="144" y="59"/>
                    </a:cubicBezTo>
                    <a:cubicBezTo>
                      <a:pt x="162" y="57"/>
                      <a:pt x="169" y="52"/>
                      <a:pt x="185" y="52"/>
                    </a:cubicBezTo>
                    <a:cubicBezTo>
                      <a:pt x="198" y="49"/>
                      <a:pt x="206" y="42"/>
                      <a:pt x="218" y="42"/>
                    </a:cubicBezTo>
                    <a:cubicBezTo>
                      <a:pt x="226" y="42"/>
                      <a:pt x="229" y="56"/>
                      <a:pt x="237" y="56"/>
                    </a:cubicBezTo>
                    <a:cubicBezTo>
                      <a:pt x="237" y="52"/>
                      <a:pt x="235" y="50"/>
                      <a:pt x="235" y="47"/>
                    </a:cubicBezTo>
                    <a:cubicBezTo>
                      <a:pt x="239" y="42"/>
                      <a:pt x="239" y="42"/>
                      <a:pt x="239" y="42"/>
                    </a:cubicBezTo>
                    <a:cubicBezTo>
                      <a:pt x="244" y="51"/>
                      <a:pt x="252" y="50"/>
                      <a:pt x="260" y="53"/>
                    </a:cubicBezTo>
                    <a:cubicBezTo>
                      <a:pt x="262" y="53"/>
                      <a:pt x="267" y="53"/>
                      <a:pt x="267" y="53"/>
                    </a:cubicBezTo>
                    <a:cubicBezTo>
                      <a:pt x="266" y="50"/>
                      <a:pt x="263" y="47"/>
                      <a:pt x="263" y="44"/>
                    </a:cubicBezTo>
                    <a:cubicBezTo>
                      <a:pt x="263" y="38"/>
                      <a:pt x="270" y="38"/>
                      <a:pt x="274" y="38"/>
                    </a:cubicBezTo>
                    <a:cubicBezTo>
                      <a:pt x="293" y="38"/>
                      <a:pt x="303" y="48"/>
                      <a:pt x="314" y="53"/>
                    </a:cubicBezTo>
                    <a:cubicBezTo>
                      <a:pt x="334" y="53"/>
                      <a:pt x="334" y="53"/>
                      <a:pt x="334" y="53"/>
                    </a:cubicBezTo>
                    <a:cubicBezTo>
                      <a:pt x="327" y="50"/>
                      <a:pt x="309" y="44"/>
                      <a:pt x="309" y="36"/>
                    </a:cubicBezTo>
                    <a:cubicBezTo>
                      <a:pt x="309" y="29"/>
                      <a:pt x="322" y="31"/>
                      <a:pt x="326" y="30"/>
                    </a:cubicBezTo>
                    <a:cubicBezTo>
                      <a:pt x="323" y="27"/>
                      <a:pt x="320" y="27"/>
                      <a:pt x="318" y="24"/>
                    </a:cubicBezTo>
                    <a:cubicBezTo>
                      <a:pt x="330" y="18"/>
                      <a:pt x="341" y="15"/>
                      <a:pt x="355" y="15"/>
                    </a:cubicBezTo>
                    <a:cubicBezTo>
                      <a:pt x="366" y="15"/>
                      <a:pt x="373" y="15"/>
                      <a:pt x="382" y="18"/>
                    </a:cubicBezTo>
                    <a:cubicBezTo>
                      <a:pt x="391" y="18"/>
                      <a:pt x="391" y="18"/>
                      <a:pt x="391" y="1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8" y="12"/>
                      <a:pt x="402" y="13"/>
                      <a:pt x="409" y="13"/>
                    </a:cubicBezTo>
                    <a:cubicBezTo>
                      <a:pt x="430" y="13"/>
                      <a:pt x="447" y="0"/>
                      <a:pt x="470" y="0"/>
                    </a:cubicBezTo>
                    <a:cubicBezTo>
                      <a:pt x="495" y="0"/>
                      <a:pt x="512" y="0"/>
                      <a:pt x="534" y="0"/>
                    </a:cubicBezTo>
                    <a:cubicBezTo>
                      <a:pt x="560" y="0"/>
                      <a:pt x="579" y="17"/>
                      <a:pt x="600" y="26"/>
                    </a:cubicBezTo>
                    <a:cubicBezTo>
                      <a:pt x="612" y="31"/>
                      <a:pt x="627" y="28"/>
                      <a:pt x="638" y="30"/>
                    </a:cubicBezTo>
                    <a:cubicBezTo>
                      <a:pt x="636" y="46"/>
                      <a:pt x="606" y="44"/>
                      <a:pt x="594" y="48"/>
                    </a:cubicBezTo>
                    <a:cubicBezTo>
                      <a:pt x="497" y="53"/>
                      <a:pt x="497" y="53"/>
                      <a:pt x="497" y="53"/>
                    </a:cubicBezTo>
                    <a:cubicBezTo>
                      <a:pt x="505" y="59"/>
                      <a:pt x="579" y="50"/>
                      <a:pt x="587" y="53"/>
                    </a:cubicBezTo>
                    <a:cubicBezTo>
                      <a:pt x="586" y="57"/>
                      <a:pt x="567" y="75"/>
                      <a:pt x="570" y="75"/>
                    </a:cubicBezTo>
                    <a:cubicBezTo>
                      <a:pt x="581" y="75"/>
                      <a:pt x="607" y="50"/>
                      <a:pt x="622" y="50"/>
                    </a:cubicBezTo>
                    <a:cubicBezTo>
                      <a:pt x="630" y="50"/>
                      <a:pt x="633" y="57"/>
                      <a:pt x="633" y="64"/>
                    </a:cubicBezTo>
                    <a:cubicBezTo>
                      <a:pt x="633" y="67"/>
                      <a:pt x="605" y="97"/>
                      <a:pt x="603" y="102"/>
                    </a:cubicBezTo>
                    <a:cubicBezTo>
                      <a:pt x="615" y="99"/>
                      <a:pt x="637" y="70"/>
                      <a:pt x="644" y="64"/>
                    </a:cubicBezTo>
                    <a:cubicBezTo>
                      <a:pt x="655" y="64"/>
                      <a:pt x="674" y="64"/>
                      <a:pt x="674" y="64"/>
                    </a:cubicBezTo>
                    <a:cubicBezTo>
                      <a:pt x="674" y="64"/>
                      <a:pt x="682" y="66"/>
                      <a:pt x="684" y="66"/>
                    </a:cubicBezTo>
                    <a:cubicBezTo>
                      <a:pt x="692" y="63"/>
                      <a:pt x="693" y="60"/>
                      <a:pt x="700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3" y="52"/>
                      <a:pt x="726" y="51"/>
                      <a:pt x="730" y="51"/>
                    </a:cubicBezTo>
                    <a:cubicBezTo>
                      <a:pt x="736" y="51"/>
                      <a:pt x="756" y="61"/>
                      <a:pt x="756" y="67"/>
                    </a:cubicBezTo>
                    <a:cubicBezTo>
                      <a:pt x="756" y="72"/>
                      <a:pt x="748" y="76"/>
                      <a:pt x="745" y="77"/>
                    </a:cubicBezTo>
                    <a:cubicBezTo>
                      <a:pt x="731" y="82"/>
                      <a:pt x="722" y="94"/>
                      <a:pt x="702" y="94"/>
                    </a:cubicBezTo>
                    <a:cubicBezTo>
                      <a:pt x="707" y="97"/>
                      <a:pt x="708" y="97"/>
                      <a:pt x="711" y="94"/>
                    </a:cubicBezTo>
                    <a:cubicBezTo>
                      <a:pt x="711" y="107"/>
                      <a:pt x="699" y="107"/>
                      <a:pt x="691" y="109"/>
                    </a:cubicBezTo>
                    <a:cubicBezTo>
                      <a:pt x="694" y="115"/>
                      <a:pt x="691" y="110"/>
                      <a:pt x="691" y="114"/>
                    </a:cubicBezTo>
                    <a:cubicBezTo>
                      <a:pt x="691" y="121"/>
                      <a:pt x="680" y="123"/>
                      <a:pt x="671" y="125"/>
                    </a:cubicBezTo>
                    <a:cubicBezTo>
                      <a:pt x="672" y="130"/>
                      <a:pt x="671" y="130"/>
                      <a:pt x="671" y="132"/>
                    </a:cubicBezTo>
                    <a:cubicBezTo>
                      <a:pt x="671" y="141"/>
                      <a:pt x="662" y="144"/>
                      <a:pt x="654" y="150"/>
                    </a:cubicBezTo>
                    <a:cubicBezTo>
                      <a:pt x="648" y="154"/>
                      <a:pt x="649" y="165"/>
                      <a:pt x="646" y="169"/>
                    </a:cubicBezTo>
                    <a:cubicBezTo>
                      <a:pt x="651" y="172"/>
                      <a:pt x="655" y="169"/>
                      <a:pt x="659" y="169"/>
                    </a:cubicBezTo>
                    <a:cubicBezTo>
                      <a:pt x="667" y="169"/>
                      <a:pt x="673" y="174"/>
                      <a:pt x="677" y="178"/>
                    </a:cubicBezTo>
                    <a:cubicBezTo>
                      <a:pt x="675" y="179"/>
                      <a:pt x="672" y="180"/>
                      <a:pt x="669" y="180"/>
                    </a:cubicBezTo>
                    <a:cubicBezTo>
                      <a:pt x="671" y="187"/>
                      <a:pt x="688" y="185"/>
                      <a:pt x="688" y="196"/>
                    </a:cubicBezTo>
                    <a:cubicBezTo>
                      <a:pt x="688" y="206"/>
                      <a:pt x="665" y="202"/>
                      <a:pt x="657" y="202"/>
                    </a:cubicBezTo>
                    <a:cubicBezTo>
                      <a:pt x="652" y="202"/>
                      <a:pt x="648" y="206"/>
                      <a:pt x="648" y="209"/>
                    </a:cubicBezTo>
                    <a:cubicBezTo>
                      <a:pt x="648" y="217"/>
                      <a:pt x="656" y="217"/>
                      <a:pt x="663" y="217"/>
                    </a:cubicBezTo>
                    <a:cubicBezTo>
                      <a:pt x="663" y="226"/>
                      <a:pt x="669" y="229"/>
                      <a:pt x="669" y="236"/>
                    </a:cubicBezTo>
                    <a:cubicBezTo>
                      <a:pt x="669" y="239"/>
                      <a:pt x="667" y="243"/>
                      <a:pt x="669" y="245"/>
                    </a:cubicBezTo>
                    <a:cubicBezTo>
                      <a:pt x="662" y="245"/>
                      <a:pt x="655" y="245"/>
                      <a:pt x="655" y="251"/>
                    </a:cubicBezTo>
                    <a:cubicBezTo>
                      <a:pt x="655" y="258"/>
                      <a:pt x="667" y="258"/>
                      <a:pt x="673" y="260"/>
                    </a:cubicBezTo>
                    <a:cubicBezTo>
                      <a:pt x="670" y="267"/>
                      <a:pt x="661" y="271"/>
                      <a:pt x="653" y="272"/>
                    </a:cubicBezTo>
                    <a:cubicBezTo>
                      <a:pt x="653" y="275"/>
                      <a:pt x="655" y="277"/>
                      <a:pt x="657" y="278"/>
                    </a:cubicBezTo>
                    <a:cubicBezTo>
                      <a:pt x="654" y="292"/>
                      <a:pt x="637" y="286"/>
                      <a:pt x="633" y="295"/>
                    </a:cubicBezTo>
                    <a:cubicBezTo>
                      <a:pt x="628" y="292"/>
                      <a:pt x="623" y="290"/>
                      <a:pt x="620" y="285"/>
                    </a:cubicBezTo>
                    <a:cubicBezTo>
                      <a:pt x="613" y="285"/>
                      <a:pt x="613" y="285"/>
                      <a:pt x="613" y="285"/>
                    </a:cubicBezTo>
                    <a:cubicBezTo>
                      <a:pt x="618" y="297"/>
                      <a:pt x="637" y="293"/>
                      <a:pt x="637" y="305"/>
                    </a:cubicBezTo>
                    <a:cubicBezTo>
                      <a:pt x="637" y="310"/>
                      <a:pt x="636" y="317"/>
                      <a:pt x="631" y="317"/>
                    </a:cubicBezTo>
                    <a:cubicBezTo>
                      <a:pt x="623" y="317"/>
                      <a:pt x="609" y="306"/>
                      <a:pt x="607" y="297"/>
                    </a:cubicBezTo>
                    <a:cubicBezTo>
                      <a:pt x="603" y="298"/>
                      <a:pt x="602" y="297"/>
                      <a:pt x="601" y="297"/>
                    </a:cubicBezTo>
                    <a:cubicBezTo>
                      <a:pt x="601" y="304"/>
                      <a:pt x="601" y="304"/>
                      <a:pt x="601" y="304"/>
                    </a:cubicBezTo>
                    <a:cubicBezTo>
                      <a:pt x="617" y="320"/>
                      <a:pt x="645" y="327"/>
                      <a:pt x="645" y="352"/>
                    </a:cubicBezTo>
                    <a:cubicBezTo>
                      <a:pt x="645" y="357"/>
                      <a:pt x="638" y="358"/>
                      <a:pt x="633" y="358"/>
                    </a:cubicBezTo>
                    <a:cubicBezTo>
                      <a:pt x="612" y="358"/>
                      <a:pt x="617" y="336"/>
                      <a:pt x="599" y="336"/>
                    </a:cubicBezTo>
                    <a:cubicBezTo>
                      <a:pt x="596" y="336"/>
                      <a:pt x="594" y="337"/>
                      <a:pt x="592" y="336"/>
                    </a:cubicBezTo>
                    <a:cubicBezTo>
                      <a:pt x="592" y="342"/>
                      <a:pt x="596" y="343"/>
                      <a:pt x="596" y="347"/>
                    </a:cubicBezTo>
                    <a:cubicBezTo>
                      <a:pt x="596" y="351"/>
                      <a:pt x="589" y="352"/>
                      <a:pt x="587" y="352"/>
                    </a:cubicBezTo>
                    <a:cubicBezTo>
                      <a:pt x="587" y="366"/>
                      <a:pt x="626" y="364"/>
                      <a:pt x="635" y="367"/>
                    </a:cubicBezTo>
                    <a:cubicBezTo>
                      <a:pt x="629" y="372"/>
                      <a:pt x="624" y="373"/>
                      <a:pt x="616" y="375"/>
                    </a:cubicBezTo>
                    <a:cubicBezTo>
                      <a:pt x="602" y="380"/>
                      <a:pt x="597" y="393"/>
                      <a:pt x="584" y="397"/>
                    </a:cubicBezTo>
                    <a:cubicBezTo>
                      <a:pt x="569" y="402"/>
                      <a:pt x="556" y="400"/>
                      <a:pt x="539" y="408"/>
                    </a:cubicBezTo>
                    <a:cubicBezTo>
                      <a:pt x="518" y="408"/>
                      <a:pt x="518" y="408"/>
                      <a:pt x="518" y="408"/>
                    </a:cubicBezTo>
                    <a:cubicBezTo>
                      <a:pt x="514" y="410"/>
                      <a:pt x="510" y="412"/>
                      <a:pt x="510" y="415"/>
                    </a:cubicBezTo>
                    <a:cubicBezTo>
                      <a:pt x="498" y="423"/>
                      <a:pt x="498" y="423"/>
                      <a:pt x="498" y="423"/>
                    </a:cubicBezTo>
                    <a:cubicBezTo>
                      <a:pt x="490" y="430"/>
                      <a:pt x="490" y="438"/>
                      <a:pt x="483" y="445"/>
                    </a:cubicBezTo>
                    <a:cubicBezTo>
                      <a:pt x="474" y="454"/>
                      <a:pt x="459" y="452"/>
                      <a:pt x="450" y="458"/>
                    </a:cubicBezTo>
                    <a:cubicBezTo>
                      <a:pt x="443" y="458"/>
                      <a:pt x="443" y="458"/>
                      <a:pt x="443" y="458"/>
                    </a:cubicBezTo>
                    <a:cubicBezTo>
                      <a:pt x="443" y="449"/>
                      <a:pt x="443" y="449"/>
                      <a:pt x="443" y="449"/>
                    </a:cubicBezTo>
                    <a:cubicBezTo>
                      <a:pt x="437" y="452"/>
                      <a:pt x="438" y="457"/>
                      <a:pt x="435" y="460"/>
                    </a:cubicBezTo>
                    <a:cubicBezTo>
                      <a:pt x="425" y="470"/>
                      <a:pt x="401" y="466"/>
                      <a:pt x="401" y="480"/>
                    </a:cubicBezTo>
                    <a:cubicBezTo>
                      <a:pt x="401" y="482"/>
                      <a:pt x="402" y="483"/>
                      <a:pt x="402" y="485"/>
                    </a:cubicBezTo>
                    <a:cubicBezTo>
                      <a:pt x="401" y="486"/>
                      <a:pt x="399" y="488"/>
                      <a:pt x="399" y="490"/>
                    </a:cubicBezTo>
                    <a:cubicBezTo>
                      <a:pt x="399" y="493"/>
                      <a:pt x="405" y="495"/>
                      <a:pt x="405" y="500"/>
                    </a:cubicBezTo>
                    <a:cubicBezTo>
                      <a:pt x="405" y="515"/>
                      <a:pt x="384" y="510"/>
                      <a:pt x="384" y="523"/>
                    </a:cubicBezTo>
                    <a:cubicBezTo>
                      <a:pt x="384" y="531"/>
                      <a:pt x="383" y="543"/>
                      <a:pt x="384" y="547"/>
                    </a:cubicBezTo>
                    <a:cubicBezTo>
                      <a:pt x="374" y="552"/>
                      <a:pt x="379" y="575"/>
                      <a:pt x="367" y="575"/>
                    </a:cubicBezTo>
                    <a:cubicBezTo>
                      <a:pt x="364" y="575"/>
                      <a:pt x="363" y="573"/>
                      <a:pt x="362" y="571"/>
                    </a:cubicBezTo>
                    <a:cubicBezTo>
                      <a:pt x="356" y="571"/>
                      <a:pt x="356" y="574"/>
                      <a:pt x="353" y="574"/>
                    </a:cubicBezTo>
                    <a:cubicBezTo>
                      <a:pt x="342" y="574"/>
                      <a:pt x="343" y="554"/>
                      <a:pt x="332" y="554"/>
                    </a:cubicBezTo>
                    <a:cubicBezTo>
                      <a:pt x="326" y="554"/>
                      <a:pt x="319" y="559"/>
                      <a:pt x="313" y="560"/>
                    </a:cubicBezTo>
                    <a:cubicBezTo>
                      <a:pt x="310" y="550"/>
                      <a:pt x="306" y="553"/>
                      <a:pt x="299" y="547"/>
                    </a:cubicBezTo>
                    <a:cubicBezTo>
                      <a:pt x="296" y="546"/>
                      <a:pt x="297" y="539"/>
                      <a:pt x="296" y="539"/>
                    </a:cubicBezTo>
                    <a:cubicBezTo>
                      <a:pt x="287" y="531"/>
                      <a:pt x="270" y="512"/>
                      <a:pt x="270" y="499"/>
                    </a:cubicBezTo>
                    <a:cubicBezTo>
                      <a:pt x="270" y="493"/>
                      <a:pt x="274" y="494"/>
                      <a:pt x="277" y="490"/>
                    </a:cubicBezTo>
                    <a:cubicBezTo>
                      <a:pt x="270" y="482"/>
                      <a:pt x="268" y="493"/>
                      <a:pt x="260" y="489"/>
                    </a:cubicBezTo>
                    <a:cubicBezTo>
                      <a:pt x="259" y="487"/>
                      <a:pt x="257" y="479"/>
                      <a:pt x="256" y="475"/>
                    </a:cubicBezTo>
                    <a:cubicBezTo>
                      <a:pt x="253" y="466"/>
                      <a:pt x="241" y="461"/>
                      <a:pt x="241" y="449"/>
                    </a:cubicBezTo>
                    <a:cubicBezTo>
                      <a:pt x="241" y="445"/>
                      <a:pt x="244" y="443"/>
                      <a:pt x="246" y="438"/>
                    </a:cubicBezTo>
                    <a:cubicBezTo>
                      <a:pt x="243" y="437"/>
                      <a:pt x="240" y="436"/>
                      <a:pt x="237" y="438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3" y="420"/>
                      <a:pt x="246" y="411"/>
                      <a:pt x="255" y="404"/>
                    </a:cubicBezTo>
                    <a:lnTo>
                      <a:pt x="255" y="403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442" name="Freeform 89">
                <a:extLst>
                  <a:ext uri="{FF2B5EF4-FFF2-40B4-BE49-F238E27FC236}">
                    <a16:creationId xmlns:a16="http://schemas.microsoft.com/office/drawing/2014/main" id="{4B1BF855-FB01-45CA-95D4-40137FA74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0275" y="1443038"/>
                <a:ext cx="47625" cy="31750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9"/>
                  </a:cxn>
                  <a:cxn ang="0">
                    <a:pos x="10" y="0"/>
                  </a:cxn>
                  <a:cxn ang="0">
                    <a:pos x="36" y="16"/>
                  </a:cxn>
                  <a:cxn ang="0">
                    <a:pos x="19" y="24"/>
                  </a:cxn>
                  <a:cxn ang="0">
                    <a:pos x="9" y="24"/>
                  </a:cxn>
                </a:cxnLst>
                <a:rect l="0" t="0" r="r" b="b"/>
                <a:pathLst>
                  <a:path w="36" h="24">
                    <a:moveTo>
                      <a:pt x="9" y="24"/>
                    </a:moveTo>
                    <a:cubicBezTo>
                      <a:pt x="5" y="24"/>
                      <a:pt x="0" y="14"/>
                      <a:pt x="0" y="9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21" y="0"/>
                      <a:pt x="25" y="12"/>
                      <a:pt x="36" y="16"/>
                    </a:cubicBezTo>
                    <a:cubicBezTo>
                      <a:pt x="35" y="23"/>
                      <a:pt x="26" y="24"/>
                      <a:pt x="19" y="24"/>
                    </a:cubicBezTo>
                    <a:lnTo>
                      <a:pt x="9" y="24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628" name="Freeform 90">
                <a:extLst>
                  <a:ext uri="{FF2B5EF4-FFF2-40B4-BE49-F238E27FC236}">
                    <a16:creationId xmlns:a16="http://schemas.microsoft.com/office/drawing/2014/main" id="{D406ACDF-850E-43AA-B265-60558A37D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0350" y="1277938"/>
                <a:ext cx="26988" cy="15875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5"/>
                  </a:cxn>
                  <a:cxn ang="0">
                    <a:pos x="20" y="5"/>
                  </a:cxn>
                  <a:cxn ang="0">
                    <a:pos x="6" y="12"/>
                  </a:cxn>
                </a:cxnLst>
                <a:rect l="0" t="0" r="r" b="b"/>
                <a:pathLst>
                  <a:path w="20" h="12">
                    <a:moveTo>
                      <a:pt x="6" y="12"/>
                    </a:moveTo>
                    <a:cubicBezTo>
                      <a:pt x="2" y="12"/>
                      <a:pt x="0" y="8"/>
                      <a:pt x="0" y="5"/>
                    </a:cubicBezTo>
                    <a:cubicBezTo>
                      <a:pt x="0" y="3"/>
                      <a:pt x="3" y="1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7"/>
                      <a:pt x="10" y="12"/>
                      <a:pt x="6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629" name="Freeform 91">
                <a:extLst>
                  <a:ext uri="{FF2B5EF4-FFF2-40B4-BE49-F238E27FC236}">
                    <a16:creationId xmlns:a16="http://schemas.microsoft.com/office/drawing/2014/main" id="{9354E4D4-8AF1-41FE-B0C6-73A71428B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50" y="1928813"/>
                <a:ext cx="109538" cy="106363"/>
              </a:xfrm>
              <a:custGeom>
                <a:avLst/>
                <a:gdLst/>
                <a:ahLst/>
                <a:cxnLst>
                  <a:cxn ang="0">
                    <a:pos x="4" y="67"/>
                  </a:cxn>
                  <a:cxn ang="0">
                    <a:pos x="0" y="62"/>
                  </a:cxn>
                  <a:cxn ang="0">
                    <a:pos x="8" y="54"/>
                  </a:cxn>
                  <a:cxn ang="0">
                    <a:pos x="8" y="51"/>
                  </a:cxn>
                  <a:cxn ang="0">
                    <a:pos x="4" y="49"/>
                  </a:cxn>
                  <a:cxn ang="0">
                    <a:pos x="28" y="13"/>
                  </a:cxn>
                  <a:cxn ang="0">
                    <a:pos x="41" y="0"/>
                  </a:cxn>
                  <a:cxn ang="0">
                    <a:pos x="44" y="4"/>
                  </a:cxn>
                  <a:cxn ang="0">
                    <a:pos x="32" y="27"/>
                  </a:cxn>
                  <a:cxn ang="0">
                    <a:pos x="32" y="31"/>
                  </a:cxn>
                  <a:cxn ang="0">
                    <a:pos x="39" y="27"/>
                  </a:cxn>
                  <a:cxn ang="0">
                    <a:pos x="46" y="29"/>
                  </a:cxn>
                  <a:cxn ang="0">
                    <a:pos x="44" y="32"/>
                  </a:cxn>
                  <a:cxn ang="0">
                    <a:pos x="44" y="36"/>
                  </a:cxn>
                  <a:cxn ang="0">
                    <a:pos x="52" y="36"/>
                  </a:cxn>
                  <a:cxn ang="0">
                    <a:pos x="52" y="38"/>
                  </a:cxn>
                  <a:cxn ang="0">
                    <a:pos x="57" y="36"/>
                  </a:cxn>
                  <a:cxn ang="0">
                    <a:pos x="70" y="36"/>
                  </a:cxn>
                  <a:cxn ang="0">
                    <a:pos x="69" y="51"/>
                  </a:cxn>
                  <a:cxn ang="0">
                    <a:pos x="74" y="49"/>
                  </a:cxn>
                  <a:cxn ang="0">
                    <a:pos x="70" y="56"/>
                  </a:cxn>
                  <a:cxn ang="0">
                    <a:pos x="73" y="63"/>
                  </a:cxn>
                  <a:cxn ang="0">
                    <a:pos x="79" y="60"/>
                  </a:cxn>
                  <a:cxn ang="0">
                    <a:pos x="82" y="70"/>
                  </a:cxn>
                  <a:cxn ang="0">
                    <a:pos x="75" y="80"/>
                  </a:cxn>
                  <a:cxn ang="0">
                    <a:pos x="71" y="75"/>
                  </a:cxn>
                  <a:cxn ang="0">
                    <a:pos x="67" y="74"/>
                  </a:cxn>
                  <a:cxn ang="0">
                    <a:pos x="63" y="62"/>
                  </a:cxn>
                  <a:cxn ang="0">
                    <a:pos x="50" y="74"/>
                  </a:cxn>
                  <a:cxn ang="0">
                    <a:pos x="47" y="74"/>
                  </a:cxn>
                  <a:cxn ang="0">
                    <a:pos x="52" y="67"/>
                  </a:cxn>
                  <a:cxn ang="0">
                    <a:pos x="40" y="65"/>
                  </a:cxn>
                  <a:cxn ang="0">
                    <a:pos x="31" y="67"/>
                  </a:cxn>
                  <a:cxn ang="0">
                    <a:pos x="18" y="64"/>
                  </a:cxn>
                  <a:cxn ang="0">
                    <a:pos x="4" y="67"/>
                  </a:cxn>
                </a:cxnLst>
                <a:rect l="0" t="0" r="r" b="b"/>
                <a:pathLst>
                  <a:path w="82" h="80">
                    <a:moveTo>
                      <a:pt x="4" y="67"/>
                    </a:moveTo>
                    <a:cubicBezTo>
                      <a:pt x="2" y="67"/>
                      <a:pt x="0" y="64"/>
                      <a:pt x="0" y="62"/>
                    </a:cubicBezTo>
                    <a:cubicBezTo>
                      <a:pt x="0" y="61"/>
                      <a:pt x="8" y="55"/>
                      <a:pt x="8" y="54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6" y="51"/>
                      <a:pt x="5" y="51"/>
                      <a:pt x="4" y="49"/>
                    </a:cubicBezTo>
                    <a:cubicBezTo>
                      <a:pt x="17" y="43"/>
                      <a:pt x="21" y="23"/>
                      <a:pt x="28" y="13"/>
                    </a:cubicBezTo>
                    <a:cubicBezTo>
                      <a:pt x="32" y="7"/>
                      <a:pt x="34" y="0"/>
                      <a:pt x="41" y="0"/>
                    </a:cubicBezTo>
                    <a:cubicBezTo>
                      <a:pt x="43" y="0"/>
                      <a:pt x="44" y="3"/>
                      <a:pt x="44" y="4"/>
                    </a:cubicBezTo>
                    <a:cubicBezTo>
                      <a:pt x="44" y="14"/>
                      <a:pt x="35" y="19"/>
                      <a:pt x="32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6" y="30"/>
                      <a:pt x="36" y="27"/>
                      <a:pt x="39" y="27"/>
                    </a:cubicBezTo>
                    <a:cubicBezTo>
                      <a:pt x="42" y="27"/>
                      <a:pt x="44" y="28"/>
                      <a:pt x="46" y="29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8"/>
                      <a:pt x="52" y="3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2" y="37"/>
                      <a:pt x="68" y="37"/>
                      <a:pt x="70" y="36"/>
                    </a:cubicBezTo>
                    <a:cubicBezTo>
                      <a:pt x="70" y="40"/>
                      <a:pt x="69" y="44"/>
                      <a:pt x="69" y="51"/>
                    </a:cubicBezTo>
                    <a:cubicBezTo>
                      <a:pt x="70" y="50"/>
                      <a:pt x="73" y="49"/>
                      <a:pt x="74" y="49"/>
                    </a:cubicBezTo>
                    <a:cubicBezTo>
                      <a:pt x="74" y="53"/>
                      <a:pt x="70" y="54"/>
                      <a:pt x="70" y="56"/>
                    </a:cubicBezTo>
                    <a:cubicBezTo>
                      <a:pt x="70" y="58"/>
                      <a:pt x="73" y="60"/>
                      <a:pt x="73" y="63"/>
                    </a:cubicBezTo>
                    <a:cubicBezTo>
                      <a:pt x="77" y="63"/>
                      <a:pt x="76" y="62"/>
                      <a:pt x="79" y="60"/>
                    </a:cubicBezTo>
                    <a:cubicBezTo>
                      <a:pt x="79" y="66"/>
                      <a:pt x="82" y="65"/>
                      <a:pt x="82" y="70"/>
                    </a:cubicBezTo>
                    <a:cubicBezTo>
                      <a:pt x="82" y="75"/>
                      <a:pt x="79" y="80"/>
                      <a:pt x="75" y="80"/>
                    </a:cubicBezTo>
                    <a:cubicBezTo>
                      <a:pt x="72" y="80"/>
                      <a:pt x="71" y="77"/>
                      <a:pt x="71" y="75"/>
                    </a:cubicBezTo>
                    <a:cubicBezTo>
                      <a:pt x="69" y="75"/>
                      <a:pt x="69" y="74"/>
                      <a:pt x="67" y="74"/>
                    </a:cubicBezTo>
                    <a:cubicBezTo>
                      <a:pt x="64" y="74"/>
                      <a:pt x="66" y="66"/>
                      <a:pt x="63" y="62"/>
                    </a:cubicBezTo>
                    <a:cubicBezTo>
                      <a:pt x="59" y="67"/>
                      <a:pt x="55" y="74"/>
                      <a:pt x="50" y="74"/>
                    </a:cubicBezTo>
                    <a:cubicBezTo>
                      <a:pt x="49" y="74"/>
                      <a:pt x="47" y="75"/>
                      <a:pt x="47" y="74"/>
                    </a:cubicBezTo>
                    <a:cubicBezTo>
                      <a:pt x="47" y="70"/>
                      <a:pt x="51" y="70"/>
                      <a:pt x="52" y="67"/>
                    </a:cubicBezTo>
                    <a:cubicBezTo>
                      <a:pt x="48" y="67"/>
                      <a:pt x="42" y="70"/>
                      <a:pt x="40" y="65"/>
                    </a:cubicBezTo>
                    <a:cubicBezTo>
                      <a:pt x="37" y="66"/>
                      <a:pt x="34" y="67"/>
                      <a:pt x="31" y="67"/>
                    </a:cubicBezTo>
                    <a:cubicBezTo>
                      <a:pt x="25" y="67"/>
                      <a:pt x="23" y="64"/>
                      <a:pt x="18" y="64"/>
                    </a:cubicBezTo>
                    <a:cubicBezTo>
                      <a:pt x="11" y="64"/>
                      <a:pt x="9" y="67"/>
                      <a:pt x="4" y="67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630" name="Freeform 92">
                <a:extLst>
                  <a:ext uri="{FF2B5EF4-FFF2-40B4-BE49-F238E27FC236}">
                    <a16:creationId xmlns:a16="http://schemas.microsoft.com/office/drawing/2014/main" id="{9570628F-3FDC-4550-A9B4-0F6042C2A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7288" y="2314575"/>
                <a:ext cx="671513" cy="450850"/>
              </a:xfrm>
              <a:custGeom>
                <a:avLst/>
                <a:gdLst/>
                <a:ahLst/>
                <a:cxnLst>
                  <a:cxn ang="0">
                    <a:pos x="250" y="98"/>
                  </a:cxn>
                  <a:cxn ang="0">
                    <a:pos x="246" y="141"/>
                  </a:cxn>
                  <a:cxn ang="0">
                    <a:pos x="251" y="160"/>
                  </a:cxn>
                  <a:cxn ang="0">
                    <a:pos x="281" y="192"/>
                  </a:cxn>
                  <a:cxn ang="0">
                    <a:pos x="312" y="191"/>
                  </a:cxn>
                  <a:cxn ang="0">
                    <a:pos x="327" y="187"/>
                  </a:cxn>
                  <a:cxn ang="0">
                    <a:pos x="363" y="152"/>
                  </a:cxn>
                  <a:cxn ang="0">
                    <a:pos x="382" y="154"/>
                  </a:cxn>
                  <a:cxn ang="0">
                    <a:pos x="374" y="180"/>
                  </a:cxn>
                  <a:cxn ang="0">
                    <a:pos x="369" y="192"/>
                  </a:cxn>
                  <a:cxn ang="0">
                    <a:pos x="365" y="213"/>
                  </a:cxn>
                  <a:cxn ang="0">
                    <a:pos x="357" y="224"/>
                  </a:cxn>
                  <a:cxn ang="0">
                    <a:pos x="405" y="226"/>
                  </a:cxn>
                  <a:cxn ang="0">
                    <a:pos x="426" y="242"/>
                  </a:cxn>
                  <a:cxn ang="0">
                    <a:pos x="423" y="289"/>
                  </a:cxn>
                  <a:cxn ang="0">
                    <a:pos x="451" y="316"/>
                  </a:cxn>
                  <a:cxn ang="0">
                    <a:pos x="504" y="322"/>
                  </a:cxn>
                  <a:cxn ang="0">
                    <a:pos x="488" y="329"/>
                  </a:cxn>
                  <a:cxn ang="0">
                    <a:pos x="480" y="316"/>
                  </a:cxn>
                  <a:cxn ang="0">
                    <a:pos x="468" y="332"/>
                  </a:cxn>
                  <a:cxn ang="0">
                    <a:pos x="446" y="326"/>
                  </a:cxn>
                  <a:cxn ang="0">
                    <a:pos x="431" y="323"/>
                  </a:cxn>
                  <a:cxn ang="0">
                    <a:pos x="406" y="302"/>
                  </a:cxn>
                  <a:cxn ang="0">
                    <a:pos x="402" y="306"/>
                  </a:cxn>
                  <a:cxn ang="0">
                    <a:pos x="391" y="281"/>
                  </a:cxn>
                  <a:cxn ang="0">
                    <a:pos x="372" y="260"/>
                  </a:cxn>
                  <a:cxn ang="0">
                    <a:pos x="345" y="255"/>
                  </a:cxn>
                  <a:cxn ang="0">
                    <a:pos x="294" y="226"/>
                  </a:cxn>
                  <a:cxn ang="0">
                    <a:pos x="282" y="222"/>
                  </a:cxn>
                  <a:cxn ang="0">
                    <a:pos x="256" y="227"/>
                  </a:cxn>
                  <a:cxn ang="0">
                    <a:pos x="221" y="214"/>
                  </a:cxn>
                  <a:cxn ang="0">
                    <a:pos x="195" y="203"/>
                  </a:cxn>
                  <a:cxn ang="0">
                    <a:pos x="175" y="195"/>
                  </a:cxn>
                  <a:cxn ang="0">
                    <a:pos x="148" y="172"/>
                  </a:cxn>
                  <a:cxn ang="0">
                    <a:pos x="148" y="150"/>
                  </a:cxn>
                  <a:cxn ang="0">
                    <a:pos x="102" y="101"/>
                  </a:cxn>
                  <a:cxn ang="0">
                    <a:pos x="82" y="68"/>
                  </a:cxn>
                  <a:cxn ang="0">
                    <a:pos x="62" y="53"/>
                  </a:cxn>
                  <a:cxn ang="0">
                    <a:pos x="49" y="22"/>
                  </a:cxn>
                  <a:cxn ang="0">
                    <a:pos x="28" y="19"/>
                  </a:cxn>
                  <a:cxn ang="0">
                    <a:pos x="49" y="53"/>
                  </a:cxn>
                  <a:cxn ang="0">
                    <a:pos x="73" y="95"/>
                  </a:cxn>
                  <a:cxn ang="0">
                    <a:pos x="96" y="130"/>
                  </a:cxn>
                  <a:cxn ang="0">
                    <a:pos x="86" y="127"/>
                  </a:cxn>
                  <a:cxn ang="0">
                    <a:pos x="65" y="109"/>
                  </a:cxn>
                  <a:cxn ang="0">
                    <a:pos x="52" y="84"/>
                  </a:cxn>
                  <a:cxn ang="0">
                    <a:pos x="40" y="69"/>
                  </a:cxn>
                  <a:cxn ang="0">
                    <a:pos x="11" y="24"/>
                  </a:cxn>
                  <a:cxn ang="0">
                    <a:pos x="0" y="0"/>
                  </a:cxn>
                  <a:cxn ang="0">
                    <a:pos x="76" y="16"/>
                  </a:cxn>
                  <a:cxn ang="0">
                    <a:pos x="113" y="10"/>
                  </a:cxn>
                  <a:cxn ang="0">
                    <a:pos x="152" y="29"/>
                  </a:cxn>
                  <a:cxn ang="0">
                    <a:pos x="188" y="38"/>
                  </a:cxn>
                  <a:cxn ang="0">
                    <a:pos x="249" y="90"/>
                  </a:cxn>
                  <a:cxn ang="0">
                    <a:pos x="247" y="86"/>
                  </a:cxn>
                </a:cxnLst>
                <a:rect l="0" t="0" r="r" b="b"/>
                <a:pathLst>
                  <a:path w="504" h="338">
                    <a:moveTo>
                      <a:pt x="248" y="91"/>
                    </a:moveTo>
                    <a:cubicBezTo>
                      <a:pt x="249" y="94"/>
                      <a:pt x="250" y="96"/>
                      <a:pt x="250" y="98"/>
                    </a:cubicBezTo>
                    <a:cubicBezTo>
                      <a:pt x="250" y="106"/>
                      <a:pt x="247" y="109"/>
                      <a:pt x="246" y="116"/>
                    </a:cubicBezTo>
                    <a:cubicBezTo>
                      <a:pt x="246" y="141"/>
                      <a:pt x="246" y="141"/>
                      <a:pt x="246" y="141"/>
                    </a:cubicBezTo>
                    <a:cubicBezTo>
                      <a:pt x="245" y="144"/>
                      <a:pt x="248" y="148"/>
                      <a:pt x="249" y="150"/>
                    </a:cubicBezTo>
                    <a:cubicBezTo>
                      <a:pt x="251" y="154"/>
                      <a:pt x="249" y="156"/>
                      <a:pt x="251" y="160"/>
                    </a:cubicBezTo>
                    <a:cubicBezTo>
                      <a:pt x="252" y="164"/>
                      <a:pt x="258" y="170"/>
                      <a:pt x="261" y="173"/>
                    </a:cubicBezTo>
                    <a:cubicBezTo>
                      <a:pt x="269" y="181"/>
                      <a:pt x="269" y="188"/>
                      <a:pt x="281" y="192"/>
                    </a:cubicBezTo>
                    <a:cubicBezTo>
                      <a:pt x="285" y="193"/>
                      <a:pt x="285" y="197"/>
                      <a:pt x="288" y="197"/>
                    </a:cubicBezTo>
                    <a:cubicBezTo>
                      <a:pt x="297" y="197"/>
                      <a:pt x="304" y="191"/>
                      <a:pt x="312" y="191"/>
                    </a:cubicBezTo>
                    <a:cubicBezTo>
                      <a:pt x="317" y="191"/>
                      <a:pt x="319" y="194"/>
                      <a:pt x="321" y="194"/>
                    </a:cubicBezTo>
                    <a:cubicBezTo>
                      <a:pt x="324" y="194"/>
                      <a:pt x="327" y="188"/>
                      <a:pt x="327" y="187"/>
                    </a:cubicBezTo>
                    <a:cubicBezTo>
                      <a:pt x="329" y="181"/>
                      <a:pt x="336" y="176"/>
                      <a:pt x="336" y="169"/>
                    </a:cubicBezTo>
                    <a:cubicBezTo>
                      <a:pt x="336" y="156"/>
                      <a:pt x="351" y="152"/>
                      <a:pt x="363" y="152"/>
                    </a:cubicBezTo>
                    <a:cubicBezTo>
                      <a:pt x="367" y="152"/>
                      <a:pt x="370" y="152"/>
                      <a:pt x="372" y="153"/>
                    </a:cubicBezTo>
                    <a:cubicBezTo>
                      <a:pt x="373" y="154"/>
                      <a:pt x="379" y="154"/>
                      <a:pt x="382" y="154"/>
                    </a:cubicBezTo>
                    <a:cubicBezTo>
                      <a:pt x="382" y="155"/>
                      <a:pt x="382" y="157"/>
                      <a:pt x="382" y="158"/>
                    </a:cubicBezTo>
                    <a:cubicBezTo>
                      <a:pt x="382" y="164"/>
                      <a:pt x="374" y="172"/>
                      <a:pt x="374" y="180"/>
                    </a:cubicBezTo>
                    <a:cubicBezTo>
                      <a:pt x="374" y="188"/>
                      <a:pt x="372" y="191"/>
                      <a:pt x="369" y="195"/>
                    </a:cubicBezTo>
                    <a:cubicBezTo>
                      <a:pt x="369" y="194"/>
                      <a:pt x="369" y="193"/>
                      <a:pt x="369" y="192"/>
                    </a:cubicBezTo>
                    <a:cubicBezTo>
                      <a:pt x="368" y="192"/>
                      <a:pt x="367" y="192"/>
                      <a:pt x="365" y="192"/>
                    </a:cubicBezTo>
                    <a:cubicBezTo>
                      <a:pt x="365" y="197"/>
                      <a:pt x="365" y="207"/>
                      <a:pt x="365" y="213"/>
                    </a:cubicBezTo>
                    <a:cubicBezTo>
                      <a:pt x="365" y="217"/>
                      <a:pt x="360" y="219"/>
                      <a:pt x="357" y="222"/>
                    </a:cubicBezTo>
                    <a:cubicBezTo>
                      <a:pt x="357" y="223"/>
                      <a:pt x="357" y="223"/>
                      <a:pt x="357" y="224"/>
                    </a:cubicBezTo>
                    <a:cubicBezTo>
                      <a:pt x="357" y="227"/>
                      <a:pt x="360" y="229"/>
                      <a:pt x="363" y="229"/>
                    </a:cubicBezTo>
                    <a:cubicBezTo>
                      <a:pt x="377" y="229"/>
                      <a:pt x="389" y="226"/>
                      <a:pt x="405" y="226"/>
                    </a:cubicBezTo>
                    <a:cubicBezTo>
                      <a:pt x="415" y="226"/>
                      <a:pt x="418" y="234"/>
                      <a:pt x="426" y="236"/>
                    </a:cubicBezTo>
                    <a:cubicBezTo>
                      <a:pt x="426" y="238"/>
                      <a:pt x="426" y="240"/>
                      <a:pt x="426" y="242"/>
                    </a:cubicBezTo>
                    <a:cubicBezTo>
                      <a:pt x="426" y="246"/>
                      <a:pt x="425" y="257"/>
                      <a:pt x="423" y="262"/>
                    </a:cubicBezTo>
                    <a:cubicBezTo>
                      <a:pt x="423" y="272"/>
                      <a:pt x="423" y="281"/>
                      <a:pt x="423" y="289"/>
                    </a:cubicBezTo>
                    <a:cubicBezTo>
                      <a:pt x="423" y="298"/>
                      <a:pt x="432" y="302"/>
                      <a:pt x="439" y="306"/>
                    </a:cubicBezTo>
                    <a:cubicBezTo>
                      <a:pt x="444" y="308"/>
                      <a:pt x="444" y="316"/>
                      <a:pt x="451" y="316"/>
                    </a:cubicBezTo>
                    <a:cubicBezTo>
                      <a:pt x="463" y="316"/>
                      <a:pt x="469" y="307"/>
                      <a:pt x="479" y="307"/>
                    </a:cubicBezTo>
                    <a:cubicBezTo>
                      <a:pt x="491" y="307"/>
                      <a:pt x="497" y="316"/>
                      <a:pt x="504" y="322"/>
                    </a:cubicBezTo>
                    <a:cubicBezTo>
                      <a:pt x="503" y="323"/>
                      <a:pt x="494" y="333"/>
                      <a:pt x="493" y="332"/>
                    </a:cubicBezTo>
                    <a:cubicBezTo>
                      <a:pt x="492" y="331"/>
                      <a:pt x="488" y="330"/>
                      <a:pt x="488" y="329"/>
                    </a:cubicBezTo>
                    <a:cubicBezTo>
                      <a:pt x="488" y="327"/>
                      <a:pt x="490" y="326"/>
                      <a:pt x="491" y="324"/>
                    </a:cubicBezTo>
                    <a:cubicBezTo>
                      <a:pt x="486" y="322"/>
                      <a:pt x="484" y="316"/>
                      <a:pt x="480" y="316"/>
                    </a:cubicBezTo>
                    <a:cubicBezTo>
                      <a:pt x="476" y="316"/>
                      <a:pt x="464" y="325"/>
                      <a:pt x="464" y="328"/>
                    </a:cubicBezTo>
                    <a:cubicBezTo>
                      <a:pt x="464" y="330"/>
                      <a:pt x="467" y="331"/>
                      <a:pt x="468" y="332"/>
                    </a:cubicBezTo>
                    <a:cubicBezTo>
                      <a:pt x="467" y="336"/>
                      <a:pt x="465" y="338"/>
                      <a:pt x="461" y="338"/>
                    </a:cubicBezTo>
                    <a:cubicBezTo>
                      <a:pt x="454" y="338"/>
                      <a:pt x="450" y="330"/>
                      <a:pt x="446" y="326"/>
                    </a:cubicBezTo>
                    <a:cubicBezTo>
                      <a:pt x="443" y="323"/>
                      <a:pt x="436" y="326"/>
                      <a:pt x="433" y="326"/>
                    </a:cubicBezTo>
                    <a:cubicBezTo>
                      <a:pt x="432" y="326"/>
                      <a:pt x="431" y="324"/>
                      <a:pt x="431" y="323"/>
                    </a:cubicBezTo>
                    <a:cubicBezTo>
                      <a:pt x="424" y="322"/>
                      <a:pt x="424" y="318"/>
                      <a:pt x="423" y="314"/>
                    </a:cubicBezTo>
                    <a:cubicBezTo>
                      <a:pt x="421" y="311"/>
                      <a:pt x="406" y="302"/>
                      <a:pt x="406" y="302"/>
                    </a:cubicBezTo>
                    <a:cubicBezTo>
                      <a:pt x="405" y="304"/>
                      <a:pt x="405" y="305"/>
                      <a:pt x="406" y="306"/>
                    </a:cubicBezTo>
                    <a:cubicBezTo>
                      <a:pt x="402" y="306"/>
                      <a:pt x="402" y="306"/>
                      <a:pt x="402" y="306"/>
                    </a:cubicBezTo>
                    <a:cubicBezTo>
                      <a:pt x="395" y="302"/>
                      <a:pt x="399" y="296"/>
                      <a:pt x="397" y="289"/>
                    </a:cubicBezTo>
                    <a:cubicBezTo>
                      <a:pt x="396" y="285"/>
                      <a:pt x="394" y="284"/>
                      <a:pt x="391" y="281"/>
                    </a:cubicBezTo>
                    <a:cubicBezTo>
                      <a:pt x="384" y="274"/>
                      <a:pt x="377" y="270"/>
                      <a:pt x="374" y="260"/>
                    </a:cubicBezTo>
                    <a:cubicBezTo>
                      <a:pt x="373" y="260"/>
                      <a:pt x="372" y="260"/>
                      <a:pt x="372" y="260"/>
                    </a:cubicBezTo>
                    <a:cubicBezTo>
                      <a:pt x="368" y="260"/>
                      <a:pt x="366" y="262"/>
                      <a:pt x="363" y="262"/>
                    </a:cubicBezTo>
                    <a:cubicBezTo>
                      <a:pt x="355" y="262"/>
                      <a:pt x="350" y="257"/>
                      <a:pt x="345" y="255"/>
                    </a:cubicBezTo>
                    <a:cubicBezTo>
                      <a:pt x="336" y="251"/>
                      <a:pt x="330" y="253"/>
                      <a:pt x="321" y="248"/>
                    </a:cubicBezTo>
                    <a:cubicBezTo>
                      <a:pt x="308" y="242"/>
                      <a:pt x="306" y="232"/>
                      <a:pt x="294" y="226"/>
                    </a:cubicBezTo>
                    <a:cubicBezTo>
                      <a:pt x="291" y="226"/>
                      <a:pt x="291" y="226"/>
                      <a:pt x="291" y="226"/>
                    </a:cubicBezTo>
                    <a:cubicBezTo>
                      <a:pt x="288" y="224"/>
                      <a:pt x="285" y="222"/>
                      <a:pt x="282" y="222"/>
                    </a:cubicBezTo>
                    <a:cubicBezTo>
                      <a:pt x="274" y="222"/>
                      <a:pt x="272" y="231"/>
                      <a:pt x="265" y="231"/>
                    </a:cubicBezTo>
                    <a:cubicBezTo>
                      <a:pt x="261" y="231"/>
                      <a:pt x="258" y="228"/>
                      <a:pt x="256" y="227"/>
                    </a:cubicBezTo>
                    <a:cubicBezTo>
                      <a:pt x="252" y="225"/>
                      <a:pt x="249" y="226"/>
                      <a:pt x="246" y="226"/>
                    </a:cubicBezTo>
                    <a:cubicBezTo>
                      <a:pt x="241" y="226"/>
                      <a:pt x="226" y="216"/>
                      <a:pt x="221" y="214"/>
                    </a:cubicBezTo>
                    <a:cubicBezTo>
                      <a:pt x="216" y="211"/>
                      <a:pt x="213" y="214"/>
                      <a:pt x="208" y="213"/>
                    </a:cubicBezTo>
                    <a:cubicBezTo>
                      <a:pt x="202" y="211"/>
                      <a:pt x="201" y="206"/>
                      <a:pt x="195" y="203"/>
                    </a:cubicBezTo>
                    <a:cubicBezTo>
                      <a:pt x="189" y="200"/>
                      <a:pt x="186" y="201"/>
                      <a:pt x="180" y="198"/>
                    </a:cubicBezTo>
                    <a:cubicBezTo>
                      <a:pt x="177" y="197"/>
                      <a:pt x="177" y="196"/>
                      <a:pt x="175" y="195"/>
                    </a:cubicBezTo>
                    <a:cubicBezTo>
                      <a:pt x="170" y="190"/>
                      <a:pt x="156" y="187"/>
                      <a:pt x="155" y="181"/>
                    </a:cubicBezTo>
                    <a:cubicBezTo>
                      <a:pt x="151" y="181"/>
                      <a:pt x="148" y="176"/>
                      <a:pt x="148" y="172"/>
                    </a:cubicBezTo>
                    <a:cubicBezTo>
                      <a:pt x="148" y="167"/>
                      <a:pt x="153" y="165"/>
                      <a:pt x="153" y="160"/>
                    </a:cubicBezTo>
                    <a:cubicBezTo>
                      <a:pt x="153" y="154"/>
                      <a:pt x="149" y="153"/>
                      <a:pt x="148" y="150"/>
                    </a:cubicBezTo>
                    <a:cubicBezTo>
                      <a:pt x="143" y="134"/>
                      <a:pt x="128" y="121"/>
                      <a:pt x="118" y="111"/>
                    </a:cubicBezTo>
                    <a:cubicBezTo>
                      <a:pt x="114" y="107"/>
                      <a:pt x="107" y="105"/>
                      <a:pt x="102" y="101"/>
                    </a:cubicBezTo>
                    <a:cubicBezTo>
                      <a:pt x="99" y="97"/>
                      <a:pt x="102" y="93"/>
                      <a:pt x="100" y="88"/>
                    </a:cubicBezTo>
                    <a:cubicBezTo>
                      <a:pt x="96" y="80"/>
                      <a:pt x="82" y="79"/>
                      <a:pt x="82" y="68"/>
                    </a:cubicBezTo>
                    <a:cubicBezTo>
                      <a:pt x="78" y="68"/>
                      <a:pt x="79" y="67"/>
                      <a:pt x="77" y="68"/>
                    </a:cubicBezTo>
                    <a:cubicBezTo>
                      <a:pt x="72" y="63"/>
                      <a:pt x="67" y="58"/>
                      <a:pt x="62" y="53"/>
                    </a:cubicBezTo>
                    <a:cubicBezTo>
                      <a:pt x="58" y="49"/>
                      <a:pt x="60" y="42"/>
                      <a:pt x="56" y="38"/>
                    </a:cubicBezTo>
                    <a:cubicBezTo>
                      <a:pt x="52" y="34"/>
                      <a:pt x="53" y="24"/>
                      <a:pt x="49" y="22"/>
                    </a:cubicBezTo>
                    <a:cubicBezTo>
                      <a:pt x="42" y="19"/>
                      <a:pt x="35" y="19"/>
                      <a:pt x="29" y="13"/>
                    </a:cubicBezTo>
                    <a:cubicBezTo>
                      <a:pt x="27" y="15"/>
                      <a:pt x="28" y="18"/>
                      <a:pt x="28" y="19"/>
                    </a:cubicBezTo>
                    <a:cubicBezTo>
                      <a:pt x="28" y="28"/>
                      <a:pt x="32" y="34"/>
                      <a:pt x="36" y="41"/>
                    </a:cubicBezTo>
                    <a:cubicBezTo>
                      <a:pt x="39" y="48"/>
                      <a:pt x="45" y="48"/>
                      <a:pt x="49" y="53"/>
                    </a:cubicBezTo>
                    <a:cubicBezTo>
                      <a:pt x="55" y="59"/>
                      <a:pt x="56" y="63"/>
                      <a:pt x="58" y="71"/>
                    </a:cubicBezTo>
                    <a:cubicBezTo>
                      <a:pt x="61" y="81"/>
                      <a:pt x="70" y="86"/>
                      <a:pt x="73" y="95"/>
                    </a:cubicBezTo>
                    <a:cubicBezTo>
                      <a:pt x="77" y="106"/>
                      <a:pt x="80" y="117"/>
                      <a:pt x="87" y="122"/>
                    </a:cubicBezTo>
                    <a:cubicBezTo>
                      <a:pt x="91" y="119"/>
                      <a:pt x="96" y="126"/>
                      <a:pt x="96" y="130"/>
                    </a:cubicBezTo>
                    <a:cubicBezTo>
                      <a:pt x="96" y="132"/>
                      <a:pt x="95" y="136"/>
                      <a:pt x="93" y="136"/>
                    </a:cubicBezTo>
                    <a:cubicBezTo>
                      <a:pt x="92" y="136"/>
                      <a:pt x="86" y="129"/>
                      <a:pt x="86" y="127"/>
                    </a:cubicBezTo>
                    <a:cubicBezTo>
                      <a:pt x="78" y="127"/>
                      <a:pt x="74" y="117"/>
                      <a:pt x="69" y="113"/>
                    </a:cubicBezTo>
                    <a:cubicBezTo>
                      <a:pt x="66" y="112"/>
                      <a:pt x="66" y="112"/>
                      <a:pt x="65" y="109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0" y="93"/>
                      <a:pt x="56" y="88"/>
                      <a:pt x="52" y="84"/>
                    </a:cubicBezTo>
                    <a:cubicBezTo>
                      <a:pt x="46" y="78"/>
                      <a:pt x="36" y="79"/>
                      <a:pt x="31" y="72"/>
                    </a:cubicBezTo>
                    <a:cubicBezTo>
                      <a:pt x="34" y="72"/>
                      <a:pt x="44" y="74"/>
                      <a:pt x="40" y="69"/>
                    </a:cubicBezTo>
                    <a:cubicBezTo>
                      <a:pt x="34" y="59"/>
                      <a:pt x="26" y="50"/>
                      <a:pt x="19" y="45"/>
                    </a:cubicBezTo>
                    <a:cubicBezTo>
                      <a:pt x="14" y="41"/>
                      <a:pt x="14" y="29"/>
                      <a:pt x="11" y="24"/>
                    </a:cubicBezTo>
                    <a:cubicBezTo>
                      <a:pt x="7" y="16"/>
                      <a:pt x="3" y="1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36" y="14"/>
                      <a:pt x="145" y="16"/>
                      <a:pt x="152" y="29"/>
                    </a:cubicBezTo>
                    <a:cubicBezTo>
                      <a:pt x="156" y="35"/>
                      <a:pt x="163" y="50"/>
                      <a:pt x="172" y="50"/>
                    </a:cubicBezTo>
                    <a:cubicBezTo>
                      <a:pt x="181" y="50"/>
                      <a:pt x="178" y="38"/>
                      <a:pt x="188" y="38"/>
                    </a:cubicBezTo>
                    <a:cubicBezTo>
                      <a:pt x="214" y="38"/>
                      <a:pt x="213" y="70"/>
                      <a:pt x="227" y="84"/>
                    </a:cubicBezTo>
                    <a:cubicBezTo>
                      <a:pt x="231" y="87"/>
                      <a:pt x="242" y="90"/>
                      <a:pt x="249" y="90"/>
                    </a:cubicBezTo>
                    <a:cubicBezTo>
                      <a:pt x="249" y="89"/>
                      <a:pt x="247" y="87"/>
                      <a:pt x="247" y="86"/>
                    </a:cubicBezTo>
                    <a:cubicBezTo>
                      <a:pt x="247" y="86"/>
                      <a:pt x="247" y="86"/>
                      <a:pt x="247" y="86"/>
                    </a:cubicBezTo>
                    <a:lnTo>
                      <a:pt x="248" y="91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631" name="Freeform 93">
                <a:extLst>
                  <a:ext uri="{FF2B5EF4-FFF2-40B4-BE49-F238E27FC236}">
                    <a16:creationId xmlns:a16="http://schemas.microsoft.com/office/drawing/2014/main" id="{C57EF8FC-743C-4C5C-ABE5-08D26ED8C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6250" y="1895475"/>
                <a:ext cx="20638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7"/>
                  </a:cxn>
                  <a:cxn ang="0">
                    <a:pos x="12" y="7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7" y="0"/>
                      <a:pt x="15" y="1"/>
                      <a:pt x="15" y="7"/>
                    </a:cubicBezTo>
                    <a:cubicBezTo>
                      <a:pt x="15" y="8"/>
                      <a:pt x="13" y="7"/>
                      <a:pt x="12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632" name="Freeform 94">
                <a:extLst>
                  <a:ext uri="{FF2B5EF4-FFF2-40B4-BE49-F238E27FC236}">
                    <a16:creationId xmlns:a16="http://schemas.microsoft.com/office/drawing/2014/main" id="{7601190C-EE75-43B1-AAC5-AAD2D68287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9963" y="1951038"/>
                <a:ext cx="79375" cy="5080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6" y="0"/>
                  </a:cxn>
                  <a:cxn ang="0">
                    <a:pos x="18" y="6"/>
                  </a:cxn>
                  <a:cxn ang="0">
                    <a:pos x="59" y="34"/>
                  </a:cxn>
                  <a:cxn ang="0">
                    <a:pos x="59" y="38"/>
                  </a:cxn>
                  <a:cxn ang="0">
                    <a:pos x="55" y="38"/>
                  </a:cxn>
                  <a:cxn ang="0">
                    <a:pos x="22" y="22"/>
                  </a:cxn>
                  <a:cxn ang="0">
                    <a:pos x="27" y="17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59" h="38">
                    <a:moveTo>
                      <a:pt x="0" y="2"/>
                    </a:move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8" y="6"/>
                    </a:cubicBezTo>
                    <a:cubicBezTo>
                      <a:pt x="37" y="12"/>
                      <a:pt x="48" y="23"/>
                      <a:pt x="59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8" y="38"/>
                      <a:pt x="56" y="38"/>
                      <a:pt x="55" y="38"/>
                    </a:cubicBezTo>
                    <a:cubicBezTo>
                      <a:pt x="45" y="38"/>
                      <a:pt x="29" y="26"/>
                      <a:pt x="22" y="22"/>
                    </a:cubicBezTo>
                    <a:cubicBezTo>
                      <a:pt x="23" y="19"/>
                      <a:pt x="25" y="19"/>
                      <a:pt x="27" y="17"/>
                    </a:cubicBezTo>
                    <a:cubicBezTo>
                      <a:pt x="18" y="17"/>
                      <a:pt x="6" y="13"/>
                      <a:pt x="4" y="8"/>
                    </a:cubicBezTo>
                    <a:cubicBezTo>
                      <a:pt x="6" y="7"/>
                      <a:pt x="8" y="5"/>
                      <a:pt x="8" y="4"/>
                    </a:cubicBezTo>
                    <a:cubicBezTo>
                      <a:pt x="6" y="3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633" name="Freeform 95">
                <a:extLst>
                  <a:ext uri="{FF2B5EF4-FFF2-40B4-BE49-F238E27FC236}">
                    <a16:creationId xmlns:a16="http://schemas.microsoft.com/office/drawing/2014/main" id="{BD40EF53-29C7-4434-96CD-F16EFE2910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175" y="1876425"/>
                <a:ext cx="28575" cy="39688"/>
              </a:xfrm>
              <a:custGeom>
                <a:avLst/>
                <a:gdLst/>
                <a:ahLst/>
                <a:cxnLst>
                  <a:cxn ang="0">
                    <a:pos x="5" y="12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10" y="3"/>
                  </a:cxn>
                  <a:cxn ang="0">
                    <a:pos x="7" y="8"/>
                  </a:cxn>
                  <a:cxn ang="0">
                    <a:pos x="13" y="3"/>
                  </a:cxn>
                  <a:cxn ang="0">
                    <a:pos x="13" y="12"/>
                  </a:cxn>
                  <a:cxn ang="0">
                    <a:pos x="15" y="18"/>
                  </a:cxn>
                  <a:cxn ang="0">
                    <a:pos x="13" y="22"/>
                  </a:cxn>
                  <a:cxn ang="0">
                    <a:pos x="17" y="30"/>
                  </a:cxn>
                  <a:cxn ang="0">
                    <a:pos x="10" y="22"/>
                  </a:cxn>
                  <a:cxn ang="0">
                    <a:pos x="12" y="17"/>
                  </a:cxn>
                  <a:cxn ang="0">
                    <a:pos x="5" y="12"/>
                  </a:cxn>
                </a:cxnLst>
                <a:rect l="0" t="0" r="r" b="b"/>
                <a:pathLst>
                  <a:path w="21" h="30">
                    <a:moveTo>
                      <a:pt x="5" y="12"/>
                    </a:moveTo>
                    <a:cubicBezTo>
                      <a:pt x="3" y="12"/>
                      <a:pt x="2" y="6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6" y="3"/>
                      <a:pt x="10" y="3"/>
                    </a:cubicBezTo>
                    <a:cubicBezTo>
                      <a:pt x="10" y="4"/>
                      <a:pt x="5" y="8"/>
                      <a:pt x="7" y="8"/>
                    </a:cubicBezTo>
                    <a:cubicBezTo>
                      <a:pt x="10" y="8"/>
                      <a:pt x="12" y="5"/>
                      <a:pt x="13" y="3"/>
                    </a:cubicBezTo>
                    <a:cubicBezTo>
                      <a:pt x="14" y="5"/>
                      <a:pt x="13" y="8"/>
                      <a:pt x="13" y="12"/>
                    </a:cubicBezTo>
                    <a:cubicBezTo>
                      <a:pt x="13" y="15"/>
                      <a:pt x="15" y="15"/>
                      <a:pt x="15" y="18"/>
                    </a:cubicBezTo>
                    <a:cubicBezTo>
                      <a:pt x="15" y="19"/>
                      <a:pt x="13" y="20"/>
                      <a:pt x="13" y="22"/>
                    </a:cubicBezTo>
                    <a:cubicBezTo>
                      <a:pt x="13" y="24"/>
                      <a:pt x="21" y="30"/>
                      <a:pt x="17" y="30"/>
                    </a:cubicBezTo>
                    <a:cubicBezTo>
                      <a:pt x="13" y="30"/>
                      <a:pt x="10" y="26"/>
                      <a:pt x="10" y="22"/>
                    </a:cubicBezTo>
                    <a:cubicBezTo>
                      <a:pt x="10" y="19"/>
                      <a:pt x="12" y="18"/>
                      <a:pt x="12" y="17"/>
                    </a:cubicBezTo>
                    <a:cubicBezTo>
                      <a:pt x="9" y="16"/>
                      <a:pt x="8" y="12"/>
                      <a:pt x="5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634" name="Freeform 96">
                <a:extLst>
                  <a:ext uri="{FF2B5EF4-FFF2-40B4-BE49-F238E27FC236}">
                    <a16:creationId xmlns:a16="http://schemas.microsoft.com/office/drawing/2014/main" id="{F3DC0989-AD2E-4586-A2F1-0A6E4889C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3400" y="1787525"/>
                <a:ext cx="34925" cy="23813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7" y="0"/>
                  </a:cxn>
                  <a:cxn ang="0">
                    <a:pos x="27" y="6"/>
                  </a:cxn>
                  <a:cxn ang="0">
                    <a:pos x="10" y="18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21" y="0"/>
                  </a:cxn>
                </a:cxnLst>
                <a:rect l="0" t="0" r="r" b="b"/>
                <a:pathLst>
                  <a:path w="27" h="18">
                    <a:moveTo>
                      <a:pt x="21" y="0"/>
                    </a:moveTo>
                    <a:cubicBezTo>
                      <a:pt x="25" y="0"/>
                      <a:pt x="25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9" y="10"/>
                      <a:pt x="16" y="13"/>
                      <a:pt x="10" y="18"/>
                    </a:cubicBezTo>
                    <a:cubicBezTo>
                      <a:pt x="6" y="15"/>
                      <a:pt x="3" y="15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5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635" name="Freeform 97">
                <a:extLst>
                  <a:ext uri="{FF2B5EF4-FFF2-40B4-BE49-F238E27FC236}">
                    <a16:creationId xmlns:a16="http://schemas.microsoft.com/office/drawing/2014/main" id="{1A377AE2-9807-4EB7-8B4F-B4E2003A2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525" y="1963738"/>
                <a:ext cx="42863" cy="22225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32" y="14"/>
                  </a:cxn>
                  <a:cxn ang="0">
                    <a:pos x="0" y="3"/>
                  </a:cxn>
                  <a:cxn ang="0">
                    <a:pos x="26" y="17"/>
                  </a:cxn>
                </a:cxnLst>
                <a:rect l="0" t="0" r="r" b="b"/>
                <a:pathLst>
                  <a:path w="32" h="17">
                    <a:moveTo>
                      <a:pt x="26" y="17"/>
                    </a:moveTo>
                    <a:cubicBezTo>
                      <a:pt x="29" y="17"/>
                      <a:pt x="30" y="16"/>
                      <a:pt x="32" y="14"/>
                    </a:cubicBezTo>
                    <a:cubicBezTo>
                      <a:pt x="22" y="9"/>
                      <a:pt x="14" y="0"/>
                      <a:pt x="0" y="3"/>
                    </a:cubicBezTo>
                    <a:cubicBezTo>
                      <a:pt x="6" y="7"/>
                      <a:pt x="18" y="17"/>
                      <a:pt x="26" y="17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636" name="Freeform 98">
                <a:extLst>
                  <a:ext uri="{FF2B5EF4-FFF2-40B4-BE49-F238E27FC236}">
                    <a16:creationId xmlns:a16="http://schemas.microsoft.com/office/drawing/2014/main" id="{D21C8948-98C6-4522-BE3E-3174722B6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4700" y="2030413"/>
                <a:ext cx="31750" cy="206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1" y="7"/>
                  </a:cxn>
                  <a:cxn ang="0">
                    <a:pos x="24" y="7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24" h="15">
                    <a:moveTo>
                      <a:pt x="1" y="0"/>
                    </a:moveTo>
                    <a:cubicBezTo>
                      <a:pt x="4" y="4"/>
                      <a:pt x="7" y="6"/>
                      <a:pt x="11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9"/>
                      <a:pt x="24" y="10"/>
                    </a:cubicBezTo>
                    <a:cubicBezTo>
                      <a:pt x="24" y="12"/>
                      <a:pt x="20" y="15"/>
                      <a:pt x="19" y="15"/>
                    </a:cubicBezTo>
                    <a:cubicBezTo>
                      <a:pt x="16" y="15"/>
                      <a:pt x="0" y="6"/>
                      <a:pt x="0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637" name="Freeform 99">
                <a:extLst>
                  <a:ext uri="{FF2B5EF4-FFF2-40B4-BE49-F238E27FC236}">
                    <a16:creationId xmlns:a16="http://schemas.microsoft.com/office/drawing/2014/main" id="{5889BDA3-5582-48DF-A917-66B78F508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325" y="2030413"/>
                <a:ext cx="22225" cy="26988"/>
              </a:xfrm>
              <a:custGeom>
                <a:avLst/>
                <a:gdLst/>
                <a:ahLst/>
                <a:cxnLst>
                  <a:cxn ang="0">
                    <a:pos x="17" y="12"/>
                  </a:cxn>
                  <a:cxn ang="0">
                    <a:pos x="17" y="15"/>
                  </a:cxn>
                  <a:cxn ang="0">
                    <a:pos x="7" y="20"/>
                  </a:cxn>
                  <a:cxn ang="0">
                    <a:pos x="0" y="15"/>
                  </a:cxn>
                  <a:cxn ang="0">
                    <a:pos x="10" y="0"/>
                  </a:cxn>
                  <a:cxn ang="0">
                    <a:pos x="14" y="5"/>
                  </a:cxn>
                  <a:cxn ang="0">
                    <a:pos x="17" y="12"/>
                  </a:cxn>
                </a:cxnLst>
                <a:rect l="0" t="0" r="r" b="b"/>
                <a:pathLst>
                  <a:path w="17" h="20">
                    <a:moveTo>
                      <a:pt x="17" y="12"/>
                    </a:moveTo>
                    <a:cubicBezTo>
                      <a:pt x="17" y="12"/>
                      <a:pt x="17" y="14"/>
                      <a:pt x="17" y="15"/>
                    </a:cubicBezTo>
                    <a:cubicBezTo>
                      <a:pt x="17" y="18"/>
                      <a:pt x="12" y="20"/>
                      <a:pt x="7" y="20"/>
                    </a:cubicBezTo>
                    <a:cubicBezTo>
                      <a:pt x="3" y="20"/>
                      <a:pt x="0" y="18"/>
                      <a:pt x="0" y="15"/>
                    </a:cubicBezTo>
                    <a:cubicBezTo>
                      <a:pt x="0" y="13"/>
                      <a:pt x="6" y="2"/>
                      <a:pt x="10" y="0"/>
                    </a:cubicBezTo>
                    <a:cubicBezTo>
                      <a:pt x="11" y="2"/>
                      <a:pt x="14" y="3"/>
                      <a:pt x="14" y="5"/>
                    </a:cubicBezTo>
                    <a:cubicBezTo>
                      <a:pt x="14" y="9"/>
                      <a:pt x="7" y="12"/>
                      <a:pt x="17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638" name="Freeform 100">
                <a:extLst>
                  <a:ext uri="{FF2B5EF4-FFF2-40B4-BE49-F238E27FC236}">
                    <a16:creationId xmlns:a16="http://schemas.microsoft.com/office/drawing/2014/main" id="{40E33F27-3139-4251-BE0D-670E9AC68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850" y="1724025"/>
                <a:ext cx="26988" cy="12700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13" y="1"/>
                  </a:cxn>
                  <a:cxn ang="0">
                    <a:pos x="20" y="9"/>
                  </a:cxn>
                  <a:cxn ang="0">
                    <a:pos x="5" y="9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20" h="9">
                    <a:moveTo>
                      <a:pt x="6" y="4"/>
                    </a:moveTo>
                    <a:cubicBezTo>
                      <a:pt x="8" y="0"/>
                      <a:pt x="10" y="1"/>
                      <a:pt x="13" y="1"/>
                    </a:cubicBezTo>
                    <a:cubicBezTo>
                      <a:pt x="18" y="1"/>
                      <a:pt x="19" y="4"/>
                      <a:pt x="20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7"/>
                      <a:pt x="1" y="6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</p:grpSp>
        <p:grpSp>
          <p:nvGrpSpPr>
            <p:cNvPr id="240" name="Group 345">
              <a:extLst>
                <a:ext uri="{FF2B5EF4-FFF2-40B4-BE49-F238E27FC236}">
                  <a16:creationId xmlns:a16="http://schemas.microsoft.com/office/drawing/2014/main" id="{4AA140D4-9FEB-436D-9919-8FEC7639DB8F}"/>
                </a:ext>
              </a:extLst>
            </p:cNvPr>
            <p:cNvGrpSpPr/>
            <p:nvPr/>
          </p:nvGrpSpPr>
          <p:grpSpPr>
            <a:xfrm>
              <a:off x="3103551" y="1256797"/>
              <a:ext cx="669405" cy="1125467"/>
              <a:chOff x="4219575" y="1089025"/>
              <a:chExt cx="687388" cy="1155701"/>
            </a:xfrm>
            <a:grpFill/>
          </p:grpSpPr>
          <p:sp>
            <p:nvSpPr>
              <p:cNvPr id="328" name="Freeform 36">
                <a:extLst>
                  <a:ext uri="{FF2B5EF4-FFF2-40B4-BE49-F238E27FC236}">
                    <a16:creationId xmlns:a16="http://schemas.microsoft.com/office/drawing/2014/main" id="{E5485488-5856-4E91-BDFB-320D30B11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8825" y="1816100"/>
                <a:ext cx="26988" cy="39688"/>
              </a:xfrm>
              <a:custGeom>
                <a:avLst/>
                <a:gdLst/>
                <a:ahLst/>
                <a:cxnLst>
                  <a:cxn ang="0">
                    <a:pos x="3" y="27"/>
                  </a:cxn>
                  <a:cxn ang="0">
                    <a:pos x="9" y="21"/>
                  </a:cxn>
                  <a:cxn ang="0">
                    <a:pos x="0" y="14"/>
                  </a:cxn>
                  <a:cxn ang="0">
                    <a:pos x="9" y="0"/>
                  </a:cxn>
                  <a:cxn ang="0">
                    <a:pos x="20" y="12"/>
                  </a:cxn>
                  <a:cxn ang="0">
                    <a:pos x="6" y="30"/>
                  </a:cxn>
                  <a:cxn ang="0">
                    <a:pos x="0" y="27"/>
                  </a:cxn>
                  <a:cxn ang="0">
                    <a:pos x="2" y="25"/>
                  </a:cxn>
                  <a:cxn ang="0">
                    <a:pos x="3" y="27"/>
                  </a:cxn>
                </a:cxnLst>
                <a:rect l="0" t="0" r="r" b="b"/>
                <a:pathLst>
                  <a:path w="20" h="30">
                    <a:moveTo>
                      <a:pt x="3" y="27"/>
                    </a:moveTo>
                    <a:cubicBezTo>
                      <a:pt x="6" y="26"/>
                      <a:pt x="9" y="23"/>
                      <a:pt x="9" y="21"/>
                    </a:cubicBezTo>
                    <a:cubicBezTo>
                      <a:pt x="5" y="20"/>
                      <a:pt x="0" y="16"/>
                      <a:pt x="0" y="14"/>
                    </a:cubicBezTo>
                    <a:cubicBezTo>
                      <a:pt x="0" y="12"/>
                      <a:pt x="5" y="0"/>
                      <a:pt x="9" y="0"/>
                    </a:cubicBezTo>
                    <a:cubicBezTo>
                      <a:pt x="17" y="0"/>
                      <a:pt x="18" y="4"/>
                      <a:pt x="20" y="12"/>
                    </a:cubicBezTo>
                    <a:cubicBezTo>
                      <a:pt x="12" y="14"/>
                      <a:pt x="16" y="30"/>
                      <a:pt x="6" y="30"/>
                    </a:cubicBezTo>
                    <a:cubicBezTo>
                      <a:pt x="3" y="30"/>
                      <a:pt x="1" y="27"/>
                      <a:pt x="0" y="27"/>
                    </a:cubicBezTo>
                    <a:cubicBezTo>
                      <a:pt x="1" y="26"/>
                      <a:pt x="2" y="25"/>
                      <a:pt x="2" y="25"/>
                    </a:cubicBezTo>
                    <a:lnTo>
                      <a:pt x="3" y="27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grpSp>
            <p:nvGrpSpPr>
              <p:cNvPr id="329" name="Group 343">
                <a:extLst>
                  <a:ext uri="{FF2B5EF4-FFF2-40B4-BE49-F238E27FC236}">
                    <a16:creationId xmlns:a16="http://schemas.microsoft.com/office/drawing/2014/main" id="{E7635F86-D38D-4C4D-A916-CE81EA601A20}"/>
                  </a:ext>
                </a:extLst>
              </p:cNvPr>
              <p:cNvGrpSpPr/>
              <p:nvPr/>
            </p:nvGrpSpPr>
            <p:grpSpPr>
              <a:xfrm>
                <a:off x="4219575" y="1089025"/>
                <a:ext cx="687388" cy="1155701"/>
                <a:chOff x="4219575" y="1089025"/>
                <a:chExt cx="687388" cy="1155701"/>
              </a:xfrm>
              <a:grpFill/>
            </p:grpSpPr>
            <p:sp>
              <p:nvSpPr>
                <p:cNvPr id="330" name="Freeform 24">
                  <a:extLst>
                    <a:ext uri="{FF2B5EF4-FFF2-40B4-BE49-F238E27FC236}">
                      <a16:creationId xmlns:a16="http://schemas.microsoft.com/office/drawing/2014/main" id="{CF0325E6-74D9-47F4-AEE3-F7A0197222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0688" y="1782763"/>
                  <a:ext cx="646113" cy="461963"/>
                </a:xfrm>
                <a:custGeom>
                  <a:avLst/>
                  <a:gdLst/>
                  <a:ahLst/>
                  <a:cxnLst>
                    <a:cxn ang="0">
                      <a:pos x="473" y="233"/>
                    </a:cxn>
                    <a:cxn ang="0">
                      <a:pos x="470" y="273"/>
                    </a:cxn>
                    <a:cxn ang="0">
                      <a:pos x="427" y="274"/>
                    </a:cxn>
                    <a:cxn ang="0">
                      <a:pos x="401" y="283"/>
                    </a:cxn>
                    <a:cxn ang="0">
                      <a:pos x="403" y="303"/>
                    </a:cxn>
                    <a:cxn ang="0">
                      <a:pos x="413" y="322"/>
                    </a:cxn>
                    <a:cxn ang="0">
                      <a:pos x="401" y="319"/>
                    </a:cxn>
                    <a:cxn ang="0">
                      <a:pos x="397" y="336"/>
                    </a:cxn>
                    <a:cxn ang="0">
                      <a:pos x="382" y="315"/>
                    </a:cxn>
                    <a:cxn ang="0">
                      <a:pos x="358" y="278"/>
                    </a:cxn>
                    <a:cxn ang="0">
                      <a:pos x="329" y="238"/>
                    </a:cxn>
                    <a:cxn ang="0">
                      <a:pos x="289" y="213"/>
                    </a:cxn>
                    <a:cxn ang="0">
                      <a:pos x="270" y="212"/>
                    </a:cxn>
                    <a:cxn ang="0">
                      <a:pos x="289" y="244"/>
                    </a:cxn>
                    <a:cxn ang="0">
                      <a:pos x="315" y="264"/>
                    </a:cxn>
                    <a:cxn ang="0">
                      <a:pos x="330" y="283"/>
                    </a:cxn>
                    <a:cxn ang="0">
                      <a:pos x="323" y="305"/>
                    </a:cxn>
                    <a:cxn ang="0">
                      <a:pos x="316" y="303"/>
                    </a:cxn>
                    <a:cxn ang="0">
                      <a:pos x="291" y="273"/>
                    </a:cxn>
                    <a:cxn ang="0">
                      <a:pos x="229" y="223"/>
                    </a:cxn>
                    <a:cxn ang="0">
                      <a:pos x="168" y="237"/>
                    </a:cxn>
                    <a:cxn ang="0">
                      <a:pos x="135" y="272"/>
                    </a:cxn>
                    <a:cxn ang="0">
                      <a:pos x="101" y="326"/>
                    </a:cxn>
                    <a:cxn ang="0">
                      <a:pos x="72" y="338"/>
                    </a:cxn>
                    <a:cxn ang="0">
                      <a:pos x="10" y="334"/>
                    </a:cxn>
                    <a:cxn ang="0">
                      <a:pos x="0" y="306"/>
                    </a:cxn>
                    <a:cxn ang="0">
                      <a:pos x="4" y="246"/>
                    </a:cxn>
                    <a:cxn ang="0">
                      <a:pos x="48" y="235"/>
                    </a:cxn>
                    <a:cxn ang="0">
                      <a:pos x="89" y="240"/>
                    </a:cxn>
                    <a:cxn ang="0">
                      <a:pos x="105" y="206"/>
                    </a:cxn>
                    <a:cxn ang="0">
                      <a:pos x="103" y="193"/>
                    </a:cxn>
                    <a:cxn ang="0">
                      <a:pos x="60" y="163"/>
                    </a:cxn>
                    <a:cxn ang="0">
                      <a:pos x="88" y="157"/>
                    </a:cxn>
                    <a:cxn ang="0">
                      <a:pos x="96" y="143"/>
                    </a:cxn>
                    <a:cxn ang="0">
                      <a:pos x="114" y="145"/>
                    </a:cxn>
                    <a:cxn ang="0">
                      <a:pos x="147" y="118"/>
                    </a:cxn>
                    <a:cxn ang="0">
                      <a:pos x="176" y="89"/>
                    </a:cxn>
                    <a:cxn ang="0">
                      <a:pos x="208" y="73"/>
                    </a:cxn>
                    <a:cxn ang="0">
                      <a:pos x="225" y="54"/>
                    </a:cxn>
                    <a:cxn ang="0">
                      <a:pos x="245" y="5"/>
                    </a:cxn>
                    <a:cxn ang="0">
                      <a:pos x="251" y="25"/>
                    </a:cxn>
                    <a:cxn ang="0">
                      <a:pos x="240" y="54"/>
                    </a:cxn>
                    <a:cxn ang="0">
                      <a:pos x="254" y="66"/>
                    </a:cxn>
                    <a:cxn ang="0">
                      <a:pos x="289" y="68"/>
                    </a:cxn>
                    <a:cxn ang="0">
                      <a:pos x="333" y="50"/>
                    </a:cxn>
                    <a:cxn ang="0">
                      <a:pos x="378" y="55"/>
                    </a:cxn>
                    <a:cxn ang="0">
                      <a:pos x="408" y="95"/>
                    </a:cxn>
                    <a:cxn ang="0">
                      <a:pos x="399" y="153"/>
                    </a:cxn>
                    <a:cxn ang="0">
                      <a:pos x="470" y="180"/>
                    </a:cxn>
                    <a:cxn ang="0">
                      <a:pos x="474" y="204"/>
                    </a:cxn>
                    <a:cxn ang="0">
                      <a:pos x="476" y="216"/>
                    </a:cxn>
                  </a:cxnLst>
                  <a:rect l="0" t="0" r="r" b="b"/>
                  <a:pathLst>
                    <a:path w="485" h="347">
                      <a:moveTo>
                        <a:pt x="476" y="216"/>
                      </a:moveTo>
                      <a:cubicBezTo>
                        <a:pt x="474" y="223"/>
                        <a:pt x="475" y="219"/>
                        <a:pt x="473" y="222"/>
                      </a:cubicBezTo>
                      <a:cubicBezTo>
                        <a:pt x="473" y="233"/>
                        <a:pt x="473" y="233"/>
                        <a:pt x="473" y="233"/>
                      </a:cubicBezTo>
                      <a:cubicBezTo>
                        <a:pt x="469" y="238"/>
                        <a:pt x="461" y="246"/>
                        <a:pt x="461" y="253"/>
                      </a:cubicBezTo>
                      <a:cubicBezTo>
                        <a:pt x="461" y="261"/>
                        <a:pt x="473" y="268"/>
                        <a:pt x="476" y="272"/>
                      </a:cubicBezTo>
                      <a:cubicBezTo>
                        <a:pt x="474" y="273"/>
                        <a:pt x="472" y="273"/>
                        <a:pt x="470" y="273"/>
                      </a:cubicBezTo>
                      <a:cubicBezTo>
                        <a:pt x="466" y="275"/>
                        <a:pt x="463" y="273"/>
                        <a:pt x="459" y="275"/>
                      </a:cubicBezTo>
                      <a:cubicBezTo>
                        <a:pt x="453" y="277"/>
                        <a:pt x="452" y="283"/>
                        <a:pt x="446" y="283"/>
                      </a:cubicBezTo>
                      <a:cubicBezTo>
                        <a:pt x="439" y="283"/>
                        <a:pt x="435" y="274"/>
                        <a:pt x="427" y="274"/>
                      </a:cubicBezTo>
                      <a:cubicBezTo>
                        <a:pt x="420" y="274"/>
                        <a:pt x="419" y="278"/>
                        <a:pt x="413" y="280"/>
                      </a:cubicBezTo>
                      <a:cubicBezTo>
                        <a:pt x="414" y="284"/>
                        <a:pt x="414" y="286"/>
                        <a:pt x="413" y="290"/>
                      </a:cubicBezTo>
                      <a:cubicBezTo>
                        <a:pt x="406" y="290"/>
                        <a:pt x="405" y="283"/>
                        <a:pt x="401" y="283"/>
                      </a:cubicBezTo>
                      <a:cubicBezTo>
                        <a:pt x="399" y="283"/>
                        <a:pt x="397" y="286"/>
                        <a:pt x="397" y="288"/>
                      </a:cubicBezTo>
                      <a:cubicBezTo>
                        <a:pt x="405" y="298"/>
                        <a:pt x="405" y="298"/>
                        <a:pt x="405" y="298"/>
                      </a:cubicBezTo>
                      <a:cubicBezTo>
                        <a:pt x="405" y="300"/>
                        <a:pt x="403" y="302"/>
                        <a:pt x="403" y="303"/>
                      </a:cubicBezTo>
                      <a:cubicBezTo>
                        <a:pt x="403" y="304"/>
                        <a:pt x="415" y="315"/>
                        <a:pt x="419" y="315"/>
                      </a:cubicBezTo>
                      <a:cubicBezTo>
                        <a:pt x="419" y="317"/>
                        <a:pt x="420" y="318"/>
                        <a:pt x="420" y="319"/>
                      </a:cubicBezTo>
                      <a:cubicBezTo>
                        <a:pt x="418" y="321"/>
                        <a:pt x="414" y="319"/>
                        <a:pt x="413" y="322"/>
                      </a:cubicBezTo>
                      <a:cubicBezTo>
                        <a:pt x="412" y="322"/>
                        <a:pt x="412" y="322"/>
                        <a:pt x="412" y="322"/>
                      </a:cubicBezTo>
                      <a:cubicBezTo>
                        <a:pt x="407" y="321"/>
                        <a:pt x="403" y="317"/>
                        <a:pt x="401" y="315"/>
                      </a:cubicBezTo>
                      <a:cubicBezTo>
                        <a:pt x="401" y="319"/>
                        <a:pt x="401" y="319"/>
                        <a:pt x="401" y="319"/>
                      </a:cubicBezTo>
                      <a:cubicBezTo>
                        <a:pt x="402" y="321"/>
                        <a:pt x="403" y="323"/>
                        <a:pt x="403" y="326"/>
                      </a:cubicBezTo>
                      <a:cubicBezTo>
                        <a:pt x="403" y="329"/>
                        <a:pt x="399" y="334"/>
                        <a:pt x="403" y="336"/>
                      </a:cubicBezTo>
                      <a:cubicBezTo>
                        <a:pt x="401" y="336"/>
                        <a:pt x="397" y="336"/>
                        <a:pt x="397" y="336"/>
                      </a:cubicBezTo>
                      <a:cubicBezTo>
                        <a:pt x="390" y="336"/>
                        <a:pt x="384" y="329"/>
                        <a:pt x="384" y="322"/>
                      </a:cubicBezTo>
                      <a:cubicBezTo>
                        <a:pt x="384" y="319"/>
                        <a:pt x="388" y="317"/>
                        <a:pt x="390" y="315"/>
                      </a:cubicBezTo>
                      <a:cubicBezTo>
                        <a:pt x="387" y="315"/>
                        <a:pt x="385" y="315"/>
                        <a:pt x="382" y="315"/>
                      </a:cubicBezTo>
                      <a:cubicBezTo>
                        <a:pt x="380" y="315"/>
                        <a:pt x="379" y="311"/>
                        <a:pt x="379" y="310"/>
                      </a:cubicBezTo>
                      <a:cubicBezTo>
                        <a:pt x="378" y="304"/>
                        <a:pt x="374" y="300"/>
                        <a:pt x="370" y="296"/>
                      </a:cubicBezTo>
                      <a:cubicBezTo>
                        <a:pt x="365" y="291"/>
                        <a:pt x="358" y="287"/>
                        <a:pt x="358" y="278"/>
                      </a:cubicBezTo>
                      <a:cubicBezTo>
                        <a:pt x="358" y="272"/>
                        <a:pt x="358" y="270"/>
                        <a:pt x="358" y="266"/>
                      </a:cubicBezTo>
                      <a:cubicBezTo>
                        <a:pt x="358" y="260"/>
                        <a:pt x="348" y="251"/>
                        <a:pt x="342" y="248"/>
                      </a:cubicBezTo>
                      <a:cubicBezTo>
                        <a:pt x="336" y="245"/>
                        <a:pt x="329" y="244"/>
                        <a:pt x="329" y="238"/>
                      </a:cubicBezTo>
                      <a:cubicBezTo>
                        <a:pt x="326" y="238"/>
                        <a:pt x="325" y="238"/>
                        <a:pt x="323" y="238"/>
                      </a:cubicBezTo>
                      <a:cubicBezTo>
                        <a:pt x="313" y="238"/>
                        <a:pt x="302" y="223"/>
                        <a:pt x="302" y="213"/>
                      </a:cubicBezTo>
                      <a:cubicBezTo>
                        <a:pt x="297" y="213"/>
                        <a:pt x="293" y="213"/>
                        <a:pt x="289" y="213"/>
                      </a:cubicBezTo>
                      <a:cubicBezTo>
                        <a:pt x="283" y="213"/>
                        <a:pt x="285" y="204"/>
                        <a:pt x="283" y="201"/>
                      </a:cubicBezTo>
                      <a:cubicBezTo>
                        <a:pt x="278" y="204"/>
                        <a:pt x="268" y="204"/>
                        <a:pt x="268" y="209"/>
                      </a:cubicBezTo>
                      <a:cubicBezTo>
                        <a:pt x="268" y="210"/>
                        <a:pt x="270" y="212"/>
                        <a:pt x="270" y="212"/>
                      </a:cubicBezTo>
                      <a:cubicBezTo>
                        <a:pt x="270" y="214"/>
                        <a:pt x="269" y="217"/>
                        <a:pt x="269" y="220"/>
                      </a:cubicBezTo>
                      <a:cubicBezTo>
                        <a:pt x="269" y="226"/>
                        <a:pt x="273" y="229"/>
                        <a:pt x="278" y="231"/>
                      </a:cubicBezTo>
                      <a:cubicBezTo>
                        <a:pt x="285" y="233"/>
                        <a:pt x="288" y="240"/>
                        <a:pt x="289" y="244"/>
                      </a:cubicBezTo>
                      <a:cubicBezTo>
                        <a:pt x="291" y="250"/>
                        <a:pt x="294" y="257"/>
                        <a:pt x="298" y="259"/>
                      </a:cubicBezTo>
                      <a:cubicBezTo>
                        <a:pt x="304" y="262"/>
                        <a:pt x="309" y="260"/>
                        <a:pt x="315" y="260"/>
                      </a:cubicBezTo>
                      <a:cubicBezTo>
                        <a:pt x="315" y="261"/>
                        <a:pt x="315" y="263"/>
                        <a:pt x="315" y="264"/>
                      </a:cubicBezTo>
                      <a:cubicBezTo>
                        <a:pt x="313" y="269"/>
                        <a:pt x="323" y="271"/>
                        <a:pt x="326" y="272"/>
                      </a:cubicBezTo>
                      <a:cubicBezTo>
                        <a:pt x="335" y="277"/>
                        <a:pt x="345" y="280"/>
                        <a:pt x="344" y="290"/>
                      </a:cubicBezTo>
                      <a:cubicBezTo>
                        <a:pt x="340" y="289"/>
                        <a:pt x="337" y="283"/>
                        <a:pt x="330" y="283"/>
                      </a:cubicBezTo>
                      <a:cubicBezTo>
                        <a:pt x="325" y="283"/>
                        <a:pt x="320" y="286"/>
                        <a:pt x="320" y="290"/>
                      </a:cubicBezTo>
                      <a:cubicBezTo>
                        <a:pt x="320" y="296"/>
                        <a:pt x="328" y="297"/>
                        <a:pt x="328" y="303"/>
                      </a:cubicBezTo>
                      <a:cubicBezTo>
                        <a:pt x="328" y="305"/>
                        <a:pt x="323" y="305"/>
                        <a:pt x="323" y="305"/>
                      </a:cubicBezTo>
                      <a:cubicBezTo>
                        <a:pt x="319" y="309"/>
                        <a:pt x="319" y="318"/>
                        <a:pt x="313" y="318"/>
                      </a:cubicBezTo>
                      <a:cubicBezTo>
                        <a:pt x="310" y="318"/>
                        <a:pt x="308" y="317"/>
                        <a:pt x="308" y="315"/>
                      </a:cubicBezTo>
                      <a:cubicBezTo>
                        <a:pt x="314" y="315"/>
                        <a:pt x="316" y="309"/>
                        <a:pt x="316" y="303"/>
                      </a:cubicBezTo>
                      <a:cubicBezTo>
                        <a:pt x="316" y="297"/>
                        <a:pt x="312" y="295"/>
                        <a:pt x="311" y="291"/>
                      </a:cubicBezTo>
                      <a:cubicBezTo>
                        <a:pt x="310" y="291"/>
                        <a:pt x="300" y="281"/>
                        <a:pt x="299" y="278"/>
                      </a:cubicBezTo>
                      <a:cubicBezTo>
                        <a:pt x="297" y="278"/>
                        <a:pt x="291" y="276"/>
                        <a:pt x="291" y="273"/>
                      </a:cubicBezTo>
                      <a:cubicBezTo>
                        <a:pt x="277" y="270"/>
                        <a:pt x="274" y="266"/>
                        <a:pt x="266" y="259"/>
                      </a:cubicBezTo>
                      <a:cubicBezTo>
                        <a:pt x="263" y="256"/>
                        <a:pt x="257" y="254"/>
                        <a:pt x="256" y="251"/>
                      </a:cubicBezTo>
                      <a:cubicBezTo>
                        <a:pt x="248" y="241"/>
                        <a:pt x="245" y="223"/>
                        <a:pt x="229" y="223"/>
                      </a:cubicBezTo>
                      <a:cubicBezTo>
                        <a:pt x="221" y="223"/>
                        <a:pt x="220" y="228"/>
                        <a:pt x="216" y="230"/>
                      </a:cubicBezTo>
                      <a:cubicBezTo>
                        <a:pt x="208" y="234"/>
                        <a:pt x="202" y="242"/>
                        <a:pt x="192" y="242"/>
                      </a:cubicBezTo>
                      <a:cubicBezTo>
                        <a:pt x="183" y="242"/>
                        <a:pt x="177" y="237"/>
                        <a:pt x="168" y="237"/>
                      </a:cubicBezTo>
                      <a:cubicBezTo>
                        <a:pt x="161" y="237"/>
                        <a:pt x="154" y="242"/>
                        <a:pt x="154" y="248"/>
                      </a:cubicBezTo>
                      <a:cubicBezTo>
                        <a:pt x="157" y="258"/>
                        <a:pt x="157" y="258"/>
                        <a:pt x="157" y="258"/>
                      </a:cubicBezTo>
                      <a:cubicBezTo>
                        <a:pt x="154" y="267"/>
                        <a:pt x="144" y="270"/>
                        <a:pt x="135" y="272"/>
                      </a:cubicBezTo>
                      <a:cubicBezTo>
                        <a:pt x="127" y="274"/>
                        <a:pt x="114" y="292"/>
                        <a:pt x="114" y="302"/>
                      </a:cubicBezTo>
                      <a:cubicBezTo>
                        <a:pt x="114" y="305"/>
                        <a:pt x="117" y="306"/>
                        <a:pt x="119" y="307"/>
                      </a:cubicBezTo>
                      <a:cubicBezTo>
                        <a:pt x="113" y="316"/>
                        <a:pt x="110" y="321"/>
                        <a:pt x="101" y="326"/>
                      </a:cubicBezTo>
                      <a:cubicBezTo>
                        <a:pt x="96" y="328"/>
                        <a:pt x="95" y="340"/>
                        <a:pt x="86" y="337"/>
                      </a:cubicBezTo>
                      <a:cubicBezTo>
                        <a:pt x="86" y="337"/>
                        <a:pt x="86" y="337"/>
                        <a:pt x="86" y="337"/>
                      </a:cubicBezTo>
                      <a:cubicBezTo>
                        <a:pt x="82" y="336"/>
                        <a:pt x="75" y="338"/>
                        <a:pt x="72" y="338"/>
                      </a:cubicBezTo>
                      <a:cubicBezTo>
                        <a:pt x="62" y="338"/>
                        <a:pt x="56" y="347"/>
                        <a:pt x="46" y="347"/>
                      </a:cubicBezTo>
                      <a:cubicBezTo>
                        <a:pt x="40" y="347"/>
                        <a:pt x="39" y="331"/>
                        <a:pt x="29" y="331"/>
                      </a:cubicBezTo>
                      <a:cubicBezTo>
                        <a:pt x="22" y="331"/>
                        <a:pt x="17" y="334"/>
                        <a:pt x="10" y="334"/>
                      </a:cubicBezTo>
                      <a:cubicBezTo>
                        <a:pt x="8" y="334"/>
                        <a:pt x="7" y="332"/>
                        <a:pt x="7" y="330"/>
                      </a:cubicBezTo>
                      <a:cubicBezTo>
                        <a:pt x="7" y="321"/>
                        <a:pt x="7" y="318"/>
                        <a:pt x="7" y="313"/>
                      </a:cubicBezTo>
                      <a:cubicBezTo>
                        <a:pt x="3" y="313"/>
                        <a:pt x="0" y="310"/>
                        <a:pt x="0" y="306"/>
                      </a:cubicBezTo>
                      <a:cubicBezTo>
                        <a:pt x="0" y="301"/>
                        <a:pt x="4" y="299"/>
                        <a:pt x="4" y="296"/>
                      </a:cubicBezTo>
                      <a:cubicBezTo>
                        <a:pt x="4" y="285"/>
                        <a:pt x="8" y="274"/>
                        <a:pt x="8" y="262"/>
                      </a:cubicBezTo>
                      <a:cubicBezTo>
                        <a:pt x="8" y="256"/>
                        <a:pt x="4" y="250"/>
                        <a:pt x="4" y="246"/>
                      </a:cubicBezTo>
                      <a:cubicBezTo>
                        <a:pt x="4" y="243"/>
                        <a:pt x="19" y="234"/>
                        <a:pt x="21" y="234"/>
                      </a:cubicBezTo>
                      <a:cubicBezTo>
                        <a:pt x="23" y="234"/>
                        <a:pt x="25" y="236"/>
                        <a:pt x="28" y="235"/>
                      </a:cubicBezTo>
                      <a:cubicBezTo>
                        <a:pt x="48" y="235"/>
                        <a:pt x="48" y="235"/>
                        <a:pt x="48" y="235"/>
                      </a:cubicBezTo>
                      <a:cubicBezTo>
                        <a:pt x="49" y="237"/>
                        <a:pt x="53" y="238"/>
                        <a:pt x="55" y="238"/>
                      </a:cubicBezTo>
                      <a:cubicBezTo>
                        <a:pt x="76" y="238"/>
                        <a:pt x="76" y="238"/>
                        <a:pt x="76" y="238"/>
                      </a:cubicBezTo>
                      <a:cubicBezTo>
                        <a:pt x="82" y="237"/>
                        <a:pt x="84" y="240"/>
                        <a:pt x="89" y="240"/>
                      </a:cubicBezTo>
                      <a:cubicBezTo>
                        <a:pt x="92" y="240"/>
                        <a:pt x="98" y="238"/>
                        <a:pt x="100" y="238"/>
                      </a:cubicBezTo>
                      <a:cubicBezTo>
                        <a:pt x="100" y="229"/>
                        <a:pt x="105" y="226"/>
                        <a:pt x="105" y="218"/>
                      </a:cubicBezTo>
                      <a:cubicBezTo>
                        <a:pt x="105" y="216"/>
                        <a:pt x="105" y="208"/>
                        <a:pt x="105" y="206"/>
                      </a:cubicBezTo>
                      <a:cubicBezTo>
                        <a:pt x="104" y="206"/>
                        <a:pt x="104" y="206"/>
                        <a:pt x="104" y="206"/>
                      </a:cubicBezTo>
                      <a:cubicBezTo>
                        <a:pt x="105" y="205"/>
                        <a:pt x="106" y="201"/>
                        <a:pt x="106" y="200"/>
                      </a:cubicBezTo>
                      <a:cubicBezTo>
                        <a:pt x="106" y="196"/>
                        <a:pt x="103" y="197"/>
                        <a:pt x="103" y="193"/>
                      </a:cubicBezTo>
                      <a:cubicBezTo>
                        <a:pt x="94" y="193"/>
                        <a:pt x="92" y="185"/>
                        <a:pt x="92" y="178"/>
                      </a:cubicBezTo>
                      <a:cubicBezTo>
                        <a:pt x="89" y="178"/>
                        <a:pt x="89" y="175"/>
                        <a:pt x="87" y="175"/>
                      </a:cubicBezTo>
                      <a:cubicBezTo>
                        <a:pt x="79" y="173"/>
                        <a:pt x="60" y="169"/>
                        <a:pt x="60" y="163"/>
                      </a:cubicBezTo>
                      <a:cubicBezTo>
                        <a:pt x="60" y="163"/>
                        <a:pt x="60" y="161"/>
                        <a:pt x="60" y="161"/>
                      </a:cubicBezTo>
                      <a:cubicBezTo>
                        <a:pt x="60" y="157"/>
                        <a:pt x="72" y="154"/>
                        <a:pt x="76" y="153"/>
                      </a:cubicBezTo>
                      <a:cubicBezTo>
                        <a:pt x="78" y="156"/>
                        <a:pt x="85" y="157"/>
                        <a:pt x="88" y="157"/>
                      </a:cubicBezTo>
                      <a:cubicBezTo>
                        <a:pt x="92" y="157"/>
                        <a:pt x="97" y="156"/>
                        <a:pt x="98" y="155"/>
                      </a:cubicBezTo>
                      <a:cubicBezTo>
                        <a:pt x="98" y="152"/>
                        <a:pt x="98" y="152"/>
                        <a:pt x="98" y="152"/>
                      </a:cubicBezTo>
                      <a:cubicBezTo>
                        <a:pt x="95" y="151"/>
                        <a:pt x="97" y="145"/>
                        <a:pt x="96" y="143"/>
                      </a:cubicBezTo>
                      <a:cubicBezTo>
                        <a:pt x="96" y="140"/>
                        <a:pt x="96" y="140"/>
                        <a:pt x="96" y="140"/>
                      </a:cubicBezTo>
                      <a:cubicBezTo>
                        <a:pt x="101" y="140"/>
                        <a:pt x="101" y="140"/>
                        <a:pt x="101" y="140"/>
                      </a:cubicBezTo>
                      <a:cubicBezTo>
                        <a:pt x="104" y="143"/>
                        <a:pt x="109" y="145"/>
                        <a:pt x="114" y="145"/>
                      </a:cubicBezTo>
                      <a:cubicBezTo>
                        <a:pt x="117" y="145"/>
                        <a:pt x="120" y="142"/>
                        <a:pt x="121" y="139"/>
                      </a:cubicBezTo>
                      <a:cubicBezTo>
                        <a:pt x="135" y="139"/>
                        <a:pt x="138" y="129"/>
                        <a:pt x="141" y="119"/>
                      </a:cubicBezTo>
                      <a:cubicBezTo>
                        <a:pt x="143" y="119"/>
                        <a:pt x="145" y="118"/>
                        <a:pt x="147" y="118"/>
                      </a:cubicBezTo>
                      <a:cubicBezTo>
                        <a:pt x="150" y="117"/>
                        <a:pt x="167" y="110"/>
                        <a:pt x="169" y="108"/>
                      </a:cubicBezTo>
                      <a:cubicBezTo>
                        <a:pt x="173" y="104"/>
                        <a:pt x="171" y="99"/>
                        <a:pt x="171" y="94"/>
                      </a:cubicBezTo>
                      <a:cubicBezTo>
                        <a:pt x="171" y="92"/>
                        <a:pt x="175" y="89"/>
                        <a:pt x="176" y="89"/>
                      </a:cubicBezTo>
                      <a:cubicBezTo>
                        <a:pt x="182" y="83"/>
                        <a:pt x="188" y="76"/>
                        <a:pt x="198" y="76"/>
                      </a:cubicBezTo>
                      <a:cubicBezTo>
                        <a:pt x="204" y="76"/>
                        <a:pt x="201" y="77"/>
                        <a:pt x="204" y="76"/>
                      </a:cubicBezTo>
                      <a:cubicBezTo>
                        <a:pt x="206" y="77"/>
                        <a:pt x="207" y="74"/>
                        <a:pt x="208" y="73"/>
                      </a:cubicBezTo>
                      <a:cubicBezTo>
                        <a:pt x="211" y="70"/>
                        <a:pt x="215" y="72"/>
                        <a:pt x="219" y="72"/>
                      </a:cubicBezTo>
                      <a:cubicBezTo>
                        <a:pt x="221" y="72"/>
                        <a:pt x="229" y="68"/>
                        <a:pt x="229" y="65"/>
                      </a:cubicBezTo>
                      <a:cubicBezTo>
                        <a:pt x="229" y="63"/>
                        <a:pt x="225" y="54"/>
                        <a:pt x="225" y="54"/>
                      </a:cubicBezTo>
                      <a:cubicBezTo>
                        <a:pt x="224" y="42"/>
                        <a:pt x="217" y="38"/>
                        <a:pt x="217" y="28"/>
                      </a:cubicBezTo>
                      <a:cubicBezTo>
                        <a:pt x="217" y="9"/>
                        <a:pt x="234" y="8"/>
                        <a:pt x="245" y="0"/>
                      </a:cubicBezTo>
                      <a:cubicBezTo>
                        <a:pt x="245" y="5"/>
                        <a:pt x="245" y="5"/>
                        <a:pt x="245" y="5"/>
                      </a:cubicBezTo>
                      <a:cubicBezTo>
                        <a:pt x="243" y="10"/>
                        <a:pt x="242" y="12"/>
                        <a:pt x="242" y="17"/>
                      </a:cubicBezTo>
                      <a:cubicBezTo>
                        <a:pt x="242" y="21"/>
                        <a:pt x="247" y="22"/>
                        <a:pt x="251" y="22"/>
                      </a:cubicBezTo>
                      <a:cubicBezTo>
                        <a:pt x="251" y="23"/>
                        <a:pt x="251" y="24"/>
                        <a:pt x="251" y="25"/>
                      </a:cubicBezTo>
                      <a:cubicBezTo>
                        <a:pt x="251" y="27"/>
                        <a:pt x="247" y="28"/>
                        <a:pt x="245" y="29"/>
                      </a:cubicBezTo>
                      <a:cubicBezTo>
                        <a:pt x="241" y="34"/>
                        <a:pt x="236" y="38"/>
                        <a:pt x="236" y="46"/>
                      </a:cubicBezTo>
                      <a:cubicBezTo>
                        <a:pt x="236" y="50"/>
                        <a:pt x="238" y="53"/>
                        <a:pt x="240" y="54"/>
                      </a:cubicBezTo>
                      <a:cubicBezTo>
                        <a:pt x="240" y="56"/>
                        <a:pt x="241" y="57"/>
                        <a:pt x="240" y="59"/>
                      </a:cubicBezTo>
                      <a:cubicBezTo>
                        <a:pt x="245" y="59"/>
                        <a:pt x="247" y="60"/>
                        <a:pt x="251" y="60"/>
                      </a:cubicBezTo>
                      <a:cubicBezTo>
                        <a:pt x="252" y="63"/>
                        <a:pt x="253" y="66"/>
                        <a:pt x="254" y="66"/>
                      </a:cubicBezTo>
                      <a:cubicBezTo>
                        <a:pt x="266" y="66"/>
                        <a:pt x="274" y="56"/>
                        <a:pt x="285" y="57"/>
                      </a:cubicBezTo>
                      <a:cubicBezTo>
                        <a:pt x="284" y="59"/>
                        <a:pt x="282" y="60"/>
                        <a:pt x="282" y="62"/>
                      </a:cubicBezTo>
                      <a:cubicBezTo>
                        <a:pt x="282" y="63"/>
                        <a:pt x="289" y="68"/>
                        <a:pt x="289" y="68"/>
                      </a:cubicBezTo>
                      <a:cubicBezTo>
                        <a:pt x="294" y="68"/>
                        <a:pt x="295" y="65"/>
                        <a:pt x="297" y="64"/>
                      </a:cubicBezTo>
                      <a:cubicBezTo>
                        <a:pt x="304" y="60"/>
                        <a:pt x="310" y="62"/>
                        <a:pt x="317" y="59"/>
                      </a:cubicBezTo>
                      <a:cubicBezTo>
                        <a:pt x="321" y="57"/>
                        <a:pt x="328" y="50"/>
                        <a:pt x="333" y="50"/>
                      </a:cubicBezTo>
                      <a:cubicBezTo>
                        <a:pt x="339" y="50"/>
                        <a:pt x="345" y="51"/>
                        <a:pt x="348" y="52"/>
                      </a:cubicBezTo>
                      <a:cubicBezTo>
                        <a:pt x="347" y="54"/>
                        <a:pt x="346" y="56"/>
                        <a:pt x="346" y="57"/>
                      </a:cubicBezTo>
                      <a:cubicBezTo>
                        <a:pt x="358" y="57"/>
                        <a:pt x="370" y="55"/>
                        <a:pt x="378" y="55"/>
                      </a:cubicBezTo>
                      <a:cubicBezTo>
                        <a:pt x="386" y="55"/>
                        <a:pt x="392" y="54"/>
                        <a:pt x="401" y="54"/>
                      </a:cubicBezTo>
                      <a:cubicBezTo>
                        <a:pt x="410" y="54"/>
                        <a:pt x="414" y="70"/>
                        <a:pt x="414" y="80"/>
                      </a:cubicBezTo>
                      <a:cubicBezTo>
                        <a:pt x="414" y="86"/>
                        <a:pt x="408" y="89"/>
                        <a:pt x="408" y="95"/>
                      </a:cubicBezTo>
                      <a:cubicBezTo>
                        <a:pt x="408" y="104"/>
                        <a:pt x="416" y="110"/>
                        <a:pt x="416" y="118"/>
                      </a:cubicBezTo>
                      <a:cubicBezTo>
                        <a:pt x="416" y="123"/>
                        <a:pt x="408" y="125"/>
                        <a:pt x="406" y="128"/>
                      </a:cubicBezTo>
                      <a:cubicBezTo>
                        <a:pt x="401" y="136"/>
                        <a:pt x="399" y="143"/>
                        <a:pt x="399" y="153"/>
                      </a:cubicBezTo>
                      <a:cubicBezTo>
                        <a:pt x="399" y="166"/>
                        <a:pt x="408" y="163"/>
                        <a:pt x="418" y="163"/>
                      </a:cubicBezTo>
                      <a:cubicBezTo>
                        <a:pt x="432" y="163"/>
                        <a:pt x="439" y="157"/>
                        <a:pt x="450" y="157"/>
                      </a:cubicBezTo>
                      <a:cubicBezTo>
                        <a:pt x="461" y="157"/>
                        <a:pt x="459" y="180"/>
                        <a:pt x="470" y="180"/>
                      </a:cubicBezTo>
                      <a:cubicBezTo>
                        <a:pt x="470" y="198"/>
                        <a:pt x="470" y="198"/>
                        <a:pt x="470" y="198"/>
                      </a:cubicBezTo>
                      <a:cubicBezTo>
                        <a:pt x="470" y="200"/>
                        <a:pt x="471" y="201"/>
                        <a:pt x="472" y="201"/>
                      </a:cubicBezTo>
                      <a:cubicBezTo>
                        <a:pt x="474" y="204"/>
                        <a:pt x="474" y="204"/>
                        <a:pt x="474" y="204"/>
                      </a:cubicBezTo>
                      <a:cubicBezTo>
                        <a:pt x="476" y="204"/>
                        <a:pt x="482" y="202"/>
                        <a:pt x="485" y="201"/>
                      </a:cubicBezTo>
                      <a:cubicBezTo>
                        <a:pt x="485" y="204"/>
                        <a:pt x="485" y="206"/>
                        <a:pt x="485" y="208"/>
                      </a:cubicBezTo>
                      <a:cubicBezTo>
                        <a:pt x="481" y="209"/>
                        <a:pt x="476" y="211"/>
                        <a:pt x="476" y="21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31" name="Freeform 25">
                  <a:extLst>
                    <a:ext uri="{FF2B5EF4-FFF2-40B4-BE49-F238E27FC236}">
                      <a16:creationId xmlns:a16="http://schemas.microsoft.com/office/drawing/2014/main" id="{DEDDF3E0-2F58-4191-BB0D-F0F9A6A2D4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0400" y="1416050"/>
                  <a:ext cx="436563" cy="423863"/>
                </a:xfrm>
                <a:custGeom>
                  <a:avLst/>
                  <a:gdLst/>
                  <a:ahLst/>
                  <a:cxnLst>
                    <a:cxn ang="0">
                      <a:pos x="66" y="236"/>
                    </a:cxn>
                    <a:cxn ang="0">
                      <a:pos x="4" y="254"/>
                    </a:cxn>
                    <a:cxn ang="0">
                      <a:pos x="12" y="241"/>
                    </a:cxn>
                    <a:cxn ang="0">
                      <a:pos x="8" y="231"/>
                    </a:cxn>
                    <a:cxn ang="0">
                      <a:pos x="10" y="190"/>
                    </a:cxn>
                    <a:cxn ang="0">
                      <a:pos x="55" y="163"/>
                    </a:cxn>
                    <a:cxn ang="0">
                      <a:pos x="85" y="129"/>
                    </a:cxn>
                    <a:cxn ang="0">
                      <a:pos x="97" y="102"/>
                    </a:cxn>
                    <a:cxn ang="0">
                      <a:pos x="142" y="55"/>
                    </a:cxn>
                    <a:cxn ang="0">
                      <a:pos x="124" y="57"/>
                    </a:cxn>
                    <a:cxn ang="0">
                      <a:pos x="124" y="49"/>
                    </a:cxn>
                    <a:cxn ang="0">
                      <a:pos x="132" y="44"/>
                    </a:cxn>
                    <a:cxn ang="0">
                      <a:pos x="148" y="57"/>
                    </a:cxn>
                    <a:cxn ang="0">
                      <a:pos x="149" y="45"/>
                    </a:cxn>
                    <a:cxn ang="0">
                      <a:pos x="168" y="37"/>
                    </a:cxn>
                    <a:cxn ang="0">
                      <a:pos x="183" y="28"/>
                    </a:cxn>
                    <a:cxn ang="0">
                      <a:pos x="199" y="21"/>
                    </a:cxn>
                    <a:cxn ang="0">
                      <a:pos x="221" y="17"/>
                    </a:cxn>
                    <a:cxn ang="0">
                      <a:pos x="223" y="5"/>
                    </a:cxn>
                    <a:cxn ang="0">
                      <a:pos x="256" y="6"/>
                    </a:cxn>
                    <a:cxn ang="0">
                      <a:pos x="266" y="7"/>
                    </a:cxn>
                    <a:cxn ang="0">
                      <a:pos x="285" y="2"/>
                    </a:cxn>
                    <a:cxn ang="0">
                      <a:pos x="296" y="6"/>
                    </a:cxn>
                    <a:cxn ang="0">
                      <a:pos x="293" y="24"/>
                    </a:cxn>
                    <a:cxn ang="0">
                      <a:pos x="315" y="32"/>
                    </a:cxn>
                    <a:cxn ang="0">
                      <a:pos x="309" y="72"/>
                    </a:cxn>
                    <a:cxn ang="0">
                      <a:pos x="310" y="113"/>
                    </a:cxn>
                    <a:cxn ang="0">
                      <a:pos x="318" y="148"/>
                    </a:cxn>
                    <a:cxn ang="0">
                      <a:pos x="327" y="172"/>
                    </a:cxn>
                    <a:cxn ang="0">
                      <a:pos x="255" y="224"/>
                    </a:cxn>
                    <a:cxn ang="0">
                      <a:pos x="218" y="225"/>
                    </a:cxn>
                    <a:cxn ang="0">
                      <a:pos x="206" y="200"/>
                    </a:cxn>
                    <a:cxn ang="0">
                      <a:pos x="197" y="174"/>
                    </a:cxn>
                    <a:cxn ang="0">
                      <a:pos x="254" y="130"/>
                    </a:cxn>
                    <a:cxn ang="0">
                      <a:pos x="202" y="135"/>
                    </a:cxn>
                    <a:cxn ang="0">
                      <a:pos x="172" y="169"/>
                    </a:cxn>
                    <a:cxn ang="0">
                      <a:pos x="146" y="201"/>
                    </a:cxn>
                    <a:cxn ang="0">
                      <a:pos x="150" y="218"/>
                    </a:cxn>
                    <a:cxn ang="0">
                      <a:pos x="152" y="253"/>
                    </a:cxn>
                    <a:cxn ang="0">
                      <a:pos x="146" y="283"/>
                    </a:cxn>
                    <a:cxn ang="0">
                      <a:pos x="121" y="304"/>
                    </a:cxn>
                    <a:cxn ang="0">
                      <a:pos x="90" y="297"/>
                    </a:cxn>
                    <a:cxn ang="0">
                      <a:pos x="82" y="269"/>
                    </a:cxn>
                    <a:cxn ang="0">
                      <a:pos x="76" y="245"/>
                    </a:cxn>
                  </a:cxnLst>
                  <a:rect l="0" t="0" r="r" b="b"/>
                  <a:pathLst>
                    <a:path w="327" h="318">
                      <a:moveTo>
                        <a:pt x="76" y="247"/>
                      </a:moveTo>
                      <a:cubicBezTo>
                        <a:pt x="70" y="245"/>
                        <a:pt x="69" y="241"/>
                        <a:pt x="66" y="236"/>
                      </a:cubicBezTo>
                      <a:cubicBezTo>
                        <a:pt x="57" y="249"/>
                        <a:pt x="43" y="266"/>
                        <a:pt x="24" y="266"/>
                      </a:cubicBezTo>
                      <a:cubicBezTo>
                        <a:pt x="22" y="266"/>
                        <a:pt x="4" y="256"/>
                        <a:pt x="4" y="254"/>
                      </a:cubicBezTo>
                      <a:cubicBezTo>
                        <a:pt x="4" y="250"/>
                        <a:pt x="10" y="248"/>
                        <a:pt x="12" y="247"/>
                      </a:cubicBezTo>
                      <a:cubicBezTo>
                        <a:pt x="12" y="241"/>
                        <a:pt x="12" y="241"/>
                        <a:pt x="12" y="241"/>
                      </a:cubicBezTo>
                      <a:cubicBezTo>
                        <a:pt x="6" y="241"/>
                        <a:pt x="6" y="241"/>
                        <a:pt x="0" y="243"/>
                      </a:cubicBezTo>
                      <a:cubicBezTo>
                        <a:pt x="0" y="240"/>
                        <a:pt x="5" y="234"/>
                        <a:pt x="8" y="231"/>
                      </a:cubicBezTo>
                      <a:cubicBezTo>
                        <a:pt x="1" y="223"/>
                        <a:pt x="0" y="212"/>
                        <a:pt x="0" y="200"/>
                      </a:cubicBezTo>
                      <a:cubicBezTo>
                        <a:pt x="0" y="193"/>
                        <a:pt x="7" y="194"/>
                        <a:pt x="10" y="190"/>
                      </a:cubicBezTo>
                      <a:cubicBezTo>
                        <a:pt x="15" y="182"/>
                        <a:pt x="20" y="177"/>
                        <a:pt x="30" y="174"/>
                      </a:cubicBezTo>
                      <a:cubicBezTo>
                        <a:pt x="38" y="172"/>
                        <a:pt x="39" y="162"/>
                        <a:pt x="55" y="163"/>
                      </a:cubicBezTo>
                      <a:cubicBezTo>
                        <a:pt x="50" y="162"/>
                        <a:pt x="49" y="161"/>
                        <a:pt x="45" y="160"/>
                      </a:cubicBezTo>
                      <a:cubicBezTo>
                        <a:pt x="64" y="155"/>
                        <a:pt x="71" y="140"/>
                        <a:pt x="85" y="129"/>
                      </a:cubicBezTo>
                      <a:cubicBezTo>
                        <a:pt x="90" y="126"/>
                        <a:pt x="89" y="112"/>
                        <a:pt x="93" y="112"/>
                      </a:cubicBezTo>
                      <a:cubicBezTo>
                        <a:pt x="93" y="112"/>
                        <a:pt x="97" y="102"/>
                        <a:pt x="97" y="102"/>
                      </a:cubicBezTo>
                      <a:cubicBezTo>
                        <a:pt x="102" y="93"/>
                        <a:pt x="109" y="87"/>
                        <a:pt x="118" y="83"/>
                      </a:cubicBezTo>
                      <a:cubicBezTo>
                        <a:pt x="127" y="80"/>
                        <a:pt x="139" y="65"/>
                        <a:pt x="142" y="55"/>
                      </a:cubicBezTo>
                      <a:cubicBezTo>
                        <a:pt x="131" y="58"/>
                        <a:pt x="126" y="63"/>
                        <a:pt x="116" y="63"/>
                      </a:cubicBezTo>
                      <a:cubicBezTo>
                        <a:pt x="118" y="60"/>
                        <a:pt x="123" y="58"/>
                        <a:pt x="124" y="57"/>
                      </a:cubicBezTo>
                      <a:cubicBezTo>
                        <a:pt x="122" y="57"/>
                        <a:pt x="118" y="56"/>
                        <a:pt x="118" y="56"/>
                      </a:cubicBezTo>
                      <a:cubicBezTo>
                        <a:pt x="119" y="51"/>
                        <a:pt x="121" y="49"/>
                        <a:pt x="124" y="49"/>
                      </a:cubicBezTo>
                      <a:cubicBezTo>
                        <a:pt x="126" y="49"/>
                        <a:pt x="127" y="50"/>
                        <a:pt x="128" y="50"/>
                      </a:cubicBezTo>
                      <a:cubicBezTo>
                        <a:pt x="129" y="47"/>
                        <a:pt x="131" y="46"/>
                        <a:pt x="132" y="44"/>
                      </a:cubicBezTo>
                      <a:cubicBezTo>
                        <a:pt x="134" y="47"/>
                        <a:pt x="135" y="49"/>
                        <a:pt x="133" y="52"/>
                      </a:cubicBezTo>
                      <a:cubicBezTo>
                        <a:pt x="140" y="52"/>
                        <a:pt x="142" y="57"/>
                        <a:pt x="148" y="57"/>
                      </a:cubicBezTo>
                      <a:cubicBezTo>
                        <a:pt x="150" y="57"/>
                        <a:pt x="155" y="46"/>
                        <a:pt x="156" y="46"/>
                      </a:cubicBezTo>
                      <a:cubicBezTo>
                        <a:pt x="153" y="45"/>
                        <a:pt x="153" y="44"/>
                        <a:pt x="149" y="45"/>
                      </a:cubicBezTo>
                      <a:cubicBezTo>
                        <a:pt x="151" y="41"/>
                        <a:pt x="154" y="38"/>
                        <a:pt x="159" y="38"/>
                      </a:cubicBezTo>
                      <a:cubicBezTo>
                        <a:pt x="162" y="38"/>
                        <a:pt x="165" y="39"/>
                        <a:pt x="168" y="37"/>
                      </a:cubicBezTo>
                      <a:cubicBezTo>
                        <a:pt x="165" y="35"/>
                        <a:pt x="166" y="35"/>
                        <a:pt x="164" y="33"/>
                      </a:cubicBezTo>
                      <a:cubicBezTo>
                        <a:pt x="169" y="29"/>
                        <a:pt x="176" y="29"/>
                        <a:pt x="183" y="28"/>
                      </a:cubicBezTo>
                      <a:cubicBezTo>
                        <a:pt x="183" y="33"/>
                        <a:pt x="183" y="33"/>
                        <a:pt x="183" y="33"/>
                      </a:cubicBezTo>
                      <a:cubicBezTo>
                        <a:pt x="189" y="32"/>
                        <a:pt x="190" y="22"/>
                        <a:pt x="199" y="21"/>
                      </a:cubicBezTo>
                      <a:cubicBezTo>
                        <a:pt x="199" y="29"/>
                        <a:pt x="199" y="29"/>
                        <a:pt x="199" y="29"/>
                      </a:cubicBezTo>
                      <a:cubicBezTo>
                        <a:pt x="205" y="18"/>
                        <a:pt x="213" y="21"/>
                        <a:pt x="221" y="17"/>
                      </a:cubicBezTo>
                      <a:cubicBezTo>
                        <a:pt x="217" y="15"/>
                        <a:pt x="214" y="14"/>
                        <a:pt x="214" y="11"/>
                      </a:cubicBezTo>
                      <a:cubicBezTo>
                        <a:pt x="214" y="9"/>
                        <a:pt x="222" y="7"/>
                        <a:pt x="223" y="5"/>
                      </a:cubicBezTo>
                      <a:cubicBezTo>
                        <a:pt x="226" y="8"/>
                        <a:pt x="228" y="11"/>
                        <a:pt x="232" y="11"/>
                      </a:cubicBezTo>
                      <a:cubicBezTo>
                        <a:pt x="239" y="11"/>
                        <a:pt x="256" y="0"/>
                        <a:pt x="256" y="6"/>
                      </a:cubicBezTo>
                      <a:cubicBezTo>
                        <a:pt x="256" y="12"/>
                        <a:pt x="248" y="14"/>
                        <a:pt x="247" y="20"/>
                      </a:cubicBezTo>
                      <a:cubicBezTo>
                        <a:pt x="255" y="21"/>
                        <a:pt x="258" y="11"/>
                        <a:pt x="266" y="7"/>
                      </a:cubicBezTo>
                      <a:cubicBezTo>
                        <a:pt x="267" y="10"/>
                        <a:pt x="267" y="12"/>
                        <a:pt x="268" y="15"/>
                      </a:cubicBezTo>
                      <a:cubicBezTo>
                        <a:pt x="274" y="9"/>
                        <a:pt x="277" y="7"/>
                        <a:pt x="285" y="2"/>
                      </a:cubicBezTo>
                      <a:cubicBezTo>
                        <a:pt x="285" y="8"/>
                        <a:pt x="284" y="12"/>
                        <a:pt x="289" y="13"/>
                      </a:cubicBezTo>
                      <a:cubicBezTo>
                        <a:pt x="290" y="9"/>
                        <a:pt x="292" y="6"/>
                        <a:pt x="296" y="6"/>
                      </a:cubicBezTo>
                      <a:cubicBezTo>
                        <a:pt x="298" y="6"/>
                        <a:pt x="307" y="11"/>
                        <a:pt x="311" y="13"/>
                      </a:cubicBezTo>
                      <a:cubicBezTo>
                        <a:pt x="307" y="24"/>
                        <a:pt x="303" y="20"/>
                        <a:pt x="293" y="24"/>
                      </a:cubicBezTo>
                      <a:cubicBezTo>
                        <a:pt x="298" y="27"/>
                        <a:pt x="301" y="28"/>
                        <a:pt x="301" y="30"/>
                      </a:cubicBezTo>
                      <a:cubicBezTo>
                        <a:pt x="305" y="31"/>
                        <a:pt x="314" y="32"/>
                        <a:pt x="315" y="32"/>
                      </a:cubicBezTo>
                      <a:cubicBezTo>
                        <a:pt x="309" y="36"/>
                        <a:pt x="293" y="44"/>
                        <a:pt x="293" y="55"/>
                      </a:cubicBezTo>
                      <a:cubicBezTo>
                        <a:pt x="293" y="63"/>
                        <a:pt x="309" y="62"/>
                        <a:pt x="309" y="72"/>
                      </a:cubicBezTo>
                      <a:cubicBezTo>
                        <a:pt x="309" y="80"/>
                        <a:pt x="301" y="83"/>
                        <a:pt x="301" y="91"/>
                      </a:cubicBezTo>
                      <a:cubicBezTo>
                        <a:pt x="301" y="99"/>
                        <a:pt x="310" y="104"/>
                        <a:pt x="310" y="113"/>
                      </a:cubicBezTo>
                      <a:cubicBezTo>
                        <a:pt x="310" y="118"/>
                        <a:pt x="305" y="121"/>
                        <a:pt x="305" y="126"/>
                      </a:cubicBezTo>
                      <a:cubicBezTo>
                        <a:pt x="305" y="136"/>
                        <a:pt x="318" y="138"/>
                        <a:pt x="318" y="148"/>
                      </a:cubicBezTo>
                      <a:cubicBezTo>
                        <a:pt x="318" y="151"/>
                        <a:pt x="314" y="153"/>
                        <a:pt x="313" y="154"/>
                      </a:cubicBezTo>
                      <a:cubicBezTo>
                        <a:pt x="317" y="161"/>
                        <a:pt x="327" y="163"/>
                        <a:pt x="327" y="172"/>
                      </a:cubicBezTo>
                      <a:cubicBezTo>
                        <a:pt x="327" y="187"/>
                        <a:pt x="297" y="203"/>
                        <a:pt x="288" y="215"/>
                      </a:cubicBezTo>
                      <a:cubicBezTo>
                        <a:pt x="283" y="224"/>
                        <a:pt x="263" y="226"/>
                        <a:pt x="255" y="224"/>
                      </a:cubicBezTo>
                      <a:cubicBezTo>
                        <a:pt x="246" y="227"/>
                        <a:pt x="236" y="231"/>
                        <a:pt x="228" y="231"/>
                      </a:cubicBezTo>
                      <a:cubicBezTo>
                        <a:pt x="222" y="231"/>
                        <a:pt x="218" y="230"/>
                        <a:pt x="218" y="225"/>
                      </a:cubicBezTo>
                      <a:cubicBezTo>
                        <a:pt x="209" y="225"/>
                        <a:pt x="199" y="219"/>
                        <a:pt x="199" y="210"/>
                      </a:cubicBezTo>
                      <a:cubicBezTo>
                        <a:pt x="199" y="205"/>
                        <a:pt x="204" y="202"/>
                        <a:pt x="206" y="200"/>
                      </a:cubicBezTo>
                      <a:cubicBezTo>
                        <a:pt x="201" y="198"/>
                        <a:pt x="197" y="188"/>
                        <a:pt x="197" y="183"/>
                      </a:cubicBezTo>
                      <a:cubicBezTo>
                        <a:pt x="197" y="180"/>
                        <a:pt x="198" y="178"/>
                        <a:pt x="197" y="174"/>
                      </a:cubicBezTo>
                      <a:cubicBezTo>
                        <a:pt x="216" y="174"/>
                        <a:pt x="225" y="150"/>
                        <a:pt x="237" y="144"/>
                      </a:cubicBezTo>
                      <a:cubicBezTo>
                        <a:pt x="243" y="140"/>
                        <a:pt x="254" y="138"/>
                        <a:pt x="254" y="130"/>
                      </a:cubicBezTo>
                      <a:cubicBezTo>
                        <a:pt x="254" y="119"/>
                        <a:pt x="239" y="117"/>
                        <a:pt x="228" y="117"/>
                      </a:cubicBezTo>
                      <a:cubicBezTo>
                        <a:pt x="213" y="117"/>
                        <a:pt x="202" y="122"/>
                        <a:pt x="202" y="135"/>
                      </a:cubicBezTo>
                      <a:cubicBezTo>
                        <a:pt x="202" y="140"/>
                        <a:pt x="203" y="142"/>
                        <a:pt x="202" y="145"/>
                      </a:cubicBezTo>
                      <a:cubicBezTo>
                        <a:pt x="202" y="155"/>
                        <a:pt x="181" y="164"/>
                        <a:pt x="172" y="169"/>
                      </a:cubicBezTo>
                      <a:cubicBezTo>
                        <a:pt x="165" y="174"/>
                        <a:pt x="157" y="175"/>
                        <a:pt x="152" y="183"/>
                      </a:cubicBezTo>
                      <a:cubicBezTo>
                        <a:pt x="149" y="189"/>
                        <a:pt x="153" y="198"/>
                        <a:pt x="146" y="201"/>
                      </a:cubicBezTo>
                      <a:cubicBezTo>
                        <a:pt x="146" y="210"/>
                        <a:pt x="146" y="210"/>
                        <a:pt x="146" y="210"/>
                      </a:cubicBezTo>
                      <a:cubicBezTo>
                        <a:pt x="149" y="212"/>
                        <a:pt x="150" y="215"/>
                        <a:pt x="150" y="218"/>
                      </a:cubicBezTo>
                      <a:cubicBezTo>
                        <a:pt x="158" y="219"/>
                        <a:pt x="170" y="227"/>
                        <a:pt x="170" y="235"/>
                      </a:cubicBezTo>
                      <a:cubicBezTo>
                        <a:pt x="170" y="242"/>
                        <a:pt x="157" y="253"/>
                        <a:pt x="152" y="253"/>
                      </a:cubicBezTo>
                      <a:cubicBezTo>
                        <a:pt x="143" y="253"/>
                        <a:pt x="140" y="266"/>
                        <a:pt x="140" y="275"/>
                      </a:cubicBezTo>
                      <a:cubicBezTo>
                        <a:pt x="140" y="280"/>
                        <a:pt x="144" y="282"/>
                        <a:pt x="146" y="283"/>
                      </a:cubicBezTo>
                      <a:cubicBezTo>
                        <a:pt x="145" y="294"/>
                        <a:pt x="135" y="295"/>
                        <a:pt x="133" y="304"/>
                      </a:cubicBezTo>
                      <a:cubicBezTo>
                        <a:pt x="127" y="304"/>
                        <a:pt x="125" y="304"/>
                        <a:pt x="121" y="304"/>
                      </a:cubicBezTo>
                      <a:cubicBezTo>
                        <a:pt x="114" y="304"/>
                        <a:pt x="111" y="318"/>
                        <a:pt x="100" y="318"/>
                      </a:cubicBezTo>
                      <a:cubicBezTo>
                        <a:pt x="97" y="318"/>
                        <a:pt x="90" y="299"/>
                        <a:pt x="90" y="297"/>
                      </a:cubicBezTo>
                      <a:cubicBezTo>
                        <a:pt x="90" y="296"/>
                        <a:pt x="91" y="294"/>
                        <a:pt x="91" y="293"/>
                      </a:cubicBezTo>
                      <a:cubicBezTo>
                        <a:pt x="84" y="285"/>
                        <a:pt x="85" y="279"/>
                        <a:pt x="82" y="269"/>
                      </a:cubicBezTo>
                      <a:cubicBezTo>
                        <a:pt x="79" y="263"/>
                        <a:pt x="73" y="261"/>
                        <a:pt x="73" y="253"/>
                      </a:cubicBezTo>
                      <a:cubicBezTo>
                        <a:pt x="73" y="250"/>
                        <a:pt x="75" y="246"/>
                        <a:pt x="76" y="245"/>
                      </a:cubicBezTo>
                      <a:lnTo>
                        <a:pt x="76" y="247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32" name="Freeform 26">
                  <a:extLst>
                    <a:ext uri="{FF2B5EF4-FFF2-40B4-BE49-F238E27FC236}">
                      <a16:creationId xmlns:a16="http://schemas.microsoft.com/office/drawing/2014/main" id="{F2DC87E6-ABDD-4C10-B44C-9EC1999B91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300" y="1109663"/>
                  <a:ext cx="234950" cy="128588"/>
                </a:xfrm>
                <a:custGeom>
                  <a:avLst/>
                  <a:gdLst/>
                  <a:ahLst/>
                  <a:cxnLst>
                    <a:cxn ang="0">
                      <a:pos x="148" y="79"/>
                    </a:cxn>
                    <a:cxn ang="0">
                      <a:pos x="148" y="71"/>
                    </a:cxn>
                    <a:cxn ang="0">
                      <a:pos x="128" y="71"/>
                    </a:cxn>
                    <a:cxn ang="0">
                      <a:pos x="135" y="58"/>
                    </a:cxn>
                    <a:cxn ang="0">
                      <a:pos x="126" y="46"/>
                    </a:cxn>
                    <a:cxn ang="0">
                      <a:pos x="132" y="45"/>
                    </a:cxn>
                    <a:cxn ang="0">
                      <a:pos x="121" y="38"/>
                    </a:cxn>
                    <a:cxn ang="0">
                      <a:pos x="97" y="69"/>
                    </a:cxn>
                    <a:cxn ang="0">
                      <a:pos x="90" y="73"/>
                    </a:cxn>
                    <a:cxn ang="0">
                      <a:pos x="78" y="97"/>
                    </a:cxn>
                    <a:cxn ang="0">
                      <a:pos x="43" y="69"/>
                    </a:cxn>
                    <a:cxn ang="0">
                      <a:pos x="60" y="70"/>
                    </a:cxn>
                    <a:cxn ang="0">
                      <a:pos x="74" y="66"/>
                    </a:cxn>
                    <a:cxn ang="0">
                      <a:pos x="54" y="64"/>
                    </a:cxn>
                    <a:cxn ang="0">
                      <a:pos x="38" y="58"/>
                    </a:cxn>
                    <a:cxn ang="0">
                      <a:pos x="50" y="54"/>
                    </a:cxn>
                    <a:cxn ang="0">
                      <a:pos x="72" y="43"/>
                    </a:cxn>
                    <a:cxn ang="0">
                      <a:pos x="61" y="43"/>
                    </a:cxn>
                    <a:cxn ang="0">
                      <a:pos x="54" y="39"/>
                    </a:cxn>
                    <a:cxn ang="0">
                      <a:pos x="51" y="39"/>
                    </a:cxn>
                    <a:cxn ang="0">
                      <a:pos x="38" y="51"/>
                    </a:cxn>
                    <a:cxn ang="0">
                      <a:pos x="23" y="44"/>
                    </a:cxn>
                    <a:cxn ang="0">
                      <a:pos x="27" y="43"/>
                    </a:cxn>
                    <a:cxn ang="0">
                      <a:pos x="15" y="28"/>
                    </a:cxn>
                    <a:cxn ang="0">
                      <a:pos x="11" y="26"/>
                    </a:cxn>
                    <a:cxn ang="0">
                      <a:pos x="0" y="16"/>
                    </a:cxn>
                    <a:cxn ang="0">
                      <a:pos x="16" y="5"/>
                    </a:cxn>
                    <a:cxn ang="0">
                      <a:pos x="38" y="7"/>
                    </a:cxn>
                    <a:cxn ang="0">
                      <a:pos x="32" y="13"/>
                    </a:cxn>
                    <a:cxn ang="0">
                      <a:pos x="44" y="20"/>
                    </a:cxn>
                    <a:cxn ang="0">
                      <a:pos x="41" y="14"/>
                    </a:cxn>
                    <a:cxn ang="0">
                      <a:pos x="49" y="7"/>
                    </a:cxn>
                    <a:cxn ang="0">
                      <a:pos x="68" y="26"/>
                    </a:cxn>
                    <a:cxn ang="0">
                      <a:pos x="63" y="7"/>
                    </a:cxn>
                    <a:cxn ang="0">
                      <a:pos x="72" y="0"/>
                    </a:cxn>
                    <a:cxn ang="0">
                      <a:pos x="90" y="9"/>
                    </a:cxn>
                    <a:cxn ang="0">
                      <a:pos x="88" y="18"/>
                    </a:cxn>
                    <a:cxn ang="0">
                      <a:pos x="96" y="12"/>
                    </a:cxn>
                    <a:cxn ang="0">
                      <a:pos x="102" y="23"/>
                    </a:cxn>
                    <a:cxn ang="0">
                      <a:pos x="106" y="23"/>
                    </a:cxn>
                    <a:cxn ang="0">
                      <a:pos x="141" y="41"/>
                    </a:cxn>
                    <a:cxn ang="0">
                      <a:pos x="137" y="42"/>
                    </a:cxn>
                    <a:cxn ang="0">
                      <a:pos x="145" y="42"/>
                    </a:cxn>
                    <a:cxn ang="0">
                      <a:pos x="145" y="49"/>
                    </a:cxn>
                    <a:cxn ang="0">
                      <a:pos x="159" y="49"/>
                    </a:cxn>
                    <a:cxn ang="0">
                      <a:pos x="176" y="64"/>
                    </a:cxn>
                    <a:cxn ang="0">
                      <a:pos x="148" y="79"/>
                    </a:cxn>
                  </a:cxnLst>
                  <a:rect l="0" t="0" r="r" b="b"/>
                  <a:pathLst>
                    <a:path w="176" h="97">
                      <a:moveTo>
                        <a:pt x="148" y="79"/>
                      </a:moveTo>
                      <a:cubicBezTo>
                        <a:pt x="147" y="76"/>
                        <a:pt x="147" y="74"/>
                        <a:pt x="148" y="71"/>
                      </a:cubicBezTo>
                      <a:cubicBezTo>
                        <a:pt x="143" y="71"/>
                        <a:pt x="134" y="71"/>
                        <a:pt x="128" y="71"/>
                      </a:cubicBezTo>
                      <a:cubicBezTo>
                        <a:pt x="129" y="63"/>
                        <a:pt x="134" y="65"/>
                        <a:pt x="135" y="58"/>
                      </a:cubicBezTo>
                      <a:cubicBezTo>
                        <a:pt x="132" y="57"/>
                        <a:pt x="128" y="49"/>
                        <a:pt x="126" y="46"/>
                      </a:cubicBezTo>
                      <a:cubicBezTo>
                        <a:pt x="128" y="45"/>
                        <a:pt x="130" y="45"/>
                        <a:pt x="132" y="45"/>
                      </a:cubicBezTo>
                      <a:cubicBezTo>
                        <a:pt x="125" y="44"/>
                        <a:pt x="121" y="38"/>
                        <a:pt x="121" y="38"/>
                      </a:cubicBezTo>
                      <a:cubicBezTo>
                        <a:pt x="106" y="38"/>
                        <a:pt x="102" y="58"/>
                        <a:pt x="97" y="69"/>
                      </a:cubicBezTo>
                      <a:cubicBezTo>
                        <a:pt x="96" y="72"/>
                        <a:pt x="93" y="71"/>
                        <a:pt x="90" y="73"/>
                      </a:cubicBezTo>
                      <a:cubicBezTo>
                        <a:pt x="83" y="79"/>
                        <a:pt x="84" y="91"/>
                        <a:pt x="78" y="97"/>
                      </a:cubicBezTo>
                      <a:cubicBezTo>
                        <a:pt x="67" y="90"/>
                        <a:pt x="43" y="84"/>
                        <a:pt x="43" y="69"/>
                      </a:cubicBezTo>
                      <a:cubicBezTo>
                        <a:pt x="49" y="68"/>
                        <a:pt x="60" y="70"/>
                        <a:pt x="60" y="70"/>
                      </a:cubicBezTo>
                      <a:cubicBezTo>
                        <a:pt x="64" y="66"/>
                        <a:pt x="69" y="67"/>
                        <a:pt x="74" y="66"/>
                      </a:cubicBezTo>
                      <a:cubicBezTo>
                        <a:pt x="72" y="64"/>
                        <a:pt x="57" y="64"/>
                        <a:pt x="54" y="64"/>
                      </a:cubicBezTo>
                      <a:cubicBezTo>
                        <a:pt x="49" y="64"/>
                        <a:pt x="38" y="69"/>
                        <a:pt x="38" y="58"/>
                      </a:cubicBezTo>
                      <a:cubicBezTo>
                        <a:pt x="38" y="54"/>
                        <a:pt x="48" y="54"/>
                        <a:pt x="50" y="54"/>
                      </a:cubicBezTo>
                      <a:cubicBezTo>
                        <a:pt x="56" y="52"/>
                        <a:pt x="68" y="47"/>
                        <a:pt x="72" y="43"/>
                      </a:cubicBezTo>
                      <a:cubicBezTo>
                        <a:pt x="66" y="43"/>
                        <a:pt x="63" y="43"/>
                        <a:pt x="61" y="43"/>
                      </a:cubicBezTo>
                      <a:cubicBezTo>
                        <a:pt x="60" y="43"/>
                        <a:pt x="56" y="40"/>
                        <a:pt x="54" y="39"/>
                      </a:cubicBezTo>
                      <a:cubicBezTo>
                        <a:pt x="53" y="39"/>
                        <a:pt x="52" y="39"/>
                        <a:pt x="51" y="39"/>
                      </a:cubicBezTo>
                      <a:cubicBezTo>
                        <a:pt x="47" y="41"/>
                        <a:pt x="47" y="51"/>
                        <a:pt x="38" y="51"/>
                      </a:cubicBezTo>
                      <a:cubicBezTo>
                        <a:pt x="31" y="51"/>
                        <a:pt x="26" y="48"/>
                        <a:pt x="23" y="44"/>
                      </a:cubicBezTo>
                      <a:cubicBezTo>
                        <a:pt x="25" y="43"/>
                        <a:pt x="26" y="43"/>
                        <a:pt x="27" y="43"/>
                      </a:cubicBezTo>
                      <a:cubicBezTo>
                        <a:pt x="19" y="39"/>
                        <a:pt x="13" y="35"/>
                        <a:pt x="15" y="28"/>
                      </a:cubicBezTo>
                      <a:cubicBezTo>
                        <a:pt x="13" y="28"/>
                        <a:pt x="12" y="26"/>
                        <a:pt x="11" y="26"/>
                      </a:cubicBezTo>
                      <a:cubicBezTo>
                        <a:pt x="8" y="26"/>
                        <a:pt x="3" y="19"/>
                        <a:pt x="0" y="16"/>
                      </a:cubicBezTo>
                      <a:cubicBezTo>
                        <a:pt x="2" y="14"/>
                        <a:pt x="11" y="5"/>
                        <a:pt x="16" y="5"/>
                      </a:cubicBezTo>
                      <a:cubicBezTo>
                        <a:pt x="23" y="5"/>
                        <a:pt x="27" y="5"/>
                        <a:pt x="38" y="7"/>
                      </a:cubicBezTo>
                      <a:cubicBezTo>
                        <a:pt x="35" y="10"/>
                        <a:pt x="34" y="11"/>
                        <a:pt x="32" y="13"/>
                      </a:cubicBezTo>
                      <a:cubicBezTo>
                        <a:pt x="37" y="17"/>
                        <a:pt x="41" y="17"/>
                        <a:pt x="44" y="20"/>
                      </a:cubicBezTo>
                      <a:cubicBezTo>
                        <a:pt x="42" y="19"/>
                        <a:pt x="41" y="17"/>
                        <a:pt x="41" y="14"/>
                      </a:cubicBezTo>
                      <a:cubicBezTo>
                        <a:pt x="41" y="10"/>
                        <a:pt x="45" y="7"/>
                        <a:pt x="49" y="7"/>
                      </a:cubicBezTo>
                      <a:cubicBezTo>
                        <a:pt x="60" y="7"/>
                        <a:pt x="57" y="22"/>
                        <a:pt x="68" y="26"/>
                      </a:cubicBezTo>
                      <a:cubicBezTo>
                        <a:pt x="66" y="19"/>
                        <a:pt x="63" y="15"/>
                        <a:pt x="63" y="7"/>
                      </a:cubicBezTo>
                      <a:cubicBezTo>
                        <a:pt x="63" y="0"/>
                        <a:pt x="66" y="0"/>
                        <a:pt x="72" y="0"/>
                      </a:cubicBezTo>
                      <a:cubicBezTo>
                        <a:pt x="78" y="0"/>
                        <a:pt x="90" y="4"/>
                        <a:pt x="90" y="9"/>
                      </a:cubicBezTo>
                      <a:cubicBezTo>
                        <a:pt x="90" y="12"/>
                        <a:pt x="88" y="15"/>
                        <a:pt x="88" y="18"/>
                      </a:cubicBezTo>
                      <a:cubicBezTo>
                        <a:pt x="92" y="16"/>
                        <a:pt x="93" y="12"/>
                        <a:pt x="96" y="12"/>
                      </a:cubicBezTo>
                      <a:cubicBezTo>
                        <a:pt x="103" y="12"/>
                        <a:pt x="102" y="19"/>
                        <a:pt x="102" y="23"/>
                      </a:cubicBezTo>
                      <a:cubicBezTo>
                        <a:pt x="103" y="23"/>
                        <a:pt x="105" y="23"/>
                        <a:pt x="106" y="23"/>
                      </a:cubicBezTo>
                      <a:cubicBezTo>
                        <a:pt x="113" y="23"/>
                        <a:pt x="137" y="36"/>
                        <a:pt x="141" y="41"/>
                      </a:cubicBezTo>
                      <a:cubicBezTo>
                        <a:pt x="140" y="42"/>
                        <a:pt x="138" y="42"/>
                        <a:pt x="137" y="42"/>
                      </a:cubicBezTo>
                      <a:cubicBezTo>
                        <a:pt x="140" y="43"/>
                        <a:pt x="142" y="42"/>
                        <a:pt x="145" y="42"/>
                      </a:cubicBezTo>
                      <a:cubicBezTo>
                        <a:pt x="146" y="44"/>
                        <a:pt x="146" y="47"/>
                        <a:pt x="145" y="49"/>
                      </a:cubicBezTo>
                      <a:cubicBezTo>
                        <a:pt x="151" y="49"/>
                        <a:pt x="154" y="49"/>
                        <a:pt x="159" y="49"/>
                      </a:cubicBezTo>
                      <a:cubicBezTo>
                        <a:pt x="159" y="62"/>
                        <a:pt x="172" y="59"/>
                        <a:pt x="176" y="64"/>
                      </a:cubicBezTo>
                      <a:cubicBezTo>
                        <a:pt x="164" y="68"/>
                        <a:pt x="159" y="76"/>
                        <a:pt x="148" y="7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33" name="Freeform 27">
                  <a:extLst>
                    <a:ext uri="{FF2B5EF4-FFF2-40B4-BE49-F238E27FC236}">
                      <a16:creationId xmlns:a16="http://schemas.microsoft.com/office/drawing/2014/main" id="{2702332F-3BCB-4651-B0CC-571A697C1A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125" y="1089025"/>
                  <a:ext cx="150813" cy="55563"/>
                </a:xfrm>
                <a:custGeom>
                  <a:avLst/>
                  <a:gdLst/>
                  <a:ahLst/>
                  <a:cxnLst>
                    <a:cxn ang="0">
                      <a:pos x="114" y="19"/>
                    </a:cxn>
                    <a:cxn ang="0">
                      <a:pos x="69" y="41"/>
                    </a:cxn>
                    <a:cxn ang="0">
                      <a:pos x="54" y="34"/>
                    </a:cxn>
                    <a:cxn ang="0">
                      <a:pos x="28" y="34"/>
                    </a:cxn>
                    <a:cxn ang="0">
                      <a:pos x="23" y="26"/>
                    </a:cxn>
                    <a:cxn ang="0">
                      <a:pos x="32" y="26"/>
                    </a:cxn>
                    <a:cxn ang="0">
                      <a:pos x="43" y="24"/>
                    </a:cxn>
                    <a:cxn ang="0">
                      <a:pos x="22" y="23"/>
                    </a:cxn>
                    <a:cxn ang="0">
                      <a:pos x="6" y="18"/>
                    </a:cxn>
                    <a:cxn ang="0">
                      <a:pos x="0" y="7"/>
                    </a:cxn>
                    <a:cxn ang="0">
                      <a:pos x="6" y="7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23" y="6"/>
                    </a:cxn>
                    <a:cxn ang="0">
                      <a:pos x="21" y="2"/>
                    </a:cxn>
                    <a:cxn ang="0">
                      <a:pos x="33" y="2"/>
                    </a:cxn>
                    <a:cxn ang="0">
                      <a:pos x="51" y="11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67" y="12"/>
                    </a:cxn>
                    <a:cxn ang="0">
                      <a:pos x="80" y="7"/>
                    </a:cxn>
                    <a:cxn ang="0">
                      <a:pos x="95" y="7"/>
                    </a:cxn>
                    <a:cxn ang="0">
                      <a:pos x="114" y="19"/>
                    </a:cxn>
                  </a:cxnLst>
                  <a:rect l="0" t="0" r="r" b="b"/>
                  <a:pathLst>
                    <a:path w="114" h="41">
                      <a:moveTo>
                        <a:pt x="114" y="19"/>
                      </a:moveTo>
                      <a:cubicBezTo>
                        <a:pt x="104" y="26"/>
                        <a:pt x="82" y="41"/>
                        <a:pt x="69" y="41"/>
                      </a:cubicBezTo>
                      <a:cubicBezTo>
                        <a:pt x="61" y="41"/>
                        <a:pt x="57" y="39"/>
                        <a:pt x="54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5" y="32"/>
                        <a:pt x="23" y="30"/>
                        <a:pt x="23" y="26"/>
                      </a:cubicBezTo>
                      <a:cubicBezTo>
                        <a:pt x="26" y="26"/>
                        <a:pt x="31" y="26"/>
                        <a:pt x="32" y="26"/>
                      </a:cubicBezTo>
                      <a:cubicBezTo>
                        <a:pt x="36" y="25"/>
                        <a:pt x="40" y="25"/>
                        <a:pt x="43" y="24"/>
                      </a:cubicBezTo>
                      <a:cubicBezTo>
                        <a:pt x="41" y="24"/>
                        <a:pt x="23" y="23"/>
                        <a:pt x="22" y="23"/>
                      </a:cubicBezTo>
                      <a:cubicBezTo>
                        <a:pt x="14" y="23"/>
                        <a:pt x="6" y="28"/>
                        <a:pt x="6" y="18"/>
                      </a:cubicBezTo>
                      <a:cubicBezTo>
                        <a:pt x="3" y="15"/>
                        <a:pt x="0" y="12"/>
                        <a:pt x="0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9" y="9"/>
                        <a:pt x="13" y="10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6" y="4"/>
                        <a:pt x="48" y="11"/>
                        <a:pt x="51" y="11"/>
                      </a:cubicBezTo>
                      <a:cubicBezTo>
                        <a:pt x="56" y="11"/>
                        <a:pt x="59" y="2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6"/>
                        <a:pt x="66" y="8"/>
                        <a:pt x="67" y="12"/>
                      </a:cubicBezTo>
                      <a:cubicBezTo>
                        <a:pt x="71" y="12"/>
                        <a:pt x="73" y="7"/>
                        <a:pt x="80" y="7"/>
                      </a:cubicBezTo>
                      <a:cubicBezTo>
                        <a:pt x="91" y="7"/>
                        <a:pt x="88" y="7"/>
                        <a:pt x="95" y="7"/>
                      </a:cubicBezTo>
                      <a:cubicBezTo>
                        <a:pt x="103" y="7"/>
                        <a:pt x="112" y="14"/>
                        <a:pt x="114" y="1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34" name="Freeform 28">
                  <a:extLst>
                    <a:ext uri="{FF2B5EF4-FFF2-40B4-BE49-F238E27FC236}">
                      <a16:creationId xmlns:a16="http://schemas.microsoft.com/office/drawing/2014/main" id="{96E589C3-1B4C-44D7-A64F-3E4BC757E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9575" y="1841500"/>
                  <a:ext cx="73025" cy="87313"/>
                </a:xfrm>
                <a:custGeom>
                  <a:avLst/>
                  <a:gdLst/>
                  <a:ahLst/>
                  <a:cxnLst>
                    <a:cxn ang="0">
                      <a:pos x="9" y="19"/>
                    </a:cxn>
                    <a:cxn ang="0">
                      <a:pos x="22" y="14"/>
                    </a:cxn>
                    <a:cxn ang="0">
                      <a:pos x="19" y="8"/>
                    </a:cxn>
                    <a:cxn ang="0">
                      <a:pos x="32" y="0"/>
                    </a:cxn>
                    <a:cxn ang="0">
                      <a:pos x="40" y="0"/>
                    </a:cxn>
                    <a:cxn ang="0">
                      <a:pos x="55" y="18"/>
                    </a:cxn>
                    <a:cxn ang="0">
                      <a:pos x="47" y="24"/>
                    </a:cxn>
                    <a:cxn ang="0">
                      <a:pos x="47" y="39"/>
                    </a:cxn>
                    <a:cxn ang="0">
                      <a:pos x="47" y="52"/>
                    </a:cxn>
                    <a:cxn ang="0">
                      <a:pos x="35" y="54"/>
                    </a:cxn>
                    <a:cxn ang="0">
                      <a:pos x="19" y="64"/>
                    </a:cxn>
                    <a:cxn ang="0">
                      <a:pos x="11" y="65"/>
                    </a:cxn>
                    <a:cxn ang="0">
                      <a:pos x="0" y="55"/>
                    </a:cxn>
                    <a:cxn ang="0">
                      <a:pos x="13" y="33"/>
                    </a:cxn>
                    <a:cxn ang="0">
                      <a:pos x="4" y="23"/>
                    </a:cxn>
                    <a:cxn ang="0">
                      <a:pos x="9" y="19"/>
                    </a:cxn>
                  </a:cxnLst>
                  <a:rect l="0" t="0" r="r" b="b"/>
                  <a:pathLst>
                    <a:path w="55" h="65">
                      <a:moveTo>
                        <a:pt x="9" y="19"/>
                      </a:moveTo>
                      <a:cubicBezTo>
                        <a:pt x="12" y="19"/>
                        <a:pt x="19" y="16"/>
                        <a:pt x="22" y="14"/>
                      </a:cubicBezTo>
                      <a:cubicBezTo>
                        <a:pt x="20" y="11"/>
                        <a:pt x="19" y="10"/>
                        <a:pt x="19" y="8"/>
                      </a:cubicBezTo>
                      <a:cubicBezTo>
                        <a:pt x="19" y="5"/>
                        <a:pt x="28" y="0"/>
                        <a:pt x="32" y="0"/>
                      </a:cubicBezTo>
                      <a:cubicBezTo>
                        <a:pt x="35" y="0"/>
                        <a:pt x="37" y="0"/>
                        <a:pt x="40" y="0"/>
                      </a:cubicBezTo>
                      <a:cubicBezTo>
                        <a:pt x="50" y="0"/>
                        <a:pt x="55" y="10"/>
                        <a:pt x="55" y="18"/>
                      </a:cubicBezTo>
                      <a:cubicBezTo>
                        <a:pt x="55" y="21"/>
                        <a:pt x="47" y="21"/>
                        <a:pt x="47" y="24"/>
                      </a:cubicBezTo>
                      <a:cubicBezTo>
                        <a:pt x="47" y="27"/>
                        <a:pt x="47" y="39"/>
                        <a:pt x="47" y="39"/>
                      </a:cubicBezTo>
                      <a:cubicBezTo>
                        <a:pt x="47" y="43"/>
                        <a:pt x="50" y="48"/>
                        <a:pt x="47" y="52"/>
                      </a:cubicBezTo>
                      <a:cubicBezTo>
                        <a:pt x="44" y="54"/>
                        <a:pt x="40" y="54"/>
                        <a:pt x="35" y="54"/>
                      </a:cubicBezTo>
                      <a:cubicBezTo>
                        <a:pt x="28" y="54"/>
                        <a:pt x="23" y="61"/>
                        <a:pt x="19" y="64"/>
                      </a:cubicBezTo>
                      <a:cubicBezTo>
                        <a:pt x="17" y="65"/>
                        <a:pt x="13" y="65"/>
                        <a:pt x="11" y="65"/>
                      </a:cubicBezTo>
                      <a:cubicBezTo>
                        <a:pt x="6" y="65"/>
                        <a:pt x="0" y="60"/>
                        <a:pt x="0" y="55"/>
                      </a:cubicBezTo>
                      <a:cubicBezTo>
                        <a:pt x="0" y="44"/>
                        <a:pt x="11" y="43"/>
                        <a:pt x="13" y="33"/>
                      </a:cubicBezTo>
                      <a:cubicBezTo>
                        <a:pt x="8" y="30"/>
                        <a:pt x="4" y="28"/>
                        <a:pt x="4" y="23"/>
                      </a:cubicBezTo>
                      <a:cubicBezTo>
                        <a:pt x="4" y="18"/>
                        <a:pt x="8" y="19"/>
                        <a:pt x="9" y="1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35" name="Freeform 29">
                  <a:extLst>
                    <a:ext uri="{FF2B5EF4-FFF2-40B4-BE49-F238E27FC236}">
                      <a16:creationId xmlns:a16="http://schemas.microsoft.com/office/drawing/2014/main" id="{AA4B8A2E-B2C8-4CD3-8C37-8B01312BBC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6725" y="1758950"/>
                  <a:ext cx="139700" cy="203200"/>
                </a:xfrm>
                <a:custGeom>
                  <a:avLst/>
                  <a:gdLst/>
                  <a:ahLst/>
                  <a:cxnLst>
                    <a:cxn ang="0">
                      <a:pos x="96" y="102"/>
                    </a:cxn>
                    <a:cxn ang="0">
                      <a:pos x="91" y="128"/>
                    </a:cxn>
                    <a:cxn ang="0">
                      <a:pos x="100" y="133"/>
                    </a:cxn>
                    <a:cxn ang="0">
                      <a:pos x="70" y="139"/>
                    </a:cxn>
                    <a:cxn ang="0">
                      <a:pos x="39" y="141"/>
                    </a:cxn>
                    <a:cxn ang="0">
                      <a:pos x="26" y="148"/>
                    </a:cxn>
                    <a:cxn ang="0">
                      <a:pos x="16" y="152"/>
                    </a:cxn>
                    <a:cxn ang="0">
                      <a:pos x="32" y="133"/>
                    </a:cxn>
                    <a:cxn ang="0">
                      <a:pos x="46" y="124"/>
                    </a:cxn>
                    <a:cxn ang="0">
                      <a:pos x="26" y="123"/>
                    </a:cxn>
                    <a:cxn ang="0">
                      <a:pos x="19" y="123"/>
                    </a:cxn>
                    <a:cxn ang="0">
                      <a:pos x="28" y="96"/>
                    </a:cxn>
                    <a:cxn ang="0">
                      <a:pos x="48" y="81"/>
                    </a:cxn>
                    <a:cxn ang="0">
                      <a:pos x="40" y="70"/>
                    </a:cxn>
                    <a:cxn ang="0">
                      <a:pos x="26" y="72"/>
                    </a:cxn>
                    <a:cxn ang="0">
                      <a:pos x="23" y="59"/>
                    </a:cxn>
                    <a:cxn ang="0">
                      <a:pos x="16" y="49"/>
                    </a:cxn>
                    <a:cxn ang="0">
                      <a:pos x="12" y="55"/>
                    </a:cxn>
                    <a:cxn ang="0">
                      <a:pos x="14" y="45"/>
                    </a:cxn>
                    <a:cxn ang="0">
                      <a:pos x="8" y="38"/>
                    </a:cxn>
                    <a:cxn ang="0">
                      <a:pos x="11" y="29"/>
                    </a:cxn>
                    <a:cxn ang="0">
                      <a:pos x="8" y="20"/>
                    </a:cxn>
                    <a:cxn ang="0">
                      <a:pos x="12" y="21"/>
                    </a:cxn>
                    <a:cxn ang="0">
                      <a:pos x="16" y="14"/>
                    </a:cxn>
                    <a:cxn ang="0">
                      <a:pos x="25" y="0"/>
                    </a:cxn>
                    <a:cxn ang="0">
                      <a:pos x="42" y="4"/>
                    </a:cxn>
                    <a:cxn ang="0">
                      <a:pos x="33" y="19"/>
                    </a:cxn>
                    <a:cxn ang="0">
                      <a:pos x="47" y="46"/>
                    </a:cxn>
                    <a:cxn ang="0">
                      <a:pos x="53" y="50"/>
                    </a:cxn>
                    <a:cxn ang="0">
                      <a:pos x="84" y="89"/>
                    </a:cxn>
                    <a:cxn ang="0">
                      <a:pos x="87" y="102"/>
                    </a:cxn>
                    <a:cxn ang="0">
                      <a:pos x="92" y="102"/>
                    </a:cxn>
                  </a:cxnLst>
                  <a:rect l="0" t="0" r="r" b="b"/>
                  <a:pathLst>
                    <a:path w="105" h="152">
                      <a:moveTo>
                        <a:pt x="90" y="103"/>
                      </a:moveTo>
                      <a:cubicBezTo>
                        <a:pt x="93" y="101"/>
                        <a:pt x="92" y="102"/>
                        <a:pt x="96" y="102"/>
                      </a:cubicBezTo>
                      <a:cubicBezTo>
                        <a:pt x="101" y="102"/>
                        <a:pt x="105" y="106"/>
                        <a:pt x="105" y="110"/>
                      </a:cubicBezTo>
                      <a:cubicBezTo>
                        <a:pt x="105" y="118"/>
                        <a:pt x="94" y="122"/>
                        <a:pt x="91" y="128"/>
                      </a:cubicBezTo>
                      <a:cubicBezTo>
                        <a:pt x="95" y="129"/>
                        <a:pt x="97" y="130"/>
                        <a:pt x="100" y="13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96" y="137"/>
                        <a:pt x="93" y="139"/>
                        <a:pt x="87" y="139"/>
                      </a:cubicBezTo>
                      <a:cubicBezTo>
                        <a:pt x="82" y="139"/>
                        <a:pt x="72" y="139"/>
                        <a:pt x="70" y="139"/>
                      </a:cubicBezTo>
                      <a:cubicBezTo>
                        <a:pt x="65" y="139"/>
                        <a:pt x="53" y="143"/>
                        <a:pt x="47" y="143"/>
                      </a:cubicBezTo>
                      <a:cubicBezTo>
                        <a:pt x="44" y="143"/>
                        <a:pt x="42" y="141"/>
                        <a:pt x="39" y="141"/>
                      </a:cubicBezTo>
                      <a:cubicBezTo>
                        <a:pt x="34" y="141"/>
                        <a:pt x="32" y="144"/>
                        <a:pt x="32" y="148"/>
                      </a:cubicBezTo>
                      <a:cubicBezTo>
                        <a:pt x="26" y="148"/>
                        <a:pt x="26" y="148"/>
                        <a:pt x="26" y="148"/>
                      </a:cubicBezTo>
                      <a:cubicBezTo>
                        <a:pt x="23" y="148"/>
                        <a:pt x="21" y="150"/>
                        <a:pt x="19" y="152"/>
                      </a:cubicBezTo>
                      <a:cubicBezTo>
                        <a:pt x="16" y="152"/>
                        <a:pt x="16" y="152"/>
                        <a:pt x="16" y="152"/>
                      </a:cubicBezTo>
                      <a:cubicBezTo>
                        <a:pt x="16" y="149"/>
                        <a:pt x="16" y="149"/>
                        <a:pt x="16" y="149"/>
                      </a:cubicBezTo>
                      <a:cubicBezTo>
                        <a:pt x="17" y="147"/>
                        <a:pt x="30" y="133"/>
                        <a:pt x="32" y="133"/>
                      </a:cubicBezTo>
                      <a:cubicBezTo>
                        <a:pt x="38" y="131"/>
                        <a:pt x="47" y="133"/>
                        <a:pt x="47" y="127"/>
                      </a:cubicBezTo>
                      <a:cubicBezTo>
                        <a:pt x="47" y="126"/>
                        <a:pt x="46" y="125"/>
                        <a:pt x="46" y="124"/>
                      </a:cubicBezTo>
                      <a:cubicBezTo>
                        <a:pt x="44" y="126"/>
                        <a:pt x="41" y="128"/>
                        <a:pt x="38" y="128"/>
                      </a:cubicBezTo>
                      <a:cubicBezTo>
                        <a:pt x="32" y="128"/>
                        <a:pt x="30" y="123"/>
                        <a:pt x="26" y="123"/>
                      </a:cubicBezTo>
                      <a:cubicBezTo>
                        <a:pt x="23" y="123"/>
                        <a:pt x="23" y="125"/>
                        <a:pt x="21" y="125"/>
                      </a:cubicBezTo>
                      <a:cubicBezTo>
                        <a:pt x="20" y="125"/>
                        <a:pt x="19" y="124"/>
                        <a:pt x="19" y="123"/>
                      </a:cubicBezTo>
                      <a:cubicBezTo>
                        <a:pt x="19" y="116"/>
                        <a:pt x="31" y="116"/>
                        <a:pt x="31" y="109"/>
                      </a:cubicBezTo>
                      <a:cubicBezTo>
                        <a:pt x="31" y="103"/>
                        <a:pt x="28" y="101"/>
                        <a:pt x="28" y="96"/>
                      </a:cubicBezTo>
                      <a:cubicBezTo>
                        <a:pt x="36" y="96"/>
                        <a:pt x="45" y="92"/>
                        <a:pt x="48" y="88"/>
                      </a:cubicBezTo>
                      <a:cubicBezTo>
                        <a:pt x="48" y="81"/>
                        <a:pt x="48" y="81"/>
                        <a:pt x="48" y="81"/>
                      </a:cubicBezTo>
                      <a:cubicBezTo>
                        <a:pt x="43" y="82"/>
                        <a:pt x="37" y="81"/>
                        <a:pt x="37" y="77"/>
                      </a:cubicBezTo>
                      <a:cubicBezTo>
                        <a:pt x="37" y="73"/>
                        <a:pt x="39" y="72"/>
                        <a:pt x="40" y="70"/>
                      </a:cubicBezTo>
                      <a:cubicBezTo>
                        <a:pt x="39" y="70"/>
                        <a:pt x="38" y="70"/>
                        <a:pt x="36" y="70"/>
                      </a:cubicBezTo>
                      <a:cubicBezTo>
                        <a:pt x="32" y="70"/>
                        <a:pt x="30" y="72"/>
                        <a:pt x="26" y="72"/>
                      </a:cubicBezTo>
                      <a:cubicBezTo>
                        <a:pt x="22" y="72"/>
                        <a:pt x="19" y="72"/>
                        <a:pt x="19" y="69"/>
                      </a:cubicBezTo>
                      <a:cubicBezTo>
                        <a:pt x="19" y="65"/>
                        <a:pt x="23" y="63"/>
                        <a:pt x="23" y="59"/>
                      </a:cubicBezTo>
                      <a:cubicBezTo>
                        <a:pt x="23" y="55"/>
                        <a:pt x="22" y="55"/>
                        <a:pt x="23" y="51"/>
                      </a:cubicBezTo>
                      <a:cubicBezTo>
                        <a:pt x="20" y="51"/>
                        <a:pt x="17" y="50"/>
                        <a:pt x="16" y="49"/>
                      </a:cubicBezTo>
                      <a:cubicBezTo>
                        <a:pt x="14" y="52"/>
                        <a:pt x="15" y="54"/>
                        <a:pt x="16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2" y="52"/>
                        <a:pt x="12" y="51"/>
                        <a:pt x="12" y="48"/>
                      </a:cubicBezTo>
                      <a:cubicBezTo>
                        <a:pt x="12" y="47"/>
                        <a:pt x="13" y="46"/>
                        <a:pt x="14" y="45"/>
                      </a:cubicBezTo>
                      <a:cubicBezTo>
                        <a:pt x="14" y="41"/>
                        <a:pt x="14" y="41"/>
                        <a:pt x="14" y="41"/>
                      </a:cubicBezTo>
                      <a:cubicBezTo>
                        <a:pt x="12" y="41"/>
                        <a:pt x="8" y="40"/>
                        <a:pt x="8" y="38"/>
                      </a:cubicBezTo>
                      <a:cubicBezTo>
                        <a:pt x="8" y="36"/>
                        <a:pt x="11" y="32"/>
                        <a:pt x="11" y="32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4" y="27"/>
                        <a:pt x="0" y="26"/>
                        <a:pt x="0" y="2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8" y="23"/>
                        <a:pt x="10" y="24"/>
                        <a:pt x="11" y="24"/>
                      </a:cubicBezTo>
                      <a:cubicBezTo>
                        <a:pt x="12" y="24"/>
                        <a:pt x="12" y="22"/>
                        <a:pt x="12" y="21"/>
                      </a:cubicBezTo>
                      <a:cubicBezTo>
                        <a:pt x="12" y="21"/>
                        <a:pt x="10" y="20"/>
                        <a:pt x="10" y="19"/>
                      </a:cubicBezTo>
                      <a:cubicBezTo>
                        <a:pt x="10" y="15"/>
                        <a:pt x="13" y="14"/>
                        <a:pt x="16" y="14"/>
                      </a:cubicBezTo>
                      <a:cubicBezTo>
                        <a:pt x="16" y="10"/>
                        <a:pt x="18" y="8"/>
                        <a:pt x="18" y="6"/>
                      </a:cubicBezTo>
                      <a:cubicBezTo>
                        <a:pt x="18" y="4"/>
                        <a:pt x="23" y="0"/>
                        <a:pt x="25" y="0"/>
                      </a:cubicBezTo>
                      <a:cubicBezTo>
                        <a:pt x="30" y="0"/>
                        <a:pt x="35" y="0"/>
                        <a:pt x="38" y="0"/>
                      </a:cubicBezTo>
                      <a:cubicBezTo>
                        <a:pt x="40" y="0"/>
                        <a:pt x="42" y="3"/>
                        <a:pt x="42" y="4"/>
                      </a:cubicBezTo>
                      <a:cubicBezTo>
                        <a:pt x="42" y="10"/>
                        <a:pt x="33" y="10"/>
                        <a:pt x="31" y="16"/>
                      </a:cubicBezTo>
                      <a:cubicBezTo>
                        <a:pt x="31" y="17"/>
                        <a:pt x="32" y="18"/>
                        <a:pt x="33" y="19"/>
                      </a:cubicBezTo>
                      <a:cubicBezTo>
                        <a:pt x="59" y="19"/>
                        <a:pt x="59" y="19"/>
                        <a:pt x="59" y="19"/>
                      </a:cubicBezTo>
                      <a:cubicBezTo>
                        <a:pt x="60" y="32"/>
                        <a:pt x="47" y="37"/>
                        <a:pt x="47" y="46"/>
                      </a:cubicBezTo>
                      <a:cubicBezTo>
                        <a:pt x="45" y="47"/>
                        <a:pt x="44" y="48"/>
                        <a:pt x="43" y="50"/>
                      </a:cubicBezTo>
                      <a:cubicBezTo>
                        <a:pt x="48" y="51"/>
                        <a:pt x="50" y="49"/>
                        <a:pt x="53" y="50"/>
                      </a:cubicBezTo>
                      <a:cubicBezTo>
                        <a:pt x="62" y="53"/>
                        <a:pt x="60" y="63"/>
                        <a:pt x="66" y="69"/>
                      </a:cubicBezTo>
                      <a:cubicBezTo>
                        <a:pt x="73" y="76"/>
                        <a:pt x="84" y="79"/>
                        <a:pt x="84" y="89"/>
                      </a:cubicBezTo>
                      <a:cubicBezTo>
                        <a:pt x="84" y="93"/>
                        <a:pt x="89" y="95"/>
                        <a:pt x="89" y="99"/>
                      </a:cubicBezTo>
                      <a:cubicBezTo>
                        <a:pt x="89" y="100"/>
                        <a:pt x="88" y="101"/>
                        <a:pt x="87" y="102"/>
                      </a:cubicBezTo>
                      <a:cubicBezTo>
                        <a:pt x="87" y="105"/>
                        <a:pt x="87" y="105"/>
                        <a:pt x="87" y="105"/>
                      </a:cubicBezTo>
                      <a:cubicBezTo>
                        <a:pt x="90" y="104"/>
                        <a:pt x="90" y="103"/>
                        <a:pt x="92" y="102"/>
                      </a:cubicBezTo>
                      <a:lnTo>
                        <a:pt x="90" y="10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36" name="Freeform 31">
                  <a:extLst>
                    <a:ext uri="{FF2B5EF4-FFF2-40B4-BE49-F238E27FC236}">
                      <a16:creationId xmlns:a16="http://schemas.microsoft.com/office/drawing/2014/main" id="{27364991-AE48-4CC6-AD1F-6F509A6668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2638" y="2203450"/>
                  <a:ext cx="46038" cy="301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8"/>
                    </a:cxn>
                    <a:cxn ang="0">
                      <a:pos x="7" y="10"/>
                    </a:cxn>
                    <a:cxn ang="0">
                      <a:pos x="27" y="21"/>
                    </a:cxn>
                    <a:cxn ang="0">
                      <a:pos x="30" y="23"/>
                    </a:cxn>
                    <a:cxn ang="0">
                      <a:pos x="33" y="20"/>
                    </a:cxn>
                    <a:cxn ang="0">
                      <a:pos x="31" y="13"/>
                    </a:cxn>
                    <a:cxn ang="0">
                      <a:pos x="33" y="8"/>
                    </a:cxn>
                    <a:cxn ang="0">
                      <a:pos x="35" y="3"/>
                    </a:cxn>
                    <a:cxn ang="0">
                      <a:pos x="20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5" h="23">
                      <a:moveTo>
                        <a:pt x="0" y="5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2" y="10"/>
                        <a:pt x="5" y="10"/>
                        <a:pt x="7" y="10"/>
                      </a:cubicBezTo>
                      <a:cubicBezTo>
                        <a:pt x="14" y="12"/>
                        <a:pt x="19" y="20"/>
                        <a:pt x="27" y="21"/>
                      </a:cubicBezTo>
                      <a:cubicBezTo>
                        <a:pt x="27" y="23"/>
                        <a:pt x="29" y="23"/>
                        <a:pt x="30" y="23"/>
                      </a:cubicBezTo>
                      <a:cubicBezTo>
                        <a:pt x="32" y="23"/>
                        <a:pt x="33" y="21"/>
                        <a:pt x="33" y="20"/>
                      </a:cubicBezTo>
                      <a:cubicBezTo>
                        <a:pt x="33" y="17"/>
                        <a:pt x="31" y="16"/>
                        <a:pt x="31" y="13"/>
                      </a:cubicBezTo>
                      <a:cubicBezTo>
                        <a:pt x="31" y="11"/>
                        <a:pt x="33" y="8"/>
                        <a:pt x="33" y="8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28" y="2"/>
                        <a:pt x="25" y="6"/>
                        <a:pt x="20" y="6"/>
                      </a:cubicBezTo>
                      <a:cubicBezTo>
                        <a:pt x="14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37" name="Freeform 32">
                  <a:extLst>
                    <a:ext uri="{FF2B5EF4-FFF2-40B4-BE49-F238E27FC236}">
                      <a16:creationId xmlns:a16="http://schemas.microsoft.com/office/drawing/2014/main" id="{124CD938-5248-4BC4-B681-6AF4CEEF6D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7550" y="2111375"/>
                  <a:ext cx="15875" cy="30163"/>
                </a:xfrm>
                <a:custGeom>
                  <a:avLst/>
                  <a:gdLst/>
                  <a:ahLst/>
                  <a:cxnLst>
                    <a:cxn ang="0">
                      <a:pos x="3" y="5"/>
                    </a:cxn>
                    <a:cxn ang="0">
                      <a:pos x="10" y="0"/>
                    </a:cxn>
                    <a:cxn ang="0">
                      <a:pos x="12" y="5"/>
                    </a:cxn>
                    <a:cxn ang="0">
                      <a:pos x="8" y="23"/>
                    </a:cxn>
                    <a:cxn ang="0">
                      <a:pos x="0" y="6"/>
                    </a:cxn>
                    <a:cxn ang="0">
                      <a:pos x="3" y="5"/>
                    </a:cxn>
                  </a:cxnLst>
                  <a:rect l="0" t="0" r="r" b="b"/>
                  <a:pathLst>
                    <a:path w="12" h="23">
                      <a:moveTo>
                        <a:pt x="3" y="5"/>
                      </a:moveTo>
                      <a:cubicBezTo>
                        <a:pt x="6" y="5"/>
                        <a:pt x="8" y="1"/>
                        <a:pt x="10" y="0"/>
                      </a:cubicBezTo>
                      <a:cubicBezTo>
                        <a:pt x="10" y="3"/>
                        <a:pt x="11" y="5"/>
                        <a:pt x="12" y="5"/>
                      </a:cubicBezTo>
                      <a:cubicBezTo>
                        <a:pt x="11" y="11"/>
                        <a:pt x="10" y="20"/>
                        <a:pt x="8" y="23"/>
                      </a:cubicBezTo>
                      <a:cubicBezTo>
                        <a:pt x="4" y="22"/>
                        <a:pt x="2" y="9"/>
                        <a:pt x="0" y="6"/>
                      </a:cubicBezTo>
                      <a:cubicBezTo>
                        <a:pt x="1" y="6"/>
                        <a:pt x="2" y="5"/>
                        <a:pt x="3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38" name="Freeform 33">
                  <a:extLst>
                    <a:ext uri="{FF2B5EF4-FFF2-40B4-BE49-F238E27FC236}">
                      <a16:creationId xmlns:a16="http://schemas.microsoft.com/office/drawing/2014/main" id="{07D1072E-D02D-46A5-9D80-8C29B09664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4375" y="2144713"/>
                  <a:ext cx="25400" cy="44450"/>
                </a:xfrm>
                <a:custGeom>
                  <a:avLst/>
                  <a:gdLst/>
                  <a:ahLst/>
                  <a:cxnLst>
                    <a:cxn ang="0">
                      <a:pos x="5" y="15"/>
                    </a:cxn>
                    <a:cxn ang="0">
                      <a:pos x="0" y="6"/>
                    </a:cxn>
                    <a:cxn ang="0">
                      <a:pos x="9" y="0"/>
                    </a:cxn>
                    <a:cxn ang="0">
                      <a:pos x="15" y="3"/>
                    </a:cxn>
                    <a:cxn ang="0">
                      <a:pos x="18" y="21"/>
                    </a:cxn>
                    <a:cxn ang="0">
                      <a:pos x="6" y="33"/>
                    </a:cxn>
                    <a:cxn ang="0">
                      <a:pos x="2" y="24"/>
                    </a:cxn>
                    <a:cxn ang="0">
                      <a:pos x="5" y="15"/>
                    </a:cxn>
                  </a:cxnLst>
                  <a:rect l="0" t="0" r="r" b="b"/>
                  <a:pathLst>
                    <a:path w="19" h="33">
                      <a:moveTo>
                        <a:pt x="5" y="15"/>
                      </a:moveTo>
                      <a:cubicBezTo>
                        <a:pt x="5" y="12"/>
                        <a:pt x="1" y="9"/>
                        <a:pt x="0" y="6"/>
                      </a:cubicBezTo>
                      <a:cubicBezTo>
                        <a:pt x="5" y="4"/>
                        <a:pt x="5" y="0"/>
                        <a:pt x="9" y="0"/>
                      </a:cubicBezTo>
                      <a:cubicBezTo>
                        <a:pt x="13" y="0"/>
                        <a:pt x="14" y="3"/>
                        <a:pt x="15" y="3"/>
                      </a:cubicBezTo>
                      <a:cubicBezTo>
                        <a:pt x="19" y="10"/>
                        <a:pt x="18" y="14"/>
                        <a:pt x="18" y="21"/>
                      </a:cubicBezTo>
                      <a:cubicBezTo>
                        <a:pt x="18" y="27"/>
                        <a:pt x="10" y="33"/>
                        <a:pt x="6" y="33"/>
                      </a:cubicBezTo>
                      <a:cubicBezTo>
                        <a:pt x="2" y="33"/>
                        <a:pt x="2" y="27"/>
                        <a:pt x="2" y="24"/>
                      </a:cubicBezTo>
                      <a:cubicBezTo>
                        <a:pt x="2" y="20"/>
                        <a:pt x="5" y="18"/>
                        <a:pt x="5" y="1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39" name="Freeform 34">
                  <a:extLst>
                    <a:ext uri="{FF2B5EF4-FFF2-40B4-BE49-F238E27FC236}">
                      <a16:creationId xmlns:a16="http://schemas.microsoft.com/office/drawing/2014/main" id="{5A62017E-B256-4738-BE0B-944E1DAB80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125" y="2171700"/>
                  <a:ext cx="12700" cy="9525"/>
                </a:xfrm>
                <a:custGeom>
                  <a:avLst/>
                  <a:gdLst/>
                  <a:ahLst/>
                  <a:cxnLst>
                    <a:cxn ang="0">
                      <a:pos x="9" y="5"/>
                    </a:cxn>
                    <a:cxn ang="0">
                      <a:pos x="6" y="7"/>
                    </a:cxn>
                    <a:cxn ang="0">
                      <a:pos x="0" y="3"/>
                    </a:cxn>
                    <a:cxn ang="0">
                      <a:pos x="7" y="0"/>
                    </a:cxn>
                    <a:cxn ang="0">
                      <a:pos x="9" y="5"/>
                    </a:cxn>
                  </a:cxnLst>
                  <a:rect l="0" t="0" r="r" b="b"/>
                  <a:pathLst>
                    <a:path w="9" h="7">
                      <a:moveTo>
                        <a:pt x="9" y="5"/>
                      </a:moveTo>
                      <a:cubicBezTo>
                        <a:pt x="9" y="6"/>
                        <a:pt x="7" y="7"/>
                        <a:pt x="6" y="7"/>
                      </a:cubicBezTo>
                      <a:cubicBezTo>
                        <a:pt x="4" y="7"/>
                        <a:pt x="1" y="3"/>
                        <a:pt x="0" y="3"/>
                      </a:cubicBezTo>
                      <a:cubicBezTo>
                        <a:pt x="3" y="2"/>
                        <a:pt x="5" y="0"/>
                        <a:pt x="7" y="0"/>
                      </a:cubicBezTo>
                      <a:cubicBezTo>
                        <a:pt x="7" y="1"/>
                        <a:pt x="9" y="3"/>
                        <a:pt x="9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40" name="Freeform 35">
                  <a:extLst>
                    <a:ext uri="{FF2B5EF4-FFF2-40B4-BE49-F238E27FC236}">
                      <a16:creationId xmlns:a16="http://schemas.microsoft.com/office/drawing/2014/main" id="{B80E720B-881E-4B24-9B4D-84F2DCB9C9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363" y="1833563"/>
                  <a:ext cx="15875" cy="19050"/>
                </a:xfrm>
                <a:custGeom>
                  <a:avLst/>
                  <a:gdLst/>
                  <a:ahLst/>
                  <a:cxnLst>
                    <a:cxn ang="0">
                      <a:pos x="11" y="10"/>
                    </a:cxn>
                    <a:cxn ang="0">
                      <a:pos x="0" y="5"/>
                    </a:cxn>
                    <a:cxn ang="0">
                      <a:pos x="0" y="0"/>
                    </a:cxn>
                    <a:cxn ang="0">
                      <a:pos x="9" y="0"/>
                    </a:cxn>
                    <a:cxn ang="0">
                      <a:pos x="12" y="9"/>
                    </a:cxn>
                    <a:cxn ang="0">
                      <a:pos x="11" y="14"/>
                    </a:cxn>
                    <a:cxn ang="0">
                      <a:pos x="11" y="10"/>
                    </a:cxn>
                  </a:cxnLst>
                  <a:rect l="0" t="0" r="r" b="b"/>
                  <a:pathLst>
                    <a:path w="12" h="14">
                      <a:moveTo>
                        <a:pt x="11" y="10"/>
                      </a:moveTo>
                      <a:cubicBezTo>
                        <a:pt x="5" y="10"/>
                        <a:pt x="0" y="9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6"/>
                        <a:pt x="12" y="5"/>
                        <a:pt x="12" y="9"/>
                      </a:cubicBezTo>
                      <a:cubicBezTo>
                        <a:pt x="12" y="13"/>
                        <a:pt x="11" y="12"/>
                        <a:pt x="11" y="14"/>
                      </a:cubicBezTo>
                      <a:cubicBezTo>
                        <a:pt x="11" y="13"/>
                        <a:pt x="11" y="12"/>
                        <a:pt x="11" y="1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41" name="Freeform 37">
                  <a:extLst>
                    <a:ext uri="{FF2B5EF4-FFF2-40B4-BE49-F238E27FC236}">
                      <a16:creationId xmlns:a16="http://schemas.microsoft.com/office/drawing/2014/main" id="{8B178D8C-10E0-419F-9479-F73CC405D9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4713" y="1773238"/>
                  <a:ext cx="15875" cy="23813"/>
                </a:xfrm>
                <a:custGeom>
                  <a:avLst/>
                  <a:gdLst/>
                  <a:ahLst/>
                  <a:cxnLst>
                    <a:cxn ang="0">
                      <a:pos x="8" y="6"/>
                    </a:cxn>
                    <a:cxn ang="0">
                      <a:pos x="1" y="17"/>
                    </a:cxn>
                    <a:cxn ang="0">
                      <a:pos x="1" y="11"/>
                    </a:cxn>
                    <a:cxn ang="0">
                      <a:pos x="11" y="0"/>
                    </a:cxn>
                    <a:cxn ang="0">
                      <a:pos x="8" y="6"/>
                    </a:cxn>
                  </a:cxnLst>
                  <a:rect l="0" t="0" r="r" b="b"/>
                  <a:pathLst>
                    <a:path w="11" h="17">
                      <a:moveTo>
                        <a:pt x="8" y="6"/>
                      </a:moveTo>
                      <a:cubicBezTo>
                        <a:pt x="8" y="11"/>
                        <a:pt x="4" y="13"/>
                        <a:pt x="1" y="17"/>
                      </a:cubicBezTo>
                      <a:cubicBezTo>
                        <a:pt x="0" y="15"/>
                        <a:pt x="1" y="14"/>
                        <a:pt x="1" y="11"/>
                      </a:cubicBezTo>
                      <a:cubicBezTo>
                        <a:pt x="1" y="9"/>
                        <a:pt x="3" y="1"/>
                        <a:pt x="11" y="0"/>
                      </a:cubicBezTo>
                      <a:cubicBezTo>
                        <a:pt x="10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42" name="Freeform 38">
                  <a:extLst>
                    <a:ext uri="{FF2B5EF4-FFF2-40B4-BE49-F238E27FC236}">
                      <a16:creationId xmlns:a16="http://schemas.microsoft.com/office/drawing/2014/main" id="{50EE58EA-0260-40DA-B565-606A724688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6625" y="1744663"/>
                  <a:ext cx="20638" cy="26988"/>
                </a:xfrm>
                <a:custGeom>
                  <a:avLst/>
                  <a:gdLst/>
                  <a:ahLst/>
                  <a:cxnLst>
                    <a:cxn ang="0">
                      <a:pos x="12" y="10"/>
                    </a:cxn>
                    <a:cxn ang="0">
                      <a:pos x="12" y="16"/>
                    </a:cxn>
                    <a:cxn ang="0">
                      <a:pos x="5" y="20"/>
                    </a:cxn>
                    <a:cxn ang="0">
                      <a:pos x="0" y="13"/>
                    </a:cxn>
                    <a:cxn ang="0">
                      <a:pos x="10" y="10"/>
                    </a:cxn>
                    <a:cxn ang="0">
                      <a:pos x="7" y="5"/>
                    </a:cxn>
                    <a:cxn ang="0">
                      <a:pos x="11" y="0"/>
                    </a:cxn>
                    <a:cxn ang="0">
                      <a:pos x="16" y="5"/>
                    </a:cxn>
                    <a:cxn ang="0">
                      <a:pos x="12" y="10"/>
                    </a:cxn>
                  </a:cxnLst>
                  <a:rect l="0" t="0" r="r" b="b"/>
                  <a:pathLst>
                    <a:path w="16" h="20">
                      <a:moveTo>
                        <a:pt x="12" y="10"/>
                      </a:moveTo>
                      <a:cubicBezTo>
                        <a:pt x="12" y="12"/>
                        <a:pt x="12" y="14"/>
                        <a:pt x="12" y="16"/>
                      </a:cubicBezTo>
                      <a:cubicBezTo>
                        <a:pt x="12" y="17"/>
                        <a:pt x="6" y="20"/>
                        <a:pt x="5" y="20"/>
                      </a:cubicBezTo>
                      <a:cubicBezTo>
                        <a:pt x="1" y="20"/>
                        <a:pt x="0" y="16"/>
                        <a:pt x="0" y="13"/>
                      </a:cubicBezTo>
                      <a:cubicBezTo>
                        <a:pt x="4" y="13"/>
                        <a:pt x="6" y="10"/>
                        <a:pt x="10" y="10"/>
                      </a:cubicBezTo>
                      <a:cubicBezTo>
                        <a:pt x="9" y="8"/>
                        <a:pt x="7" y="7"/>
                        <a:pt x="7" y="5"/>
                      </a:cubicBezTo>
                      <a:cubicBezTo>
                        <a:pt x="7" y="2"/>
                        <a:pt x="11" y="0"/>
                        <a:pt x="11" y="0"/>
                      </a:cubicBezTo>
                      <a:cubicBezTo>
                        <a:pt x="13" y="3"/>
                        <a:pt x="14" y="4"/>
                        <a:pt x="16" y="5"/>
                      </a:cubicBezTo>
                      <a:cubicBezTo>
                        <a:pt x="15" y="7"/>
                        <a:pt x="13" y="10"/>
                        <a:pt x="12" y="1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</p:grpSp>
        </p:grpSp>
        <p:grpSp>
          <p:nvGrpSpPr>
            <p:cNvPr id="241" name="Group 363">
              <a:extLst>
                <a:ext uri="{FF2B5EF4-FFF2-40B4-BE49-F238E27FC236}">
                  <a16:creationId xmlns:a16="http://schemas.microsoft.com/office/drawing/2014/main" id="{D6FEA316-796F-45AF-A282-2BB417ECBB08}"/>
                </a:ext>
              </a:extLst>
            </p:cNvPr>
            <p:cNvGrpSpPr/>
            <p:nvPr/>
          </p:nvGrpSpPr>
          <p:grpSpPr>
            <a:xfrm>
              <a:off x="5105582" y="3000650"/>
              <a:ext cx="941496" cy="822457"/>
              <a:chOff x="6275388" y="2879725"/>
              <a:chExt cx="966788" cy="844551"/>
            </a:xfrm>
            <a:grpFill/>
          </p:grpSpPr>
          <p:sp>
            <p:nvSpPr>
              <p:cNvPr id="310" name="Freeform 9">
                <a:extLst>
                  <a:ext uri="{FF2B5EF4-FFF2-40B4-BE49-F238E27FC236}">
                    <a16:creationId xmlns:a16="http://schemas.microsoft.com/office/drawing/2014/main" id="{2C17E618-E628-4973-BEF5-8C3384CF1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88" y="2879725"/>
                <a:ext cx="339725" cy="1762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160" y="39"/>
                  </a:cxn>
                  <a:cxn ang="0">
                    <a:pos x="173" y="45"/>
                  </a:cxn>
                  <a:cxn ang="0">
                    <a:pos x="179" y="49"/>
                  </a:cxn>
                  <a:cxn ang="0">
                    <a:pos x="203" y="71"/>
                  </a:cxn>
                  <a:cxn ang="0">
                    <a:pos x="217" y="78"/>
                  </a:cxn>
                  <a:cxn ang="0">
                    <a:pos x="208" y="85"/>
                  </a:cxn>
                  <a:cxn ang="0">
                    <a:pos x="217" y="96"/>
                  </a:cxn>
                  <a:cxn ang="0">
                    <a:pos x="224" y="108"/>
                  </a:cxn>
                  <a:cxn ang="0">
                    <a:pos x="233" y="113"/>
                  </a:cxn>
                  <a:cxn ang="0">
                    <a:pos x="237" y="118"/>
                  </a:cxn>
                  <a:cxn ang="0">
                    <a:pos x="242" y="119"/>
                  </a:cxn>
                  <a:cxn ang="0">
                    <a:pos x="247" y="124"/>
                  </a:cxn>
                  <a:cxn ang="0">
                    <a:pos x="255" y="126"/>
                  </a:cxn>
                  <a:cxn ang="0">
                    <a:pos x="250" y="133"/>
                  </a:cxn>
                  <a:cxn ang="0">
                    <a:pos x="247" y="133"/>
                  </a:cxn>
                  <a:cxn ang="0">
                    <a:pos x="239" y="127"/>
                  </a:cxn>
                  <a:cxn ang="0">
                    <a:pos x="227" y="127"/>
                  </a:cxn>
                  <a:cxn ang="0">
                    <a:pos x="210" y="116"/>
                  </a:cxn>
                  <a:cxn ang="0">
                    <a:pos x="206" y="113"/>
                  </a:cxn>
                  <a:cxn ang="0">
                    <a:pos x="175" y="92"/>
                  </a:cxn>
                  <a:cxn ang="0">
                    <a:pos x="158" y="103"/>
                  </a:cxn>
                  <a:cxn ang="0">
                    <a:pos x="156" y="113"/>
                  </a:cxn>
                  <a:cxn ang="0">
                    <a:pos x="139" y="113"/>
                  </a:cxn>
                  <a:cxn ang="0">
                    <a:pos x="113" y="100"/>
                  </a:cxn>
                  <a:cxn ang="0">
                    <a:pos x="107" y="102"/>
                  </a:cxn>
                  <a:cxn ang="0">
                    <a:pos x="98" y="102"/>
                  </a:cxn>
                  <a:cxn ang="0">
                    <a:pos x="90" y="99"/>
                  </a:cxn>
                  <a:cxn ang="0">
                    <a:pos x="101" y="90"/>
                  </a:cxn>
                  <a:cxn ang="0">
                    <a:pos x="96" y="71"/>
                  </a:cxn>
                  <a:cxn ang="0">
                    <a:pos x="77" y="59"/>
                  </a:cxn>
                  <a:cxn ang="0">
                    <a:pos x="53" y="54"/>
                  </a:cxn>
                  <a:cxn ang="0">
                    <a:pos x="37" y="45"/>
                  </a:cxn>
                  <a:cxn ang="0">
                    <a:pos x="37" y="41"/>
                  </a:cxn>
                  <a:cxn ang="0">
                    <a:pos x="30" y="49"/>
                  </a:cxn>
                  <a:cxn ang="0">
                    <a:pos x="26" y="48"/>
                  </a:cxn>
                  <a:cxn ang="0">
                    <a:pos x="24" y="38"/>
                  </a:cxn>
                  <a:cxn ang="0">
                    <a:pos x="16" y="33"/>
                  </a:cxn>
                  <a:cxn ang="0">
                    <a:pos x="38" y="25"/>
                  </a:cxn>
                  <a:cxn ang="0">
                    <a:pos x="35" y="25"/>
                  </a:cxn>
                  <a:cxn ang="0">
                    <a:pos x="23" y="27"/>
                  </a:cxn>
                  <a:cxn ang="0">
                    <a:pos x="16" y="26"/>
                  </a:cxn>
                  <a:cxn ang="0">
                    <a:pos x="14" y="22"/>
                  </a:cxn>
                  <a:cxn ang="0">
                    <a:pos x="0" y="12"/>
                  </a:cxn>
                  <a:cxn ang="0">
                    <a:pos x="6" y="8"/>
                  </a:cxn>
                  <a:cxn ang="0">
                    <a:pos x="23" y="0"/>
                  </a:cxn>
                  <a:cxn ang="0">
                    <a:pos x="44" y="9"/>
                  </a:cxn>
                  <a:cxn ang="0">
                    <a:pos x="44" y="25"/>
                  </a:cxn>
                  <a:cxn ang="0">
                    <a:pos x="50" y="29"/>
                  </a:cxn>
                  <a:cxn ang="0">
                    <a:pos x="59" y="38"/>
                  </a:cxn>
                  <a:cxn ang="0">
                    <a:pos x="67" y="30"/>
                  </a:cxn>
                  <a:cxn ang="0">
                    <a:pos x="78" y="25"/>
                  </a:cxn>
                  <a:cxn ang="0">
                    <a:pos x="92" y="14"/>
                  </a:cxn>
                  <a:cxn ang="0">
                    <a:pos x="98" y="17"/>
                  </a:cxn>
                  <a:cxn ang="0">
                    <a:pos x="109" y="25"/>
                  </a:cxn>
                  <a:cxn ang="0">
                    <a:pos x="121" y="25"/>
                  </a:cxn>
                  <a:cxn ang="0">
                    <a:pos x="130" y="29"/>
                  </a:cxn>
                  <a:cxn ang="0">
                    <a:pos x="130" y="30"/>
                  </a:cxn>
                  <a:cxn ang="0">
                    <a:pos x="128" y="28"/>
                  </a:cxn>
                </a:cxnLst>
                <a:rect l="0" t="0" r="r" b="b"/>
                <a:pathLst>
                  <a:path w="255" h="133">
                    <a:moveTo>
                      <a:pt x="128" y="28"/>
                    </a:moveTo>
                    <a:cubicBezTo>
                      <a:pt x="133" y="33"/>
                      <a:pt x="149" y="39"/>
                      <a:pt x="160" y="39"/>
                    </a:cubicBezTo>
                    <a:cubicBezTo>
                      <a:pt x="165" y="39"/>
                      <a:pt x="168" y="45"/>
                      <a:pt x="173" y="45"/>
                    </a:cubicBezTo>
                    <a:cubicBezTo>
                      <a:pt x="173" y="48"/>
                      <a:pt x="176" y="49"/>
                      <a:pt x="179" y="49"/>
                    </a:cubicBezTo>
                    <a:cubicBezTo>
                      <a:pt x="193" y="54"/>
                      <a:pt x="192" y="66"/>
                      <a:pt x="203" y="71"/>
                    </a:cubicBezTo>
                    <a:cubicBezTo>
                      <a:pt x="207" y="73"/>
                      <a:pt x="217" y="68"/>
                      <a:pt x="217" y="78"/>
                    </a:cubicBezTo>
                    <a:cubicBezTo>
                      <a:pt x="217" y="83"/>
                      <a:pt x="208" y="81"/>
                      <a:pt x="208" y="85"/>
                    </a:cubicBezTo>
                    <a:cubicBezTo>
                      <a:pt x="208" y="87"/>
                      <a:pt x="216" y="95"/>
                      <a:pt x="217" y="96"/>
                    </a:cubicBezTo>
                    <a:cubicBezTo>
                      <a:pt x="221" y="100"/>
                      <a:pt x="220" y="103"/>
                      <a:pt x="224" y="108"/>
                    </a:cubicBezTo>
                    <a:cubicBezTo>
                      <a:pt x="225" y="111"/>
                      <a:pt x="230" y="113"/>
                      <a:pt x="233" y="113"/>
                    </a:cubicBezTo>
                    <a:cubicBezTo>
                      <a:pt x="235" y="113"/>
                      <a:pt x="236" y="116"/>
                      <a:pt x="237" y="118"/>
                    </a:cubicBezTo>
                    <a:cubicBezTo>
                      <a:pt x="238" y="120"/>
                      <a:pt x="240" y="118"/>
                      <a:pt x="242" y="119"/>
                    </a:cubicBezTo>
                    <a:cubicBezTo>
                      <a:pt x="245" y="119"/>
                      <a:pt x="246" y="122"/>
                      <a:pt x="247" y="124"/>
                    </a:cubicBezTo>
                    <a:cubicBezTo>
                      <a:pt x="247" y="126"/>
                      <a:pt x="254" y="125"/>
                      <a:pt x="255" y="126"/>
                    </a:cubicBezTo>
                    <a:cubicBezTo>
                      <a:pt x="253" y="127"/>
                      <a:pt x="250" y="130"/>
                      <a:pt x="250" y="133"/>
                    </a:cubicBezTo>
                    <a:cubicBezTo>
                      <a:pt x="249" y="133"/>
                      <a:pt x="248" y="133"/>
                      <a:pt x="247" y="133"/>
                    </a:cubicBezTo>
                    <a:cubicBezTo>
                      <a:pt x="246" y="133"/>
                      <a:pt x="240" y="128"/>
                      <a:pt x="239" y="127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1" y="126"/>
                      <a:pt x="210" y="121"/>
                      <a:pt x="210" y="116"/>
                    </a:cubicBezTo>
                    <a:cubicBezTo>
                      <a:pt x="210" y="115"/>
                      <a:pt x="207" y="114"/>
                      <a:pt x="206" y="113"/>
                    </a:cubicBezTo>
                    <a:cubicBezTo>
                      <a:pt x="197" y="104"/>
                      <a:pt x="189" y="92"/>
                      <a:pt x="175" y="92"/>
                    </a:cubicBezTo>
                    <a:cubicBezTo>
                      <a:pt x="164" y="92"/>
                      <a:pt x="165" y="100"/>
                      <a:pt x="158" y="103"/>
                    </a:cubicBezTo>
                    <a:cubicBezTo>
                      <a:pt x="160" y="108"/>
                      <a:pt x="156" y="110"/>
                      <a:pt x="156" y="113"/>
                    </a:cubicBezTo>
                    <a:cubicBezTo>
                      <a:pt x="146" y="113"/>
                      <a:pt x="144" y="113"/>
                      <a:pt x="139" y="113"/>
                    </a:cubicBezTo>
                    <a:cubicBezTo>
                      <a:pt x="128" y="113"/>
                      <a:pt x="125" y="100"/>
                      <a:pt x="113" y="100"/>
                    </a:cubicBezTo>
                    <a:cubicBezTo>
                      <a:pt x="112" y="100"/>
                      <a:pt x="107" y="100"/>
                      <a:pt x="107" y="102"/>
                    </a:cubicBezTo>
                    <a:cubicBezTo>
                      <a:pt x="98" y="102"/>
                      <a:pt x="98" y="102"/>
                      <a:pt x="98" y="102"/>
                    </a:cubicBezTo>
                    <a:cubicBezTo>
                      <a:pt x="94" y="102"/>
                      <a:pt x="90" y="102"/>
                      <a:pt x="90" y="99"/>
                    </a:cubicBezTo>
                    <a:cubicBezTo>
                      <a:pt x="90" y="93"/>
                      <a:pt x="99" y="91"/>
                      <a:pt x="101" y="90"/>
                    </a:cubicBezTo>
                    <a:cubicBezTo>
                      <a:pt x="95" y="84"/>
                      <a:pt x="98" y="78"/>
                      <a:pt x="96" y="71"/>
                    </a:cubicBezTo>
                    <a:cubicBezTo>
                      <a:pt x="94" y="66"/>
                      <a:pt x="82" y="61"/>
                      <a:pt x="77" y="59"/>
                    </a:cubicBezTo>
                    <a:cubicBezTo>
                      <a:pt x="72" y="56"/>
                      <a:pt x="60" y="54"/>
                      <a:pt x="53" y="54"/>
                    </a:cubicBezTo>
                    <a:cubicBezTo>
                      <a:pt x="47" y="54"/>
                      <a:pt x="44" y="43"/>
                      <a:pt x="37" y="45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6" y="44"/>
                      <a:pt x="34" y="49"/>
                      <a:pt x="30" y="49"/>
                    </a:cubicBezTo>
                    <a:cubicBezTo>
                      <a:pt x="29" y="49"/>
                      <a:pt x="26" y="49"/>
                      <a:pt x="26" y="48"/>
                    </a:cubicBezTo>
                    <a:cubicBezTo>
                      <a:pt x="24" y="43"/>
                      <a:pt x="26" y="41"/>
                      <a:pt x="24" y="38"/>
                    </a:cubicBezTo>
                    <a:cubicBezTo>
                      <a:pt x="22" y="34"/>
                      <a:pt x="17" y="36"/>
                      <a:pt x="16" y="33"/>
                    </a:cubicBezTo>
                    <a:cubicBezTo>
                      <a:pt x="22" y="29"/>
                      <a:pt x="35" y="30"/>
                      <a:pt x="38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0" y="26"/>
                      <a:pt x="27" y="27"/>
                      <a:pt x="23" y="27"/>
                    </a:cubicBezTo>
                    <a:cubicBezTo>
                      <a:pt x="20" y="27"/>
                      <a:pt x="19" y="26"/>
                      <a:pt x="16" y="26"/>
                    </a:cubicBezTo>
                    <a:cubicBezTo>
                      <a:pt x="15" y="25"/>
                      <a:pt x="14" y="23"/>
                      <a:pt x="14" y="22"/>
                    </a:cubicBezTo>
                    <a:cubicBezTo>
                      <a:pt x="11" y="15"/>
                      <a:pt x="0" y="18"/>
                      <a:pt x="0" y="12"/>
                    </a:cubicBezTo>
                    <a:cubicBezTo>
                      <a:pt x="0" y="9"/>
                      <a:pt x="4" y="8"/>
                      <a:pt x="6" y="8"/>
                    </a:cubicBezTo>
                    <a:cubicBezTo>
                      <a:pt x="12" y="8"/>
                      <a:pt x="15" y="0"/>
                      <a:pt x="23" y="0"/>
                    </a:cubicBezTo>
                    <a:cubicBezTo>
                      <a:pt x="30" y="0"/>
                      <a:pt x="36" y="7"/>
                      <a:pt x="44" y="9"/>
                    </a:cubicBezTo>
                    <a:cubicBezTo>
                      <a:pt x="44" y="15"/>
                      <a:pt x="44" y="22"/>
                      <a:pt x="44" y="25"/>
                    </a:cubicBezTo>
                    <a:cubicBezTo>
                      <a:pt x="44" y="27"/>
                      <a:pt x="46" y="29"/>
                      <a:pt x="50" y="29"/>
                    </a:cubicBezTo>
                    <a:cubicBezTo>
                      <a:pt x="50" y="31"/>
                      <a:pt x="56" y="38"/>
                      <a:pt x="59" y="38"/>
                    </a:cubicBezTo>
                    <a:cubicBezTo>
                      <a:pt x="62" y="38"/>
                      <a:pt x="66" y="31"/>
                      <a:pt x="67" y="30"/>
                    </a:cubicBezTo>
                    <a:cubicBezTo>
                      <a:pt x="71" y="27"/>
                      <a:pt x="71" y="26"/>
                      <a:pt x="78" y="25"/>
                    </a:cubicBezTo>
                    <a:cubicBezTo>
                      <a:pt x="82" y="23"/>
                      <a:pt x="87" y="15"/>
                      <a:pt x="92" y="14"/>
                    </a:cubicBezTo>
                    <a:cubicBezTo>
                      <a:pt x="93" y="17"/>
                      <a:pt x="96" y="16"/>
                      <a:pt x="98" y="17"/>
                    </a:cubicBezTo>
                    <a:cubicBezTo>
                      <a:pt x="103" y="18"/>
                      <a:pt x="106" y="24"/>
                      <a:pt x="109" y="25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3" y="27"/>
                      <a:pt x="128" y="29"/>
                      <a:pt x="130" y="29"/>
                    </a:cubicBezTo>
                    <a:cubicBezTo>
                      <a:pt x="130" y="30"/>
                      <a:pt x="130" y="30"/>
                      <a:pt x="130" y="30"/>
                    </a:cubicBezTo>
                    <a:lnTo>
                      <a:pt x="128" y="28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grpSp>
            <p:nvGrpSpPr>
              <p:cNvPr id="311" name="Group 361">
                <a:extLst>
                  <a:ext uri="{FF2B5EF4-FFF2-40B4-BE49-F238E27FC236}">
                    <a16:creationId xmlns:a16="http://schemas.microsoft.com/office/drawing/2014/main" id="{59EDE34F-6EC2-4318-92BD-DC90C498FB21}"/>
                  </a:ext>
                </a:extLst>
              </p:cNvPr>
              <p:cNvGrpSpPr/>
              <p:nvPr/>
            </p:nvGrpSpPr>
            <p:grpSpPr>
              <a:xfrm>
                <a:off x="6275388" y="2917825"/>
                <a:ext cx="966788" cy="806451"/>
                <a:chOff x="6275388" y="2917825"/>
                <a:chExt cx="966788" cy="806451"/>
              </a:xfrm>
              <a:grpFill/>
            </p:grpSpPr>
            <p:sp>
              <p:nvSpPr>
                <p:cNvPr id="312" name="Freeform 7">
                  <a:extLst>
                    <a:ext uri="{FF2B5EF4-FFF2-40B4-BE49-F238E27FC236}">
                      <a16:creationId xmlns:a16="http://schemas.microsoft.com/office/drawing/2014/main" id="{A58115FB-D010-4BFC-A83F-B11A734957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3050" y="2968625"/>
                  <a:ext cx="11113" cy="2540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8" y="5"/>
                    </a:cxn>
                    <a:cxn ang="0">
                      <a:pos x="5" y="9"/>
                    </a:cxn>
                    <a:cxn ang="0">
                      <a:pos x="2" y="19"/>
                    </a:cxn>
                    <a:cxn ang="0">
                      <a:pos x="0" y="15"/>
                    </a:cxn>
                    <a:cxn ang="0">
                      <a:pos x="4" y="8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8" h="19">
                      <a:moveTo>
                        <a:pt x="7" y="0"/>
                      </a:moveTo>
                      <a:cubicBezTo>
                        <a:pt x="7" y="4"/>
                        <a:pt x="8" y="2"/>
                        <a:pt x="8" y="5"/>
                      </a:cubicBezTo>
                      <a:cubicBezTo>
                        <a:pt x="8" y="8"/>
                        <a:pt x="7" y="9"/>
                        <a:pt x="5" y="9"/>
                      </a:cubicBezTo>
                      <a:cubicBezTo>
                        <a:pt x="5" y="14"/>
                        <a:pt x="6" y="19"/>
                        <a:pt x="2" y="19"/>
                      </a:cubicBezTo>
                      <a:cubicBezTo>
                        <a:pt x="1" y="19"/>
                        <a:pt x="0" y="16"/>
                        <a:pt x="0" y="15"/>
                      </a:cubicBezTo>
                      <a:cubicBezTo>
                        <a:pt x="0" y="11"/>
                        <a:pt x="4" y="10"/>
                        <a:pt x="4" y="8"/>
                      </a:cubicBezTo>
                      <a:cubicBezTo>
                        <a:pt x="4" y="4"/>
                        <a:pt x="3" y="0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13" name="Freeform 8">
                  <a:extLst>
                    <a:ext uri="{FF2B5EF4-FFF2-40B4-BE49-F238E27FC236}">
                      <a16:creationId xmlns:a16="http://schemas.microsoft.com/office/drawing/2014/main" id="{D9C7E468-5081-4EA7-A7F9-50A2ADB4C6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67525" y="2944813"/>
                  <a:ext cx="65088" cy="38100"/>
                </a:xfrm>
                <a:custGeom>
                  <a:avLst/>
                  <a:gdLst/>
                  <a:ahLst/>
                  <a:cxnLst>
                    <a:cxn ang="0">
                      <a:pos x="13" y="27"/>
                    </a:cxn>
                    <a:cxn ang="0">
                      <a:pos x="0" y="18"/>
                    </a:cxn>
                    <a:cxn ang="0">
                      <a:pos x="13" y="18"/>
                    </a:cxn>
                    <a:cxn ang="0">
                      <a:pos x="18" y="17"/>
                    </a:cxn>
                    <a:cxn ang="0">
                      <a:pos x="35" y="13"/>
                    </a:cxn>
                    <a:cxn ang="0">
                      <a:pos x="45" y="0"/>
                    </a:cxn>
                    <a:cxn ang="0">
                      <a:pos x="49" y="7"/>
                    </a:cxn>
                    <a:cxn ang="0">
                      <a:pos x="40" y="22"/>
                    </a:cxn>
                    <a:cxn ang="0">
                      <a:pos x="19" y="29"/>
                    </a:cxn>
                    <a:cxn ang="0">
                      <a:pos x="11" y="25"/>
                    </a:cxn>
                    <a:cxn ang="0">
                      <a:pos x="13" y="27"/>
                    </a:cxn>
                  </a:cxnLst>
                  <a:rect l="0" t="0" r="r" b="b"/>
                  <a:pathLst>
                    <a:path w="49" h="29">
                      <a:moveTo>
                        <a:pt x="13" y="27"/>
                      </a:moveTo>
                      <a:cubicBezTo>
                        <a:pt x="9" y="22"/>
                        <a:pt x="1" y="24"/>
                        <a:pt x="0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8" y="17"/>
                        <a:pt x="18" y="17"/>
                      </a:cubicBezTo>
                      <a:cubicBezTo>
                        <a:pt x="25" y="14"/>
                        <a:pt x="31" y="15"/>
                        <a:pt x="35" y="13"/>
                      </a:cubicBezTo>
                      <a:cubicBezTo>
                        <a:pt x="41" y="10"/>
                        <a:pt x="39" y="0"/>
                        <a:pt x="45" y="0"/>
                      </a:cubicBezTo>
                      <a:cubicBezTo>
                        <a:pt x="48" y="0"/>
                        <a:pt x="49" y="4"/>
                        <a:pt x="49" y="7"/>
                      </a:cubicBezTo>
                      <a:cubicBezTo>
                        <a:pt x="49" y="16"/>
                        <a:pt x="40" y="14"/>
                        <a:pt x="40" y="22"/>
                      </a:cubicBezTo>
                      <a:cubicBezTo>
                        <a:pt x="32" y="24"/>
                        <a:pt x="28" y="29"/>
                        <a:pt x="19" y="29"/>
                      </a:cubicBezTo>
                      <a:cubicBezTo>
                        <a:pt x="17" y="29"/>
                        <a:pt x="11" y="26"/>
                        <a:pt x="11" y="25"/>
                      </a:cubicBezTo>
                      <a:lnTo>
                        <a:pt x="13" y="27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14" name="Freeform 10">
                  <a:extLst>
                    <a:ext uri="{FF2B5EF4-FFF2-40B4-BE49-F238E27FC236}">
                      <a16:creationId xmlns:a16="http://schemas.microsoft.com/office/drawing/2014/main" id="{6263A084-B815-4EED-8006-BBEDF27063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1975" y="2917825"/>
                  <a:ext cx="34925" cy="34925"/>
                </a:xfrm>
                <a:custGeom>
                  <a:avLst/>
                  <a:gdLst/>
                  <a:ahLst/>
                  <a:cxnLst>
                    <a:cxn ang="0">
                      <a:pos x="23" y="25"/>
                    </a:cxn>
                    <a:cxn ang="0">
                      <a:pos x="19" y="17"/>
                    </a:cxn>
                    <a:cxn ang="0">
                      <a:pos x="8" y="6"/>
                    </a:cxn>
                    <a:cxn ang="0">
                      <a:pos x="0" y="0"/>
                    </a:cxn>
                    <a:cxn ang="0">
                      <a:pos x="18" y="13"/>
                    </a:cxn>
                    <a:cxn ang="0">
                      <a:pos x="26" y="22"/>
                    </a:cxn>
                    <a:cxn ang="0">
                      <a:pos x="26" y="25"/>
                    </a:cxn>
                    <a:cxn ang="0">
                      <a:pos x="23" y="25"/>
                    </a:cxn>
                  </a:cxnLst>
                  <a:rect l="0" t="0" r="r" b="b"/>
                  <a:pathLst>
                    <a:path w="26" h="26">
                      <a:moveTo>
                        <a:pt x="23" y="25"/>
                      </a:moveTo>
                      <a:cubicBezTo>
                        <a:pt x="18" y="24"/>
                        <a:pt x="18" y="21"/>
                        <a:pt x="19" y="17"/>
                      </a:cubicBezTo>
                      <a:cubicBezTo>
                        <a:pt x="13" y="14"/>
                        <a:pt x="14" y="9"/>
                        <a:pt x="8" y="6"/>
                      </a:cubicBezTo>
                      <a:cubicBezTo>
                        <a:pt x="5" y="4"/>
                        <a:pt x="2" y="4"/>
                        <a:pt x="0" y="0"/>
                      </a:cubicBezTo>
                      <a:cubicBezTo>
                        <a:pt x="9" y="3"/>
                        <a:pt x="13" y="8"/>
                        <a:pt x="18" y="13"/>
                      </a:cubicBezTo>
                      <a:cubicBezTo>
                        <a:pt x="21" y="17"/>
                        <a:pt x="26" y="16"/>
                        <a:pt x="26" y="22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5" y="25"/>
                        <a:pt x="24" y="26"/>
                        <a:pt x="23" y="2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15" name="Freeform 11">
                  <a:extLst>
                    <a:ext uri="{FF2B5EF4-FFF2-40B4-BE49-F238E27FC236}">
                      <a16:creationId xmlns:a16="http://schemas.microsoft.com/office/drawing/2014/main" id="{2CAD9CC6-8D62-46B9-8804-EC060E7B83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2300" y="2967038"/>
                  <a:ext cx="17463" cy="20638"/>
                </a:xfrm>
                <a:custGeom>
                  <a:avLst/>
                  <a:gdLst/>
                  <a:ahLst/>
                  <a:cxnLst>
                    <a:cxn ang="0">
                      <a:pos x="7" y="9"/>
                    </a:cxn>
                    <a:cxn ang="0">
                      <a:pos x="1" y="0"/>
                    </a:cxn>
                    <a:cxn ang="0">
                      <a:pos x="13" y="12"/>
                    </a:cxn>
                    <a:cxn ang="0">
                      <a:pos x="10" y="16"/>
                    </a:cxn>
                    <a:cxn ang="0">
                      <a:pos x="7" y="13"/>
                    </a:cxn>
                    <a:cxn ang="0">
                      <a:pos x="7" y="9"/>
                    </a:cxn>
                  </a:cxnLst>
                  <a:rect l="0" t="0" r="r" b="b"/>
                  <a:pathLst>
                    <a:path w="13" h="16">
                      <a:moveTo>
                        <a:pt x="7" y="9"/>
                      </a:moveTo>
                      <a:cubicBezTo>
                        <a:pt x="2" y="9"/>
                        <a:pt x="0" y="4"/>
                        <a:pt x="1" y="0"/>
                      </a:cubicBezTo>
                      <a:cubicBezTo>
                        <a:pt x="4" y="1"/>
                        <a:pt x="13" y="11"/>
                        <a:pt x="13" y="12"/>
                      </a:cubicBezTo>
                      <a:cubicBezTo>
                        <a:pt x="13" y="14"/>
                        <a:pt x="11" y="16"/>
                        <a:pt x="10" y="16"/>
                      </a:cubicBezTo>
                      <a:cubicBezTo>
                        <a:pt x="9" y="16"/>
                        <a:pt x="7" y="14"/>
                        <a:pt x="7" y="13"/>
                      </a:cubicBezTo>
                      <a:cubicBezTo>
                        <a:pt x="7" y="12"/>
                        <a:pt x="7" y="11"/>
                        <a:pt x="7" y="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16" name="Freeform 12">
                  <a:extLst>
                    <a:ext uri="{FF2B5EF4-FFF2-40B4-BE49-F238E27FC236}">
                      <a16:creationId xmlns:a16="http://schemas.microsoft.com/office/drawing/2014/main" id="{578FAB83-19B1-47D2-AEAB-E4C1CB91DC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6600" y="3046413"/>
                  <a:ext cx="9525" cy="11113"/>
                </a:xfrm>
                <a:custGeom>
                  <a:avLst/>
                  <a:gdLst/>
                  <a:ahLst/>
                  <a:cxnLst>
                    <a:cxn ang="0">
                      <a:pos x="7" y="6"/>
                    </a:cxn>
                    <a:cxn ang="0">
                      <a:pos x="7" y="9"/>
                    </a:cxn>
                    <a:cxn ang="0">
                      <a:pos x="0" y="0"/>
                    </a:cxn>
                    <a:cxn ang="0">
                      <a:pos x="7" y="6"/>
                    </a:cxn>
                  </a:cxnLst>
                  <a:rect l="0" t="0" r="r" b="b"/>
                  <a:pathLst>
                    <a:path w="7" h="9">
                      <a:moveTo>
                        <a:pt x="7" y="6"/>
                      </a:moveTo>
                      <a:cubicBezTo>
                        <a:pt x="7" y="7"/>
                        <a:pt x="7" y="8"/>
                        <a:pt x="7" y="9"/>
                      </a:cubicBezTo>
                      <a:cubicBezTo>
                        <a:pt x="3" y="9"/>
                        <a:pt x="0" y="2"/>
                        <a:pt x="0" y="0"/>
                      </a:cubicBezTo>
                      <a:cubicBezTo>
                        <a:pt x="4" y="2"/>
                        <a:pt x="7" y="3"/>
                        <a:pt x="7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17" name="Freeform 13">
                  <a:extLst>
                    <a:ext uri="{FF2B5EF4-FFF2-40B4-BE49-F238E27FC236}">
                      <a16:creationId xmlns:a16="http://schemas.microsoft.com/office/drawing/2014/main" id="{1E3DF603-5C97-42EA-8257-3C232B58E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1200" y="3036888"/>
                  <a:ext cx="20638" cy="9525"/>
                </a:xfrm>
                <a:custGeom>
                  <a:avLst/>
                  <a:gdLst/>
                  <a:ahLst/>
                  <a:cxnLst>
                    <a:cxn ang="0">
                      <a:pos x="15" y="6"/>
                    </a:cxn>
                    <a:cxn ang="0">
                      <a:pos x="12" y="7"/>
                    </a:cxn>
                    <a:cxn ang="0">
                      <a:pos x="0" y="0"/>
                    </a:cxn>
                    <a:cxn ang="0">
                      <a:pos x="15" y="6"/>
                    </a:cxn>
                  </a:cxnLst>
                  <a:rect l="0" t="0" r="r" b="b"/>
                  <a:pathLst>
                    <a:path w="15" h="7">
                      <a:moveTo>
                        <a:pt x="15" y="6"/>
                      </a:moveTo>
                      <a:cubicBezTo>
                        <a:pt x="14" y="6"/>
                        <a:pt x="13" y="7"/>
                        <a:pt x="12" y="7"/>
                      </a:cubicBezTo>
                      <a:cubicBezTo>
                        <a:pt x="7" y="7"/>
                        <a:pt x="0" y="5"/>
                        <a:pt x="0" y="0"/>
                      </a:cubicBezTo>
                      <a:cubicBezTo>
                        <a:pt x="7" y="0"/>
                        <a:pt x="11" y="1"/>
                        <a:pt x="15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18" name="Freeform 14">
                  <a:extLst>
                    <a:ext uri="{FF2B5EF4-FFF2-40B4-BE49-F238E27FC236}">
                      <a16:creationId xmlns:a16="http://schemas.microsoft.com/office/drawing/2014/main" id="{1DA9E41E-365C-41FC-B152-EF0FB902E9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4375" y="3013075"/>
                  <a:ext cx="17463" cy="19050"/>
                </a:xfrm>
                <a:custGeom>
                  <a:avLst/>
                  <a:gdLst/>
                  <a:ahLst/>
                  <a:cxnLst>
                    <a:cxn ang="0">
                      <a:pos x="13" y="14"/>
                    </a:cxn>
                    <a:cxn ang="0">
                      <a:pos x="0" y="0"/>
                    </a:cxn>
                    <a:cxn ang="0">
                      <a:pos x="13" y="14"/>
                    </a:cxn>
                  </a:cxnLst>
                  <a:rect l="0" t="0" r="r" b="b"/>
                  <a:pathLst>
                    <a:path w="13" h="14">
                      <a:moveTo>
                        <a:pt x="13" y="14"/>
                      </a:moveTo>
                      <a:cubicBezTo>
                        <a:pt x="9" y="14"/>
                        <a:pt x="1" y="3"/>
                        <a:pt x="0" y="0"/>
                      </a:cubicBezTo>
                      <a:cubicBezTo>
                        <a:pt x="6" y="3"/>
                        <a:pt x="11" y="7"/>
                        <a:pt x="13" y="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19" name="Freeform 15">
                  <a:extLst>
                    <a:ext uri="{FF2B5EF4-FFF2-40B4-BE49-F238E27FC236}">
                      <a16:creationId xmlns:a16="http://schemas.microsoft.com/office/drawing/2014/main" id="{6D8A4851-7741-4D02-BD95-5EBCAD104E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27863" y="2998788"/>
                  <a:ext cx="23813" cy="142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7" y="9"/>
                    </a:cxn>
                    <a:cxn ang="0">
                      <a:pos x="14" y="1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7" h="10">
                      <a:moveTo>
                        <a:pt x="2" y="0"/>
                      </a:moveTo>
                      <a:cubicBezTo>
                        <a:pt x="6" y="2"/>
                        <a:pt x="15" y="5"/>
                        <a:pt x="17" y="9"/>
                      </a:cubicBezTo>
                      <a:cubicBezTo>
                        <a:pt x="17" y="9"/>
                        <a:pt x="15" y="10"/>
                        <a:pt x="14" y="10"/>
                      </a:cubicBezTo>
                      <a:cubicBezTo>
                        <a:pt x="10" y="10"/>
                        <a:pt x="0" y="6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20" name="Freeform 16">
                  <a:extLst>
                    <a:ext uri="{FF2B5EF4-FFF2-40B4-BE49-F238E27FC236}">
                      <a16:creationId xmlns:a16="http://schemas.microsoft.com/office/drawing/2014/main" id="{1A9838CB-0DEB-4476-BAF9-AC49AB2C5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02463" y="2984500"/>
                  <a:ext cx="14288" cy="793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" y="6"/>
                    </a:cxn>
                    <a:cxn ang="0">
                      <a:pos x="7" y="6"/>
                    </a:cxn>
                    <a:cxn ang="0">
                      <a:pos x="0" y="2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" h="6">
                      <a:moveTo>
                        <a:pt x="0" y="0"/>
                      </a:moveTo>
                      <a:cubicBezTo>
                        <a:pt x="5" y="3"/>
                        <a:pt x="8" y="2"/>
                        <a:pt x="11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3" y="2"/>
                        <a:pt x="3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21" name="Freeform 17">
                  <a:extLst>
                    <a:ext uri="{FF2B5EF4-FFF2-40B4-BE49-F238E27FC236}">
                      <a16:creationId xmlns:a16="http://schemas.microsoft.com/office/drawing/2014/main" id="{F78D7A9F-B356-49A3-9A3D-A4A5D72E79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0850" y="3594100"/>
                  <a:ext cx="63500" cy="65088"/>
                </a:xfrm>
                <a:custGeom>
                  <a:avLst/>
                  <a:gdLst/>
                  <a:ahLst/>
                  <a:cxnLst>
                    <a:cxn ang="0">
                      <a:pos x="24" y="7"/>
                    </a:cxn>
                    <a:cxn ang="0">
                      <a:pos x="43" y="3"/>
                    </a:cxn>
                    <a:cxn ang="0">
                      <a:pos x="48" y="16"/>
                    </a:cxn>
                    <a:cxn ang="0">
                      <a:pos x="27" y="49"/>
                    </a:cxn>
                    <a:cxn ang="0">
                      <a:pos x="0" y="7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48" h="49">
                      <a:moveTo>
                        <a:pt x="24" y="7"/>
                      </a:moveTo>
                      <a:cubicBezTo>
                        <a:pt x="30" y="7"/>
                        <a:pt x="37" y="5"/>
                        <a:pt x="43" y="3"/>
                      </a:cubicBezTo>
                      <a:cubicBezTo>
                        <a:pt x="45" y="8"/>
                        <a:pt x="48" y="11"/>
                        <a:pt x="48" y="16"/>
                      </a:cubicBezTo>
                      <a:cubicBezTo>
                        <a:pt x="48" y="26"/>
                        <a:pt x="36" y="49"/>
                        <a:pt x="27" y="49"/>
                      </a:cubicBezTo>
                      <a:cubicBezTo>
                        <a:pt x="14" y="49"/>
                        <a:pt x="0" y="16"/>
                        <a:pt x="0" y="7"/>
                      </a:cubicBezTo>
                      <a:cubicBezTo>
                        <a:pt x="0" y="0"/>
                        <a:pt x="24" y="7"/>
                        <a:pt x="24" y="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22" name="Freeform 18">
                  <a:extLst>
                    <a:ext uri="{FF2B5EF4-FFF2-40B4-BE49-F238E27FC236}">
                      <a16:creationId xmlns:a16="http://schemas.microsoft.com/office/drawing/2014/main" id="{3E2C6591-046D-45A5-8036-8BD3A5C793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75388" y="3057525"/>
                  <a:ext cx="676275" cy="509588"/>
                </a:xfrm>
                <a:custGeom>
                  <a:avLst/>
                  <a:gdLst/>
                  <a:ahLst/>
                  <a:cxnLst>
                    <a:cxn ang="0">
                      <a:pos x="508" y="232"/>
                    </a:cxn>
                    <a:cxn ang="0">
                      <a:pos x="501" y="272"/>
                    </a:cxn>
                    <a:cxn ang="0">
                      <a:pos x="478" y="312"/>
                    </a:cxn>
                    <a:cxn ang="0">
                      <a:pos x="465" y="351"/>
                    </a:cxn>
                    <a:cxn ang="0">
                      <a:pos x="398" y="370"/>
                    </a:cxn>
                    <a:cxn ang="0">
                      <a:pos x="335" y="350"/>
                    </a:cxn>
                    <a:cxn ang="0">
                      <a:pos x="329" y="330"/>
                    </a:cxn>
                    <a:cxn ang="0">
                      <a:pos x="314" y="333"/>
                    </a:cxn>
                    <a:cxn ang="0">
                      <a:pos x="313" y="315"/>
                    </a:cxn>
                    <a:cxn ang="0">
                      <a:pos x="301" y="329"/>
                    </a:cxn>
                    <a:cxn ang="0">
                      <a:pos x="310" y="292"/>
                    </a:cxn>
                    <a:cxn ang="0">
                      <a:pos x="278" y="315"/>
                    </a:cxn>
                    <a:cxn ang="0">
                      <a:pos x="214" y="276"/>
                    </a:cxn>
                    <a:cxn ang="0">
                      <a:pos x="131" y="308"/>
                    </a:cxn>
                    <a:cxn ang="0">
                      <a:pos x="93" y="311"/>
                    </a:cxn>
                    <a:cxn ang="0">
                      <a:pos x="22" y="310"/>
                    </a:cxn>
                    <a:cxn ang="0">
                      <a:pos x="23" y="262"/>
                    </a:cxn>
                    <a:cxn ang="0">
                      <a:pos x="2" y="204"/>
                    </a:cxn>
                    <a:cxn ang="0">
                      <a:pos x="9" y="204"/>
                    </a:cxn>
                    <a:cxn ang="0">
                      <a:pos x="3" y="176"/>
                    </a:cxn>
                    <a:cxn ang="0">
                      <a:pos x="8" y="145"/>
                    </a:cxn>
                    <a:cxn ang="0">
                      <a:pos x="32" y="132"/>
                    </a:cxn>
                    <a:cxn ang="0">
                      <a:pos x="114" y="95"/>
                    </a:cxn>
                    <a:cxn ang="0">
                      <a:pos x="119" y="76"/>
                    </a:cxn>
                    <a:cxn ang="0">
                      <a:pos x="131" y="71"/>
                    </a:cxn>
                    <a:cxn ang="0">
                      <a:pos x="150" y="50"/>
                    </a:cxn>
                    <a:cxn ang="0">
                      <a:pos x="187" y="58"/>
                    </a:cxn>
                    <a:cxn ang="0">
                      <a:pos x="203" y="56"/>
                    </a:cxn>
                    <a:cxn ang="0">
                      <a:pos x="211" y="30"/>
                    </a:cxn>
                    <a:cxn ang="0">
                      <a:pos x="244" y="17"/>
                    </a:cxn>
                    <a:cxn ang="0">
                      <a:pos x="276" y="19"/>
                    </a:cxn>
                    <a:cxn ang="0">
                      <a:pos x="297" y="23"/>
                    </a:cxn>
                    <a:cxn ang="0">
                      <a:pos x="281" y="54"/>
                    </a:cxn>
                    <a:cxn ang="0">
                      <a:pos x="295" y="68"/>
                    </a:cxn>
                    <a:cxn ang="0">
                      <a:pos x="341" y="90"/>
                    </a:cxn>
                    <a:cxn ang="0">
                      <a:pos x="359" y="15"/>
                    </a:cxn>
                    <a:cxn ang="0">
                      <a:pos x="381" y="28"/>
                    </a:cxn>
                    <a:cxn ang="0">
                      <a:pos x="400" y="50"/>
                    </a:cxn>
                    <a:cxn ang="0">
                      <a:pos x="419" y="104"/>
                    </a:cxn>
                    <a:cxn ang="0">
                      <a:pos x="457" y="146"/>
                    </a:cxn>
                    <a:cxn ang="0">
                      <a:pos x="497" y="185"/>
                    </a:cxn>
                  </a:cxnLst>
                  <a:rect l="0" t="0" r="r" b="b"/>
                  <a:pathLst>
                    <a:path w="508" h="383">
                      <a:moveTo>
                        <a:pt x="496" y="186"/>
                      </a:moveTo>
                      <a:cubicBezTo>
                        <a:pt x="503" y="195"/>
                        <a:pt x="508" y="219"/>
                        <a:pt x="508" y="232"/>
                      </a:cubicBezTo>
                      <a:cubicBezTo>
                        <a:pt x="508" y="242"/>
                        <a:pt x="505" y="256"/>
                        <a:pt x="501" y="260"/>
                      </a:cubicBezTo>
                      <a:cubicBezTo>
                        <a:pt x="501" y="272"/>
                        <a:pt x="501" y="272"/>
                        <a:pt x="501" y="272"/>
                      </a:cubicBezTo>
                      <a:cubicBezTo>
                        <a:pt x="499" y="276"/>
                        <a:pt x="500" y="277"/>
                        <a:pt x="498" y="281"/>
                      </a:cubicBezTo>
                      <a:cubicBezTo>
                        <a:pt x="490" y="293"/>
                        <a:pt x="482" y="298"/>
                        <a:pt x="478" y="312"/>
                      </a:cubicBezTo>
                      <a:cubicBezTo>
                        <a:pt x="474" y="322"/>
                        <a:pt x="465" y="336"/>
                        <a:pt x="465" y="352"/>
                      </a:cubicBezTo>
                      <a:cubicBezTo>
                        <a:pt x="465" y="351"/>
                        <a:pt x="465" y="351"/>
                        <a:pt x="465" y="351"/>
                      </a:cubicBezTo>
                      <a:cubicBezTo>
                        <a:pt x="460" y="371"/>
                        <a:pt x="424" y="362"/>
                        <a:pt x="420" y="383"/>
                      </a:cubicBezTo>
                      <a:cubicBezTo>
                        <a:pt x="417" y="382"/>
                        <a:pt x="399" y="372"/>
                        <a:pt x="398" y="370"/>
                      </a:cubicBezTo>
                      <a:cubicBezTo>
                        <a:pt x="388" y="371"/>
                        <a:pt x="392" y="379"/>
                        <a:pt x="381" y="379"/>
                      </a:cubicBezTo>
                      <a:cubicBezTo>
                        <a:pt x="363" y="379"/>
                        <a:pt x="335" y="368"/>
                        <a:pt x="335" y="350"/>
                      </a:cubicBezTo>
                      <a:cubicBezTo>
                        <a:pt x="335" y="343"/>
                        <a:pt x="329" y="338"/>
                        <a:pt x="329" y="332"/>
                      </a:cubicBezTo>
                      <a:cubicBezTo>
                        <a:pt x="329" y="332"/>
                        <a:pt x="329" y="330"/>
                        <a:pt x="329" y="330"/>
                      </a:cubicBezTo>
                      <a:cubicBezTo>
                        <a:pt x="325" y="332"/>
                        <a:pt x="323" y="332"/>
                        <a:pt x="320" y="333"/>
                      </a:cubicBezTo>
                      <a:cubicBezTo>
                        <a:pt x="314" y="333"/>
                        <a:pt x="314" y="333"/>
                        <a:pt x="314" y="333"/>
                      </a:cubicBezTo>
                      <a:cubicBezTo>
                        <a:pt x="316" y="330"/>
                        <a:pt x="318" y="328"/>
                        <a:pt x="318" y="323"/>
                      </a:cubicBezTo>
                      <a:cubicBezTo>
                        <a:pt x="318" y="318"/>
                        <a:pt x="315" y="316"/>
                        <a:pt x="313" y="315"/>
                      </a:cubicBezTo>
                      <a:cubicBezTo>
                        <a:pt x="313" y="316"/>
                        <a:pt x="312" y="318"/>
                        <a:pt x="312" y="319"/>
                      </a:cubicBezTo>
                      <a:cubicBezTo>
                        <a:pt x="308" y="321"/>
                        <a:pt x="308" y="329"/>
                        <a:pt x="301" y="329"/>
                      </a:cubicBezTo>
                      <a:cubicBezTo>
                        <a:pt x="299" y="329"/>
                        <a:pt x="297" y="326"/>
                        <a:pt x="297" y="324"/>
                      </a:cubicBezTo>
                      <a:cubicBezTo>
                        <a:pt x="308" y="322"/>
                        <a:pt x="310" y="299"/>
                        <a:pt x="310" y="292"/>
                      </a:cubicBezTo>
                      <a:cubicBezTo>
                        <a:pt x="302" y="300"/>
                        <a:pt x="291" y="323"/>
                        <a:pt x="281" y="323"/>
                      </a:cubicBezTo>
                      <a:cubicBezTo>
                        <a:pt x="276" y="323"/>
                        <a:pt x="278" y="315"/>
                        <a:pt x="278" y="315"/>
                      </a:cubicBezTo>
                      <a:cubicBezTo>
                        <a:pt x="275" y="315"/>
                        <a:pt x="265" y="294"/>
                        <a:pt x="262" y="289"/>
                      </a:cubicBezTo>
                      <a:cubicBezTo>
                        <a:pt x="254" y="280"/>
                        <a:pt x="228" y="276"/>
                        <a:pt x="214" y="276"/>
                      </a:cubicBezTo>
                      <a:cubicBezTo>
                        <a:pt x="198" y="276"/>
                        <a:pt x="195" y="283"/>
                        <a:pt x="185" y="286"/>
                      </a:cubicBezTo>
                      <a:cubicBezTo>
                        <a:pt x="163" y="293"/>
                        <a:pt x="135" y="285"/>
                        <a:pt x="131" y="308"/>
                      </a:cubicBezTo>
                      <a:cubicBezTo>
                        <a:pt x="122" y="309"/>
                        <a:pt x="115" y="311"/>
                        <a:pt x="105" y="311"/>
                      </a:cubicBezTo>
                      <a:cubicBezTo>
                        <a:pt x="98" y="307"/>
                        <a:pt x="98" y="311"/>
                        <a:pt x="93" y="311"/>
                      </a:cubicBezTo>
                      <a:cubicBezTo>
                        <a:pt x="77" y="311"/>
                        <a:pt x="71" y="326"/>
                        <a:pt x="51" y="326"/>
                      </a:cubicBezTo>
                      <a:cubicBezTo>
                        <a:pt x="43" y="326"/>
                        <a:pt x="22" y="316"/>
                        <a:pt x="22" y="310"/>
                      </a:cubicBezTo>
                      <a:cubicBezTo>
                        <a:pt x="22" y="303"/>
                        <a:pt x="32" y="300"/>
                        <a:pt x="32" y="290"/>
                      </a:cubicBezTo>
                      <a:cubicBezTo>
                        <a:pt x="32" y="277"/>
                        <a:pt x="26" y="270"/>
                        <a:pt x="23" y="262"/>
                      </a:cubicBezTo>
                      <a:cubicBezTo>
                        <a:pt x="18" y="243"/>
                        <a:pt x="17" y="237"/>
                        <a:pt x="11" y="220"/>
                      </a:cubicBezTo>
                      <a:cubicBezTo>
                        <a:pt x="9" y="213"/>
                        <a:pt x="0" y="211"/>
                        <a:pt x="2" y="204"/>
                      </a:cubicBezTo>
                      <a:cubicBezTo>
                        <a:pt x="3" y="202"/>
                        <a:pt x="3" y="201"/>
                        <a:pt x="5" y="198"/>
                      </a:cubicBezTo>
                      <a:cubicBezTo>
                        <a:pt x="6" y="201"/>
                        <a:pt x="7" y="203"/>
                        <a:pt x="9" y="204"/>
                      </a:cubicBezTo>
                      <a:cubicBezTo>
                        <a:pt x="10" y="202"/>
                        <a:pt x="9" y="201"/>
                        <a:pt x="9" y="198"/>
                      </a:cubicBezTo>
                      <a:cubicBezTo>
                        <a:pt x="9" y="192"/>
                        <a:pt x="3" y="187"/>
                        <a:pt x="3" y="176"/>
                      </a:cubicBezTo>
                      <a:cubicBezTo>
                        <a:pt x="3" y="162"/>
                        <a:pt x="3" y="161"/>
                        <a:pt x="3" y="150"/>
                      </a:cubicBezTo>
                      <a:cubicBezTo>
                        <a:pt x="3" y="146"/>
                        <a:pt x="7" y="146"/>
                        <a:pt x="8" y="145"/>
                      </a:cubicBezTo>
                      <a:cubicBezTo>
                        <a:pt x="9" y="146"/>
                        <a:pt x="9" y="148"/>
                        <a:pt x="9" y="149"/>
                      </a:cubicBezTo>
                      <a:cubicBezTo>
                        <a:pt x="17" y="148"/>
                        <a:pt x="27" y="137"/>
                        <a:pt x="32" y="132"/>
                      </a:cubicBezTo>
                      <a:cubicBezTo>
                        <a:pt x="37" y="127"/>
                        <a:pt x="53" y="126"/>
                        <a:pt x="62" y="125"/>
                      </a:cubicBezTo>
                      <a:cubicBezTo>
                        <a:pt x="78" y="122"/>
                        <a:pt x="114" y="110"/>
                        <a:pt x="114" y="95"/>
                      </a:cubicBezTo>
                      <a:cubicBezTo>
                        <a:pt x="114" y="92"/>
                        <a:pt x="114" y="90"/>
                        <a:pt x="114" y="87"/>
                      </a:cubicBezTo>
                      <a:cubicBezTo>
                        <a:pt x="114" y="83"/>
                        <a:pt x="115" y="79"/>
                        <a:pt x="119" y="76"/>
                      </a:cubicBezTo>
                      <a:cubicBezTo>
                        <a:pt x="122" y="80"/>
                        <a:pt x="124" y="82"/>
                        <a:pt x="126" y="85"/>
                      </a:cubicBezTo>
                      <a:cubicBezTo>
                        <a:pt x="131" y="82"/>
                        <a:pt x="129" y="75"/>
                        <a:pt x="131" y="71"/>
                      </a:cubicBezTo>
                      <a:cubicBezTo>
                        <a:pt x="134" y="72"/>
                        <a:pt x="137" y="74"/>
                        <a:pt x="140" y="74"/>
                      </a:cubicBezTo>
                      <a:cubicBezTo>
                        <a:pt x="140" y="62"/>
                        <a:pt x="149" y="60"/>
                        <a:pt x="150" y="50"/>
                      </a:cubicBezTo>
                      <a:cubicBezTo>
                        <a:pt x="162" y="50"/>
                        <a:pt x="164" y="41"/>
                        <a:pt x="173" y="41"/>
                      </a:cubicBezTo>
                      <a:cubicBezTo>
                        <a:pt x="181" y="41"/>
                        <a:pt x="186" y="50"/>
                        <a:pt x="187" y="58"/>
                      </a:cubicBezTo>
                      <a:cubicBezTo>
                        <a:pt x="189" y="55"/>
                        <a:pt x="192" y="53"/>
                        <a:pt x="196" y="53"/>
                      </a:cubicBezTo>
                      <a:cubicBezTo>
                        <a:pt x="198" y="53"/>
                        <a:pt x="202" y="56"/>
                        <a:pt x="203" y="56"/>
                      </a:cubicBezTo>
                      <a:cubicBezTo>
                        <a:pt x="205" y="52"/>
                        <a:pt x="204" y="49"/>
                        <a:pt x="204" y="45"/>
                      </a:cubicBezTo>
                      <a:cubicBezTo>
                        <a:pt x="204" y="39"/>
                        <a:pt x="211" y="36"/>
                        <a:pt x="211" y="30"/>
                      </a:cubicBezTo>
                      <a:cubicBezTo>
                        <a:pt x="211" y="24"/>
                        <a:pt x="228" y="20"/>
                        <a:pt x="236" y="20"/>
                      </a:cubicBezTo>
                      <a:cubicBezTo>
                        <a:pt x="239" y="20"/>
                        <a:pt x="243" y="17"/>
                        <a:pt x="244" y="17"/>
                      </a:cubicBezTo>
                      <a:cubicBezTo>
                        <a:pt x="241" y="13"/>
                        <a:pt x="237" y="11"/>
                        <a:pt x="236" y="7"/>
                      </a:cubicBezTo>
                      <a:cubicBezTo>
                        <a:pt x="251" y="13"/>
                        <a:pt x="260" y="19"/>
                        <a:pt x="276" y="19"/>
                      </a:cubicBezTo>
                      <a:cubicBezTo>
                        <a:pt x="281" y="19"/>
                        <a:pt x="283" y="15"/>
                        <a:pt x="288" y="15"/>
                      </a:cubicBezTo>
                      <a:cubicBezTo>
                        <a:pt x="291" y="15"/>
                        <a:pt x="297" y="20"/>
                        <a:pt x="297" y="23"/>
                      </a:cubicBezTo>
                      <a:cubicBezTo>
                        <a:pt x="297" y="29"/>
                        <a:pt x="290" y="30"/>
                        <a:pt x="287" y="32"/>
                      </a:cubicBezTo>
                      <a:cubicBezTo>
                        <a:pt x="281" y="54"/>
                        <a:pt x="281" y="54"/>
                        <a:pt x="281" y="54"/>
                      </a:cubicBezTo>
                      <a:cubicBezTo>
                        <a:pt x="281" y="58"/>
                        <a:pt x="288" y="57"/>
                        <a:pt x="290" y="59"/>
                      </a:cubicBezTo>
                      <a:cubicBezTo>
                        <a:pt x="293" y="60"/>
                        <a:pt x="293" y="67"/>
                        <a:pt x="295" y="68"/>
                      </a:cubicBezTo>
                      <a:cubicBezTo>
                        <a:pt x="306" y="72"/>
                        <a:pt x="313" y="74"/>
                        <a:pt x="324" y="79"/>
                      </a:cubicBezTo>
                      <a:cubicBezTo>
                        <a:pt x="330" y="81"/>
                        <a:pt x="333" y="90"/>
                        <a:pt x="341" y="90"/>
                      </a:cubicBezTo>
                      <a:cubicBezTo>
                        <a:pt x="355" y="90"/>
                        <a:pt x="357" y="64"/>
                        <a:pt x="359" y="54"/>
                      </a:cubicBezTo>
                      <a:cubicBezTo>
                        <a:pt x="359" y="15"/>
                        <a:pt x="359" y="15"/>
                        <a:pt x="359" y="15"/>
                      </a:cubicBezTo>
                      <a:cubicBezTo>
                        <a:pt x="366" y="9"/>
                        <a:pt x="364" y="4"/>
                        <a:pt x="372" y="0"/>
                      </a:cubicBezTo>
                      <a:cubicBezTo>
                        <a:pt x="373" y="11"/>
                        <a:pt x="379" y="19"/>
                        <a:pt x="381" y="28"/>
                      </a:cubicBezTo>
                      <a:cubicBezTo>
                        <a:pt x="383" y="34"/>
                        <a:pt x="381" y="42"/>
                        <a:pt x="386" y="45"/>
                      </a:cubicBezTo>
                      <a:cubicBezTo>
                        <a:pt x="390" y="47"/>
                        <a:pt x="399" y="49"/>
                        <a:pt x="400" y="50"/>
                      </a:cubicBezTo>
                      <a:cubicBezTo>
                        <a:pt x="406" y="54"/>
                        <a:pt x="406" y="68"/>
                        <a:pt x="408" y="75"/>
                      </a:cubicBezTo>
                      <a:cubicBezTo>
                        <a:pt x="412" y="87"/>
                        <a:pt x="415" y="93"/>
                        <a:pt x="419" y="104"/>
                      </a:cubicBezTo>
                      <a:cubicBezTo>
                        <a:pt x="422" y="114"/>
                        <a:pt x="441" y="118"/>
                        <a:pt x="449" y="126"/>
                      </a:cubicBezTo>
                      <a:cubicBezTo>
                        <a:pt x="454" y="131"/>
                        <a:pt x="455" y="139"/>
                        <a:pt x="457" y="146"/>
                      </a:cubicBezTo>
                      <a:cubicBezTo>
                        <a:pt x="459" y="151"/>
                        <a:pt x="466" y="151"/>
                        <a:pt x="471" y="151"/>
                      </a:cubicBezTo>
                      <a:cubicBezTo>
                        <a:pt x="471" y="169"/>
                        <a:pt x="488" y="176"/>
                        <a:pt x="497" y="185"/>
                      </a:cubicBezTo>
                      <a:lnTo>
                        <a:pt x="496" y="186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23" name="Freeform 19">
                  <a:extLst>
                    <a:ext uri="{FF2B5EF4-FFF2-40B4-BE49-F238E27FC236}">
                      <a16:creationId xmlns:a16="http://schemas.microsoft.com/office/drawing/2014/main" id="{FF8B64D2-8563-4CA7-BC8E-56147E65D0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43738" y="3598863"/>
                  <a:ext cx="127000" cy="125413"/>
                </a:xfrm>
                <a:custGeom>
                  <a:avLst/>
                  <a:gdLst/>
                  <a:ahLst/>
                  <a:cxnLst>
                    <a:cxn ang="0">
                      <a:pos x="58" y="26"/>
                    </a:cxn>
                    <a:cxn ang="0">
                      <a:pos x="59" y="22"/>
                    </a:cxn>
                    <a:cxn ang="0">
                      <a:pos x="67" y="17"/>
                    </a:cxn>
                    <a:cxn ang="0">
                      <a:pos x="67" y="14"/>
                    </a:cxn>
                    <a:cxn ang="0">
                      <a:pos x="78" y="0"/>
                    </a:cxn>
                    <a:cxn ang="0">
                      <a:pos x="81" y="4"/>
                    </a:cxn>
                    <a:cxn ang="0">
                      <a:pos x="83" y="10"/>
                    </a:cxn>
                    <a:cxn ang="0">
                      <a:pos x="90" y="6"/>
                    </a:cxn>
                    <a:cxn ang="0">
                      <a:pos x="94" y="8"/>
                    </a:cxn>
                    <a:cxn ang="0">
                      <a:pos x="96" y="15"/>
                    </a:cxn>
                    <a:cxn ang="0">
                      <a:pos x="79" y="37"/>
                    </a:cxn>
                    <a:cxn ang="0">
                      <a:pos x="79" y="50"/>
                    </a:cxn>
                    <a:cxn ang="0">
                      <a:pos x="63" y="53"/>
                    </a:cxn>
                    <a:cxn ang="0">
                      <a:pos x="49" y="84"/>
                    </a:cxn>
                    <a:cxn ang="0">
                      <a:pos x="32" y="94"/>
                    </a:cxn>
                    <a:cxn ang="0">
                      <a:pos x="23" y="92"/>
                    </a:cxn>
                    <a:cxn ang="0">
                      <a:pos x="3" y="83"/>
                    </a:cxn>
                    <a:cxn ang="0">
                      <a:pos x="0" y="81"/>
                    </a:cxn>
                    <a:cxn ang="0">
                      <a:pos x="18" y="57"/>
                    </a:cxn>
                    <a:cxn ang="0">
                      <a:pos x="25" y="51"/>
                    </a:cxn>
                    <a:cxn ang="0">
                      <a:pos x="50" y="37"/>
                    </a:cxn>
                    <a:cxn ang="0">
                      <a:pos x="58" y="26"/>
                    </a:cxn>
                  </a:cxnLst>
                  <a:rect l="0" t="0" r="r" b="b"/>
                  <a:pathLst>
                    <a:path w="96" h="94">
                      <a:moveTo>
                        <a:pt x="58" y="26"/>
                      </a:moveTo>
                      <a:cubicBezTo>
                        <a:pt x="58" y="26"/>
                        <a:pt x="58" y="23"/>
                        <a:pt x="59" y="22"/>
                      </a:cubicBezTo>
                      <a:cubicBezTo>
                        <a:pt x="60" y="18"/>
                        <a:pt x="63" y="17"/>
                        <a:pt x="67" y="17"/>
                      </a:cubicBezTo>
                      <a:cubicBezTo>
                        <a:pt x="67" y="16"/>
                        <a:pt x="67" y="15"/>
                        <a:pt x="67" y="14"/>
                      </a:cubicBezTo>
                      <a:cubicBezTo>
                        <a:pt x="67" y="8"/>
                        <a:pt x="74" y="2"/>
                        <a:pt x="78" y="0"/>
                      </a:cubicBezTo>
                      <a:cubicBezTo>
                        <a:pt x="78" y="3"/>
                        <a:pt x="79" y="4"/>
                        <a:pt x="81" y="4"/>
                      </a:cubicBezTo>
                      <a:cubicBezTo>
                        <a:pt x="81" y="7"/>
                        <a:pt x="80" y="10"/>
                        <a:pt x="83" y="10"/>
                      </a:cubicBezTo>
                      <a:cubicBezTo>
                        <a:pt x="86" y="10"/>
                        <a:pt x="88" y="7"/>
                        <a:pt x="90" y="6"/>
                      </a:cubicBezTo>
                      <a:cubicBezTo>
                        <a:pt x="91" y="8"/>
                        <a:pt x="92" y="8"/>
                        <a:pt x="94" y="8"/>
                      </a:cubicBezTo>
                      <a:cubicBezTo>
                        <a:pt x="94" y="12"/>
                        <a:pt x="94" y="14"/>
                        <a:pt x="96" y="15"/>
                      </a:cubicBezTo>
                      <a:cubicBezTo>
                        <a:pt x="95" y="21"/>
                        <a:pt x="86" y="37"/>
                        <a:pt x="79" y="37"/>
                      </a:cubicBezTo>
                      <a:cubicBezTo>
                        <a:pt x="78" y="43"/>
                        <a:pt x="80" y="45"/>
                        <a:pt x="79" y="50"/>
                      </a:cubicBezTo>
                      <a:cubicBezTo>
                        <a:pt x="77" y="50"/>
                        <a:pt x="66" y="53"/>
                        <a:pt x="63" y="53"/>
                      </a:cubicBezTo>
                      <a:cubicBezTo>
                        <a:pt x="61" y="58"/>
                        <a:pt x="49" y="84"/>
                        <a:pt x="49" y="84"/>
                      </a:cubicBezTo>
                      <a:cubicBezTo>
                        <a:pt x="45" y="88"/>
                        <a:pt x="37" y="94"/>
                        <a:pt x="32" y="94"/>
                      </a:cubicBezTo>
                      <a:cubicBezTo>
                        <a:pt x="30" y="94"/>
                        <a:pt x="25" y="92"/>
                        <a:pt x="23" y="92"/>
                      </a:cubicBezTo>
                      <a:cubicBezTo>
                        <a:pt x="20" y="92"/>
                        <a:pt x="3" y="85"/>
                        <a:pt x="3" y="83"/>
                      </a:cubicBezTo>
                      <a:cubicBezTo>
                        <a:pt x="2" y="83"/>
                        <a:pt x="0" y="82"/>
                        <a:pt x="0" y="81"/>
                      </a:cubicBezTo>
                      <a:cubicBezTo>
                        <a:pt x="0" y="70"/>
                        <a:pt x="14" y="64"/>
                        <a:pt x="18" y="57"/>
                      </a:cubicBezTo>
                      <a:cubicBezTo>
                        <a:pt x="20" y="54"/>
                        <a:pt x="22" y="51"/>
                        <a:pt x="25" y="51"/>
                      </a:cubicBezTo>
                      <a:cubicBezTo>
                        <a:pt x="36" y="51"/>
                        <a:pt x="42" y="40"/>
                        <a:pt x="50" y="37"/>
                      </a:cubicBezTo>
                      <a:cubicBezTo>
                        <a:pt x="52" y="36"/>
                        <a:pt x="58" y="26"/>
                        <a:pt x="58" y="2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24" name="Freeform 20">
                  <a:extLst>
                    <a:ext uri="{FF2B5EF4-FFF2-40B4-BE49-F238E27FC236}">
                      <a16:creationId xmlns:a16="http://schemas.microsoft.com/office/drawing/2014/main" id="{EFD925DB-89C9-4F4C-B2EA-693C14A559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48513" y="3476625"/>
                  <a:ext cx="93663" cy="139700"/>
                </a:xfrm>
                <a:custGeom>
                  <a:avLst/>
                  <a:gdLst/>
                  <a:ahLst/>
                  <a:cxnLst>
                    <a:cxn ang="0">
                      <a:pos x="22" y="40"/>
                    </a:cxn>
                    <a:cxn ang="0">
                      <a:pos x="17" y="31"/>
                    </a:cxn>
                    <a:cxn ang="0">
                      <a:pos x="19" y="27"/>
                    </a:cxn>
                    <a:cxn ang="0">
                      <a:pos x="0" y="0"/>
                    </a:cxn>
                    <a:cxn ang="0">
                      <a:pos x="16" y="12"/>
                    </a:cxn>
                    <a:cxn ang="0">
                      <a:pos x="22" y="19"/>
                    </a:cxn>
                    <a:cxn ang="0">
                      <a:pos x="20" y="22"/>
                    </a:cxn>
                    <a:cxn ang="0">
                      <a:pos x="27" y="37"/>
                    </a:cxn>
                    <a:cxn ang="0">
                      <a:pos x="30" y="37"/>
                    </a:cxn>
                    <a:cxn ang="0">
                      <a:pos x="34" y="32"/>
                    </a:cxn>
                    <a:cxn ang="0">
                      <a:pos x="37" y="32"/>
                    </a:cxn>
                    <a:cxn ang="0">
                      <a:pos x="53" y="50"/>
                    </a:cxn>
                    <a:cxn ang="0">
                      <a:pos x="68" y="46"/>
                    </a:cxn>
                    <a:cxn ang="0">
                      <a:pos x="71" y="48"/>
                    </a:cxn>
                    <a:cxn ang="0">
                      <a:pos x="63" y="71"/>
                    </a:cxn>
                    <a:cxn ang="0">
                      <a:pos x="61" y="68"/>
                    </a:cxn>
                    <a:cxn ang="0">
                      <a:pos x="60" y="70"/>
                    </a:cxn>
                    <a:cxn ang="0">
                      <a:pos x="51" y="75"/>
                    </a:cxn>
                    <a:cxn ang="0">
                      <a:pos x="52" y="80"/>
                    </a:cxn>
                    <a:cxn ang="0">
                      <a:pos x="46" y="89"/>
                    </a:cxn>
                    <a:cxn ang="0">
                      <a:pos x="30" y="104"/>
                    </a:cxn>
                    <a:cxn ang="0">
                      <a:pos x="23" y="98"/>
                    </a:cxn>
                    <a:cxn ang="0">
                      <a:pos x="29" y="86"/>
                    </a:cxn>
                    <a:cxn ang="0">
                      <a:pos x="12" y="72"/>
                    </a:cxn>
                    <a:cxn ang="0">
                      <a:pos x="19" y="65"/>
                    </a:cxn>
                    <a:cxn ang="0">
                      <a:pos x="24" y="48"/>
                    </a:cxn>
                    <a:cxn ang="0">
                      <a:pos x="22" y="38"/>
                    </a:cxn>
                    <a:cxn ang="0">
                      <a:pos x="22" y="38"/>
                    </a:cxn>
                    <a:cxn ang="0">
                      <a:pos x="22" y="40"/>
                    </a:cxn>
                  </a:cxnLst>
                  <a:rect l="0" t="0" r="r" b="b"/>
                  <a:pathLst>
                    <a:path w="71" h="104">
                      <a:moveTo>
                        <a:pt x="22" y="40"/>
                      </a:moveTo>
                      <a:cubicBezTo>
                        <a:pt x="21" y="36"/>
                        <a:pt x="17" y="35"/>
                        <a:pt x="17" y="31"/>
                      </a:cubicBezTo>
                      <a:cubicBezTo>
                        <a:pt x="17" y="30"/>
                        <a:pt x="18" y="28"/>
                        <a:pt x="19" y="27"/>
                      </a:cubicBezTo>
                      <a:cubicBezTo>
                        <a:pt x="8" y="25"/>
                        <a:pt x="2" y="11"/>
                        <a:pt x="0" y="0"/>
                      </a:cubicBezTo>
                      <a:cubicBezTo>
                        <a:pt x="4" y="7"/>
                        <a:pt x="12" y="8"/>
                        <a:pt x="16" y="12"/>
                      </a:cubicBezTo>
                      <a:cubicBezTo>
                        <a:pt x="19" y="15"/>
                        <a:pt x="19" y="18"/>
                        <a:pt x="22" y="19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ubicBezTo>
                        <a:pt x="20" y="25"/>
                        <a:pt x="25" y="34"/>
                        <a:pt x="27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34"/>
                        <a:pt x="32" y="32"/>
                        <a:pt x="34" y="32"/>
                      </a:cubicBezTo>
                      <a:cubicBezTo>
                        <a:pt x="35" y="32"/>
                        <a:pt x="36" y="32"/>
                        <a:pt x="37" y="32"/>
                      </a:cubicBezTo>
                      <a:cubicBezTo>
                        <a:pt x="37" y="44"/>
                        <a:pt x="42" y="50"/>
                        <a:pt x="53" y="50"/>
                      </a:cubicBezTo>
                      <a:cubicBezTo>
                        <a:pt x="61" y="50"/>
                        <a:pt x="61" y="46"/>
                        <a:pt x="68" y="46"/>
                      </a:cubicBezTo>
                      <a:cubicBezTo>
                        <a:pt x="69" y="46"/>
                        <a:pt x="71" y="47"/>
                        <a:pt x="71" y="48"/>
                      </a:cubicBezTo>
                      <a:cubicBezTo>
                        <a:pt x="65" y="55"/>
                        <a:pt x="67" y="64"/>
                        <a:pt x="63" y="71"/>
                      </a:cubicBezTo>
                      <a:cubicBezTo>
                        <a:pt x="61" y="68"/>
                        <a:pt x="61" y="68"/>
                        <a:pt x="61" y="68"/>
                      </a:cubicBezTo>
                      <a:cubicBezTo>
                        <a:pt x="60" y="68"/>
                        <a:pt x="60" y="70"/>
                        <a:pt x="60" y="70"/>
                      </a:cubicBezTo>
                      <a:cubicBezTo>
                        <a:pt x="55" y="71"/>
                        <a:pt x="51" y="72"/>
                        <a:pt x="51" y="75"/>
                      </a:cubicBezTo>
                      <a:cubicBezTo>
                        <a:pt x="51" y="77"/>
                        <a:pt x="52" y="78"/>
                        <a:pt x="52" y="80"/>
                      </a:cubicBezTo>
                      <a:cubicBezTo>
                        <a:pt x="52" y="83"/>
                        <a:pt x="47" y="87"/>
                        <a:pt x="46" y="89"/>
                      </a:cubicBezTo>
                      <a:cubicBezTo>
                        <a:pt x="42" y="95"/>
                        <a:pt x="39" y="104"/>
                        <a:pt x="30" y="104"/>
                      </a:cubicBezTo>
                      <a:cubicBezTo>
                        <a:pt x="26" y="104"/>
                        <a:pt x="23" y="102"/>
                        <a:pt x="23" y="98"/>
                      </a:cubicBezTo>
                      <a:cubicBezTo>
                        <a:pt x="23" y="93"/>
                        <a:pt x="29" y="91"/>
                        <a:pt x="29" y="86"/>
                      </a:cubicBezTo>
                      <a:cubicBezTo>
                        <a:pt x="29" y="77"/>
                        <a:pt x="12" y="80"/>
                        <a:pt x="12" y="72"/>
                      </a:cubicBezTo>
                      <a:cubicBezTo>
                        <a:pt x="12" y="68"/>
                        <a:pt x="16" y="67"/>
                        <a:pt x="19" y="65"/>
                      </a:cubicBezTo>
                      <a:cubicBezTo>
                        <a:pt x="23" y="61"/>
                        <a:pt x="24" y="55"/>
                        <a:pt x="24" y="48"/>
                      </a:cubicBezTo>
                      <a:cubicBezTo>
                        <a:pt x="24" y="44"/>
                        <a:pt x="22" y="40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lnTo>
                        <a:pt x="22" y="4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25" name="Freeform 116">
                  <a:extLst>
                    <a:ext uri="{FF2B5EF4-FFF2-40B4-BE49-F238E27FC236}">
                      <a16:creationId xmlns:a16="http://schemas.microsoft.com/office/drawing/2014/main" id="{1B9E7559-CE73-42E8-9E37-2DBBAB29D2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6413" y="3582988"/>
                  <a:ext cx="6350" cy="952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7"/>
                    </a:cxn>
                    <a:cxn ang="0">
                      <a:pos x="0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7">
                      <a:moveTo>
                        <a:pt x="5" y="0"/>
                      </a:moveTo>
                      <a:cubicBezTo>
                        <a:pt x="5" y="4"/>
                        <a:pt x="4" y="5"/>
                        <a:pt x="4" y="7"/>
                      </a:cubicBezTo>
                      <a:cubicBezTo>
                        <a:pt x="0" y="6"/>
                        <a:pt x="0" y="3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26" name="Freeform 117">
                  <a:extLst>
                    <a:ext uri="{FF2B5EF4-FFF2-40B4-BE49-F238E27FC236}">
                      <a16:creationId xmlns:a16="http://schemas.microsoft.com/office/drawing/2014/main" id="{4A5BFA78-C20D-4A02-A781-D394B57F32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64325" y="3500438"/>
                  <a:ext cx="22225" cy="11113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0" y="4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1" y="7"/>
                        <a:pt x="4" y="8"/>
                        <a:pt x="0" y="4"/>
                      </a:cubicBezTo>
                      <a:cubicBezTo>
                        <a:pt x="9" y="0"/>
                        <a:pt x="10" y="0"/>
                        <a:pt x="16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  <p:sp>
              <p:nvSpPr>
                <p:cNvPr id="327" name="Freeform 118">
                  <a:extLst>
                    <a:ext uri="{FF2B5EF4-FFF2-40B4-BE49-F238E27FC236}">
                      <a16:creationId xmlns:a16="http://schemas.microsoft.com/office/drawing/2014/main" id="{534B4D39-E571-4A22-839E-E97FCCBBA5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6375" y="3065463"/>
                  <a:ext cx="22225" cy="9525"/>
                </a:xfrm>
                <a:custGeom>
                  <a:avLst/>
                  <a:gdLst/>
                  <a:ahLst/>
                  <a:cxnLst>
                    <a:cxn ang="0">
                      <a:pos x="17" y="1"/>
                    </a:cxn>
                    <a:cxn ang="0">
                      <a:pos x="17" y="7"/>
                    </a:cxn>
                    <a:cxn ang="0">
                      <a:pos x="13" y="7"/>
                    </a:cxn>
                    <a:cxn ang="0">
                      <a:pos x="0" y="3"/>
                    </a:cxn>
                    <a:cxn ang="0">
                      <a:pos x="17" y="1"/>
                    </a:cxn>
                  </a:cxnLst>
                  <a:rect l="0" t="0" r="r" b="b"/>
                  <a:pathLst>
                    <a:path w="17" h="7">
                      <a:moveTo>
                        <a:pt x="17" y="1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4" y="7"/>
                        <a:pt x="13" y="7"/>
                      </a:cubicBezTo>
                      <a:cubicBezTo>
                        <a:pt x="8" y="7"/>
                        <a:pt x="2" y="5"/>
                        <a:pt x="0" y="3"/>
                      </a:cubicBezTo>
                      <a:cubicBezTo>
                        <a:pt x="8" y="1"/>
                        <a:pt x="11" y="0"/>
                        <a:pt x="17" y="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262626">
                      <a:lumMod val="50000"/>
                      <a:lumOff val="50000"/>
                      <a:alpha val="28000"/>
                    </a:srgbClr>
                  </a:solidFill>
                  <a:round/>
                  <a:headEnd/>
                  <a:tailEnd/>
                </a:ln>
              </p:spPr>
              <p:txBody>
                <a:bodyPr vert="horz" wrap="square" lIns="74261" tIns="37132" rIns="74261" bIns="37132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3778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24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+mn-ea"/>
                    <a:cs typeface="Times New Roman" pitchFamily="18" charset="0"/>
                  </a:endParaRPr>
                </a:p>
              </p:txBody>
            </p:sp>
          </p:grpSp>
        </p:grpSp>
        <p:grpSp>
          <p:nvGrpSpPr>
            <p:cNvPr id="242" name="Group 383">
              <a:extLst>
                <a:ext uri="{FF2B5EF4-FFF2-40B4-BE49-F238E27FC236}">
                  <a16:creationId xmlns:a16="http://schemas.microsoft.com/office/drawing/2014/main" id="{C2BB64ED-32CB-43A2-9F91-B8E3F0D52B02}"/>
                </a:ext>
              </a:extLst>
            </p:cNvPr>
            <p:cNvGrpSpPr/>
            <p:nvPr/>
          </p:nvGrpSpPr>
          <p:grpSpPr>
            <a:xfrm>
              <a:off x="3584348" y="1207327"/>
              <a:ext cx="2773469" cy="1960289"/>
              <a:chOff x="4713288" y="1038225"/>
              <a:chExt cx="2847975" cy="2012950"/>
            </a:xfrm>
            <a:grpFill/>
          </p:grpSpPr>
          <p:sp>
            <p:nvSpPr>
              <p:cNvPr id="243" name="Freeform 101">
                <a:extLst>
                  <a:ext uri="{FF2B5EF4-FFF2-40B4-BE49-F238E27FC236}">
                    <a16:creationId xmlns:a16="http://schemas.microsoft.com/office/drawing/2014/main" id="{879AC232-0E06-4D99-9BD6-9927289406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8063" y="2127250"/>
                <a:ext cx="622300" cy="538163"/>
              </a:xfrm>
              <a:custGeom>
                <a:avLst/>
                <a:gdLst/>
                <a:ahLst/>
                <a:cxnLst>
                  <a:cxn ang="0">
                    <a:pos x="102" y="154"/>
                  </a:cxn>
                  <a:cxn ang="0">
                    <a:pos x="113" y="126"/>
                  </a:cxn>
                  <a:cxn ang="0">
                    <a:pos x="122" y="86"/>
                  </a:cxn>
                  <a:cxn ang="0">
                    <a:pos x="125" y="77"/>
                  </a:cxn>
                  <a:cxn ang="0">
                    <a:pos x="108" y="77"/>
                  </a:cxn>
                  <a:cxn ang="0">
                    <a:pos x="64" y="77"/>
                  </a:cxn>
                  <a:cxn ang="0">
                    <a:pos x="27" y="79"/>
                  </a:cxn>
                  <a:cxn ang="0">
                    <a:pos x="26" y="77"/>
                  </a:cxn>
                  <a:cxn ang="0">
                    <a:pos x="0" y="55"/>
                  </a:cxn>
                  <a:cxn ang="0">
                    <a:pos x="9" y="37"/>
                  </a:cxn>
                  <a:cxn ang="0">
                    <a:pos x="41" y="20"/>
                  </a:cxn>
                  <a:cxn ang="0">
                    <a:pos x="48" y="13"/>
                  </a:cxn>
                  <a:cxn ang="0">
                    <a:pos x="80" y="4"/>
                  </a:cxn>
                  <a:cxn ang="0">
                    <a:pos x="127" y="7"/>
                  </a:cxn>
                  <a:cxn ang="0">
                    <a:pos x="174" y="15"/>
                  </a:cxn>
                  <a:cxn ang="0">
                    <a:pos x="223" y="21"/>
                  </a:cxn>
                  <a:cxn ang="0">
                    <a:pos x="256" y="44"/>
                  </a:cxn>
                  <a:cxn ang="0">
                    <a:pos x="278" y="33"/>
                  </a:cxn>
                  <a:cxn ang="0">
                    <a:pos x="281" y="43"/>
                  </a:cxn>
                  <a:cxn ang="0">
                    <a:pos x="289" y="65"/>
                  </a:cxn>
                  <a:cxn ang="0">
                    <a:pos x="309" y="76"/>
                  </a:cxn>
                  <a:cxn ang="0">
                    <a:pos x="350" y="76"/>
                  </a:cxn>
                  <a:cxn ang="0">
                    <a:pos x="359" y="63"/>
                  </a:cxn>
                  <a:cxn ang="0">
                    <a:pos x="387" y="51"/>
                  </a:cxn>
                  <a:cxn ang="0">
                    <a:pos x="439" y="74"/>
                  </a:cxn>
                  <a:cxn ang="0">
                    <a:pos x="445" y="96"/>
                  </a:cxn>
                  <a:cxn ang="0">
                    <a:pos x="435" y="119"/>
                  </a:cxn>
                  <a:cxn ang="0">
                    <a:pos x="436" y="138"/>
                  </a:cxn>
                  <a:cxn ang="0">
                    <a:pos x="449" y="156"/>
                  </a:cxn>
                  <a:cxn ang="0">
                    <a:pos x="445" y="179"/>
                  </a:cxn>
                  <a:cxn ang="0">
                    <a:pos x="448" y="232"/>
                  </a:cxn>
                  <a:cxn ang="0">
                    <a:pos x="448" y="240"/>
                  </a:cxn>
                  <a:cxn ang="0">
                    <a:pos x="393" y="231"/>
                  </a:cxn>
                  <a:cxn ang="0">
                    <a:pos x="370" y="220"/>
                  </a:cxn>
                  <a:cxn ang="0">
                    <a:pos x="333" y="207"/>
                  </a:cxn>
                  <a:cxn ang="0">
                    <a:pos x="313" y="192"/>
                  </a:cxn>
                  <a:cxn ang="0">
                    <a:pos x="278" y="183"/>
                  </a:cxn>
                  <a:cxn ang="0">
                    <a:pos x="304" y="224"/>
                  </a:cxn>
                  <a:cxn ang="0">
                    <a:pos x="315" y="227"/>
                  </a:cxn>
                  <a:cxn ang="0">
                    <a:pos x="313" y="246"/>
                  </a:cxn>
                  <a:cxn ang="0">
                    <a:pos x="379" y="225"/>
                  </a:cxn>
                  <a:cxn ang="0">
                    <a:pos x="406" y="260"/>
                  </a:cxn>
                  <a:cxn ang="0">
                    <a:pos x="414" y="270"/>
                  </a:cxn>
                  <a:cxn ang="0">
                    <a:pos x="410" y="302"/>
                  </a:cxn>
                  <a:cxn ang="0">
                    <a:pos x="390" y="321"/>
                  </a:cxn>
                  <a:cxn ang="0">
                    <a:pos x="365" y="347"/>
                  </a:cxn>
                  <a:cxn ang="0">
                    <a:pos x="328" y="368"/>
                  </a:cxn>
                  <a:cxn ang="0">
                    <a:pos x="265" y="395"/>
                  </a:cxn>
                  <a:cxn ang="0">
                    <a:pos x="234" y="404"/>
                  </a:cxn>
                  <a:cxn ang="0">
                    <a:pos x="217" y="399"/>
                  </a:cxn>
                  <a:cxn ang="0">
                    <a:pos x="209" y="372"/>
                  </a:cxn>
                  <a:cxn ang="0">
                    <a:pos x="198" y="340"/>
                  </a:cxn>
                  <a:cxn ang="0">
                    <a:pos x="162" y="280"/>
                  </a:cxn>
                  <a:cxn ang="0">
                    <a:pos x="154" y="259"/>
                  </a:cxn>
                  <a:cxn ang="0">
                    <a:pos x="140" y="251"/>
                  </a:cxn>
                  <a:cxn ang="0">
                    <a:pos x="131" y="229"/>
                  </a:cxn>
                  <a:cxn ang="0">
                    <a:pos x="109" y="196"/>
                  </a:cxn>
                  <a:cxn ang="0">
                    <a:pos x="112" y="177"/>
                  </a:cxn>
                </a:cxnLst>
                <a:rect l="0" t="0" r="r" b="b"/>
                <a:pathLst>
                  <a:path w="467" h="405">
                    <a:moveTo>
                      <a:pt x="112" y="177"/>
                    </a:move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1"/>
                      <a:pt x="105" y="151"/>
                      <a:pt x="106" y="149"/>
                    </a:cubicBezTo>
                    <a:cubicBezTo>
                      <a:pt x="109" y="139"/>
                      <a:pt x="110" y="134"/>
                      <a:pt x="113" y="126"/>
                    </a:cubicBezTo>
                    <a:cubicBezTo>
                      <a:pt x="115" y="117"/>
                      <a:pt x="124" y="115"/>
                      <a:pt x="124" y="104"/>
                    </a:cubicBezTo>
                    <a:cubicBezTo>
                      <a:pt x="124" y="97"/>
                      <a:pt x="122" y="91"/>
                      <a:pt x="122" y="86"/>
                    </a:cubicBezTo>
                    <a:cubicBezTo>
                      <a:pt x="122" y="83"/>
                      <a:pt x="124" y="82"/>
                      <a:pt x="125" y="81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1" y="78"/>
                      <a:pt x="120" y="81"/>
                      <a:pt x="117" y="81"/>
                    </a:cubicBezTo>
                    <a:cubicBezTo>
                      <a:pt x="112" y="81"/>
                      <a:pt x="110" y="79"/>
                      <a:pt x="108" y="77"/>
                    </a:cubicBezTo>
                    <a:cubicBezTo>
                      <a:pt x="101" y="82"/>
                      <a:pt x="98" y="88"/>
                      <a:pt x="86" y="88"/>
                    </a:cubicBezTo>
                    <a:cubicBezTo>
                      <a:pt x="76" y="88"/>
                      <a:pt x="73" y="77"/>
                      <a:pt x="64" y="77"/>
                    </a:cubicBezTo>
                    <a:cubicBezTo>
                      <a:pt x="54" y="77"/>
                      <a:pt x="56" y="87"/>
                      <a:pt x="48" y="87"/>
                    </a:cubicBezTo>
                    <a:cubicBezTo>
                      <a:pt x="40" y="87"/>
                      <a:pt x="35" y="75"/>
                      <a:pt x="27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4" y="79"/>
                      <a:pt x="25" y="78"/>
                      <a:pt x="26" y="77"/>
                    </a:cubicBezTo>
                    <a:cubicBezTo>
                      <a:pt x="23" y="74"/>
                      <a:pt x="10" y="67"/>
                      <a:pt x="15" y="63"/>
                    </a:cubicBezTo>
                    <a:cubicBezTo>
                      <a:pt x="11" y="57"/>
                      <a:pt x="6" y="58"/>
                      <a:pt x="0" y="55"/>
                    </a:cubicBezTo>
                    <a:cubicBezTo>
                      <a:pt x="4" y="50"/>
                      <a:pt x="9" y="51"/>
                      <a:pt x="9" y="43"/>
                    </a:cubicBezTo>
                    <a:cubicBezTo>
                      <a:pt x="9" y="40"/>
                      <a:pt x="8" y="40"/>
                      <a:pt x="9" y="37"/>
                    </a:cubicBezTo>
                    <a:cubicBezTo>
                      <a:pt x="6" y="37"/>
                      <a:pt x="1" y="38"/>
                      <a:pt x="1" y="35"/>
                    </a:cubicBezTo>
                    <a:cubicBezTo>
                      <a:pt x="1" y="22"/>
                      <a:pt x="33" y="24"/>
                      <a:pt x="41" y="20"/>
                    </a:cubicBezTo>
                    <a:cubicBezTo>
                      <a:pt x="40" y="17"/>
                      <a:pt x="38" y="18"/>
                      <a:pt x="38" y="15"/>
                    </a:cubicBezTo>
                    <a:cubicBezTo>
                      <a:pt x="38" y="11"/>
                      <a:pt x="46" y="13"/>
                      <a:pt x="48" y="13"/>
                    </a:cubicBezTo>
                    <a:cubicBezTo>
                      <a:pt x="53" y="13"/>
                      <a:pt x="62" y="13"/>
                      <a:pt x="62" y="13"/>
                    </a:cubicBezTo>
                    <a:cubicBezTo>
                      <a:pt x="67" y="13"/>
                      <a:pt x="75" y="7"/>
                      <a:pt x="80" y="4"/>
                    </a:cubicBezTo>
                    <a:cubicBezTo>
                      <a:pt x="86" y="0"/>
                      <a:pt x="98" y="0"/>
                      <a:pt x="106" y="0"/>
                    </a:cubicBezTo>
                    <a:cubicBezTo>
                      <a:pt x="117" y="0"/>
                      <a:pt x="117" y="7"/>
                      <a:pt x="127" y="7"/>
                    </a:cubicBezTo>
                    <a:cubicBezTo>
                      <a:pt x="127" y="12"/>
                      <a:pt x="144" y="15"/>
                      <a:pt x="149" y="15"/>
                    </a:cubicBezTo>
                    <a:cubicBezTo>
                      <a:pt x="162" y="15"/>
                      <a:pt x="170" y="15"/>
                      <a:pt x="174" y="15"/>
                    </a:cubicBezTo>
                    <a:cubicBezTo>
                      <a:pt x="186" y="15"/>
                      <a:pt x="192" y="3"/>
                      <a:pt x="205" y="3"/>
                    </a:cubicBezTo>
                    <a:cubicBezTo>
                      <a:pt x="219" y="3"/>
                      <a:pt x="218" y="12"/>
                      <a:pt x="223" y="21"/>
                    </a:cubicBezTo>
                    <a:cubicBezTo>
                      <a:pt x="224" y="23"/>
                      <a:pt x="233" y="28"/>
                      <a:pt x="233" y="28"/>
                    </a:cubicBezTo>
                    <a:cubicBezTo>
                      <a:pt x="241" y="31"/>
                      <a:pt x="243" y="44"/>
                      <a:pt x="256" y="44"/>
                    </a:cubicBezTo>
                    <a:cubicBezTo>
                      <a:pt x="265" y="44"/>
                      <a:pt x="265" y="36"/>
                      <a:pt x="271" y="34"/>
                    </a:cubicBezTo>
                    <a:cubicBezTo>
                      <a:pt x="275" y="33"/>
                      <a:pt x="274" y="33"/>
                      <a:pt x="278" y="33"/>
                    </a:cubicBezTo>
                    <a:cubicBezTo>
                      <a:pt x="279" y="35"/>
                      <a:pt x="279" y="39"/>
                      <a:pt x="281" y="41"/>
                    </a:cubicBezTo>
                    <a:cubicBezTo>
                      <a:pt x="280" y="41"/>
                      <a:pt x="281" y="42"/>
                      <a:pt x="281" y="43"/>
                    </a:cubicBezTo>
                    <a:cubicBezTo>
                      <a:pt x="281" y="48"/>
                      <a:pt x="284" y="47"/>
                      <a:pt x="286" y="51"/>
                    </a:cubicBezTo>
                    <a:cubicBezTo>
                      <a:pt x="290" y="56"/>
                      <a:pt x="286" y="59"/>
                      <a:pt x="289" y="65"/>
                    </a:cubicBezTo>
                    <a:cubicBezTo>
                      <a:pt x="291" y="70"/>
                      <a:pt x="297" y="67"/>
                      <a:pt x="301" y="68"/>
                    </a:cubicBezTo>
                    <a:cubicBezTo>
                      <a:pt x="305" y="69"/>
                      <a:pt x="306" y="73"/>
                      <a:pt x="309" y="76"/>
                    </a:cubicBezTo>
                    <a:cubicBezTo>
                      <a:pt x="312" y="79"/>
                      <a:pt x="323" y="78"/>
                      <a:pt x="329" y="78"/>
                    </a:cubicBezTo>
                    <a:cubicBezTo>
                      <a:pt x="337" y="78"/>
                      <a:pt x="345" y="77"/>
                      <a:pt x="350" y="76"/>
                    </a:cubicBezTo>
                    <a:cubicBezTo>
                      <a:pt x="350" y="72"/>
                      <a:pt x="350" y="71"/>
                      <a:pt x="350" y="68"/>
                    </a:cubicBezTo>
                    <a:cubicBezTo>
                      <a:pt x="350" y="64"/>
                      <a:pt x="355" y="64"/>
                      <a:pt x="359" y="63"/>
                    </a:cubicBezTo>
                    <a:cubicBezTo>
                      <a:pt x="364" y="61"/>
                      <a:pt x="363" y="59"/>
                      <a:pt x="368" y="57"/>
                    </a:cubicBezTo>
                    <a:cubicBezTo>
                      <a:pt x="376" y="54"/>
                      <a:pt x="381" y="56"/>
                      <a:pt x="387" y="51"/>
                    </a:cubicBezTo>
                    <a:cubicBezTo>
                      <a:pt x="397" y="57"/>
                      <a:pt x="403" y="57"/>
                      <a:pt x="412" y="60"/>
                    </a:cubicBezTo>
                    <a:cubicBezTo>
                      <a:pt x="423" y="64"/>
                      <a:pt x="426" y="74"/>
                      <a:pt x="439" y="74"/>
                    </a:cubicBezTo>
                    <a:cubicBezTo>
                      <a:pt x="439" y="76"/>
                      <a:pt x="442" y="77"/>
                      <a:pt x="443" y="79"/>
                    </a:cubicBezTo>
                    <a:cubicBezTo>
                      <a:pt x="445" y="86"/>
                      <a:pt x="442" y="92"/>
                      <a:pt x="445" y="96"/>
                    </a:cubicBezTo>
                    <a:cubicBezTo>
                      <a:pt x="442" y="98"/>
                      <a:pt x="435" y="114"/>
                      <a:pt x="435" y="115"/>
                    </a:cubicBezTo>
                    <a:cubicBezTo>
                      <a:pt x="435" y="116"/>
                      <a:pt x="436" y="118"/>
                      <a:pt x="435" y="119"/>
                    </a:cubicBezTo>
                    <a:cubicBezTo>
                      <a:pt x="436" y="121"/>
                      <a:pt x="435" y="122"/>
                      <a:pt x="436" y="124"/>
                    </a:cubicBezTo>
                    <a:cubicBezTo>
                      <a:pt x="436" y="138"/>
                      <a:pt x="436" y="138"/>
                      <a:pt x="436" y="138"/>
                    </a:cubicBezTo>
                    <a:cubicBezTo>
                      <a:pt x="438" y="142"/>
                      <a:pt x="437" y="145"/>
                      <a:pt x="439" y="149"/>
                    </a:cubicBezTo>
                    <a:cubicBezTo>
                      <a:pt x="440" y="153"/>
                      <a:pt x="449" y="149"/>
                      <a:pt x="449" y="156"/>
                    </a:cubicBezTo>
                    <a:cubicBezTo>
                      <a:pt x="449" y="165"/>
                      <a:pt x="439" y="164"/>
                      <a:pt x="439" y="171"/>
                    </a:cubicBezTo>
                    <a:cubicBezTo>
                      <a:pt x="439" y="177"/>
                      <a:pt x="443" y="177"/>
                      <a:pt x="445" y="179"/>
                    </a:cubicBezTo>
                    <a:cubicBezTo>
                      <a:pt x="452" y="194"/>
                      <a:pt x="467" y="196"/>
                      <a:pt x="467" y="215"/>
                    </a:cubicBezTo>
                    <a:cubicBezTo>
                      <a:pt x="456" y="218"/>
                      <a:pt x="448" y="220"/>
                      <a:pt x="448" y="232"/>
                    </a:cubicBezTo>
                    <a:cubicBezTo>
                      <a:pt x="448" y="235"/>
                      <a:pt x="450" y="238"/>
                      <a:pt x="450" y="240"/>
                    </a:cubicBezTo>
                    <a:cubicBezTo>
                      <a:pt x="450" y="240"/>
                      <a:pt x="448" y="240"/>
                      <a:pt x="448" y="240"/>
                    </a:cubicBezTo>
                    <a:cubicBezTo>
                      <a:pt x="439" y="240"/>
                      <a:pt x="420" y="235"/>
                      <a:pt x="408" y="235"/>
                    </a:cubicBezTo>
                    <a:cubicBezTo>
                      <a:pt x="406" y="235"/>
                      <a:pt x="393" y="231"/>
                      <a:pt x="393" y="231"/>
                    </a:cubicBezTo>
                    <a:cubicBezTo>
                      <a:pt x="388" y="226"/>
                      <a:pt x="388" y="213"/>
                      <a:pt x="379" y="213"/>
                    </a:cubicBezTo>
                    <a:cubicBezTo>
                      <a:pt x="374" y="213"/>
                      <a:pt x="372" y="217"/>
                      <a:pt x="370" y="220"/>
                    </a:cubicBezTo>
                    <a:cubicBezTo>
                      <a:pt x="348" y="220"/>
                      <a:pt x="348" y="220"/>
                      <a:pt x="348" y="220"/>
                    </a:cubicBezTo>
                    <a:cubicBezTo>
                      <a:pt x="341" y="217"/>
                      <a:pt x="337" y="212"/>
                      <a:pt x="333" y="207"/>
                    </a:cubicBezTo>
                    <a:cubicBezTo>
                      <a:pt x="327" y="202"/>
                      <a:pt x="320" y="205"/>
                      <a:pt x="315" y="200"/>
                    </a:cubicBezTo>
                    <a:cubicBezTo>
                      <a:pt x="313" y="197"/>
                      <a:pt x="314" y="194"/>
                      <a:pt x="313" y="192"/>
                    </a:cubicBezTo>
                    <a:cubicBezTo>
                      <a:pt x="308" y="182"/>
                      <a:pt x="299" y="168"/>
                      <a:pt x="286" y="168"/>
                    </a:cubicBezTo>
                    <a:cubicBezTo>
                      <a:pt x="280" y="168"/>
                      <a:pt x="278" y="176"/>
                      <a:pt x="278" y="183"/>
                    </a:cubicBezTo>
                    <a:cubicBezTo>
                      <a:pt x="278" y="187"/>
                      <a:pt x="278" y="189"/>
                      <a:pt x="278" y="193"/>
                    </a:cubicBezTo>
                    <a:cubicBezTo>
                      <a:pt x="281" y="203"/>
                      <a:pt x="293" y="222"/>
                      <a:pt x="304" y="224"/>
                    </a:cubicBezTo>
                    <a:cubicBezTo>
                      <a:pt x="304" y="229"/>
                      <a:pt x="306" y="231"/>
                      <a:pt x="307" y="235"/>
                    </a:cubicBezTo>
                    <a:cubicBezTo>
                      <a:pt x="312" y="233"/>
                      <a:pt x="311" y="228"/>
                      <a:pt x="315" y="227"/>
                    </a:cubicBezTo>
                    <a:cubicBezTo>
                      <a:pt x="316" y="228"/>
                      <a:pt x="316" y="230"/>
                      <a:pt x="316" y="231"/>
                    </a:cubicBezTo>
                    <a:cubicBezTo>
                      <a:pt x="316" y="237"/>
                      <a:pt x="313" y="240"/>
                      <a:pt x="313" y="246"/>
                    </a:cubicBezTo>
                    <a:cubicBezTo>
                      <a:pt x="313" y="252"/>
                      <a:pt x="324" y="255"/>
                      <a:pt x="331" y="255"/>
                    </a:cubicBezTo>
                    <a:cubicBezTo>
                      <a:pt x="360" y="255"/>
                      <a:pt x="363" y="237"/>
                      <a:pt x="379" y="225"/>
                    </a:cubicBezTo>
                    <a:cubicBezTo>
                      <a:pt x="379" y="241"/>
                      <a:pt x="379" y="241"/>
                      <a:pt x="379" y="241"/>
                    </a:cubicBezTo>
                    <a:cubicBezTo>
                      <a:pt x="385" y="254"/>
                      <a:pt x="393" y="256"/>
                      <a:pt x="406" y="260"/>
                    </a:cubicBezTo>
                    <a:cubicBezTo>
                      <a:pt x="411" y="261"/>
                      <a:pt x="411" y="269"/>
                      <a:pt x="414" y="271"/>
                    </a:cubicBezTo>
                    <a:cubicBezTo>
                      <a:pt x="414" y="270"/>
                      <a:pt x="414" y="270"/>
                      <a:pt x="414" y="270"/>
                    </a:cubicBezTo>
                    <a:cubicBezTo>
                      <a:pt x="416" y="274"/>
                      <a:pt x="423" y="273"/>
                      <a:pt x="423" y="277"/>
                    </a:cubicBezTo>
                    <a:cubicBezTo>
                      <a:pt x="423" y="288"/>
                      <a:pt x="410" y="291"/>
                      <a:pt x="410" y="302"/>
                    </a:cubicBezTo>
                    <a:cubicBezTo>
                      <a:pt x="403" y="302"/>
                      <a:pt x="399" y="303"/>
                      <a:pt x="397" y="309"/>
                    </a:cubicBezTo>
                    <a:cubicBezTo>
                      <a:pt x="395" y="314"/>
                      <a:pt x="396" y="321"/>
                      <a:pt x="390" y="321"/>
                    </a:cubicBezTo>
                    <a:cubicBezTo>
                      <a:pt x="384" y="321"/>
                      <a:pt x="384" y="334"/>
                      <a:pt x="378" y="334"/>
                    </a:cubicBezTo>
                    <a:cubicBezTo>
                      <a:pt x="374" y="334"/>
                      <a:pt x="365" y="342"/>
                      <a:pt x="365" y="347"/>
                    </a:cubicBezTo>
                    <a:cubicBezTo>
                      <a:pt x="353" y="349"/>
                      <a:pt x="327" y="354"/>
                      <a:pt x="327" y="364"/>
                    </a:cubicBezTo>
                    <a:cubicBezTo>
                      <a:pt x="327" y="365"/>
                      <a:pt x="327" y="367"/>
                      <a:pt x="328" y="368"/>
                    </a:cubicBezTo>
                    <a:cubicBezTo>
                      <a:pt x="318" y="373"/>
                      <a:pt x="304" y="376"/>
                      <a:pt x="294" y="378"/>
                    </a:cubicBezTo>
                    <a:cubicBezTo>
                      <a:pt x="289" y="380"/>
                      <a:pt x="271" y="392"/>
                      <a:pt x="265" y="395"/>
                    </a:cubicBezTo>
                    <a:cubicBezTo>
                      <a:pt x="252" y="395"/>
                      <a:pt x="252" y="395"/>
                      <a:pt x="252" y="395"/>
                    </a:cubicBezTo>
                    <a:cubicBezTo>
                      <a:pt x="244" y="400"/>
                      <a:pt x="243" y="404"/>
                      <a:pt x="234" y="404"/>
                    </a:cubicBezTo>
                    <a:cubicBezTo>
                      <a:pt x="231" y="405"/>
                      <a:pt x="231" y="405"/>
                      <a:pt x="231" y="405"/>
                    </a:cubicBezTo>
                    <a:cubicBezTo>
                      <a:pt x="229" y="405"/>
                      <a:pt x="218" y="400"/>
                      <a:pt x="217" y="399"/>
                    </a:cubicBezTo>
                    <a:cubicBezTo>
                      <a:pt x="216" y="399"/>
                      <a:pt x="219" y="399"/>
                      <a:pt x="217" y="394"/>
                    </a:cubicBezTo>
                    <a:cubicBezTo>
                      <a:pt x="212" y="387"/>
                      <a:pt x="209" y="380"/>
                      <a:pt x="209" y="372"/>
                    </a:cubicBezTo>
                    <a:cubicBezTo>
                      <a:pt x="204" y="371"/>
                      <a:pt x="207" y="363"/>
                      <a:pt x="208" y="359"/>
                    </a:cubicBezTo>
                    <a:cubicBezTo>
                      <a:pt x="210" y="349"/>
                      <a:pt x="203" y="345"/>
                      <a:pt x="198" y="340"/>
                    </a:cubicBezTo>
                    <a:cubicBezTo>
                      <a:pt x="193" y="335"/>
                      <a:pt x="181" y="320"/>
                      <a:pt x="181" y="309"/>
                    </a:cubicBezTo>
                    <a:cubicBezTo>
                      <a:pt x="165" y="306"/>
                      <a:pt x="162" y="297"/>
                      <a:pt x="162" y="280"/>
                    </a:cubicBezTo>
                    <a:cubicBezTo>
                      <a:pt x="162" y="270"/>
                      <a:pt x="156" y="268"/>
                      <a:pt x="154" y="259"/>
                    </a:cubicBezTo>
                    <a:cubicBezTo>
                      <a:pt x="154" y="259"/>
                      <a:pt x="154" y="259"/>
                      <a:pt x="154" y="259"/>
                    </a:cubicBezTo>
                    <a:cubicBezTo>
                      <a:pt x="152" y="258"/>
                      <a:pt x="150" y="255"/>
                      <a:pt x="148" y="254"/>
                    </a:cubicBezTo>
                    <a:cubicBezTo>
                      <a:pt x="147" y="252"/>
                      <a:pt x="141" y="253"/>
                      <a:pt x="140" y="251"/>
                    </a:cubicBezTo>
                    <a:cubicBezTo>
                      <a:pt x="137" y="249"/>
                      <a:pt x="138" y="242"/>
                      <a:pt x="137" y="239"/>
                    </a:cubicBezTo>
                    <a:cubicBezTo>
                      <a:pt x="136" y="235"/>
                      <a:pt x="132" y="231"/>
                      <a:pt x="131" y="229"/>
                    </a:cubicBezTo>
                    <a:cubicBezTo>
                      <a:pt x="125" y="221"/>
                      <a:pt x="121" y="214"/>
                      <a:pt x="116" y="207"/>
                    </a:cubicBezTo>
                    <a:cubicBezTo>
                      <a:pt x="115" y="205"/>
                      <a:pt x="109" y="198"/>
                      <a:pt x="109" y="196"/>
                    </a:cubicBezTo>
                    <a:cubicBezTo>
                      <a:pt x="109" y="192"/>
                      <a:pt x="112" y="182"/>
                      <a:pt x="112" y="175"/>
                    </a:cubicBezTo>
                    <a:lnTo>
                      <a:pt x="112" y="177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44" name="Freeform 102">
                <a:extLst>
                  <a:ext uri="{FF2B5EF4-FFF2-40B4-BE49-F238E27FC236}">
                    <a16:creationId xmlns:a16="http://schemas.microsoft.com/office/drawing/2014/main" id="{E502D077-65E0-4A57-9100-AAD7DBF1A8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3413" y="2714625"/>
                <a:ext cx="33338" cy="63500"/>
              </a:xfrm>
              <a:custGeom>
                <a:avLst/>
                <a:gdLst/>
                <a:ahLst/>
                <a:cxnLst>
                  <a:cxn ang="0">
                    <a:pos x="25" y="30"/>
                  </a:cxn>
                  <a:cxn ang="0">
                    <a:pos x="11" y="48"/>
                  </a:cxn>
                  <a:cxn ang="0">
                    <a:pos x="0" y="35"/>
                  </a:cxn>
                  <a:cxn ang="0">
                    <a:pos x="6" y="0"/>
                  </a:cxn>
                  <a:cxn ang="0">
                    <a:pos x="25" y="30"/>
                  </a:cxn>
                </a:cxnLst>
                <a:rect l="0" t="0" r="r" b="b"/>
                <a:pathLst>
                  <a:path w="25" h="48">
                    <a:moveTo>
                      <a:pt x="25" y="30"/>
                    </a:moveTo>
                    <a:cubicBezTo>
                      <a:pt x="25" y="37"/>
                      <a:pt x="20" y="48"/>
                      <a:pt x="11" y="48"/>
                    </a:cubicBezTo>
                    <a:cubicBezTo>
                      <a:pt x="5" y="48"/>
                      <a:pt x="0" y="41"/>
                      <a:pt x="0" y="35"/>
                    </a:cubicBezTo>
                    <a:cubicBezTo>
                      <a:pt x="0" y="22"/>
                      <a:pt x="6" y="13"/>
                      <a:pt x="6" y="0"/>
                    </a:cubicBezTo>
                    <a:cubicBezTo>
                      <a:pt x="13" y="10"/>
                      <a:pt x="25" y="15"/>
                      <a:pt x="25" y="3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45" name="Freeform 103">
                <a:extLst>
                  <a:ext uri="{FF2B5EF4-FFF2-40B4-BE49-F238E27FC236}">
                    <a16:creationId xmlns:a16="http://schemas.microsoft.com/office/drawing/2014/main" id="{382FCCB4-D82A-43AA-A8FC-E0D51FFDD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500" y="2195513"/>
                <a:ext cx="677863" cy="544513"/>
              </a:xfrm>
              <a:custGeom>
                <a:avLst/>
                <a:gdLst/>
                <a:ahLst/>
                <a:cxnLst>
                  <a:cxn ang="0">
                    <a:pos x="148" y="270"/>
                  </a:cxn>
                  <a:cxn ang="0">
                    <a:pos x="174" y="340"/>
                  </a:cxn>
                  <a:cxn ang="0">
                    <a:pos x="200" y="401"/>
                  </a:cxn>
                  <a:cxn ang="0">
                    <a:pos x="216" y="401"/>
                  </a:cxn>
                  <a:cxn ang="0">
                    <a:pos x="237" y="379"/>
                  </a:cxn>
                  <a:cxn ang="0">
                    <a:pos x="243" y="341"/>
                  </a:cxn>
                  <a:cxn ang="0">
                    <a:pos x="268" y="298"/>
                  </a:cxn>
                  <a:cxn ang="0">
                    <a:pos x="326" y="240"/>
                  </a:cxn>
                  <a:cxn ang="0">
                    <a:pos x="374" y="218"/>
                  </a:cxn>
                  <a:cxn ang="0">
                    <a:pos x="409" y="259"/>
                  </a:cxn>
                  <a:cxn ang="0">
                    <a:pos x="423" y="302"/>
                  </a:cxn>
                  <a:cxn ang="0">
                    <a:pos x="457" y="300"/>
                  </a:cxn>
                  <a:cxn ang="0">
                    <a:pos x="476" y="367"/>
                  </a:cxn>
                  <a:cxn ang="0">
                    <a:pos x="489" y="358"/>
                  </a:cxn>
                  <a:cxn ang="0">
                    <a:pos x="472" y="316"/>
                  </a:cxn>
                  <a:cxn ang="0">
                    <a:pos x="473" y="288"/>
                  </a:cxn>
                  <a:cxn ang="0">
                    <a:pos x="483" y="254"/>
                  </a:cxn>
                  <a:cxn ang="0">
                    <a:pos x="487" y="213"/>
                  </a:cxn>
                  <a:cxn ang="0">
                    <a:pos x="467" y="197"/>
                  </a:cxn>
                  <a:cxn ang="0">
                    <a:pos x="445" y="125"/>
                  </a:cxn>
                  <a:cxn ang="0">
                    <a:pos x="423" y="130"/>
                  </a:cxn>
                  <a:cxn ang="0">
                    <a:pos x="373" y="144"/>
                  </a:cxn>
                  <a:cxn ang="0">
                    <a:pos x="341" y="147"/>
                  </a:cxn>
                  <a:cxn ang="0">
                    <a:pos x="295" y="136"/>
                  </a:cxn>
                  <a:cxn ang="0">
                    <a:pos x="254" y="116"/>
                  </a:cxn>
                  <a:cxn ang="0">
                    <a:pos x="226" y="89"/>
                  </a:cxn>
                  <a:cxn ang="0">
                    <a:pos x="229" y="69"/>
                  </a:cxn>
                  <a:cxn ang="0">
                    <a:pos x="213" y="43"/>
                  </a:cxn>
                  <a:cxn ang="0">
                    <a:pos x="178" y="16"/>
                  </a:cxn>
                  <a:cxn ang="0">
                    <a:pos x="131" y="0"/>
                  </a:cxn>
                  <a:cxn ang="0">
                    <a:pos x="94" y="21"/>
                  </a:cxn>
                  <a:cxn ang="0">
                    <a:pos x="65" y="13"/>
                  </a:cxn>
                  <a:cxn ang="0">
                    <a:pos x="23" y="46"/>
                  </a:cxn>
                  <a:cxn ang="0">
                    <a:pos x="0" y="64"/>
                  </a:cxn>
                  <a:cxn ang="0">
                    <a:pos x="1" y="87"/>
                  </a:cxn>
                  <a:cxn ang="0">
                    <a:pos x="4" y="120"/>
                  </a:cxn>
                  <a:cxn ang="0">
                    <a:pos x="13" y="181"/>
                  </a:cxn>
                  <a:cxn ang="0">
                    <a:pos x="34" y="185"/>
                  </a:cxn>
                  <a:cxn ang="0">
                    <a:pos x="70" y="185"/>
                  </a:cxn>
                  <a:cxn ang="0">
                    <a:pos x="118" y="219"/>
                  </a:cxn>
                  <a:cxn ang="0">
                    <a:pos x="127" y="248"/>
                  </a:cxn>
                  <a:cxn ang="0">
                    <a:pos x="145" y="233"/>
                  </a:cxn>
                  <a:cxn ang="0">
                    <a:pos x="149" y="265"/>
                  </a:cxn>
                </a:cxnLst>
                <a:rect l="0" t="0" r="r" b="b"/>
                <a:pathLst>
                  <a:path w="509" h="410">
                    <a:moveTo>
                      <a:pt x="149" y="265"/>
                    </a:moveTo>
                    <a:cubicBezTo>
                      <a:pt x="147" y="263"/>
                      <a:pt x="147" y="263"/>
                      <a:pt x="147" y="263"/>
                    </a:cubicBezTo>
                    <a:cubicBezTo>
                      <a:pt x="147" y="265"/>
                      <a:pt x="148" y="268"/>
                      <a:pt x="148" y="270"/>
                    </a:cubicBezTo>
                    <a:cubicBezTo>
                      <a:pt x="148" y="278"/>
                      <a:pt x="153" y="286"/>
                      <a:pt x="155" y="295"/>
                    </a:cubicBezTo>
                    <a:cubicBezTo>
                      <a:pt x="158" y="305"/>
                      <a:pt x="166" y="319"/>
                      <a:pt x="168" y="326"/>
                    </a:cubicBezTo>
                    <a:cubicBezTo>
                      <a:pt x="170" y="332"/>
                      <a:pt x="170" y="334"/>
                      <a:pt x="174" y="340"/>
                    </a:cubicBezTo>
                    <a:cubicBezTo>
                      <a:pt x="177" y="345"/>
                      <a:pt x="175" y="351"/>
                      <a:pt x="179" y="358"/>
                    </a:cubicBezTo>
                    <a:cubicBezTo>
                      <a:pt x="180" y="362"/>
                      <a:pt x="187" y="366"/>
                      <a:pt x="188" y="372"/>
                    </a:cubicBezTo>
                    <a:cubicBezTo>
                      <a:pt x="191" y="382"/>
                      <a:pt x="196" y="390"/>
                      <a:pt x="200" y="401"/>
                    </a:cubicBezTo>
                    <a:cubicBezTo>
                      <a:pt x="200" y="402"/>
                      <a:pt x="202" y="405"/>
                      <a:pt x="204" y="405"/>
                    </a:cubicBezTo>
                    <a:cubicBezTo>
                      <a:pt x="204" y="409"/>
                      <a:pt x="207" y="410"/>
                      <a:pt x="210" y="410"/>
                    </a:cubicBezTo>
                    <a:cubicBezTo>
                      <a:pt x="214" y="410"/>
                      <a:pt x="214" y="405"/>
                      <a:pt x="216" y="401"/>
                    </a:cubicBezTo>
                    <a:cubicBezTo>
                      <a:pt x="218" y="397"/>
                      <a:pt x="219" y="398"/>
                      <a:pt x="224" y="396"/>
                    </a:cubicBezTo>
                    <a:cubicBezTo>
                      <a:pt x="228" y="394"/>
                      <a:pt x="227" y="382"/>
                      <a:pt x="233" y="381"/>
                    </a:cubicBezTo>
                    <a:cubicBezTo>
                      <a:pt x="234" y="380"/>
                      <a:pt x="237" y="380"/>
                      <a:pt x="237" y="379"/>
                    </a:cubicBezTo>
                    <a:cubicBezTo>
                      <a:pt x="240" y="379"/>
                      <a:pt x="240" y="379"/>
                      <a:pt x="240" y="379"/>
                    </a:cubicBezTo>
                    <a:cubicBezTo>
                      <a:pt x="237" y="367"/>
                      <a:pt x="237" y="367"/>
                      <a:pt x="237" y="367"/>
                    </a:cubicBezTo>
                    <a:cubicBezTo>
                      <a:pt x="237" y="359"/>
                      <a:pt x="243" y="352"/>
                      <a:pt x="243" y="341"/>
                    </a:cubicBezTo>
                    <a:cubicBezTo>
                      <a:pt x="243" y="334"/>
                      <a:pt x="240" y="329"/>
                      <a:pt x="240" y="321"/>
                    </a:cubicBezTo>
                    <a:cubicBezTo>
                      <a:pt x="240" y="312"/>
                      <a:pt x="249" y="311"/>
                      <a:pt x="257" y="308"/>
                    </a:cubicBezTo>
                    <a:cubicBezTo>
                      <a:pt x="260" y="307"/>
                      <a:pt x="265" y="302"/>
                      <a:pt x="268" y="298"/>
                    </a:cubicBezTo>
                    <a:cubicBezTo>
                      <a:pt x="277" y="290"/>
                      <a:pt x="284" y="281"/>
                      <a:pt x="293" y="272"/>
                    </a:cubicBezTo>
                    <a:cubicBezTo>
                      <a:pt x="300" y="265"/>
                      <a:pt x="313" y="263"/>
                      <a:pt x="321" y="255"/>
                    </a:cubicBezTo>
                    <a:cubicBezTo>
                      <a:pt x="325" y="251"/>
                      <a:pt x="325" y="246"/>
                      <a:pt x="326" y="240"/>
                    </a:cubicBezTo>
                    <a:cubicBezTo>
                      <a:pt x="328" y="236"/>
                      <a:pt x="337" y="236"/>
                      <a:pt x="340" y="229"/>
                    </a:cubicBezTo>
                    <a:cubicBezTo>
                      <a:pt x="344" y="231"/>
                      <a:pt x="344" y="233"/>
                      <a:pt x="351" y="233"/>
                    </a:cubicBezTo>
                    <a:cubicBezTo>
                      <a:pt x="362" y="233"/>
                      <a:pt x="374" y="231"/>
                      <a:pt x="374" y="218"/>
                    </a:cubicBezTo>
                    <a:cubicBezTo>
                      <a:pt x="381" y="219"/>
                      <a:pt x="389" y="222"/>
                      <a:pt x="390" y="228"/>
                    </a:cubicBezTo>
                    <a:cubicBezTo>
                      <a:pt x="392" y="233"/>
                      <a:pt x="391" y="240"/>
                      <a:pt x="395" y="245"/>
                    </a:cubicBezTo>
                    <a:cubicBezTo>
                      <a:pt x="398" y="251"/>
                      <a:pt x="403" y="255"/>
                      <a:pt x="409" y="259"/>
                    </a:cubicBezTo>
                    <a:cubicBezTo>
                      <a:pt x="414" y="267"/>
                      <a:pt x="419" y="274"/>
                      <a:pt x="422" y="283"/>
                    </a:cubicBezTo>
                    <a:cubicBezTo>
                      <a:pt x="423" y="285"/>
                      <a:pt x="425" y="286"/>
                      <a:pt x="425" y="289"/>
                    </a:cubicBezTo>
                    <a:cubicBezTo>
                      <a:pt x="425" y="293"/>
                      <a:pt x="423" y="296"/>
                      <a:pt x="423" y="302"/>
                    </a:cubicBezTo>
                    <a:cubicBezTo>
                      <a:pt x="423" y="307"/>
                      <a:pt x="423" y="313"/>
                      <a:pt x="430" y="313"/>
                    </a:cubicBezTo>
                    <a:cubicBezTo>
                      <a:pt x="442" y="313"/>
                      <a:pt x="445" y="300"/>
                      <a:pt x="453" y="293"/>
                    </a:cubicBezTo>
                    <a:cubicBezTo>
                      <a:pt x="455" y="295"/>
                      <a:pt x="454" y="297"/>
                      <a:pt x="457" y="300"/>
                    </a:cubicBezTo>
                    <a:cubicBezTo>
                      <a:pt x="457" y="300"/>
                      <a:pt x="461" y="300"/>
                      <a:pt x="462" y="302"/>
                    </a:cubicBezTo>
                    <a:cubicBezTo>
                      <a:pt x="467" y="308"/>
                      <a:pt x="459" y="322"/>
                      <a:pt x="465" y="322"/>
                    </a:cubicBezTo>
                    <a:cubicBezTo>
                      <a:pt x="465" y="336"/>
                      <a:pt x="476" y="347"/>
                      <a:pt x="476" y="367"/>
                    </a:cubicBezTo>
                    <a:cubicBezTo>
                      <a:pt x="476" y="371"/>
                      <a:pt x="473" y="382"/>
                      <a:pt x="476" y="383"/>
                    </a:cubicBezTo>
                    <a:cubicBezTo>
                      <a:pt x="480" y="376"/>
                      <a:pt x="481" y="371"/>
                      <a:pt x="485" y="363"/>
                    </a:cubicBezTo>
                    <a:cubicBezTo>
                      <a:pt x="486" y="361"/>
                      <a:pt x="489" y="360"/>
                      <a:pt x="489" y="358"/>
                    </a:cubicBezTo>
                    <a:cubicBezTo>
                      <a:pt x="489" y="354"/>
                      <a:pt x="483" y="334"/>
                      <a:pt x="479" y="330"/>
                    </a:cubicBezTo>
                    <a:cubicBezTo>
                      <a:pt x="476" y="327"/>
                      <a:pt x="472" y="325"/>
                      <a:pt x="472" y="320"/>
                    </a:cubicBezTo>
                    <a:cubicBezTo>
                      <a:pt x="472" y="319"/>
                      <a:pt x="472" y="318"/>
                      <a:pt x="472" y="316"/>
                    </a:cubicBezTo>
                    <a:cubicBezTo>
                      <a:pt x="472" y="317"/>
                      <a:pt x="472" y="317"/>
                      <a:pt x="472" y="317"/>
                    </a:cubicBezTo>
                    <a:cubicBezTo>
                      <a:pt x="473" y="316"/>
                      <a:pt x="476" y="311"/>
                      <a:pt x="476" y="307"/>
                    </a:cubicBezTo>
                    <a:cubicBezTo>
                      <a:pt x="476" y="302"/>
                      <a:pt x="476" y="293"/>
                      <a:pt x="473" y="288"/>
                    </a:cubicBezTo>
                    <a:cubicBezTo>
                      <a:pt x="470" y="284"/>
                      <a:pt x="464" y="284"/>
                      <a:pt x="464" y="276"/>
                    </a:cubicBezTo>
                    <a:cubicBezTo>
                      <a:pt x="464" y="268"/>
                      <a:pt x="467" y="262"/>
                      <a:pt x="472" y="258"/>
                    </a:cubicBezTo>
                    <a:cubicBezTo>
                      <a:pt x="474" y="255"/>
                      <a:pt x="479" y="256"/>
                      <a:pt x="483" y="254"/>
                    </a:cubicBezTo>
                    <a:cubicBezTo>
                      <a:pt x="493" y="247"/>
                      <a:pt x="500" y="244"/>
                      <a:pt x="509" y="230"/>
                    </a:cubicBezTo>
                    <a:cubicBezTo>
                      <a:pt x="506" y="230"/>
                      <a:pt x="505" y="231"/>
                      <a:pt x="501" y="231"/>
                    </a:cubicBezTo>
                    <a:cubicBezTo>
                      <a:pt x="493" y="231"/>
                      <a:pt x="487" y="222"/>
                      <a:pt x="487" y="213"/>
                    </a:cubicBezTo>
                    <a:cubicBezTo>
                      <a:pt x="483" y="212"/>
                      <a:pt x="482" y="199"/>
                      <a:pt x="478" y="199"/>
                    </a:cubicBezTo>
                    <a:cubicBezTo>
                      <a:pt x="475" y="199"/>
                      <a:pt x="472" y="202"/>
                      <a:pt x="469" y="202"/>
                    </a:cubicBezTo>
                    <a:cubicBezTo>
                      <a:pt x="468" y="202"/>
                      <a:pt x="467" y="199"/>
                      <a:pt x="467" y="197"/>
                    </a:cubicBezTo>
                    <a:cubicBezTo>
                      <a:pt x="467" y="181"/>
                      <a:pt x="479" y="180"/>
                      <a:pt x="479" y="163"/>
                    </a:cubicBezTo>
                    <a:cubicBezTo>
                      <a:pt x="479" y="154"/>
                      <a:pt x="472" y="151"/>
                      <a:pt x="468" y="144"/>
                    </a:cubicBezTo>
                    <a:cubicBezTo>
                      <a:pt x="457" y="139"/>
                      <a:pt x="448" y="140"/>
                      <a:pt x="445" y="125"/>
                    </a:cubicBezTo>
                    <a:cubicBezTo>
                      <a:pt x="442" y="125"/>
                      <a:pt x="442" y="125"/>
                      <a:pt x="442" y="125"/>
                    </a:cubicBezTo>
                    <a:cubicBezTo>
                      <a:pt x="438" y="129"/>
                      <a:pt x="438" y="129"/>
                      <a:pt x="438" y="129"/>
                    </a:cubicBezTo>
                    <a:cubicBezTo>
                      <a:pt x="433" y="131"/>
                      <a:pt x="427" y="126"/>
                      <a:pt x="423" y="130"/>
                    </a:cubicBezTo>
                    <a:cubicBezTo>
                      <a:pt x="422" y="132"/>
                      <a:pt x="421" y="133"/>
                      <a:pt x="418" y="135"/>
                    </a:cubicBezTo>
                    <a:cubicBezTo>
                      <a:pt x="415" y="137"/>
                      <a:pt x="401" y="149"/>
                      <a:pt x="394" y="149"/>
                    </a:cubicBezTo>
                    <a:cubicBezTo>
                      <a:pt x="387" y="149"/>
                      <a:pt x="382" y="144"/>
                      <a:pt x="373" y="144"/>
                    </a:cubicBezTo>
                    <a:cubicBezTo>
                      <a:pt x="362" y="144"/>
                      <a:pt x="360" y="152"/>
                      <a:pt x="354" y="155"/>
                    </a:cubicBezTo>
                    <a:cubicBezTo>
                      <a:pt x="353" y="152"/>
                      <a:pt x="352" y="145"/>
                      <a:pt x="349" y="145"/>
                    </a:cubicBezTo>
                    <a:cubicBezTo>
                      <a:pt x="347" y="145"/>
                      <a:pt x="345" y="147"/>
                      <a:pt x="341" y="147"/>
                    </a:cubicBezTo>
                    <a:cubicBezTo>
                      <a:pt x="335" y="147"/>
                      <a:pt x="329" y="147"/>
                      <a:pt x="323" y="147"/>
                    </a:cubicBezTo>
                    <a:cubicBezTo>
                      <a:pt x="313" y="147"/>
                      <a:pt x="309" y="141"/>
                      <a:pt x="302" y="136"/>
                    </a:cubicBezTo>
                    <a:cubicBezTo>
                      <a:pt x="300" y="135"/>
                      <a:pt x="296" y="139"/>
                      <a:pt x="295" y="136"/>
                    </a:cubicBezTo>
                    <a:cubicBezTo>
                      <a:pt x="293" y="132"/>
                      <a:pt x="293" y="129"/>
                      <a:pt x="290" y="127"/>
                    </a:cubicBezTo>
                    <a:cubicBezTo>
                      <a:pt x="283" y="124"/>
                      <a:pt x="279" y="126"/>
                      <a:pt x="273" y="120"/>
                    </a:cubicBezTo>
                    <a:cubicBezTo>
                      <a:pt x="268" y="115"/>
                      <a:pt x="263" y="118"/>
                      <a:pt x="254" y="116"/>
                    </a:cubicBezTo>
                    <a:cubicBezTo>
                      <a:pt x="246" y="114"/>
                      <a:pt x="243" y="108"/>
                      <a:pt x="236" y="106"/>
                    </a:cubicBezTo>
                    <a:cubicBezTo>
                      <a:pt x="234" y="105"/>
                      <a:pt x="229" y="106"/>
                      <a:pt x="228" y="103"/>
                    </a:cubicBezTo>
                    <a:cubicBezTo>
                      <a:pt x="227" y="98"/>
                      <a:pt x="227" y="94"/>
                      <a:pt x="226" y="89"/>
                    </a:cubicBezTo>
                    <a:cubicBezTo>
                      <a:pt x="226" y="85"/>
                      <a:pt x="226" y="85"/>
                      <a:pt x="226" y="85"/>
                    </a:cubicBezTo>
                    <a:cubicBezTo>
                      <a:pt x="231" y="85"/>
                      <a:pt x="236" y="86"/>
                      <a:pt x="236" y="80"/>
                    </a:cubicBezTo>
                    <a:cubicBezTo>
                      <a:pt x="236" y="75"/>
                      <a:pt x="229" y="74"/>
                      <a:pt x="229" y="69"/>
                    </a:cubicBezTo>
                    <a:cubicBezTo>
                      <a:pt x="229" y="57"/>
                      <a:pt x="246" y="59"/>
                      <a:pt x="246" y="47"/>
                    </a:cubicBezTo>
                    <a:cubicBezTo>
                      <a:pt x="246" y="43"/>
                      <a:pt x="236" y="35"/>
                      <a:pt x="232" y="35"/>
                    </a:cubicBezTo>
                    <a:cubicBezTo>
                      <a:pt x="224" y="35"/>
                      <a:pt x="221" y="42"/>
                      <a:pt x="213" y="43"/>
                    </a:cubicBezTo>
                    <a:cubicBezTo>
                      <a:pt x="205" y="40"/>
                      <a:pt x="200" y="40"/>
                      <a:pt x="194" y="34"/>
                    </a:cubicBezTo>
                    <a:cubicBezTo>
                      <a:pt x="191" y="31"/>
                      <a:pt x="193" y="25"/>
                      <a:pt x="188" y="24"/>
                    </a:cubicBezTo>
                    <a:cubicBezTo>
                      <a:pt x="182" y="22"/>
                      <a:pt x="178" y="24"/>
                      <a:pt x="178" y="16"/>
                    </a:cubicBezTo>
                    <a:cubicBezTo>
                      <a:pt x="172" y="15"/>
                      <a:pt x="168" y="15"/>
                      <a:pt x="163" y="15"/>
                    </a:cubicBezTo>
                    <a:cubicBezTo>
                      <a:pt x="154" y="15"/>
                      <a:pt x="150" y="23"/>
                      <a:pt x="140" y="23"/>
                    </a:cubicBezTo>
                    <a:cubicBezTo>
                      <a:pt x="130" y="23"/>
                      <a:pt x="140" y="0"/>
                      <a:pt x="131" y="0"/>
                    </a:cubicBezTo>
                    <a:cubicBezTo>
                      <a:pt x="122" y="0"/>
                      <a:pt x="120" y="10"/>
                      <a:pt x="116" y="10"/>
                    </a:cubicBezTo>
                    <a:cubicBezTo>
                      <a:pt x="115" y="10"/>
                      <a:pt x="114" y="11"/>
                      <a:pt x="113" y="10"/>
                    </a:cubicBezTo>
                    <a:cubicBezTo>
                      <a:pt x="110" y="16"/>
                      <a:pt x="103" y="21"/>
                      <a:pt x="94" y="21"/>
                    </a:cubicBezTo>
                    <a:cubicBezTo>
                      <a:pt x="91" y="21"/>
                      <a:pt x="90" y="16"/>
                      <a:pt x="86" y="16"/>
                    </a:cubicBezTo>
                    <a:cubicBezTo>
                      <a:pt x="83" y="16"/>
                      <a:pt x="73" y="20"/>
                      <a:pt x="72" y="15"/>
                    </a:cubicBezTo>
                    <a:cubicBezTo>
                      <a:pt x="68" y="15"/>
                      <a:pt x="69" y="13"/>
                      <a:pt x="65" y="13"/>
                    </a:cubicBezTo>
                    <a:cubicBezTo>
                      <a:pt x="54" y="13"/>
                      <a:pt x="53" y="24"/>
                      <a:pt x="45" y="32"/>
                    </a:cubicBezTo>
                    <a:cubicBezTo>
                      <a:pt x="42" y="35"/>
                      <a:pt x="37" y="35"/>
                      <a:pt x="33" y="39"/>
                    </a:cubicBezTo>
                    <a:cubicBezTo>
                      <a:pt x="30" y="42"/>
                      <a:pt x="28" y="46"/>
                      <a:pt x="23" y="46"/>
                    </a:cubicBezTo>
                    <a:cubicBezTo>
                      <a:pt x="19" y="46"/>
                      <a:pt x="16" y="42"/>
                      <a:pt x="12" y="42"/>
                    </a:cubicBezTo>
                    <a:cubicBezTo>
                      <a:pt x="11" y="42"/>
                      <a:pt x="11" y="45"/>
                      <a:pt x="10" y="45"/>
                    </a:cubicBezTo>
                    <a:cubicBezTo>
                      <a:pt x="7" y="47"/>
                      <a:pt x="0" y="63"/>
                      <a:pt x="0" y="64"/>
                    </a:cubicBezTo>
                    <a:cubicBezTo>
                      <a:pt x="0" y="65"/>
                      <a:pt x="1" y="67"/>
                      <a:pt x="0" y="68"/>
                    </a:cubicBezTo>
                    <a:cubicBezTo>
                      <a:pt x="1" y="70"/>
                      <a:pt x="0" y="71"/>
                      <a:pt x="1" y="73"/>
                    </a:cubicBezTo>
                    <a:cubicBezTo>
                      <a:pt x="1" y="87"/>
                      <a:pt x="1" y="87"/>
                      <a:pt x="1" y="87"/>
                    </a:cubicBezTo>
                    <a:cubicBezTo>
                      <a:pt x="3" y="91"/>
                      <a:pt x="2" y="94"/>
                      <a:pt x="4" y="98"/>
                    </a:cubicBezTo>
                    <a:cubicBezTo>
                      <a:pt x="5" y="102"/>
                      <a:pt x="14" y="98"/>
                      <a:pt x="14" y="105"/>
                    </a:cubicBezTo>
                    <a:cubicBezTo>
                      <a:pt x="14" y="114"/>
                      <a:pt x="4" y="113"/>
                      <a:pt x="4" y="120"/>
                    </a:cubicBezTo>
                    <a:cubicBezTo>
                      <a:pt x="4" y="126"/>
                      <a:pt x="8" y="126"/>
                      <a:pt x="10" y="128"/>
                    </a:cubicBezTo>
                    <a:cubicBezTo>
                      <a:pt x="17" y="143"/>
                      <a:pt x="32" y="145"/>
                      <a:pt x="32" y="164"/>
                    </a:cubicBezTo>
                    <a:cubicBezTo>
                      <a:pt x="21" y="167"/>
                      <a:pt x="13" y="169"/>
                      <a:pt x="13" y="181"/>
                    </a:cubicBezTo>
                    <a:cubicBezTo>
                      <a:pt x="13" y="184"/>
                      <a:pt x="15" y="187"/>
                      <a:pt x="15" y="189"/>
                    </a:cubicBezTo>
                    <a:cubicBezTo>
                      <a:pt x="30" y="188"/>
                      <a:pt x="30" y="188"/>
                      <a:pt x="30" y="188"/>
                    </a:cubicBezTo>
                    <a:cubicBezTo>
                      <a:pt x="31" y="187"/>
                      <a:pt x="33" y="186"/>
                      <a:pt x="34" y="185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50" y="188"/>
                      <a:pt x="52" y="184"/>
                      <a:pt x="57" y="184"/>
                    </a:cubicBezTo>
                    <a:cubicBezTo>
                      <a:pt x="62" y="184"/>
                      <a:pt x="65" y="184"/>
                      <a:pt x="70" y="185"/>
                    </a:cubicBezTo>
                    <a:cubicBezTo>
                      <a:pt x="75" y="187"/>
                      <a:pt x="78" y="197"/>
                      <a:pt x="82" y="203"/>
                    </a:cubicBezTo>
                    <a:cubicBezTo>
                      <a:pt x="86" y="209"/>
                      <a:pt x="99" y="218"/>
                      <a:pt x="108" y="218"/>
                    </a:cubicBezTo>
                    <a:cubicBezTo>
                      <a:pt x="111" y="218"/>
                      <a:pt x="114" y="218"/>
                      <a:pt x="118" y="219"/>
                    </a:cubicBezTo>
                    <a:cubicBezTo>
                      <a:pt x="116" y="221"/>
                      <a:pt x="116" y="225"/>
                      <a:pt x="112" y="225"/>
                    </a:cubicBezTo>
                    <a:cubicBezTo>
                      <a:pt x="108" y="227"/>
                      <a:pt x="105" y="225"/>
                      <a:pt x="101" y="227"/>
                    </a:cubicBezTo>
                    <a:cubicBezTo>
                      <a:pt x="108" y="234"/>
                      <a:pt x="113" y="248"/>
                      <a:pt x="127" y="248"/>
                    </a:cubicBezTo>
                    <a:cubicBezTo>
                      <a:pt x="138" y="248"/>
                      <a:pt x="139" y="233"/>
                      <a:pt x="144" y="227"/>
                    </a:cubicBezTo>
                    <a:cubicBezTo>
                      <a:pt x="148" y="227"/>
                      <a:pt x="148" y="227"/>
                      <a:pt x="148" y="227"/>
                    </a:cubicBezTo>
                    <a:cubicBezTo>
                      <a:pt x="148" y="229"/>
                      <a:pt x="145" y="232"/>
                      <a:pt x="145" y="233"/>
                    </a:cubicBezTo>
                    <a:cubicBezTo>
                      <a:pt x="145" y="239"/>
                      <a:pt x="150" y="244"/>
                      <a:pt x="150" y="251"/>
                    </a:cubicBezTo>
                    <a:cubicBezTo>
                      <a:pt x="150" y="257"/>
                      <a:pt x="147" y="258"/>
                      <a:pt x="147" y="264"/>
                    </a:cubicBezTo>
                    <a:lnTo>
                      <a:pt x="149" y="265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46" name="Freeform 104">
                <a:extLst>
                  <a:ext uri="{FF2B5EF4-FFF2-40B4-BE49-F238E27FC236}">
                    <a16:creationId xmlns:a16="http://schemas.microsoft.com/office/drawing/2014/main" id="{937D6F24-8E81-4BBD-9D2D-057DAD280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5350" y="2781300"/>
                <a:ext cx="177800" cy="192088"/>
              </a:xfrm>
              <a:custGeom>
                <a:avLst/>
                <a:gdLst/>
                <a:ahLst/>
                <a:cxnLst>
                  <a:cxn ang="0">
                    <a:pos x="59" y="74"/>
                  </a:cxn>
                  <a:cxn ang="0">
                    <a:pos x="58" y="70"/>
                  </a:cxn>
                  <a:cxn ang="0">
                    <a:pos x="51" y="68"/>
                  </a:cxn>
                  <a:cxn ang="0">
                    <a:pos x="45" y="53"/>
                  </a:cxn>
                  <a:cxn ang="0">
                    <a:pos x="28" y="38"/>
                  </a:cxn>
                  <a:cxn ang="0">
                    <a:pos x="22" y="25"/>
                  </a:cxn>
                  <a:cxn ang="0">
                    <a:pos x="11" y="21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1" y="4"/>
                  </a:cxn>
                  <a:cxn ang="0">
                    <a:pos x="26" y="4"/>
                  </a:cxn>
                  <a:cxn ang="0">
                    <a:pos x="42" y="20"/>
                  </a:cxn>
                  <a:cxn ang="0">
                    <a:pos x="47" y="23"/>
                  </a:cxn>
                  <a:cxn ang="0">
                    <a:pos x="61" y="35"/>
                  </a:cxn>
                  <a:cxn ang="0">
                    <a:pos x="86" y="53"/>
                  </a:cxn>
                  <a:cxn ang="0">
                    <a:pos x="101" y="64"/>
                  </a:cxn>
                  <a:cxn ang="0">
                    <a:pos x="100" y="66"/>
                  </a:cxn>
                  <a:cxn ang="0">
                    <a:pos x="103" y="66"/>
                  </a:cxn>
                  <a:cxn ang="0">
                    <a:pos x="107" y="70"/>
                  </a:cxn>
                  <a:cxn ang="0">
                    <a:pos x="105" y="74"/>
                  </a:cxn>
                  <a:cxn ang="0">
                    <a:pos x="114" y="81"/>
                  </a:cxn>
                  <a:cxn ang="0">
                    <a:pos x="124" y="98"/>
                  </a:cxn>
                  <a:cxn ang="0">
                    <a:pos x="133" y="106"/>
                  </a:cxn>
                  <a:cxn ang="0">
                    <a:pos x="133" y="125"/>
                  </a:cxn>
                  <a:cxn ang="0">
                    <a:pos x="131" y="138"/>
                  </a:cxn>
                  <a:cxn ang="0">
                    <a:pos x="119" y="144"/>
                  </a:cxn>
                  <a:cxn ang="0">
                    <a:pos x="108" y="132"/>
                  </a:cxn>
                  <a:cxn ang="0">
                    <a:pos x="84" y="112"/>
                  </a:cxn>
                  <a:cxn ang="0">
                    <a:pos x="67" y="85"/>
                  </a:cxn>
                  <a:cxn ang="0">
                    <a:pos x="59" y="74"/>
                  </a:cxn>
                </a:cxnLst>
                <a:rect l="0" t="0" r="r" b="b"/>
                <a:pathLst>
                  <a:path w="133" h="144">
                    <a:moveTo>
                      <a:pt x="59" y="74"/>
                    </a:moveTo>
                    <a:cubicBezTo>
                      <a:pt x="58" y="74"/>
                      <a:pt x="59" y="72"/>
                      <a:pt x="58" y="70"/>
                    </a:cubicBezTo>
                    <a:cubicBezTo>
                      <a:pt x="57" y="69"/>
                      <a:pt x="52" y="69"/>
                      <a:pt x="51" y="68"/>
                    </a:cubicBezTo>
                    <a:cubicBezTo>
                      <a:pt x="49" y="67"/>
                      <a:pt x="45" y="56"/>
                      <a:pt x="45" y="53"/>
                    </a:cubicBezTo>
                    <a:cubicBezTo>
                      <a:pt x="41" y="43"/>
                      <a:pt x="31" y="44"/>
                      <a:pt x="28" y="38"/>
                    </a:cubicBezTo>
                    <a:cubicBezTo>
                      <a:pt x="26" y="33"/>
                      <a:pt x="24" y="30"/>
                      <a:pt x="22" y="25"/>
                    </a:cubicBezTo>
                    <a:cubicBezTo>
                      <a:pt x="20" y="21"/>
                      <a:pt x="15" y="22"/>
                      <a:pt x="11" y="21"/>
                    </a:cubicBezTo>
                    <a:cubicBezTo>
                      <a:pt x="8" y="20"/>
                      <a:pt x="1" y="8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" y="0"/>
                      <a:pt x="8" y="2"/>
                      <a:pt x="11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5" y="7"/>
                      <a:pt x="38" y="13"/>
                      <a:pt x="42" y="20"/>
                    </a:cubicBezTo>
                    <a:cubicBezTo>
                      <a:pt x="43" y="23"/>
                      <a:pt x="45" y="22"/>
                      <a:pt x="47" y="23"/>
                    </a:cubicBezTo>
                    <a:cubicBezTo>
                      <a:pt x="53" y="25"/>
                      <a:pt x="56" y="30"/>
                      <a:pt x="61" y="35"/>
                    </a:cubicBezTo>
                    <a:cubicBezTo>
                      <a:pt x="69" y="43"/>
                      <a:pt x="74" y="49"/>
                      <a:pt x="86" y="53"/>
                    </a:cubicBezTo>
                    <a:cubicBezTo>
                      <a:pt x="93" y="55"/>
                      <a:pt x="101" y="57"/>
                      <a:pt x="101" y="64"/>
                    </a:cubicBezTo>
                    <a:cubicBezTo>
                      <a:pt x="101" y="64"/>
                      <a:pt x="100" y="65"/>
                      <a:pt x="100" y="66"/>
                    </a:cubicBezTo>
                    <a:cubicBezTo>
                      <a:pt x="101" y="66"/>
                      <a:pt x="102" y="66"/>
                      <a:pt x="103" y="66"/>
                    </a:cubicBezTo>
                    <a:cubicBezTo>
                      <a:pt x="105" y="66"/>
                      <a:pt x="106" y="68"/>
                      <a:pt x="107" y="70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80"/>
                      <a:pt x="109" y="81"/>
                      <a:pt x="114" y="81"/>
                    </a:cubicBezTo>
                    <a:cubicBezTo>
                      <a:pt x="114" y="91"/>
                      <a:pt x="119" y="93"/>
                      <a:pt x="124" y="98"/>
                    </a:cubicBezTo>
                    <a:cubicBezTo>
                      <a:pt x="127" y="101"/>
                      <a:pt x="133" y="102"/>
                      <a:pt x="133" y="106"/>
                    </a:cubicBezTo>
                    <a:cubicBezTo>
                      <a:pt x="133" y="112"/>
                      <a:pt x="133" y="116"/>
                      <a:pt x="133" y="125"/>
                    </a:cubicBezTo>
                    <a:cubicBezTo>
                      <a:pt x="128" y="127"/>
                      <a:pt x="131" y="133"/>
                      <a:pt x="131" y="138"/>
                    </a:cubicBezTo>
                    <a:cubicBezTo>
                      <a:pt x="131" y="143"/>
                      <a:pt x="122" y="144"/>
                      <a:pt x="119" y="144"/>
                    </a:cubicBezTo>
                    <a:cubicBezTo>
                      <a:pt x="116" y="144"/>
                      <a:pt x="109" y="132"/>
                      <a:pt x="108" y="132"/>
                    </a:cubicBezTo>
                    <a:cubicBezTo>
                      <a:pt x="100" y="124"/>
                      <a:pt x="92" y="120"/>
                      <a:pt x="84" y="112"/>
                    </a:cubicBezTo>
                    <a:cubicBezTo>
                      <a:pt x="75" y="103"/>
                      <a:pt x="71" y="95"/>
                      <a:pt x="67" y="85"/>
                    </a:cubicBezTo>
                    <a:cubicBezTo>
                      <a:pt x="66" y="83"/>
                      <a:pt x="60" y="74"/>
                      <a:pt x="59" y="7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47" name="Freeform 105">
                <a:extLst>
                  <a:ext uri="{FF2B5EF4-FFF2-40B4-BE49-F238E27FC236}">
                    <a16:creationId xmlns:a16="http://schemas.microsoft.com/office/drawing/2014/main" id="{86A713C3-5E88-44CF-9D2D-B6EE59717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950" y="2757488"/>
                <a:ext cx="169863" cy="188913"/>
              </a:xfrm>
              <a:custGeom>
                <a:avLst/>
                <a:gdLst/>
                <a:ahLst/>
                <a:cxnLst>
                  <a:cxn ang="0">
                    <a:pos x="37" y="130"/>
                  </a:cxn>
                  <a:cxn ang="0">
                    <a:pos x="36" y="124"/>
                  </a:cxn>
                  <a:cxn ang="0">
                    <a:pos x="27" y="126"/>
                  </a:cxn>
                  <a:cxn ang="0">
                    <a:pos x="11" y="102"/>
                  </a:cxn>
                  <a:cxn ang="0">
                    <a:pos x="12" y="99"/>
                  </a:cxn>
                  <a:cxn ang="0">
                    <a:pos x="6" y="97"/>
                  </a:cxn>
                  <a:cxn ang="0">
                    <a:pos x="0" y="78"/>
                  </a:cxn>
                  <a:cxn ang="0">
                    <a:pos x="15" y="74"/>
                  </a:cxn>
                  <a:cxn ang="0">
                    <a:pos x="33" y="54"/>
                  </a:cxn>
                  <a:cxn ang="0">
                    <a:pos x="45" y="50"/>
                  </a:cxn>
                  <a:cxn ang="0">
                    <a:pos x="56" y="41"/>
                  </a:cxn>
                  <a:cxn ang="0">
                    <a:pos x="59" y="35"/>
                  </a:cxn>
                  <a:cxn ang="0">
                    <a:pos x="63" y="32"/>
                  </a:cxn>
                  <a:cxn ang="0">
                    <a:pos x="66" y="29"/>
                  </a:cxn>
                  <a:cxn ang="0">
                    <a:pos x="82" y="23"/>
                  </a:cxn>
                  <a:cxn ang="0">
                    <a:pos x="102" y="0"/>
                  </a:cxn>
                  <a:cxn ang="0">
                    <a:pos x="109" y="11"/>
                  </a:cxn>
                  <a:cxn ang="0">
                    <a:pos x="127" y="23"/>
                  </a:cxn>
                  <a:cxn ang="0">
                    <a:pos x="117" y="29"/>
                  </a:cxn>
                  <a:cxn ang="0">
                    <a:pos x="119" y="31"/>
                  </a:cxn>
                  <a:cxn ang="0">
                    <a:pos x="106" y="37"/>
                  </a:cxn>
                  <a:cxn ang="0">
                    <a:pos x="108" y="41"/>
                  </a:cxn>
                  <a:cxn ang="0">
                    <a:pos x="105" y="44"/>
                  </a:cxn>
                  <a:cxn ang="0">
                    <a:pos x="125" y="73"/>
                  </a:cxn>
                  <a:cxn ang="0">
                    <a:pos x="115" y="77"/>
                  </a:cxn>
                  <a:cxn ang="0">
                    <a:pos x="111" y="78"/>
                  </a:cxn>
                  <a:cxn ang="0">
                    <a:pos x="109" y="83"/>
                  </a:cxn>
                  <a:cxn ang="0">
                    <a:pos x="103" y="102"/>
                  </a:cxn>
                  <a:cxn ang="0">
                    <a:pos x="93" y="113"/>
                  </a:cxn>
                  <a:cxn ang="0">
                    <a:pos x="95" y="119"/>
                  </a:cxn>
                  <a:cxn ang="0">
                    <a:pos x="90" y="134"/>
                  </a:cxn>
                  <a:cxn ang="0">
                    <a:pos x="76" y="141"/>
                  </a:cxn>
                  <a:cxn ang="0">
                    <a:pos x="71" y="135"/>
                  </a:cxn>
                  <a:cxn ang="0">
                    <a:pos x="51" y="128"/>
                  </a:cxn>
                  <a:cxn ang="0">
                    <a:pos x="40" y="132"/>
                  </a:cxn>
                  <a:cxn ang="0">
                    <a:pos x="37" y="130"/>
                  </a:cxn>
                </a:cxnLst>
                <a:rect l="0" t="0" r="r" b="b"/>
                <a:pathLst>
                  <a:path w="127" h="141">
                    <a:moveTo>
                      <a:pt x="37" y="130"/>
                    </a:moveTo>
                    <a:cubicBezTo>
                      <a:pt x="36" y="130"/>
                      <a:pt x="36" y="125"/>
                      <a:pt x="36" y="124"/>
                    </a:cubicBezTo>
                    <a:cubicBezTo>
                      <a:pt x="32" y="123"/>
                      <a:pt x="30" y="126"/>
                      <a:pt x="27" y="126"/>
                    </a:cubicBezTo>
                    <a:cubicBezTo>
                      <a:pt x="10" y="126"/>
                      <a:pt x="17" y="11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ubicBezTo>
                      <a:pt x="11" y="97"/>
                      <a:pt x="8" y="97"/>
                      <a:pt x="6" y="97"/>
                    </a:cubicBezTo>
                    <a:cubicBezTo>
                      <a:pt x="4" y="96"/>
                      <a:pt x="0" y="80"/>
                      <a:pt x="0" y="78"/>
                    </a:cubicBezTo>
                    <a:cubicBezTo>
                      <a:pt x="0" y="71"/>
                      <a:pt x="9" y="74"/>
                      <a:pt x="15" y="74"/>
                    </a:cubicBezTo>
                    <a:cubicBezTo>
                      <a:pt x="29" y="74"/>
                      <a:pt x="27" y="60"/>
                      <a:pt x="33" y="54"/>
                    </a:cubicBezTo>
                    <a:cubicBezTo>
                      <a:pt x="36" y="51"/>
                      <a:pt x="41" y="51"/>
                      <a:pt x="45" y="50"/>
                    </a:cubicBezTo>
                    <a:cubicBezTo>
                      <a:pt x="52" y="49"/>
                      <a:pt x="52" y="44"/>
                      <a:pt x="56" y="41"/>
                    </a:cubicBezTo>
                    <a:cubicBezTo>
                      <a:pt x="54" y="39"/>
                      <a:pt x="59" y="35"/>
                      <a:pt x="59" y="35"/>
                    </a:cubicBezTo>
                    <a:cubicBezTo>
                      <a:pt x="61" y="34"/>
                      <a:pt x="61" y="33"/>
                      <a:pt x="63" y="32"/>
                    </a:cubicBezTo>
                    <a:cubicBezTo>
                      <a:pt x="64" y="32"/>
                      <a:pt x="65" y="30"/>
                      <a:pt x="66" y="29"/>
                    </a:cubicBezTo>
                    <a:cubicBezTo>
                      <a:pt x="70" y="25"/>
                      <a:pt x="80" y="27"/>
                      <a:pt x="82" y="23"/>
                    </a:cubicBezTo>
                    <a:cubicBezTo>
                      <a:pt x="85" y="16"/>
                      <a:pt x="95" y="0"/>
                      <a:pt x="102" y="0"/>
                    </a:cubicBezTo>
                    <a:cubicBezTo>
                      <a:pt x="109" y="0"/>
                      <a:pt x="109" y="4"/>
                      <a:pt x="109" y="11"/>
                    </a:cubicBezTo>
                    <a:cubicBezTo>
                      <a:pt x="109" y="20"/>
                      <a:pt x="127" y="15"/>
                      <a:pt x="127" y="23"/>
                    </a:cubicBezTo>
                    <a:cubicBezTo>
                      <a:pt x="127" y="27"/>
                      <a:pt x="117" y="25"/>
                      <a:pt x="117" y="29"/>
                    </a:cubicBezTo>
                    <a:cubicBezTo>
                      <a:pt x="117" y="30"/>
                      <a:pt x="118" y="31"/>
                      <a:pt x="119" y="31"/>
                    </a:cubicBezTo>
                    <a:cubicBezTo>
                      <a:pt x="118" y="32"/>
                      <a:pt x="106" y="37"/>
                      <a:pt x="106" y="37"/>
                    </a:cubicBezTo>
                    <a:cubicBezTo>
                      <a:pt x="107" y="38"/>
                      <a:pt x="108" y="40"/>
                      <a:pt x="108" y="41"/>
                    </a:cubicBezTo>
                    <a:cubicBezTo>
                      <a:pt x="107" y="42"/>
                      <a:pt x="105" y="43"/>
                      <a:pt x="105" y="44"/>
                    </a:cubicBezTo>
                    <a:cubicBezTo>
                      <a:pt x="105" y="51"/>
                      <a:pt x="117" y="73"/>
                      <a:pt x="125" y="73"/>
                    </a:cubicBezTo>
                    <a:cubicBezTo>
                      <a:pt x="124" y="79"/>
                      <a:pt x="120" y="77"/>
                      <a:pt x="115" y="77"/>
                    </a:cubicBezTo>
                    <a:cubicBezTo>
                      <a:pt x="114" y="77"/>
                      <a:pt x="112" y="78"/>
                      <a:pt x="111" y="78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6" y="92"/>
                      <a:pt x="103" y="95"/>
                      <a:pt x="103" y="102"/>
                    </a:cubicBezTo>
                    <a:cubicBezTo>
                      <a:pt x="98" y="103"/>
                      <a:pt x="93" y="110"/>
                      <a:pt x="93" y="113"/>
                    </a:cubicBezTo>
                    <a:cubicBezTo>
                      <a:pt x="93" y="116"/>
                      <a:pt x="95" y="117"/>
                      <a:pt x="95" y="119"/>
                    </a:cubicBezTo>
                    <a:cubicBezTo>
                      <a:pt x="95" y="122"/>
                      <a:pt x="90" y="129"/>
                      <a:pt x="90" y="134"/>
                    </a:cubicBezTo>
                    <a:cubicBezTo>
                      <a:pt x="83" y="135"/>
                      <a:pt x="82" y="141"/>
                      <a:pt x="76" y="141"/>
                    </a:cubicBezTo>
                    <a:cubicBezTo>
                      <a:pt x="72" y="141"/>
                      <a:pt x="71" y="137"/>
                      <a:pt x="71" y="135"/>
                    </a:cubicBezTo>
                    <a:cubicBezTo>
                      <a:pt x="64" y="133"/>
                      <a:pt x="59" y="128"/>
                      <a:pt x="51" y="128"/>
                    </a:cubicBezTo>
                    <a:cubicBezTo>
                      <a:pt x="48" y="128"/>
                      <a:pt x="45" y="132"/>
                      <a:pt x="40" y="132"/>
                    </a:cubicBezTo>
                    <a:cubicBezTo>
                      <a:pt x="39" y="132"/>
                      <a:pt x="38" y="130"/>
                      <a:pt x="37" y="13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48" name="Freeform 106">
                <a:extLst>
                  <a:ext uri="{FF2B5EF4-FFF2-40B4-BE49-F238E27FC236}">
                    <a16:creationId xmlns:a16="http://schemas.microsoft.com/office/drawing/2014/main" id="{D31BBFFC-F3EF-48E2-8773-42AC10560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463" y="2847975"/>
                <a:ext cx="106363" cy="123825"/>
              </a:xfrm>
              <a:custGeom>
                <a:avLst/>
                <a:gdLst/>
                <a:ahLst/>
                <a:cxnLst>
                  <a:cxn ang="0">
                    <a:pos x="31" y="34"/>
                  </a:cxn>
                  <a:cxn ang="0">
                    <a:pos x="27" y="38"/>
                  </a:cxn>
                  <a:cxn ang="0">
                    <a:pos x="17" y="24"/>
                  </a:cxn>
                  <a:cxn ang="0">
                    <a:pos x="32" y="16"/>
                  </a:cxn>
                  <a:cxn ang="0">
                    <a:pos x="49" y="15"/>
                  </a:cxn>
                  <a:cxn ang="0">
                    <a:pos x="64" y="18"/>
                  </a:cxn>
                  <a:cxn ang="0">
                    <a:pos x="77" y="4"/>
                  </a:cxn>
                  <a:cxn ang="0">
                    <a:pos x="79" y="0"/>
                  </a:cxn>
                  <a:cxn ang="0">
                    <a:pos x="77" y="0"/>
                  </a:cxn>
                  <a:cxn ang="0">
                    <a:pos x="63" y="10"/>
                  </a:cxn>
                  <a:cxn ang="0">
                    <a:pos x="59" y="10"/>
                  </a:cxn>
                  <a:cxn ang="0">
                    <a:pos x="28" y="5"/>
                  </a:cxn>
                  <a:cxn ang="0">
                    <a:pos x="12" y="30"/>
                  </a:cxn>
                  <a:cxn ang="0">
                    <a:pos x="8" y="37"/>
                  </a:cxn>
                  <a:cxn ang="0">
                    <a:pos x="0" y="61"/>
                  </a:cxn>
                  <a:cxn ang="0">
                    <a:pos x="8" y="66"/>
                  </a:cxn>
                  <a:cxn ang="0">
                    <a:pos x="8" y="87"/>
                  </a:cxn>
                  <a:cxn ang="0">
                    <a:pos x="16" y="93"/>
                  </a:cxn>
                  <a:cxn ang="0">
                    <a:pos x="22" y="76"/>
                  </a:cxn>
                  <a:cxn ang="0">
                    <a:pos x="18" y="61"/>
                  </a:cxn>
                  <a:cxn ang="0">
                    <a:pos x="25" y="56"/>
                  </a:cxn>
                  <a:cxn ang="0">
                    <a:pos x="28" y="56"/>
                  </a:cxn>
                  <a:cxn ang="0">
                    <a:pos x="27" y="65"/>
                  </a:cxn>
                  <a:cxn ang="0">
                    <a:pos x="34" y="79"/>
                  </a:cxn>
                  <a:cxn ang="0">
                    <a:pos x="34" y="83"/>
                  </a:cxn>
                  <a:cxn ang="0">
                    <a:pos x="39" y="83"/>
                  </a:cxn>
                  <a:cxn ang="0">
                    <a:pos x="49" y="73"/>
                  </a:cxn>
                  <a:cxn ang="0">
                    <a:pos x="43" y="65"/>
                  </a:cxn>
                  <a:cxn ang="0">
                    <a:pos x="45" y="63"/>
                  </a:cxn>
                  <a:cxn ang="0">
                    <a:pos x="34" y="44"/>
                  </a:cxn>
                  <a:cxn ang="0">
                    <a:pos x="57" y="31"/>
                  </a:cxn>
                  <a:cxn ang="0">
                    <a:pos x="57" y="28"/>
                  </a:cxn>
                  <a:cxn ang="0">
                    <a:pos x="31" y="36"/>
                  </a:cxn>
                  <a:cxn ang="0">
                    <a:pos x="31" y="34"/>
                  </a:cxn>
                </a:cxnLst>
                <a:rect l="0" t="0" r="r" b="b"/>
                <a:pathLst>
                  <a:path w="79" h="93">
                    <a:moveTo>
                      <a:pt x="31" y="34"/>
                    </a:moveTo>
                    <a:cubicBezTo>
                      <a:pt x="30" y="36"/>
                      <a:pt x="29" y="38"/>
                      <a:pt x="27" y="38"/>
                    </a:cubicBezTo>
                    <a:cubicBezTo>
                      <a:pt x="20" y="38"/>
                      <a:pt x="17" y="30"/>
                      <a:pt x="17" y="24"/>
                    </a:cubicBezTo>
                    <a:cubicBezTo>
                      <a:pt x="17" y="15"/>
                      <a:pt x="24" y="16"/>
                      <a:pt x="32" y="16"/>
                    </a:cubicBezTo>
                    <a:cubicBezTo>
                      <a:pt x="39" y="16"/>
                      <a:pt x="42" y="15"/>
                      <a:pt x="49" y="15"/>
                    </a:cubicBezTo>
                    <a:cubicBezTo>
                      <a:pt x="54" y="15"/>
                      <a:pt x="58" y="18"/>
                      <a:pt x="64" y="18"/>
                    </a:cubicBezTo>
                    <a:cubicBezTo>
                      <a:pt x="73" y="18"/>
                      <a:pt x="76" y="10"/>
                      <a:pt x="77" y="4"/>
                    </a:cubicBezTo>
                    <a:cubicBezTo>
                      <a:pt x="79" y="4"/>
                      <a:pt x="79" y="1"/>
                      <a:pt x="79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2" y="4"/>
                      <a:pt x="65" y="8"/>
                      <a:pt x="63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17" y="5"/>
                      <a:pt x="12" y="20"/>
                      <a:pt x="12" y="30"/>
                    </a:cubicBezTo>
                    <a:cubicBezTo>
                      <a:pt x="12" y="33"/>
                      <a:pt x="8" y="35"/>
                      <a:pt x="8" y="37"/>
                    </a:cubicBezTo>
                    <a:cubicBezTo>
                      <a:pt x="4" y="47"/>
                      <a:pt x="0" y="51"/>
                      <a:pt x="0" y="61"/>
                    </a:cubicBezTo>
                    <a:cubicBezTo>
                      <a:pt x="0" y="66"/>
                      <a:pt x="6" y="66"/>
                      <a:pt x="8" y="66"/>
                    </a:cubicBezTo>
                    <a:cubicBezTo>
                      <a:pt x="8" y="73"/>
                      <a:pt x="8" y="83"/>
                      <a:pt x="8" y="87"/>
                    </a:cubicBezTo>
                    <a:cubicBezTo>
                      <a:pt x="8" y="90"/>
                      <a:pt x="12" y="93"/>
                      <a:pt x="16" y="93"/>
                    </a:cubicBezTo>
                    <a:cubicBezTo>
                      <a:pt x="20" y="93"/>
                      <a:pt x="22" y="78"/>
                      <a:pt x="22" y="76"/>
                    </a:cubicBezTo>
                    <a:cubicBezTo>
                      <a:pt x="22" y="70"/>
                      <a:pt x="18" y="67"/>
                      <a:pt x="18" y="61"/>
                    </a:cubicBezTo>
                    <a:cubicBezTo>
                      <a:pt x="18" y="58"/>
                      <a:pt x="22" y="56"/>
                      <a:pt x="25" y="56"/>
                    </a:cubicBezTo>
                    <a:cubicBezTo>
                      <a:pt x="26" y="56"/>
                      <a:pt x="27" y="56"/>
                      <a:pt x="28" y="56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71"/>
                      <a:pt x="34" y="73"/>
                      <a:pt x="34" y="79"/>
                    </a:cubicBezTo>
                    <a:cubicBezTo>
                      <a:pt x="34" y="80"/>
                      <a:pt x="34" y="81"/>
                      <a:pt x="34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78"/>
                      <a:pt x="49" y="78"/>
                      <a:pt x="49" y="73"/>
                    </a:cubicBezTo>
                    <a:cubicBezTo>
                      <a:pt x="47" y="73"/>
                      <a:pt x="43" y="68"/>
                      <a:pt x="43" y="65"/>
                    </a:cubicBezTo>
                    <a:cubicBezTo>
                      <a:pt x="43" y="65"/>
                      <a:pt x="44" y="64"/>
                      <a:pt x="45" y="63"/>
                    </a:cubicBezTo>
                    <a:cubicBezTo>
                      <a:pt x="42" y="61"/>
                      <a:pt x="34" y="46"/>
                      <a:pt x="34" y="44"/>
                    </a:cubicBezTo>
                    <a:cubicBezTo>
                      <a:pt x="46" y="44"/>
                      <a:pt x="47" y="35"/>
                      <a:pt x="57" y="31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4" y="27"/>
                      <a:pt x="31" y="35"/>
                      <a:pt x="31" y="36"/>
                    </a:cubicBezTo>
                    <a:lnTo>
                      <a:pt x="31" y="34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49" name="Freeform 107">
                <a:extLst>
                  <a:ext uri="{FF2B5EF4-FFF2-40B4-BE49-F238E27FC236}">
                    <a16:creationId xmlns:a16="http://schemas.microsoft.com/office/drawing/2014/main" id="{417204C0-B802-4360-8837-64D004F15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5213" y="2973388"/>
                <a:ext cx="171450" cy="49213"/>
              </a:xfrm>
              <a:custGeom>
                <a:avLst/>
                <a:gdLst/>
                <a:ahLst/>
                <a:cxnLst>
                  <a:cxn ang="0">
                    <a:pos x="123" y="36"/>
                  </a:cxn>
                  <a:cxn ang="0">
                    <a:pos x="114" y="33"/>
                  </a:cxn>
                  <a:cxn ang="0">
                    <a:pos x="114" y="37"/>
                  </a:cxn>
                  <a:cxn ang="0">
                    <a:pos x="67" y="31"/>
                  </a:cxn>
                  <a:cxn ang="0">
                    <a:pos x="56" y="25"/>
                  </a:cxn>
                  <a:cxn ang="0">
                    <a:pos x="32" y="22"/>
                  </a:cxn>
                  <a:cxn ang="0">
                    <a:pos x="14" y="20"/>
                  </a:cxn>
                  <a:cxn ang="0">
                    <a:pos x="0" y="10"/>
                  </a:cxn>
                  <a:cxn ang="0">
                    <a:pos x="11" y="1"/>
                  </a:cxn>
                  <a:cxn ang="0">
                    <a:pos x="14" y="3"/>
                  </a:cxn>
                  <a:cxn ang="0">
                    <a:pos x="22" y="0"/>
                  </a:cxn>
                  <a:cxn ang="0">
                    <a:pos x="55" y="14"/>
                  </a:cxn>
                  <a:cxn ang="0">
                    <a:pos x="68" y="7"/>
                  </a:cxn>
                  <a:cxn ang="0">
                    <a:pos x="88" y="15"/>
                  </a:cxn>
                  <a:cxn ang="0">
                    <a:pos x="101" y="14"/>
                  </a:cxn>
                  <a:cxn ang="0">
                    <a:pos x="105" y="14"/>
                  </a:cxn>
                  <a:cxn ang="0">
                    <a:pos x="89" y="17"/>
                  </a:cxn>
                  <a:cxn ang="0">
                    <a:pos x="107" y="22"/>
                  </a:cxn>
                  <a:cxn ang="0">
                    <a:pos x="111" y="26"/>
                  </a:cxn>
                  <a:cxn ang="0">
                    <a:pos x="121" y="27"/>
                  </a:cxn>
                  <a:cxn ang="0">
                    <a:pos x="128" y="31"/>
                  </a:cxn>
                  <a:cxn ang="0">
                    <a:pos x="123" y="36"/>
                  </a:cxn>
                </a:cxnLst>
                <a:rect l="0" t="0" r="r" b="b"/>
                <a:pathLst>
                  <a:path w="128" h="37">
                    <a:moveTo>
                      <a:pt x="123" y="36"/>
                    </a:moveTo>
                    <a:cubicBezTo>
                      <a:pt x="119" y="36"/>
                      <a:pt x="119" y="33"/>
                      <a:pt x="114" y="33"/>
                    </a:cubicBezTo>
                    <a:cubicBezTo>
                      <a:pt x="113" y="33"/>
                      <a:pt x="114" y="36"/>
                      <a:pt x="114" y="37"/>
                    </a:cubicBezTo>
                    <a:cubicBezTo>
                      <a:pt x="100" y="32"/>
                      <a:pt x="85" y="31"/>
                      <a:pt x="67" y="31"/>
                    </a:cubicBezTo>
                    <a:cubicBezTo>
                      <a:pt x="62" y="31"/>
                      <a:pt x="61" y="25"/>
                      <a:pt x="56" y="25"/>
                    </a:cubicBezTo>
                    <a:cubicBezTo>
                      <a:pt x="48" y="25"/>
                      <a:pt x="41" y="25"/>
                      <a:pt x="32" y="22"/>
                    </a:cubicBezTo>
                    <a:cubicBezTo>
                      <a:pt x="25" y="20"/>
                      <a:pt x="19" y="24"/>
                      <a:pt x="14" y="20"/>
                    </a:cubicBezTo>
                    <a:cubicBezTo>
                      <a:pt x="10" y="15"/>
                      <a:pt x="7" y="10"/>
                      <a:pt x="0" y="10"/>
                    </a:cubicBezTo>
                    <a:cubicBezTo>
                      <a:pt x="0" y="9"/>
                      <a:pt x="8" y="1"/>
                      <a:pt x="11" y="1"/>
                    </a:cubicBezTo>
                    <a:cubicBezTo>
                      <a:pt x="12" y="1"/>
                      <a:pt x="13" y="3"/>
                      <a:pt x="14" y="3"/>
                    </a:cubicBezTo>
                    <a:cubicBezTo>
                      <a:pt x="17" y="3"/>
                      <a:pt x="19" y="0"/>
                      <a:pt x="22" y="0"/>
                    </a:cubicBezTo>
                    <a:cubicBezTo>
                      <a:pt x="35" y="0"/>
                      <a:pt x="41" y="14"/>
                      <a:pt x="55" y="14"/>
                    </a:cubicBezTo>
                    <a:cubicBezTo>
                      <a:pt x="62" y="14"/>
                      <a:pt x="63" y="7"/>
                      <a:pt x="68" y="7"/>
                    </a:cubicBezTo>
                    <a:cubicBezTo>
                      <a:pt x="77" y="7"/>
                      <a:pt x="80" y="15"/>
                      <a:pt x="88" y="1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4" y="16"/>
                      <a:pt x="89" y="17"/>
                      <a:pt x="89" y="17"/>
                    </a:cubicBezTo>
                    <a:cubicBezTo>
                      <a:pt x="93" y="22"/>
                      <a:pt x="99" y="22"/>
                      <a:pt x="107" y="22"/>
                    </a:cubicBezTo>
                    <a:cubicBezTo>
                      <a:pt x="110" y="22"/>
                      <a:pt x="110" y="26"/>
                      <a:pt x="111" y="26"/>
                    </a:cubicBezTo>
                    <a:cubicBezTo>
                      <a:pt x="114" y="30"/>
                      <a:pt x="117" y="26"/>
                      <a:pt x="121" y="27"/>
                    </a:cubicBezTo>
                    <a:cubicBezTo>
                      <a:pt x="125" y="29"/>
                      <a:pt x="125" y="30"/>
                      <a:pt x="128" y="31"/>
                    </a:cubicBezTo>
                    <a:cubicBezTo>
                      <a:pt x="127" y="33"/>
                      <a:pt x="124" y="36"/>
                      <a:pt x="123" y="36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50" name="Freeform 108">
                <a:extLst>
                  <a:ext uri="{FF2B5EF4-FFF2-40B4-BE49-F238E27FC236}">
                    <a16:creationId xmlns:a16="http://schemas.microsoft.com/office/drawing/2014/main" id="{C951A7F1-9D0B-43D2-B0E3-17F280888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6513" y="3013075"/>
                <a:ext cx="52388" cy="12700"/>
              </a:xfrm>
              <a:custGeom>
                <a:avLst/>
                <a:gdLst/>
                <a:ahLst/>
                <a:cxnLst>
                  <a:cxn ang="0">
                    <a:pos x="26" y="9"/>
                  </a:cxn>
                  <a:cxn ang="0">
                    <a:pos x="10" y="9"/>
                  </a:cxn>
                  <a:cxn ang="0">
                    <a:pos x="0" y="4"/>
                  </a:cxn>
                  <a:cxn ang="0">
                    <a:pos x="8" y="1"/>
                  </a:cxn>
                  <a:cxn ang="0">
                    <a:pos x="26" y="4"/>
                  </a:cxn>
                  <a:cxn ang="0">
                    <a:pos x="39" y="0"/>
                  </a:cxn>
                  <a:cxn ang="0">
                    <a:pos x="26" y="9"/>
                  </a:cxn>
                </a:cxnLst>
                <a:rect l="0" t="0" r="r" b="b"/>
                <a:pathLst>
                  <a:path w="39" h="9">
                    <a:moveTo>
                      <a:pt x="26" y="9"/>
                    </a:moveTo>
                    <a:cubicBezTo>
                      <a:pt x="20" y="9"/>
                      <a:pt x="13" y="9"/>
                      <a:pt x="10" y="9"/>
                    </a:cubicBezTo>
                    <a:cubicBezTo>
                      <a:pt x="7" y="9"/>
                      <a:pt x="0" y="9"/>
                      <a:pt x="0" y="4"/>
                    </a:cubicBezTo>
                    <a:cubicBezTo>
                      <a:pt x="0" y="1"/>
                      <a:pt x="5" y="1"/>
                      <a:pt x="8" y="1"/>
                    </a:cubicBezTo>
                    <a:cubicBezTo>
                      <a:pt x="16" y="1"/>
                      <a:pt x="19" y="4"/>
                      <a:pt x="26" y="4"/>
                    </a:cubicBezTo>
                    <a:cubicBezTo>
                      <a:pt x="32" y="4"/>
                      <a:pt x="35" y="2"/>
                      <a:pt x="39" y="0"/>
                    </a:cubicBezTo>
                    <a:cubicBezTo>
                      <a:pt x="35" y="6"/>
                      <a:pt x="32" y="7"/>
                      <a:pt x="26" y="9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51" name="Freeform 109">
                <a:extLst>
                  <a:ext uri="{FF2B5EF4-FFF2-40B4-BE49-F238E27FC236}">
                    <a16:creationId xmlns:a16="http://schemas.microsoft.com/office/drawing/2014/main" id="{A6CF7205-F133-4D07-BC2E-31EB78012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5713" y="3016250"/>
                <a:ext cx="36513" cy="12700"/>
              </a:xfrm>
              <a:custGeom>
                <a:avLst/>
                <a:gdLst/>
                <a:ahLst/>
                <a:cxnLst>
                  <a:cxn ang="0">
                    <a:pos x="27" y="6"/>
                  </a:cxn>
                  <a:cxn ang="0">
                    <a:pos x="23" y="6"/>
                  </a:cxn>
                  <a:cxn ang="0">
                    <a:pos x="19" y="5"/>
                  </a:cxn>
                  <a:cxn ang="0">
                    <a:pos x="9" y="9"/>
                  </a:cxn>
                  <a:cxn ang="0">
                    <a:pos x="0" y="6"/>
                  </a:cxn>
                  <a:cxn ang="0">
                    <a:pos x="7" y="1"/>
                  </a:cxn>
                  <a:cxn ang="0">
                    <a:pos x="16" y="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27" y="6"/>
                  </a:cxn>
                </a:cxnLst>
                <a:rect l="0" t="0" r="r" b="b"/>
                <a:pathLst>
                  <a:path w="27" h="9">
                    <a:moveTo>
                      <a:pt x="27" y="6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6"/>
                      <a:pt x="13" y="9"/>
                      <a:pt x="9" y="9"/>
                    </a:cubicBezTo>
                    <a:cubicBezTo>
                      <a:pt x="5" y="9"/>
                      <a:pt x="0" y="8"/>
                      <a:pt x="0" y="6"/>
                    </a:cubicBezTo>
                    <a:cubicBezTo>
                      <a:pt x="0" y="1"/>
                      <a:pt x="3" y="1"/>
                      <a:pt x="7" y="1"/>
                    </a:cubicBezTo>
                    <a:cubicBezTo>
                      <a:pt x="11" y="1"/>
                      <a:pt x="13" y="2"/>
                      <a:pt x="16" y="3"/>
                    </a:cubicBezTo>
                    <a:cubicBezTo>
                      <a:pt x="16" y="2"/>
                      <a:pt x="16" y="1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6" y="5"/>
                      <a:pt x="27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52" name="Freeform 110">
                <a:extLst>
                  <a:ext uri="{FF2B5EF4-FFF2-40B4-BE49-F238E27FC236}">
                    <a16:creationId xmlns:a16="http://schemas.microsoft.com/office/drawing/2014/main" id="{F65DB039-C0FA-40B4-A8A6-3283D4A80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813" y="3030538"/>
                <a:ext cx="26988" cy="19050"/>
              </a:xfrm>
              <a:custGeom>
                <a:avLst/>
                <a:gdLst/>
                <a:ahLst/>
                <a:cxnLst>
                  <a:cxn ang="0">
                    <a:pos x="15" y="14"/>
                  </a:cxn>
                  <a:cxn ang="0">
                    <a:pos x="12" y="9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13" y="1"/>
                  </a:cxn>
                  <a:cxn ang="0">
                    <a:pos x="20" y="11"/>
                  </a:cxn>
                  <a:cxn ang="0">
                    <a:pos x="16" y="14"/>
                  </a:cxn>
                  <a:cxn ang="0">
                    <a:pos x="15" y="14"/>
                  </a:cxn>
                </a:cxnLst>
                <a:rect l="0" t="0" r="r" b="b"/>
                <a:pathLst>
                  <a:path w="20" h="14">
                    <a:moveTo>
                      <a:pt x="15" y="14"/>
                    </a:moveTo>
                    <a:cubicBezTo>
                      <a:pt x="12" y="14"/>
                      <a:pt x="12" y="10"/>
                      <a:pt x="12" y="9"/>
                    </a:cubicBezTo>
                    <a:cubicBezTo>
                      <a:pt x="8" y="9"/>
                      <a:pt x="0" y="8"/>
                      <a:pt x="0" y="4"/>
                    </a:cubicBezTo>
                    <a:cubicBezTo>
                      <a:pt x="0" y="0"/>
                      <a:pt x="6" y="1"/>
                      <a:pt x="9" y="1"/>
                    </a:cubicBezTo>
                    <a:cubicBezTo>
                      <a:pt x="10" y="1"/>
                      <a:pt x="12" y="1"/>
                      <a:pt x="13" y="1"/>
                    </a:cubicBezTo>
                    <a:cubicBezTo>
                      <a:pt x="13" y="7"/>
                      <a:pt x="20" y="6"/>
                      <a:pt x="20" y="11"/>
                    </a:cubicBezTo>
                    <a:cubicBezTo>
                      <a:pt x="20" y="13"/>
                      <a:pt x="18" y="14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53" name="Freeform 111">
                <a:extLst>
                  <a:ext uri="{FF2B5EF4-FFF2-40B4-BE49-F238E27FC236}">
                    <a16:creationId xmlns:a16="http://schemas.microsoft.com/office/drawing/2014/main" id="{CF73883D-6F6D-41B5-918B-5F1C3B078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3013" y="3014663"/>
                <a:ext cx="11113" cy="11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3" y="8"/>
                  </a:cxn>
                  <a:cxn ang="0">
                    <a:pos x="0" y="5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6" y="0"/>
                      <a:pt x="6" y="2"/>
                      <a:pt x="8" y="3"/>
                    </a:cubicBezTo>
                    <a:cubicBezTo>
                      <a:pt x="7" y="6"/>
                      <a:pt x="5" y="8"/>
                      <a:pt x="3" y="8"/>
                    </a:cubicBezTo>
                    <a:cubicBezTo>
                      <a:pt x="2" y="8"/>
                      <a:pt x="0" y="6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54" name="Freeform 112">
                <a:extLst>
                  <a:ext uri="{FF2B5EF4-FFF2-40B4-BE49-F238E27FC236}">
                    <a16:creationId xmlns:a16="http://schemas.microsoft.com/office/drawing/2014/main" id="{0C464AFD-3CC5-4521-B3BE-B78401E93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8425" y="3016250"/>
                <a:ext cx="58738" cy="34925"/>
              </a:xfrm>
              <a:custGeom>
                <a:avLst/>
                <a:gdLst/>
                <a:ahLst/>
                <a:cxnLst>
                  <a:cxn ang="0">
                    <a:pos x="19" y="13"/>
                  </a:cxn>
                  <a:cxn ang="0">
                    <a:pos x="17" y="19"/>
                  </a:cxn>
                  <a:cxn ang="0">
                    <a:pos x="3" y="26"/>
                  </a:cxn>
                  <a:cxn ang="0">
                    <a:pos x="0" y="22"/>
                  </a:cxn>
                  <a:cxn ang="0">
                    <a:pos x="15" y="10"/>
                  </a:cxn>
                  <a:cxn ang="0">
                    <a:pos x="17" y="6"/>
                  </a:cxn>
                  <a:cxn ang="0">
                    <a:pos x="45" y="3"/>
                  </a:cxn>
                  <a:cxn ang="0">
                    <a:pos x="19" y="13"/>
                  </a:cxn>
                </a:cxnLst>
                <a:rect l="0" t="0" r="r" b="b"/>
                <a:pathLst>
                  <a:path w="45" h="26">
                    <a:moveTo>
                      <a:pt x="19" y="13"/>
                    </a:moveTo>
                    <a:cubicBezTo>
                      <a:pt x="16" y="13"/>
                      <a:pt x="19" y="17"/>
                      <a:pt x="17" y="19"/>
                    </a:cubicBezTo>
                    <a:cubicBezTo>
                      <a:pt x="15" y="21"/>
                      <a:pt x="8" y="26"/>
                      <a:pt x="3" y="26"/>
                    </a:cubicBezTo>
                    <a:cubicBezTo>
                      <a:pt x="1" y="26"/>
                      <a:pt x="0" y="24"/>
                      <a:pt x="0" y="22"/>
                    </a:cubicBezTo>
                    <a:cubicBezTo>
                      <a:pt x="0" y="12"/>
                      <a:pt x="8" y="12"/>
                      <a:pt x="15" y="10"/>
                    </a:cubicBezTo>
                    <a:cubicBezTo>
                      <a:pt x="16" y="10"/>
                      <a:pt x="16" y="7"/>
                      <a:pt x="17" y="6"/>
                    </a:cubicBezTo>
                    <a:cubicBezTo>
                      <a:pt x="21" y="2"/>
                      <a:pt x="41" y="0"/>
                      <a:pt x="45" y="3"/>
                    </a:cubicBezTo>
                    <a:cubicBezTo>
                      <a:pt x="40" y="9"/>
                      <a:pt x="26" y="13"/>
                      <a:pt x="19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55" name="Freeform 113">
                <a:extLst>
                  <a:ext uri="{FF2B5EF4-FFF2-40B4-BE49-F238E27FC236}">
                    <a16:creationId xmlns:a16="http://schemas.microsoft.com/office/drawing/2014/main" id="{10B6F340-35F3-4A82-9254-B6CE4D3783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9700" y="2922588"/>
                <a:ext cx="17463" cy="19050"/>
              </a:xfrm>
              <a:custGeom>
                <a:avLst/>
                <a:gdLst/>
                <a:ahLst/>
                <a:cxnLst>
                  <a:cxn ang="0">
                    <a:pos x="13" y="8"/>
                  </a:cxn>
                  <a:cxn ang="0">
                    <a:pos x="8" y="14"/>
                  </a:cxn>
                  <a:cxn ang="0">
                    <a:pos x="0" y="5"/>
                  </a:cxn>
                  <a:cxn ang="0">
                    <a:pos x="13" y="8"/>
                  </a:cxn>
                </a:cxnLst>
                <a:rect l="0" t="0" r="r" b="b"/>
                <a:pathLst>
                  <a:path w="13" h="14">
                    <a:moveTo>
                      <a:pt x="13" y="8"/>
                    </a:moveTo>
                    <a:cubicBezTo>
                      <a:pt x="13" y="9"/>
                      <a:pt x="10" y="14"/>
                      <a:pt x="8" y="14"/>
                    </a:cubicBezTo>
                    <a:cubicBezTo>
                      <a:pt x="6" y="14"/>
                      <a:pt x="0" y="9"/>
                      <a:pt x="0" y="5"/>
                    </a:cubicBezTo>
                    <a:cubicBezTo>
                      <a:pt x="0" y="0"/>
                      <a:pt x="13" y="4"/>
                      <a:pt x="13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56" name="Freeform 114">
                <a:extLst>
                  <a:ext uri="{FF2B5EF4-FFF2-40B4-BE49-F238E27FC236}">
                    <a16:creationId xmlns:a16="http://schemas.microsoft.com/office/drawing/2014/main" id="{22F61083-FC55-49FA-842A-6167CB976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9863" y="2924175"/>
                <a:ext cx="47625" cy="14288"/>
              </a:xfrm>
              <a:custGeom>
                <a:avLst/>
                <a:gdLst/>
                <a:ahLst/>
                <a:cxnLst>
                  <a:cxn ang="0">
                    <a:pos x="31" y="2"/>
                  </a:cxn>
                  <a:cxn ang="0">
                    <a:pos x="36" y="10"/>
                  </a:cxn>
                  <a:cxn ang="0">
                    <a:pos x="34" y="10"/>
                  </a:cxn>
                  <a:cxn ang="0">
                    <a:pos x="18" y="6"/>
                  </a:cxn>
                  <a:cxn ang="0">
                    <a:pos x="8" y="6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23" y="0"/>
                  </a:cxn>
                  <a:cxn ang="0">
                    <a:pos x="30" y="2"/>
                  </a:cxn>
                  <a:cxn ang="0">
                    <a:pos x="31" y="2"/>
                  </a:cxn>
                </a:cxnLst>
                <a:rect l="0" t="0" r="r" b="b"/>
                <a:pathLst>
                  <a:path w="36" h="10">
                    <a:moveTo>
                      <a:pt x="31" y="2"/>
                    </a:moveTo>
                    <a:cubicBezTo>
                      <a:pt x="32" y="5"/>
                      <a:pt x="36" y="6"/>
                      <a:pt x="36" y="10"/>
                    </a:cubicBezTo>
                    <a:cubicBezTo>
                      <a:pt x="36" y="10"/>
                      <a:pt x="35" y="10"/>
                      <a:pt x="34" y="10"/>
                    </a:cubicBezTo>
                    <a:cubicBezTo>
                      <a:pt x="28" y="10"/>
                      <a:pt x="25" y="6"/>
                      <a:pt x="18" y="6"/>
                    </a:cubicBezTo>
                    <a:cubicBezTo>
                      <a:pt x="14" y="6"/>
                      <a:pt x="12" y="6"/>
                      <a:pt x="8" y="6"/>
                    </a:cubicBezTo>
                    <a:cubicBezTo>
                      <a:pt x="6" y="6"/>
                      <a:pt x="0" y="4"/>
                      <a:pt x="0" y="4"/>
                    </a:cubicBezTo>
                    <a:cubicBezTo>
                      <a:pt x="0" y="2"/>
                      <a:pt x="3" y="1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3"/>
                      <a:pt x="27" y="2"/>
                      <a:pt x="30" y="2"/>
                    </a:cubicBezTo>
                    <a:lnTo>
                      <a:pt x="31" y="2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57" name="Freeform 115">
                <a:extLst>
                  <a:ext uri="{FF2B5EF4-FFF2-40B4-BE49-F238E27FC236}">
                    <a16:creationId xmlns:a16="http://schemas.microsoft.com/office/drawing/2014/main" id="{A4A579B9-5B61-463D-8097-341B93494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3513" y="2836863"/>
                <a:ext cx="19050" cy="46038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5"/>
                  </a:cxn>
                  <a:cxn ang="0">
                    <a:pos x="14" y="24"/>
                  </a:cxn>
                  <a:cxn ang="0">
                    <a:pos x="11" y="17"/>
                  </a:cxn>
                  <a:cxn ang="0">
                    <a:pos x="15" y="12"/>
                  </a:cxn>
                  <a:cxn ang="0">
                    <a:pos x="4" y="0"/>
                  </a:cxn>
                  <a:cxn ang="0">
                    <a:pos x="0" y="9"/>
                  </a:cxn>
                  <a:cxn ang="0">
                    <a:pos x="3" y="21"/>
                  </a:cxn>
                  <a:cxn ang="0">
                    <a:pos x="3" y="27"/>
                  </a:cxn>
                  <a:cxn ang="0">
                    <a:pos x="9" y="35"/>
                  </a:cxn>
                  <a:cxn ang="0">
                    <a:pos x="4" y="28"/>
                  </a:cxn>
                </a:cxnLst>
                <a:rect l="0" t="0" r="r" b="b"/>
                <a:pathLst>
                  <a:path w="15" h="35">
                    <a:moveTo>
                      <a:pt x="4" y="28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8" y="25"/>
                      <a:pt x="12" y="24"/>
                      <a:pt x="14" y="24"/>
                    </a:cubicBezTo>
                    <a:cubicBezTo>
                      <a:pt x="14" y="20"/>
                      <a:pt x="11" y="20"/>
                      <a:pt x="11" y="17"/>
                    </a:cubicBezTo>
                    <a:cubicBezTo>
                      <a:pt x="11" y="15"/>
                      <a:pt x="15" y="14"/>
                      <a:pt x="15" y="12"/>
                    </a:cubicBezTo>
                    <a:cubicBezTo>
                      <a:pt x="8" y="10"/>
                      <a:pt x="4" y="6"/>
                      <a:pt x="4" y="0"/>
                    </a:cubicBezTo>
                    <a:cubicBezTo>
                      <a:pt x="0" y="2"/>
                      <a:pt x="0" y="5"/>
                      <a:pt x="0" y="9"/>
                    </a:cubicBezTo>
                    <a:cubicBezTo>
                      <a:pt x="0" y="15"/>
                      <a:pt x="3" y="16"/>
                      <a:pt x="3" y="21"/>
                    </a:cubicBezTo>
                    <a:cubicBezTo>
                      <a:pt x="3" y="26"/>
                      <a:pt x="3" y="24"/>
                      <a:pt x="3" y="27"/>
                    </a:cubicBezTo>
                    <a:cubicBezTo>
                      <a:pt x="3" y="30"/>
                      <a:pt x="4" y="35"/>
                      <a:pt x="9" y="35"/>
                    </a:cubicBezTo>
                    <a:cubicBezTo>
                      <a:pt x="7" y="32"/>
                      <a:pt x="6" y="31"/>
                      <a:pt x="4" y="28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58" name="Freeform 119">
                <a:extLst>
                  <a:ext uri="{FF2B5EF4-FFF2-40B4-BE49-F238E27FC236}">
                    <a16:creationId xmlns:a16="http://schemas.microsoft.com/office/drawing/2014/main" id="{E4E6212B-4D1B-4B68-B066-A490CAE48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4613" y="2709863"/>
                <a:ext cx="76200" cy="71438"/>
              </a:xfrm>
              <a:custGeom>
                <a:avLst/>
                <a:gdLst/>
                <a:ahLst/>
                <a:cxnLst>
                  <a:cxn ang="0">
                    <a:pos x="48" y="38"/>
                  </a:cxn>
                  <a:cxn ang="0">
                    <a:pos x="46" y="35"/>
                  </a:cxn>
                  <a:cxn ang="0">
                    <a:pos x="42" y="40"/>
                  </a:cxn>
                  <a:cxn ang="0">
                    <a:pos x="47" y="48"/>
                  </a:cxn>
                  <a:cxn ang="0">
                    <a:pos x="42" y="53"/>
                  </a:cxn>
                  <a:cxn ang="0">
                    <a:pos x="40" y="50"/>
                  </a:cxn>
                  <a:cxn ang="0">
                    <a:pos x="36" y="51"/>
                  </a:cxn>
                  <a:cxn ang="0">
                    <a:pos x="26" y="37"/>
                  </a:cxn>
                  <a:cxn ang="0">
                    <a:pos x="28" y="32"/>
                  </a:cxn>
                  <a:cxn ang="0">
                    <a:pos x="27" y="29"/>
                  </a:cxn>
                  <a:cxn ang="0">
                    <a:pos x="21" y="28"/>
                  </a:cxn>
                  <a:cxn ang="0">
                    <a:pos x="21" y="32"/>
                  </a:cxn>
                  <a:cxn ang="0">
                    <a:pos x="17" y="30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4" y="45"/>
                  </a:cxn>
                  <a:cxn ang="0">
                    <a:pos x="4" y="36"/>
                  </a:cxn>
                  <a:cxn ang="0">
                    <a:pos x="2" y="32"/>
                  </a:cxn>
                  <a:cxn ang="0">
                    <a:pos x="5" y="22"/>
                  </a:cxn>
                  <a:cxn ang="0">
                    <a:pos x="19" y="14"/>
                  </a:cxn>
                  <a:cxn ang="0">
                    <a:pos x="26" y="20"/>
                  </a:cxn>
                  <a:cxn ang="0">
                    <a:pos x="28" y="20"/>
                  </a:cxn>
                  <a:cxn ang="0">
                    <a:pos x="32" y="15"/>
                  </a:cxn>
                  <a:cxn ang="0">
                    <a:pos x="41" y="9"/>
                  </a:cxn>
                  <a:cxn ang="0">
                    <a:pos x="42" y="0"/>
                  </a:cxn>
                  <a:cxn ang="0">
                    <a:pos x="48" y="4"/>
                  </a:cxn>
                  <a:cxn ang="0">
                    <a:pos x="58" y="33"/>
                  </a:cxn>
                  <a:cxn ang="0">
                    <a:pos x="53" y="46"/>
                  </a:cxn>
                  <a:cxn ang="0">
                    <a:pos x="48" y="36"/>
                  </a:cxn>
                  <a:cxn ang="0">
                    <a:pos x="48" y="38"/>
                  </a:cxn>
                </a:cxnLst>
                <a:rect l="0" t="0" r="r" b="b"/>
                <a:pathLst>
                  <a:path w="58" h="53">
                    <a:moveTo>
                      <a:pt x="48" y="38"/>
                    </a:moveTo>
                    <a:cubicBezTo>
                      <a:pt x="48" y="37"/>
                      <a:pt x="47" y="36"/>
                      <a:pt x="46" y="35"/>
                    </a:cubicBezTo>
                    <a:cubicBezTo>
                      <a:pt x="44" y="37"/>
                      <a:pt x="42" y="38"/>
                      <a:pt x="42" y="40"/>
                    </a:cubicBezTo>
                    <a:cubicBezTo>
                      <a:pt x="42" y="43"/>
                      <a:pt x="47" y="44"/>
                      <a:pt x="47" y="48"/>
                    </a:cubicBezTo>
                    <a:cubicBezTo>
                      <a:pt x="47" y="51"/>
                      <a:pt x="45" y="53"/>
                      <a:pt x="42" y="53"/>
                    </a:cubicBezTo>
                    <a:cubicBezTo>
                      <a:pt x="41" y="53"/>
                      <a:pt x="40" y="51"/>
                      <a:pt x="40" y="50"/>
                    </a:cubicBezTo>
                    <a:cubicBezTo>
                      <a:pt x="39" y="51"/>
                      <a:pt x="37" y="51"/>
                      <a:pt x="36" y="51"/>
                    </a:cubicBezTo>
                    <a:cubicBezTo>
                      <a:pt x="31" y="51"/>
                      <a:pt x="26" y="44"/>
                      <a:pt x="26" y="37"/>
                    </a:cubicBezTo>
                    <a:cubicBezTo>
                      <a:pt x="26" y="34"/>
                      <a:pt x="27" y="33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30"/>
                      <a:pt x="20" y="31"/>
                      <a:pt x="21" y="32"/>
                    </a:cubicBezTo>
                    <a:cubicBezTo>
                      <a:pt x="18" y="32"/>
                      <a:pt x="18" y="31"/>
                      <a:pt x="17" y="30"/>
                    </a:cubicBezTo>
                    <a:cubicBezTo>
                      <a:pt x="17" y="30"/>
                      <a:pt x="16" y="31"/>
                      <a:pt x="16" y="32"/>
                    </a:cubicBezTo>
                    <a:cubicBezTo>
                      <a:pt x="14" y="31"/>
                      <a:pt x="12" y="28"/>
                      <a:pt x="12" y="28"/>
                    </a:cubicBezTo>
                    <a:cubicBezTo>
                      <a:pt x="8" y="32"/>
                      <a:pt x="8" y="45"/>
                      <a:pt x="4" y="45"/>
                    </a:cubicBezTo>
                    <a:cubicBezTo>
                      <a:pt x="0" y="45"/>
                      <a:pt x="4" y="37"/>
                      <a:pt x="4" y="36"/>
                    </a:cubicBezTo>
                    <a:cubicBezTo>
                      <a:pt x="4" y="35"/>
                      <a:pt x="2" y="33"/>
                      <a:pt x="2" y="32"/>
                    </a:cubicBezTo>
                    <a:cubicBezTo>
                      <a:pt x="2" y="28"/>
                      <a:pt x="4" y="26"/>
                      <a:pt x="5" y="22"/>
                    </a:cubicBezTo>
                    <a:cubicBezTo>
                      <a:pt x="13" y="22"/>
                      <a:pt x="11" y="14"/>
                      <a:pt x="19" y="14"/>
                    </a:cubicBezTo>
                    <a:cubicBezTo>
                      <a:pt x="24" y="14"/>
                      <a:pt x="23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18"/>
                      <a:pt x="30" y="16"/>
                      <a:pt x="32" y="15"/>
                    </a:cubicBezTo>
                    <a:cubicBezTo>
                      <a:pt x="32" y="10"/>
                      <a:pt x="39" y="12"/>
                      <a:pt x="41" y="9"/>
                    </a:cubicBezTo>
                    <a:cubicBezTo>
                      <a:pt x="42" y="7"/>
                      <a:pt x="42" y="1"/>
                      <a:pt x="42" y="0"/>
                    </a:cubicBezTo>
                    <a:cubicBezTo>
                      <a:pt x="45" y="0"/>
                      <a:pt x="47" y="2"/>
                      <a:pt x="48" y="4"/>
                    </a:cubicBezTo>
                    <a:cubicBezTo>
                      <a:pt x="51" y="7"/>
                      <a:pt x="58" y="30"/>
                      <a:pt x="58" y="33"/>
                    </a:cubicBezTo>
                    <a:cubicBezTo>
                      <a:pt x="58" y="37"/>
                      <a:pt x="53" y="39"/>
                      <a:pt x="53" y="46"/>
                    </a:cubicBezTo>
                    <a:cubicBezTo>
                      <a:pt x="51" y="46"/>
                      <a:pt x="48" y="37"/>
                      <a:pt x="48" y="36"/>
                    </a:cubicBezTo>
                    <a:lnTo>
                      <a:pt x="48" y="38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59" name="Freeform 120">
                <a:extLst>
                  <a:ext uri="{FF2B5EF4-FFF2-40B4-BE49-F238E27FC236}">
                    <a16:creationId xmlns:a16="http://schemas.microsoft.com/office/drawing/2014/main" id="{830046D8-9BD0-46AF-867D-42A0F8C26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4763" y="2690813"/>
                <a:ext cx="36513" cy="39688"/>
              </a:xfrm>
              <a:custGeom>
                <a:avLst/>
                <a:gdLst/>
                <a:ahLst/>
                <a:cxnLst>
                  <a:cxn ang="0">
                    <a:pos x="3" y="29"/>
                  </a:cxn>
                  <a:cxn ang="0">
                    <a:pos x="0" y="29"/>
                  </a:cxn>
                  <a:cxn ang="0">
                    <a:pos x="22" y="5"/>
                  </a:cxn>
                  <a:cxn ang="0">
                    <a:pos x="25" y="0"/>
                  </a:cxn>
                  <a:cxn ang="0">
                    <a:pos x="28" y="6"/>
                  </a:cxn>
                  <a:cxn ang="0">
                    <a:pos x="24" y="9"/>
                  </a:cxn>
                  <a:cxn ang="0">
                    <a:pos x="17" y="13"/>
                  </a:cxn>
                  <a:cxn ang="0">
                    <a:pos x="3" y="29"/>
                  </a:cxn>
                </a:cxnLst>
                <a:rect l="0" t="0" r="r" b="b"/>
                <a:pathLst>
                  <a:path w="28" h="29">
                    <a:moveTo>
                      <a:pt x="3" y="29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4" y="18"/>
                      <a:pt x="18" y="13"/>
                      <a:pt x="22" y="5"/>
                    </a:cubicBezTo>
                    <a:cubicBezTo>
                      <a:pt x="23" y="3"/>
                      <a:pt x="23" y="1"/>
                      <a:pt x="25" y="0"/>
                    </a:cubicBezTo>
                    <a:cubicBezTo>
                      <a:pt x="24" y="4"/>
                      <a:pt x="26" y="5"/>
                      <a:pt x="28" y="6"/>
                    </a:cubicBezTo>
                    <a:cubicBezTo>
                      <a:pt x="26" y="8"/>
                      <a:pt x="26" y="9"/>
                      <a:pt x="24" y="9"/>
                    </a:cubicBezTo>
                    <a:cubicBezTo>
                      <a:pt x="23" y="12"/>
                      <a:pt x="20" y="13"/>
                      <a:pt x="17" y="13"/>
                    </a:cubicBezTo>
                    <a:cubicBezTo>
                      <a:pt x="15" y="22"/>
                      <a:pt x="8" y="26"/>
                      <a:pt x="3" y="29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60" name="Freeform 121">
                <a:extLst>
                  <a:ext uri="{FF2B5EF4-FFF2-40B4-BE49-F238E27FC236}">
                    <a16:creationId xmlns:a16="http://schemas.microsoft.com/office/drawing/2014/main" id="{AACC1F7F-BDEC-4CB8-9A67-D1DA5C1B1E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3338" y="2563813"/>
                <a:ext cx="71438" cy="101600"/>
              </a:xfrm>
              <a:custGeom>
                <a:avLst/>
                <a:gdLst/>
                <a:ahLst/>
                <a:cxnLst>
                  <a:cxn ang="0">
                    <a:pos x="4" y="31"/>
                  </a:cxn>
                  <a:cxn ang="0">
                    <a:pos x="6" y="20"/>
                  </a:cxn>
                  <a:cxn ang="0">
                    <a:pos x="5" y="7"/>
                  </a:cxn>
                  <a:cxn ang="0">
                    <a:pos x="9" y="0"/>
                  </a:cxn>
                  <a:cxn ang="0">
                    <a:pos x="16" y="7"/>
                  </a:cxn>
                  <a:cxn ang="0">
                    <a:pos x="21" y="3"/>
                  </a:cxn>
                  <a:cxn ang="0">
                    <a:pos x="22" y="5"/>
                  </a:cxn>
                  <a:cxn ang="0">
                    <a:pos x="23" y="8"/>
                  </a:cxn>
                  <a:cxn ang="0">
                    <a:pos x="28" y="25"/>
                  </a:cxn>
                  <a:cxn ang="0">
                    <a:pos x="20" y="42"/>
                  </a:cxn>
                  <a:cxn ang="0">
                    <a:pos x="30" y="59"/>
                  </a:cxn>
                  <a:cxn ang="0">
                    <a:pos x="30" y="58"/>
                  </a:cxn>
                  <a:cxn ang="0">
                    <a:pos x="34" y="55"/>
                  </a:cxn>
                  <a:cxn ang="0">
                    <a:pos x="43" y="64"/>
                  </a:cxn>
                  <a:cxn ang="0">
                    <a:pos x="46" y="61"/>
                  </a:cxn>
                  <a:cxn ang="0">
                    <a:pos x="49" y="62"/>
                  </a:cxn>
                  <a:cxn ang="0">
                    <a:pos x="46" y="66"/>
                  </a:cxn>
                  <a:cxn ang="0">
                    <a:pos x="49" y="66"/>
                  </a:cxn>
                  <a:cxn ang="0">
                    <a:pos x="54" y="71"/>
                  </a:cxn>
                  <a:cxn ang="0">
                    <a:pos x="54" y="74"/>
                  </a:cxn>
                  <a:cxn ang="0">
                    <a:pos x="53" y="76"/>
                  </a:cxn>
                  <a:cxn ang="0">
                    <a:pos x="51" y="73"/>
                  </a:cxn>
                  <a:cxn ang="0">
                    <a:pos x="36" y="61"/>
                  </a:cxn>
                  <a:cxn ang="0">
                    <a:pos x="37" y="69"/>
                  </a:cxn>
                  <a:cxn ang="0">
                    <a:pos x="25" y="60"/>
                  </a:cxn>
                  <a:cxn ang="0">
                    <a:pos x="19" y="62"/>
                  </a:cxn>
                  <a:cxn ang="0">
                    <a:pos x="13" y="57"/>
                  </a:cxn>
                  <a:cxn ang="0">
                    <a:pos x="15" y="53"/>
                  </a:cxn>
                  <a:cxn ang="0">
                    <a:pos x="15" y="49"/>
                  </a:cxn>
                  <a:cxn ang="0">
                    <a:pos x="13" y="49"/>
                  </a:cxn>
                  <a:cxn ang="0">
                    <a:pos x="10" y="51"/>
                  </a:cxn>
                  <a:cxn ang="0">
                    <a:pos x="1" y="44"/>
                  </a:cxn>
                  <a:cxn ang="0">
                    <a:pos x="4" y="31"/>
                  </a:cxn>
                </a:cxnLst>
                <a:rect l="0" t="0" r="r" b="b"/>
                <a:pathLst>
                  <a:path w="54" h="76">
                    <a:moveTo>
                      <a:pt x="4" y="31"/>
                    </a:moveTo>
                    <a:cubicBezTo>
                      <a:pt x="6" y="28"/>
                      <a:pt x="6" y="23"/>
                      <a:pt x="6" y="20"/>
                    </a:cubicBezTo>
                    <a:cubicBezTo>
                      <a:pt x="7" y="15"/>
                      <a:pt x="5" y="12"/>
                      <a:pt x="5" y="7"/>
                    </a:cubicBezTo>
                    <a:cubicBezTo>
                      <a:pt x="5" y="3"/>
                      <a:pt x="6" y="0"/>
                      <a:pt x="9" y="0"/>
                    </a:cubicBezTo>
                    <a:cubicBezTo>
                      <a:pt x="13" y="0"/>
                      <a:pt x="12" y="7"/>
                      <a:pt x="16" y="7"/>
                    </a:cubicBezTo>
                    <a:cubicBezTo>
                      <a:pt x="18" y="7"/>
                      <a:pt x="20" y="4"/>
                      <a:pt x="21" y="3"/>
                    </a:cubicBezTo>
                    <a:cubicBezTo>
                      <a:pt x="21" y="3"/>
                      <a:pt x="22" y="4"/>
                      <a:pt x="22" y="5"/>
                    </a:cubicBezTo>
                    <a:cubicBezTo>
                      <a:pt x="22" y="6"/>
                      <a:pt x="23" y="7"/>
                      <a:pt x="23" y="8"/>
                    </a:cubicBezTo>
                    <a:cubicBezTo>
                      <a:pt x="23" y="13"/>
                      <a:pt x="28" y="18"/>
                      <a:pt x="28" y="25"/>
                    </a:cubicBezTo>
                    <a:cubicBezTo>
                      <a:pt x="28" y="33"/>
                      <a:pt x="20" y="34"/>
                      <a:pt x="20" y="42"/>
                    </a:cubicBezTo>
                    <a:cubicBezTo>
                      <a:pt x="20" y="48"/>
                      <a:pt x="26" y="57"/>
                      <a:pt x="30" y="59"/>
                    </a:cubicBezTo>
                    <a:cubicBezTo>
                      <a:pt x="30" y="59"/>
                      <a:pt x="30" y="58"/>
                      <a:pt x="30" y="58"/>
                    </a:cubicBezTo>
                    <a:cubicBezTo>
                      <a:pt x="30" y="56"/>
                      <a:pt x="32" y="54"/>
                      <a:pt x="34" y="55"/>
                    </a:cubicBezTo>
                    <a:cubicBezTo>
                      <a:pt x="39" y="55"/>
                      <a:pt x="40" y="63"/>
                      <a:pt x="43" y="64"/>
                    </a:cubicBezTo>
                    <a:cubicBezTo>
                      <a:pt x="44" y="64"/>
                      <a:pt x="45" y="61"/>
                      <a:pt x="46" y="61"/>
                    </a:cubicBezTo>
                    <a:cubicBezTo>
                      <a:pt x="47" y="61"/>
                      <a:pt x="48" y="62"/>
                      <a:pt x="49" y="62"/>
                    </a:cubicBezTo>
                    <a:cubicBezTo>
                      <a:pt x="48" y="64"/>
                      <a:pt x="46" y="64"/>
                      <a:pt x="46" y="66"/>
                    </a:cubicBezTo>
                    <a:cubicBezTo>
                      <a:pt x="46" y="67"/>
                      <a:pt x="48" y="67"/>
                      <a:pt x="49" y="66"/>
                    </a:cubicBezTo>
                    <a:cubicBezTo>
                      <a:pt x="49" y="69"/>
                      <a:pt x="51" y="71"/>
                      <a:pt x="54" y="71"/>
                    </a:cubicBezTo>
                    <a:cubicBezTo>
                      <a:pt x="54" y="72"/>
                      <a:pt x="54" y="73"/>
                      <a:pt x="54" y="74"/>
                    </a:cubicBezTo>
                    <a:cubicBezTo>
                      <a:pt x="54" y="75"/>
                      <a:pt x="53" y="76"/>
                      <a:pt x="53" y="76"/>
                    </a:cubicBezTo>
                    <a:cubicBezTo>
                      <a:pt x="51" y="76"/>
                      <a:pt x="51" y="74"/>
                      <a:pt x="51" y="73"/>
                    </a:cubicBezTo>
                    <a:cubicBezTo>
                      <a:pt x="48" y="69"/>
                      <a:pt x="39" y="65"/>
                      <a:pt x="36" y="61"/>
                    </a:cubicBezTo>
                    <a:cubicBezTo>
                      <a:pt x="34" y="64"/>
                      <a:pt x="35" y="66"/>
                      <a:pt x="37" y="69"/>
                    </a:cubicBezTo>
                    <a:cubicBezTo>
                      <a:pt x="31" y="69"/>
                      <a:pt x="31" y="60"/>
                      <a:pt x="25" y="60"/>
                    </a:cubicBezTo>
                    <a:cubicBezTo>
                      <a:pt x="23" y="60"/>
                      <a:pt x="21" y="62"/>
                      <a:pt x="19" y="62"/>
                    </a:cubicBezTo>
                    <a:cubicBezTo>
                      <a:pt x="16" y="62"/>
                      <a:pt x="13" y="59"/>
                      <a:pt x="13" y="57"/>
                    </a:cubicBezTo>
                    <a:cubicBezTo>
                      <a:pt x="13" y="55"/>
                      <a:pt x="14" y="53"/>
                      <a:pt x="15" y="53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0"/>
                      <a:pt x="11" y="51"/>
                      <a:pt x="10" y="51"/>
                    </a:cubicBezTo>
                    <a:cubicBezTo>
                      <a:pt x="8" y="51"/>
                      <a:pt x="1" y="47"/>
                      <a:pt x="1" y="44"/>
                    </a:cubicBezTo>
                    <a:cubicBezTo>
                      <a:pt x="1" y="38"/>
                      <a:pt x="0" y="30"/>
                      <a:pt x="4" y="31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61" name="Freeform 122">
                <a:extLst>
                  <a:ext uri="{FF2B5EF4-FFF2-40B4-BE49-F238E27FC236}">
                    <a16:creationId xmlns:a16="http://schemas.microsoft.com/office/drawing/2014/main" id="{5780931C-2757-4E5E-9ACC-8040FEBC8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7950" y="2665413"/>
                <a:ext cx="23813" cy="41275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0" y="20"/>
                  </a:cxn>
                  <a:cxn ang="0">
                    <a:pos x="14" y="28"/>
                  </a:cxn>
                  <a:cxn ang="0">
                    <a:pos x="14" y="30"/>
                  </a:cxn>
                  <a:cxn ang="0">
                    <a:pos x="10" y="30"/>
                  </a:cxn>
                  <a:cxn ang="0">
                    <a:pos x="8" y="25"/>
                  </a:cxn>
                  <a:cxn ang="0">
                    <a:pos x="8" y="23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8" y="15"/>
                  </a:cxn>
                  <a:cxn ang="0">
                    <a:pos x="10" y="13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3" y="2"/>
                  </a:cxn>
                  <a:cxn ang="0">
                    <a:pos x="13" y="6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8" y="15"/>
                  </a:cxn>
                  <a:cxn ang="0">
                    <a:pos x="16" y="20"/>
                  </a:cxn>
                </a:cxnLst>
                <a:rect l="0" t="0" r="r" b="b"/>
                <a:pathLst>
                  <a:path w="18" h="30">
                    <a:moveTo>
                      <a:pt x="16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2" y="27"/>
                      <a:pt x="14" y="28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1" y="30"/>
                      <a:pt x="10" y="30"/>
                    </a:cubicBezTo>
                    <a:cubicBezTo>
                      <a:pt x="7" y="30"/>
                      <a:pt x="7" y="27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5" y="23"/>
                      <a:pt x="3" y="19"/>
                      <a:pt x="2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4" y="15"/>
                      <a:pt x="7" y="15"/>
                      <a:pt x="8" y="15"/>
                    </a:cubicBezTo>
                    <a:cubicBezTo>
                      <a:pt x="8" y="15"/>
                      <a:pt x="10" y="14"/>
                      <a:pt x="10" y="13"/>
                    </a:cubicBezTo>
                    <a:cubicBezTo>
                      <a:pt x="10" y="8"/>
                      <a:pt x="1" y="5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9" y="2"/>
                      <a:pt x="13" y="2"/>
                    </a:cubicBezTo>
                    <a:cubicBezTo>
                      <a:pt x="13" y="3"/>
                      <a:pt x="13" y="5"/>
                      <a:pt x="13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5" y="8"/>
                      <a:pt x="15" y="12"/>
                      <a:pt x="15" y="12"/>
                    </a:cubicBezTo>
                    <a:cubicBezTo>
                      <a:pt x="15" y="12"/>
                      <a:pt x="18" y="15"/>
                      <a:pt x="18" y="15"/>
                    </a:cubicBezTo>
                    <a:cubicBezTo>
                      <a:pt x="18" y="18"/>
                      <a:pt x="17" y="19"/>
                      <a:pt x="16" y="2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62" name="Freeform 123">
                <a:extLst>
                  <a:ext uri="{FF2B5EF4-FFF2-40B4-BE49-F238E27FC236}">
                    <a16:creationId xmlns:a16="http://schemas.microsoft.com/office/drawing/2014/main" id="{ACAB612A-F0E9-41D9-9902-DC4374F01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3025" y="2676525"/>
                <a:ext cx="19050" cy="25400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14" y="7"/>
                  </a:cxn>
                  <a:cxn ang="0">
                    <a:pos x="1" y="19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2"/>
                  </a:cxn>
                  <a:cxn ang="0">
                    <a:pos x="3" y="1"/>
                  </a:cxn>
                </a:cxnLst>
                <a:rect l="0" t="0" r="r" b="b"/>
                <a:pathLst>
                  <a:path w="14" h="19">
                    <a:moveTo>
                      <a:pt x="3" y="1"/>
                    </a:moveTo>
                    <a:cubicBezTo>
                      <a:pt x="4" y="3"/>
                      <a:pt x="14" y="4"/>
                      <a:pt x="14" y="7"/>
                    </a:cubicBezTo>
                    <a:cubicBezTo>
                      <a:pt x="14" y="14"/>
                      <a:pt x="5" y="17"/>
                      <a:pt x="1" y="19"/>
                    </a:cubicBezTo>
                    <a:cubicBezTo>
                      <a:pt x="1" y="13"/>
                      <a:pt x="0" y="6"/>
                      <a:pt x="0" y="2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4" y="2"/>
                      <a:pt x="5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63" name="Freeform 124">
                <a:extLst>
                  <a:ext uri="{FF2B5EF4-FFF2-40B4-BE49-F238E27FC236}">
                    <a16:creationId xmlns:a16="http://schemas.microsoft.com/office/drawing/2014/main" id="{77DD4A08-632D-4628-A4CF-67C2B550C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550" y="2692400"/>
                <a:ext cx="19050" cy="31750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9" y="17"/>
                  </a:cxn>
                  <a:cxn ang="0">
                    <a:pos x="11" y="22"/>
                  </a:cxn>
                  <a:cxn ang="0">
                    <a:pos x="9" y="24"/>
                  </a:cxn>
                  <a:cxn ang="0">
                    <a:pos x="0" y="14"/>
                  </a:cxn>
                  <a:cxn ang="0">
                    <a:pos x="4" y="12"/>
                  </a:cxn>
                  <a:cxn ang="0">
                    <a:pos x="8" y="1"/>
                  </a:cxn>
                  <a:cxn ang="0">
                    <a:pos x="14" y="5"/>
                  </a:cxn>
                </a:cxnLst>
                <a:rect l="0" t="0" r="r" b="b"/>
                <a:pathLst>
                  <a:path w="14" h="24">
                    <a:moveTo>
                      <a:pt x="14" y="5"/>
                    </a:moveTo>
                    <a:cubicBezTo>
                      <a:pt x="14" y="10"/>
                      <a:pt x="10" y="13"/>
                      <a:pt x="9" y="17"/>
                    </a:cubicBezTo>
                    <a:cubicBezTo>
                      <a:pt x="9" y="21"/>
                      <a:pt x="11" y="20"/>
                      <a:pt x="11" y="22"/>
                    </a:cubicBezTo>
                    <a:cubicBezTo>
                      <a:pt x="11" y="23"/>
                      <a:pt x="10" y="24"/>
                      <a:pt x="9" y="24"/>
                    </a:cubicBezTo>
                    <a:cubicBezTo>
                      <a:pt x="7" y="24"/>
                      <a:pt x="0" y="17"/>
                      <a:pt x="0" y="14"/>
                    </a:cubicBezTo>
                    <a:cubicBezTo>
                      <a:pt x="0" y="13"/>
                      <a:pt x="3" y="12"/>
                      <a:pt x="4" y="12"/>
                    </a:cubicBezTo>
                    <a:cubicBezTo>
                      <a:pt x="4" y="11"/>
                      <a:pt x="6" y="1"/>
                      <a:pt x="8" y="1"/>
                    </a:cubicBezTo>
                    <a:cubicBezTo>
                      <a:pt x="12" y="0"/>
                      <a:pt x="14" y="3"/>
                      <a:pt x="14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64" name="Freeform 125">
                <a:extLst>
                  <a:ext uri="{FF2B5EF4-FFF2-40B4-BE49-F238E27FC236}">
                    <a16:creationId xmlns:a16="http://schemas.microsoft.com/office/drawing/2014/main" id="{49E851C2-51D1-484C-8D8F-AD85C4D82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0013" y="2693988"/>
                <a:ext cx="7938" cy="206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15"/>
                  </a:cxn>
                  <a:cxn ang="0">
                    <a:pos x="0" y="15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cubicBezTo>
                      <a:pt x="7" y="7"/>
                      <a:pt x="2" y="9"/>
                      <a:pt x="2" y="15"/>
                    </a:cubicBezTo>
                    <a:cubicBezTo>
                      <a:pt x="2" y="15"/>
                      <a:pt x="0" y="15"/>
                      <a:pt x="0" y="15"/>
                    </a:cubicBezTo>
                    <a:cubicBezTo>
                      <a:pt x="1" y="10"/>
                      <a:pt x="4" y="7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65" name="Freeform 126">
                <a:extLst>
                  <a:ext uri="{FF2B5EF4-FFF2-40B4-BE49-F238E27FC236}">
                    <a16:creationId xmlns:a16="http://schemas.microsoft.com/office/drawing/2014/main" id="{CF9EB623-52F1-478B-99C6-DADD139A3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4775" y="2706688"/>
                <a:ext cx="11113" cy="111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4"/>
                      <a:pt x="6" y="8"/>
                      <a:pt x="2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3"/>
                      <a:pt x="2" y="2"/>
                      <a:pt x="3" y="0"/>
                    </a:cubicBezTo>
                    <a:cubicBezTo>
                      <a:pt x="5" y="1"/>
                      <a:pt x="7" y="1"/>
                      <a:pt x="8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66" name="Freeform 127">
                <a:extLst>
                  <a:ext uri="{FF2B5EF4-FFF2-40B4-BE49-F238E27FC236}">
                    <a16:creationId xmlns:a16="http://schemas.microsoft.com/office/drawing/2014/main" id="{41E91B5E-D29C-4DD0-8803-0D478DBA4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2075" y="2665413"/>
                <a:ext cx="12700" cy="174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4"/>
                      <a:pt x="10" y="5"/>
                      <a:pt x="10" y="10"/>
                    </a:cubicBezTo>
                    <a:cubicBezTo>
                      <a:pt x="10" y="12"/>
                      <a:pt x="6" y="8"/>
                      <a:pt x="6" y="6"/>
                    </a:cubicBezTo>
                    <a:cubicBezTo>
                      <a:pt x="4" y="5"/>
                      <a:pt x="2" y="6"/>
                      <a:pt x="0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67" name="Freeform 128">
                <a:extLst>
                  <a:ext uri="{FF2B5EF4-FFF2-40B4-BE49-F238E27FC236}">
                    <a16:creationId xmlns:a16="http://schemas.microsoft.com/office/drawing/2014/main" id="{722C8B02-38FC-4360-BEEC-E24B1833CB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625" y="2649538"/>
                <a:ext cx="19050" cy="20638"/>
              </a:xfrm>
              <a:custGeom>
                <a:avLst/>
                <a:gdLst/>
                <a:ahLst/>
                <a:cxnLst>
                  <a:cxn ang="0">
                    <a:pos x="11" y="15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4" y="7"/>
                  </a:cxn>
                  <a:cxn ang="0">
                    <a:pos x="11" y="15"/>
                  </a:cxn>
                </a:cxnLst>
                <a:rect l="0" t="0" r="r" b="b"/>
                <a:pathLst>
                  <a:path w="15" h="15">
                    <a:moveTo>
                      <a:pt x="11" y="15"/>
                    </a:moveTo>
                    <a:cubicBezTo>
                      <a:pt x="9" y="15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13" y="2"/>
                      <a:pt x="14" y="7"/>
                    </a:cubicBezTo>
                    <a:cubicBezTo>
                      <a:pt x="15" y="10"/>
                      <a:pt x="13" y="15"/>
                      <a:pt x="11" y="15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68" name="Freeform 129">
                <a:extLst>
                  <a:ext uri="{FF2B5EF4-FFF2-40B4-BE49-F238E27FC236}">
                    <a16:creationId xmlns:a16="http://schemas.microsoft.com/office/drawing/2014/main" id="{3DC1DFD1-2CA3-4BCE-924B-9AC68CFBB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6675" y="2652713"/>
                <a:ext cx="6350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69" name="Freeform 130">
                <a:extLst>
                  <a:ext uri="{FF2B5EF4-FFF2-40B4-BE49-F238E27FC236}">
                    <a16:creationId xmlns:a16="http://schemas.microsoft.com/office/drawing/2014/main" id="{323F27AE-2EE4-4445-84E8-03BD5AF36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2441575"/>
                <a:ext cx="36513" cy="50800"/>
              </a:xfrm>
              <a:custGeom>
                <a:avLst/>
                <a:gdLst/>
                <a:ahLst/>
                <a:cxnLst>
                  <a:cxn ang="0">
                    <a:pos x="8" y="39"/>
                  </a:cxn>
                  <a:cxn ang="0">
                    <a:pos x="1" y="26"/>
                  </a:cxn>
                  <a:cxn ang="0">
                    <a:pos x="16" y="0"/>
                  </a:cxn>
                  <a:cxn ang="0">
                    <a:pos x="8" y="39"/>
                  </a:cxn>
                </a:cxnLst>
                <a:rect l="0" t="0" r="r" b="b"/>
                <a:pathLst>
                  <a:path w="27" h="39">
                    <a:moveTo>
                      <a:pt x="8" y="39"/>
                    </a:moveTo>
                    <a:cubicBezTo>
                      <a:pt x="0" y="39"/>
                      <a:pt x="1" y="33"/>
                      <a:pt x="1" y="26"/>
                    </a:cubicBezTo>
                    <a:cubicBezTo>
                      <a:pt x="1" y="17"/>
                      <a:pt x="10" y="0"/>
                      <a:pt x="16" y="0"/>
                    </a:cubicBezTo>
                    <a:cubicBezTo>
                      <a:pt x="27" y="0"/>
                      <a:pt x="18" y="39"/>
                      <a:pt x="8" y="39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70" name="Freeform 131">
                <a:extLst>
                  <a:ext uri="{FF2B5EF4-FFF2-40B4-BE49-F238E27FC236}">
                    <a16:creationId xmlns:a16="http://schemas.microsoft.com/office/drawing/2014/main" id="{276A7538-6D86-482D-8830-2D367E9E6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4425" y="2532063"/>
                <a:ext cx="41275" cy="34925"/>
              </a:xfrm>
              <a:custGeom>
                <a:avLst/>
                <a:gdLst/>
                <a:ahLst/>
                <a:cxnLst>
                  <a:cxn ang="0">
                    <a:pos x="2" y="11"/>
                  </a:cxn>
                  <a:cxn ang="0">
                    <a:pos x="26" y="0"/>
                  </a:cxn>
                  <a:cxn ang="0">
                    <a:pos x="31" y="7"/>
                  </a:cxn>
                  <a:cxn ang="0">
                    <a:pos x="11" y="27"/>
                  </a:cxn>
                  <a:cxn ang="0">
                    <a:pos x="2" y="18"/>
                  </a:cxn>
                  <a:cxn ang="0">
                    <a:pos x="2" y="11"/>
                  </a:cxn>
                </a:cxnLst>
                <a:rect l="0" t="0" r="r" b="b"/>
                <a:pathLst>
                  <a:path w="31" h="27">
                    <a:moveTo>
                      <a:pt x="2" y="11"/>
                    </a:moveTo>
                    <a:cubicBezTo>
                      <a:pt x="5" y="11"/>
                      <a:pt x="20" y="0"/>
                      <a:pt x="26" y="0"/>
                    </a:cubicBezTo>
                    <a:cubicBezTo>
                      <a:pt x="28" y="0"/>
                      <a:pt x="31" y="4"/>
                      <a:pt x="31" y="7"/>
                    </a:cubicBezTo>
                    <a:cubicBezTo>
                      <a:pt x="31" y="13"/>
                      <a:pt x="18" y="27"/>
                      <a:pt x="11" y="27"/>
                    </a:cubicBezTo>
                    <a:cubicBezTo>
                      <a:pt x="5" y="27"/>
                      <a:pt x="2" y="24"/>
                      <a:pt x="2" y="18"/>
                    </a:cubicBezTo>
                    <a:cubicBezTo>
                      <a:pt x="2" y="15"/>
                      <a:pt x="0" y="11"/>
                      <a:pt x="2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71" name="Freeform 132">
                <a:extLst>
                  <a:ext uri="{FF2B5EF4-FFF2-40B4-BE49-F238E27FC236}">
                    <a16:creationId xmlns:a16="http://schemas.microsoft.com/office/drawing/2014/main" id="{CDE72974-2142-420C-A98F-A9416F259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038" y="2476500"/>
                <a:ext cx="195263" cy="374650"/>
              </a:xfrm>
              <a:custGeom>
                <a:avLst/>
                <a:gdLst/>
                <a:ahLst/>
                <a:cxnLst>
                  <a:cxn ang="0">
                    <a:pos x="12" y="172"/>
                  </a:cxn>
                  <a:cxn ang="0">
                    <a:pos x="21" y="152"/>
                  </a:cxn>
                  <a:cxn ang="0">
                    <a:pos x="25" y="147"/>
                  </a:cxn>
                  <a:cxn ang="0">
                    <a:pos x="15" y="119"/>
                  </a:cxn>
                  <a:cxn ang="0">
                    <a:pos x="8" y="109"/>
                  </a:cxn>
                  <a:cxn ang="0">
                    <a:pos x="8" y="105"/>
                  </a:cxn>
                  <a:cxn ang="0">
                    <a:pos x="8" y="106"/>
                  </a:cxn>
                  <a:cxn ang="0">
                    <a:pos x="12" y="96"/>
                  </a:cxn>
                  <a:cxn ang="0">
                    <a:pos x="9" y="77"/>
                  </a:cxn>
                  <a:cxn ang="0">
                    <a:pos x="0" y="65"/>
                  </a:cxn>
                  <a:cxn ang="0">
                    <a:pos x="8" y="47"/>
                  </a:cxn>
                  <a:cxn ang="0">
                    <a:pos x="19" y="43"/>
                  </a:cxn>
                  <a:cxn ang="0">
                    <a:pos x="45" y="19"/>
                  </a:cxn>
                  <a:cxn ang="0">
                    <a:pos x="47" y="19"/>
                  </a:cxn>
                  <a:cxn ang="0">
                    <a:pos x="50" y="24"/>
                  </a:cxn>
                  <a:cxn ang="0">
                    <a:pos x="52" y="20"/>
                  </a:cxn>
                  <a:cxn ang="0">
                    <a:pos x="52" y="9"/>
                  </a:cxn>
                  <a:cxn ang="0">
                    <a:pos x="64" y="6"/>
                  </a:cxn>
                  <a:cxn ang="0">
                    <a:pos x="78" y="6"/>
                  </a:cxn>
                  <a:cxn ang="0">
                    <a:pos x="96" y="0"/>
                  </a:cxn>
                  <a:cxn ang="0">
                    <a:pos x="115" y="5"/>
                  </a:cxn>
                  <a:cxn ang="0">
                    <a:pos x="130" y="22"/>
                  </a:cxn>
                  <a:cxn ang="0">
                    <a:pos x="100" y="58"/>
                  </a:cxn>
                  <a:cxn ang="0">
                    <a:pos x="104" y="64"/>
                  </a:cxn>
                  <a:cxn ang="0">
                    <a:pos x="129" y="93"/>
                  </a:cxn>
                  <a:cxn ang="0">
                    <a:pos x="147" y="134"/>
                  </a:cxn>
                  <a:cxn ang="0">
                    <a:pos x="142" y="156"/>
                  </a:cxn>
                  <a:cxn ang="0">
                    <a:pos x="115" y="170"/>
                  </a:cxn>
                  <a:cxn ang="0">
                    <a:pos x="105" y="180"/>
                  </a:cxn>
                  <a:cxn ang="0">
                    <a:pos x="104" y="176"/>
                  </a:cxn>
                  <a:cxn ang="0">
                    <a:pos x="104" y="181"/>
                  </a:cxn>
                  <a:cxn ang="0">
                    <a:pos x="93" y="192"/>
                  </a:cxn>
                  <a:cxn ang="0">
                    <a:pos x="90" y="183"/>
                  </a:cxn>
                  <a:cxn ang="0">
                    <a:pos x="91" y="177"/>
                  </a:cxn>
                  <a:cxn ang="0">
                    <a:pos x="88" y="170"/>
                  </a:cxn>
                  <a:cxn ang="0">
                    <a:pos x="73" y="161"/>
                  </a:cxn>
                  <a:cxn ang="0">
                    <a:pos x="63" y="149"/>
                  </a:cxn>
                  <a:cxn ang="0">
                    <a:pos x="43" y="141"/>
                  </a:cxn>
                  <a:cxn ang="0">
                    <a:pos x="41" y="135"/>
                  </a:cxn>
                  <a:cxn ang="0">
                    <a:pos x="30" y="129"/>
                  </a:cxn>
                  <a:cxn ang="0">
                    <a:pos x="27" y="134"/>
                  </a:cxn>
                  <a:cxn ang="0">
                    <a:pos x="29" y="142"/>
                  </a:cxn>
                  <a:cxn ang="0">
                    <a:pos x="16" y="171"/>
                  </a:cxn>
                  <a:cxn ang="0">
                    <a:pos x="31" y="192"/>
                  </a:cxn>
                  <a:cxn ang="0">
                    <a:pos x="30" y="192"/>
                  </a:cxn>
                  <a:cxn ang="0">
                    <a:pos x="35" y="206"/>
                  </a:cxn>
                  <a:cxn ang="0">
                    <a:pos x="73" y="243"/>
                  </a:cxn>
                  <a:cxn ang="0">
                    <a:pos x="71" y="251"/>
                  </a:cxn>
                  <a:cxn ang="0">
                    <a:pos x="80" y="267"/>
                  </a:cxn>
                  <a:cxn ang="0">
                    <a:pos x="84" y="280"/>
                  </a:cxn>
                  <a:cxn ang="0">
                    <a:pos x="78" y="280"/>
                  </a:cxn>
                  <a:cxn ang="0">
                    <a:pos x="75" y="282"/>
                  </a:cxn>
                  <a:cxn ang="0">
                    <a:pos x="68" y="278"/>
                  </a:cxn>
                  <a:cxn ang="0">
                    <a:pos x="37" y="246"/>
                  </a:cxn>
                  <a:cxn ang="0">
                    <a:pos x="27" y="214"/>
                  </a:cxn>
                  <a:cxn ang="0">
                    <a:pos x="14" y="192"/>
                  </a:cxn>
                  <a:cxn ang="0">
                    <a:pos x="8" y="192"/>
                  </a:cxn>
                  <a:cxn ang="0">
                    <a:pos x="8" y="189"/>
                  </a:cxn>
                  <a:cxn ang="0">
                    <a:pos x="10" y="172"/>
                  </a:cxn>
                  <a:cxn ang="0">
                    <a:pos x="11" y="172"/>
                  </a:cxn>
                  <a:cxn ang="0">
                    <a:pos x="12" y="172"/>
                  </a:cxn>
                </a:cxnLst>
                <a:rect l="0" t="0" r="r" b="b"/>
                <a:pathLst>
                  <a:path w="147" h="282">
                    <a:moveTo>
                      <a:pt x="12" y="172"/>
                    </a:moveTo>
                    <a:cubicBezTo>
                      <a:pt x="16" y="165"/>
                      <a:pt x="17" y="160"/>
                      <a:pt x="21" y="152"/>
                    </a:cubicBezTo>
                    <a:cubicBezTo>
                      <a:pt x="22" y="150"/>
                      <a:pt x="25" y="149"/>
                      <a:pt x="25" y="147"/>
                    </a:cubicBezTo>
                    <a:cubicBezTo>
                      <a:pt x="25" y="143"/>
                      <a:pt x="19" y="123"/>
                      <a:pt x="15" y="119"/>
                    </a:cubicBezTo>
                    <a:cubicBezTo>
                      <a:pt x="12" y="116"/>
                      <a:pt x="8" y="114"/>
                      <a:pt x="8" y="109"/>
                    </a:cubicBezTo>
                    <a:cubicBezTo>
                      <a:pt x="8" y="108"/>
                      <a:pt x="8" y="107"/>
                      <a:pt x="8" y="105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9" y="105"/>
                      <a:pt x="12" y="100"/>
                      <a:pt x="12" y="96"/>
                    </a:cubicBezTo>
                    <a:cubicBezTo>
                      <a:pt x="12" y="91"/>
                      <a:pt x="12" y="82"/>
                      <a:pt x="9" y="77"/>
                    </a:cubicBezTo>
                    <a:cubicBezTo>
                      <a:pt x="6" y="73"/>
                      <a:pt x="0" y="73"/>
                      <a:pt x="0" y="65"/>
                    </a:cubicBezTo>
                    <a:cubicBezTo>
                      <a:pt x="0" y="57"/>
                      <a:pt x="3" y="51"/>
                      <a:pt x="8" y="47"/>
                    </a:cubicBezTo>
                    <a:cubicBezTo>
                      <a:pt x="10" y="44"/>
                      <a:pt x="15" y="45"/>
                      <a:pt x="19" y="43"/>
                    </a:cubicBezTo>
                    <a:cubicBezTo>
                      <a:pt x="29" y="36"/>
                      <a:pt x="36" y="33"/>
                      <a:pt x="45" y="19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23"/>
                      <a:pt x="49" y="24"/>
                      <a:pt x="50" y="24"/>
                    </a:cubicBezTo>
                    <a:cubicBezTo>
                      <a:pt x="51" y="24"/>
                      <a:pt x="52" y="22"/>
                      <a:pt x="52" y="20"/>
                    </a:cubicBezTo>
                    <a:cubicBezTo>
                      <a:pt x="52" y="16"/>
                      <a:pt x="52" y="13"/>
                      <a:pt x="52" y="9"/>
                    </a:cubicBezTo>
                    <a:cubicBezTo>
                      <a:pt x="52" y="9"/>
                      <a:pt x="62" y="6"/>
                      <a:pt x="64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84" y="9"/>
                      <a:pt x="89" y="0"/>
                      <a:pt x="96" y="0"/>
                    </a:cubicBezTo>
                    <a:cubicBezTo>
                      <a:pt x="103" y="0"/>
                      <a:pt x="107" y="5"/>
                      <a:pt x="115" y="5"/>
                    </a:cubicBezTo>
                    <a:cubicBezTo>
                      <a:pt x="115" y="16"/>
                      <a:pt x="123" y="20"/>
                      <a:pt x="130" y="22"/>
                    </a:cubicBezTo>
                    <a:cubicBezTo>
                      <a:pt x="121" y="36"/>
                      <a:pt x="100" y="39"/>
                      <a:pt x="100" y="58"/>
                    </a:cubicBezTo>
                    <a:cubicBezTo>
                      <a:pt x="100" y="62"/>
                      <a:pt x="102" y="63"/>
                      <a:pt x="104" y="64"/>
                    </a:cubicBezTo>
                    <a:cubicBezTo>
                      <a:pt x="114" y="74"/>
                      <a:pt x="118" y="86"/>
                      <a:pt x="129" y="93"/>
                    </a:cubicBezTo>
                    <a:cubicBezTo>
                      <a:pt x="140" y="100"/>
                      <a:pt x="147" y="119"/>
                      <a:pt x="147" y="134"/>
                    </a:cubicBezTo>
                    <a:cubicBezTo>
                      <a:pt x="147" y="144"/>
                      <a:pt x="142" y="148"/>
                      <a:pt x="142" y="156"/>
                    </a:cubicBezTo>
                    <a:cubicBezTo>
                      <a:pt x="127" y="160"/>
                      <a:pt x="126" y="164"/>
                      <a:pt x="115" y="170"/>
                    </a:cubicBezTo>
                    <a:cubicBezTo>
                      <a:pt x="109" y="173"/>
                      <a:pt x="110" y="180"/>
                      <a:pt x="105" y="180"/>
                    </a:cubicBezTo>
                    <a:cubicBezTo>
                      <a:pt x="104" y="180"/>
                      <a:pt x="104" y="177"/>
                      <a:pt x="104" y="176"/>
                    </a:cubicBezTo>
                    <a:cubicBezTo>
                      <a:pt x="104" y="179"/>
                      <a:pt x="104" y="180"/>
                      <a:pt x="104" y="181"/>
                    </a:cubicBezTo>
                    <a:cubicBezTo>
                      <a:pt x="104" y="185"/>
                      <a:pt x="95" y="192"/>
                      <a:pt x="93" y="192"/>
                    </a:cubicBezTo>
                    <a:cubicBezTo>
                      <a:pt x="91" y="192"/>
                      <a:pt x="90" y="186"/>
                      <a:pt x="90" y="183"/>
                    </a:cubicBezTo>
                    <a:cubicBezTo>
                      <a:pt x="90" y="179"/>
                      <a:pt x="90" y="178"/>
                      <a:pt x="91" y="177"/>
                    </a:cubicBezTo>
                    <a:cubicBezTo>
                      <a:pt x="90" y="176"/>
                      <a:pt x="89" y="172"/>
                      <a:pt x="88" y="170"/>
                    </a:cubicBezTo>
                    <a:cubicBezTo>
                      <a:pt x="82" y="170"/>
                      <a:pt x="73" y="168"/>
                      <a:pt x="73" y="161"/>
                    </a:cubicBezTo>
                    <a:cubicBezTo>
                      <a:pt x="63" y="161"/>
                      <a:pt x="68" y="155"/>
                      <a:pt x="63" y="149"/>
                    </a:cubicBezTo>
                    <a:cubicBezTo>
                      <a:pt x="56" y="143"/>
                      <a:pt x="50" y="143"/>
                      <a:pt x="43" y="141"/>
                    </a:cubicBezTo>
                    <a:cubicBezTo>
                      <a:pt x="42" y="141"/>
                      <a:pt x="41" y="135"/>
                      <a:pt x="41" y="135"/>
                    </a:cubicBezTo>
                    <a:cubicBezTo>
                      <a:pt x="40" y="130"/>
                      <a:pt x="34" y="129"/>
                      <a:pt x="30" y="129"/>
                    </a:cubicBezTo>
                    <a:cubicBezTo>
                      <a:pt x="26" y="129"/>
                      <a:pt x="27" y="132"/>
                      <a:pt x="27" y="134"/>
                    </a:cubicBezTo>
                    <a:cubicBezTo>
                      <a:pt x="27" y="138"/>
                      <a:pt x="29" y="139"/>
                      <a:pt x="29" y="142"/>
                    </a:cubicBezTo>
                    <a:cubicBezTo>
                      <a:pt x="29" y="156"/>
                      <a:pt x="16" y="159"/>
                      <a:pt x="16" y="171"/>
                    </a:cubicBezTo>
                    <a:cubicBezTo>
                      <a:pt x="16" y="185"/>
                      <a:pt x="31" y="179"/>
                      <a:pt x="31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2" y="195"/>
                      <a:pt x="32" y="203"/>
                      <a:pt x="35" y="206"/>
                    </a:cubicBezTo>
                    <a:cubicBezTo>
                      <a:pt x="47" y="218"/>
                      <a:pt x="73" y="221"/>
                      <a:pt x="73" y="243"/>
                    </a:cubicBezTo>
                    <a:cubicBezTo>
                      <a:pt x="73" y="247"/>
                      <a:pt x="71" y="247"/>
                      <a:pt x="71" y="251"/>
                    </a:cubicBezTo>
                    <a:cubicBezTo>
                      <a:pt x="71" y="259"/>
                      <a:pt x="78" y="262"/>
                      <a:pt x="80" y="267"/>
                    </a:cubicBezTo>
                    <a:cubicBezTo>
                      <a:pt x="82" y="273"/>
                      <a:pt x="82" y="275"/>
                      <a:pt x="84" y="280"/>
                    </a:cubicBezTo>
                    <a:cubicBezTo>
                      <a:pt x="80" y="280"/>
                      <a:pt x="80" y="280"/>
                      <a:pt x="78" y="280"/>
                    </a:cubicBezTo>
                    <a:cubicBezTo>
                      <a:pt x="77" y="280"/>
                      <a:pt x="76" y="282"/>
                      <a:pt x="75" y="282"/>
                    </a:cubicBezTo>
                    <a:cubicBezTo>
                      <a:pt x="71" y="282"/>
                      <a:pt x="70" y="279"/>
                      <a:pt x="68" y="278"/>
                    </a:cubicBezTo>
                    <a:cubicBezTo>
                      <a:pt x="54" y="274"/>
                      <a:pt x="41" y="261"/>
                      <a:pt x="37" y="246"/>
                    </a:cubicBezTo>
                    <a:cubicBezTo>
                      <a:pt x="33" y="233"/>
                      <a:pt x="32" y="224"/>
                      <a:pt x="27" y="214"/>
                    </a:cubicBezTo>
                    <a:cubicBezTo>
                      <a:pt x="24" y="208"/>
                      <a:pt x="21" y="192"/>
                      <a:pt x="14" y="192"/>
                    </a:cubicBezTo>
                    <a:cubicBezTo>
                      <a:pt x="9" y="192"/>
                      <a:pt x="12" y="194"/>
                      <a:pt x="8" y="192"/>
                    </a:cubicBezTo>
                    <a:cubicBezTo>
                      <a:pt x="7" y="192"/>
                      <a:pt x="8" y="190"/>
                      <a:pt x="8" y="189"/>
                    </a:cubicBezTo>
                    <a:cubicBezTo>
                      <a:pt x="8" y="183"/>
                      <a:pt x="9" y="179"/>
                      <a:pt x="10" y="172"/>
                    </a:cubicBezTo>
                    <a:cubicBezTo>
                      <a:pt x="11" y="172"/>
                      <a:pt x="11" y="172"/>
                      <a:pt x="11" y="172"/>
                    </a:cubicBezTo>
                    <a:lnTo>
                      <a:pt x="12" y="172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72" name="Freeform 133">
                <a:extLst>
                  <a:ext uri="{FF2B5EF4-FFF2-40B4-BE49-F238E27FC236}">
                    <a16:creationId xmlns:a16="http://schemas.microsoft.com/office/drawing/2014/main" id="{3B9F5920-7ABD-40E6-8EE6-C42AD2F3E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2038" y="2898775"/>
                <a:ext cx="26988" cy="25400"/>
              </a:xfrm>
              <a:custGeom>
                <a:avLst/>
                <a:gdLst/>
                <a:ahLst/>
                <a:cxnLst>
                  <a:cxn ang="0">
                    <a:pos x="12" y="17"/>
                  </a:cxn>
                  <a:cxn ang="0">
                    <a:pos x="9" y="11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20" y="15"/>
                  </a:cxn>
                  <a:cxn ang="0">
                    <a:pos x="21" y="19"/>
                  </a:cxn>
                  <a:cxn ang="0">
                    <a:pos x="17" y="19"/>
                  </a:cxn>
                  <a:cxn ang="0">
                    <a:pos x="12" y="17"/>
                  </a:cxn>
                </a:cxnLst>
                <a:rect l="0" t="0" r="r" b="b"/>
                <a:pathLst>
                  <a:path w="21" h="19">
                    <a:moveTo>
                      <a:pt x="12" y="17"/>
                    </a:moveTo>
                    <a:cubicBezTo>
                      <a:pt x="11" y="17"/>
                      <a:pt x="9" y="12"/>
                      <a:pt x="9" y="11"/>
                    </a:cubicBezTo>
                    <a:cubicBezTo>
                      <a:pt x="7" y="7"/>
                      <a:pt x="0" y="9"/>
                      <a:pt x="0" y="6"/>
                    </a:cubicBezTo>
                    <a:cubicBezTo>
                      <a:pt x="0" y="3"/>
                      <a:pt x="6" y="0"/>
                      <a:pt x="9" y="0"/>
                    </a:cubicBezTo>
                    <a:cubicBezTo>
                      <a:pt x="11" y="7"/>
                      <a:pt x="14" y="15"/>
                      <a:pt x="20" y="15"/>
                    </a:cubicBezTo>
                    <a:cubicBezTo>
                      <a:pt x="20" y="16"/>
                      <a:pt x="20" y="18"/>
                      <a:pt x="21" y="19"/>
                    </a:cubicBezTo>
                    <a:cubicBezTo>
                      <a:pt x="20" y="19"/>
                      <a:pt x="18" y="19"/>
                      <a:pt x="17" y="19"/>
                    </a:cubicBezTo>
                    <a:cubicBezTo>
                      <a:pt x="15" y="19"/>
                      <a:pt x="14" y="17"/>
                      <a:pt x="12" y="17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73" name="Freeform 134">
                <a:extLst>
                  <a:ext uri="{FF2B5EF4-FFF2-40B4-BE49-F238E27FC236}">
                    <a16:creationId xmlns:a16="http://schemas.microsoft.com/office/drawing/2014/main" id="{CB25C72F-25D3-45D3-96BC-94B7AEF1F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313" y="2917825"/>
                <a:ext cx="11113" cy="111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4" y="8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9" h="8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3"/>
                    </a:cubicBezTo>
                    <a:cubicBezTo>
                      <a:pt x="9" y="5"/>
                      <a:pt x="7" y="8"/>
                      <a:pt x="4" y="8"/>
                    </a:cubicBezTo>
                    <a:cubicBezTo>
                      <a:pt x="1" y="8"/>
                      <a:pt x="1" y="5"/>
                      <a:pt x="1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74" name="Freeform 135">
                <a:extLst>
                  <a:ext uri="{FF2B5EF4-FFF2-40B4-BE49-F238E27FC236}">
                    <a16:creationId xmlns:a16="http://schemas.microsoft.com/office/drawing/2014/main" id="{23170A46-63F5-448A-B7CD-A8E31E67F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5675" y="2892425"/>
                <a:ext cx="9525" cy="158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8" y="1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1" y="0"/>
                  </a:cxn>
                </a:cxnLst>
                <a:rect l="0" t="0" r="r" b="b"/>
                <a:pathLst>
                  <a:path w="8" h="12">
                    <a:moveTo>
                      <a:pt x="1" y="0"/>
                    </a:moveTo>
                    <a:cubicBezTo>
                      <a:pt x="5" y="4"/>
                      <a:pt x="8" y="7"/>
                      <a:pt x="8" y="12"/>
                    </a:cubicBezTo>
                    <a:cubicBezTo>
                      <a:pt x="5" y="12"/>
                      <a:pt x="0" y="5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75" name="Freeform 136">
                <a:extLst>
                  <a:ext uri="{FF2B5EF4-FFF2-40B4-BE49-F238E27FC236}">
                    <a16:creationId xmlns:a16="http://schemas.microsoft.com/office/drawing/2014/main" id="{B0812D11-B330-4999-910A-891801585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3450" y="2855913"/>
                <a:ext cx="15875" cy="158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8" y="1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12" h="11">
                    <a:moveTo>
                      <a:pt x="2" y="0"/>
                    </a:moveTo>
                    <a:cubicBezTo>
                      <a:pt x="5" y="2"/>
                      <a:pt x="12" y="11"/>
                      <a:pt x="8" y="11"/>
                    </a:cubicBezTo>
                    <a:cubicBezTo>
                      <a:pt x="6" y="11"/>
                      <a:pt x="1" y="4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76" name="Freeform 137">
                <a:extLst>
                  <a:ext uri="{FF2B5EF4-FFF2-40B4-BE49-F238E27FC236}">
                    <a16:creationId xmlns:a16="http://schemas.microsoft.com/office/drawing/2014/main" id="{99EFE61C-683A-4231-AF8A-C2102EBA07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438" y="2284413"/>
                <a:ext cx="41275" cy="49213"/>
              </a:xfrm>
              <a:custGeom>
                <a:avLst/>
                <a:gdLst/>
                <a:ahLst/>
                <a:cxnLst>
                  <a:cxn ang="0">
                    <a:pos x="12" y="22"/>
                  </a:cxn>
                  <a:cxn ang="0">
                    <a:pos x="14" y="16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5" y="16"/>
                  </a:cxn>
                  <a:cxn ang="0">
                    <a:pos x="0" y="11"/>
                  </a:cxn>
                  <a:cxn ang="0">
                    <a:pos x="14" y="0"/>
                  </a:cxn>
                  <a:cxn ang="0">
                    <a:pos x="26" y="3"/>
                  </a:cxn>
                  <a:cxn ang="0">
                    <a:pos x="26" y="8"/>
                  </a:cxn>
                  <a:cxn ang="0">
                    <a:pos x="30" y="11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15" y="37"/>
                  </a:cxn>
                  <a:cxn ang="0">
                    <a:pos x="14" y="33"/>
                  </a:cxn>
                  <a:cxn ang="0">
                    <a:pos x="14" y="36"/>
                  </a:cxn>
                  <a:cxn ang="0">
                    <a:pos x="7" y="29"/>
                  </a:cxn>
                  <a:cxn ang="0">
                    <a:pos x="12" y="22"/>
                  </a:cxn>
                </a:cxnLst>
                <a:rect l="0" t="0" r="r" b="b"/>
                <a:pathLst>
                  <a:path w="30" h="37">
                    <a:moveTo>
                      <a:pt x="12" y="22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5"/>
                      <a:pt x="11" y="12"/>
                      <a:pt x="10" y="10"/>
                    </a:cubicBezTo>
                    <a:cubicBezTo>
                      <a:pt x="10" y="11"/>
                      <a:pt x="9" y="13"/>
                      <a:pt x="10" y="14"/>
                    </a:cubicBezTo>
                    <a:cubicBezTo>
                      <a:pt x="8" y="14"/>
                      <a:pt x="6" y="16"/>
                      <a:pt x="5" y="16"/>
                    </a:cubicBezTo>
                    <a:cubicBezTo>
                      <a:pt x="3" y="16"/>
                      <a:pt x="0" y="13"/>
                      <a:pt x="0" y="11"/>
                    </a:cubicBezTo>
                    <a:cubicBezTo>
                      <a:pt x="0" y="8"/>
                      <a:pt x="13" y="0"/>
                      <a:pt x="14" y="0"/>
                    </a:cubicBezTo>
                    <a:cubicBezTo>
                      <a:pt x="18" y="0"/>
                      <a:pt x="20" y="3"/>
                      <a:pt x="26" y="3"/>
                    </a:cubicBezTo>
                    <a:cubicBezTo>
                      <a:pt x="26" y="5"/>
                      <a:pt x="25" y="8"/>
                      <a:pt x="26" y="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3"/>
                      <a:pt x="29" y="14"/>
                      <a:pt x="30" y="16"/>
                    </a:cubicBezTo>
                    <a:cubicBezTo>
                      <a:pt x="29" y="16"/>
                      <a:pt x="27" y="16"/>
                      <a:pt x="26" y="16"/>
                    </a:cubicBezTo>
                    <a:cubicBezTo>
                      <a:pt x="25" y="24"/>
                      <a:pt x="21" y="37"/>
                      <a:pt x="15" y="37"/>
                    </a:cubicBezTo>
                    <a:cubicBezTo>
                      <a:pt x="14" y="37"/>
                      <a:pt x="14" y="35"/>
                      <a:pt x="14" y="3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0" y="36"/>
                      <a:pt x="7" y="31"/>
                      <a:pt x="7" y="29"/>
                    </a:cubicBezTo>
                    <a:cubicBezTo>
                      <a:pt x="7" y="28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77" name="Freeform 138">
                <a:extLst>
                  <a:ext uri="{FF2B5EF4-FFF2-40B4-BE49-F238E27FC236}">
                    <a16:creationId xmlns:a16="http://schemas.microsoft.com/office/drawing/2014/main" id="{FB656B84-BD7D-4070-A31C-EF88EE447A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6063" y="2271713"/>
                <a:ext cx="42863" cy="30163"/>
              </a:xfrm>
              <a:custGeom>
                <a:avLst/>
                <a:gdLst/>
                <a:ahLst/>
                <a:cxnLst>
                  <a:cxn ang="0">
                    <a:pos x="23" y="15"/>
                  </a:cxn>
                  <a:cxn ang="0">
                    <a:pos x="17" y="12"/>
                  </a:cxn>
                  <a:cxn ang="0">
                    <a:pos x="6" y="23"/>
                  </a:cxn>
                  <a:cxn ang="0">
                    <a:pos x="3" y="17"/>
                  </a:cxn>
                  <a:cxn ang="0">
                    <a:pos x="0" y="12"/>
                  </a:cxn>
                  <a:cxn ang="0">
                    <a:pos x="8" y="5"/>
                  </a:cxn>
                  <a:cxn ang="0">
                    <a:pos x="23" y="0"/>
                  </a:cxn>
                  <a:cxn ang="0">
                    <a:pos x="23" y="15"/>
                  </a:cxn>
                </a:cxnLst>
                <a:rect l="0" t="0" r="r" b="b"/>
                <a:pathLst>
                  <a:path w="33" h="23">
                    <a:moveTo>
                      <a:pt x="23" y="15"/>
                    </a:moveTo>
                    <a:cubicBezTo>
                      <a:pt x="20" y="15"/>
                      <a:pt x="18" y="13"/>
                      <a:pt x="17" y="12"/>
                    </a:cubicBezTo>
                    <a:cubicBezTo>
                      <a:pt x="13" y="16"/>
                      <a:pt x="12" y="23"/>
                      <a:pt x="6" y="23"/>
                    </a:cubicBezTo>
                    <a:cubicBezTo>
                      <a:pt x="4" y="23"/>
                      <a:pt x="3" y="19"/>
                      <a:pt x="3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12"/>
                      <a:pt x="8" y="6"/>
                      <a:pt x="8" y="5"/>
                    </a:cubicBezTo>
                    <a:cubicBezTo>
                      <a:pt x="16" y="7"/>
                      <a:pt x="17" y="0"/>
                      <a:pt x="23" y="0"/>
                    </a:cubicBezTo>
                    <a:cubicBezTo>
                      <a:pt x="33" y="0"/>
                      <a:pt x="28" y="15"/>
                      <a:pt x="23" y="15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78" name="Freeform 139">
                <a:extLst>
                  <a:ext uri="{FF2B5EF4-FFF2-40B4-BE49-F238E27FC236}">
                    <a16:creationId xmlns:a16="http://schemas.microsoft.com/office/drawing/2014/main" id="{B4206D05-52F8-4484-B307-AC3F3C7F24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2250" y="2136775"/>
                <a:ext cx="185738" cy="153988"/>
              </a:xfrm>
              <a:custGeom>
                <a:avLst/>
                <a:gdLst/>
                <a:ahLst/>
                <a:cxnLst>
                  <a:cxn ang="0">
                    <a:pos x="55" y="110"/>
                  </a:cxn>
                  <a:cxn ang="0">
                    <a:pos x="55" y="107"/>
                  </a:cxn>
                  <a:cxn ang="0">
                    <a:pos x="56" y="99"/>
                  </a:cxn>
                  <a:cxn ang="0">
                    <a:pos x="43" y="95"/>
                  </a:cxn>
                  <a:cxn ang="0">
                    <a:pos x="39" y="99"/>
                  </a:cxn>
                  <a:cxn ang="0">
                    <a:pos x="29" y="100"/>
                  </a:cxn>
                  <a:cxn ang="0">
                    <a:pos x="6" y="106"/>
                  </a:cxn>
                  <a:cxn ang="0">
                    <a:pos x="0" y="104"/>
                  </a:cxn>
                  <a:cxn ang="0">
                    <a:pos x="5" y="101"/>
                  </a:cxn>
                  <a:cxn ang="0">
                    <a:pos x="30" y="84"/>
                  </a:cxn>
                  <a:cxn ang="0">
                    <a:pos x="57" y="84"/>
                  </a:cxn>
                  <a:cxn ang="0">
                    <a:pos x="72" y="70"/>
                  </a:cxn>
                  <a:cxn ang="0">
                    <a:pos x="79" y="59"/>
                  </a:cxn>
                  <a:cxn ang="0">
                    <a:pos x="77" y="64"/>
                  </a:cxn>
                  <a:cxn ang="0">
                    <a:pos x="79" y="66"/>
                  </a:cxn>
                  <a:cxn ang="0">
                    <a:pos x="92" y="60"/>
                  </a:cxn>
                  <a:cxn ang="0">
                    <a:pos x="116" y="25"/>
                  </a:cxn>
                  <a:cxn ang="0">
                    <a:pos x="114" y="19"/>
                  </a:cxn>
                  <a:cxn ang="0">
                    <a:pos x="125" y="3"/>
                  </a:cxn>
                  <a:cxn ang="0">
                    <a:pos x="130" y="4"/>
                  </a:cxn>
                  <a:cxn ang="0">
                    <a:pos x="129" y="4"/>
                  </a:cxn>
                  <a:cxn ang="0">
                    <a:pos x="128" y="0"/>
                  </a:cxn>
                  <a:cxn ang="0">
                    <a:pos x="133" y="2"/>
                  </a:cxn>
                  <a:cxn ang="0">
                    <a:pos x="134" y="11"/>
                  </a:cxn>
                  <a:cxn ang="0">
                    <a:pos x="140" y="26"/>
                  </a:cxn>
                  <a:cxn ang="0">
                    <a:pos x="134" y="40"/>
                  </a:cxn>
                  <a:cxn ang="0">
                    <a:pos x="134" y="43"/>
                  </a:cxn>
                  <a:cxn ang="0">
                    <a:pos x="130" y="44"/>
                  </a:cxn>
                  <a:cxn ang="0">
                    <a:pos x="127" y="63"/>
                  </a:cxn>
                  <a:cxn ang="0">
                    <a:pos x="122" y="76"/>
                  </a:cxn>
                  <a:cxn ang="0">
                    <a:pos x="125" y="84"/>
                  </a:cxn>
                  <a:cxn ang="0">
                    <a:pos x="114" y="93"/>
                  </a:cxn>
                  <a:cxn ang="0">
                    <a:pos x="114" y="86"/>
                  </a:cxn>
                  <a:cxn ang="0">
                    <a:pos x="102" y="96"/>
                  </a:cxn>
                  <a:cxn ang="0">
                    <a:pos x="100" y="94"/>
                  </a:cxn>
                  <a:cxn ang="0">
                    <a:pos x="96" y="94"/>
                  </a:cxn>
                  <a:cxn ang="0">
                    <a:pos x="87" y="100"/>
                  </a:cxn>
                  <a:cxn ang="0">
                    <a:pos x="74" y="92"/>
                  </a:cxn>
                  <a:cxn ang="0">
                    <a:pos x="72" y="96"/>
                  </a:cxn>
                  <a:cxn ang="0">
                    <a:pos x="76" y="103"/>
                  </a:cxn>
                  <a:cxn ang="0">
                    <a:pos x="72" y="103"/>
                  </a:cxn>
                  <a:cxn ang="0">
                    <a:pos x="61" y="115"/>
                  </a:cxn>
                  <a:cxn ang="0">
                    <a:pos x="55" y="110"/>
                  </a:cxn>
                </a:cxnLst>
                <a:rect l="0" t="0" r="r" b="b"/>
                <a:pathLst>
                  <a:path w="140" h="115">
                    <a:moveTo>
                      <a:pt x="55" y="110"/>
                    </a:moveTo>
                    <a:cubicBezTo>
                      <a:pt x="53" y="110"/>
                      <a:pt x="55" y="108"/>
                      <a:pt x="55" y="107"/>
                    </a:cubicBezTo>
                    <a:cubicBezTo>
                      <a:pt x="55" y="104"/>
                      <a:pt x="56" y="101"/>
                      <a:pt x="56" y="99"/>
                    </a:cubicBezTo>
                    <a:cubicBezTo>
                      <a:pt x="51" y="98"/>
                      <a:pt x="48" y="95"/>
                      <a:pt x="43" y="95"/>
                    </a:cubicBezTo>
                    <a:cubicBezTo>
                      <a:pt x="40" y="95"/>
                      <a:pt x="40" y="98"/>
                      <a:pt x="39" y="99"/>
                    </a:cubicBezTo>
                    <a:cubicBezTo>
                      <a:pt x="35" y="100"/>
                      <a:pt x="32" y="98"/>
                      <a:pt x="29" y="100"/>
                    </a:cubicBezTo>
                    <a:cubicBezTo>
                      <a:pt x="23" y="103"/>
                      <a:pt x="15" y="106"/>
                      <a:pt x="6" y="106"/>
                    </a:cubicBezTo>
                    <a:cubicBezTo>
                      <a:pt x="3" y="106"/>
                      <a:pt x="0" y="106"/>
                      <a:pt x="0" y="104"/>
                    </a:cubicBezTo>
                    <a:cubicBezTo>
                      <a:pt x="0" y="103"/>
                      <a:pt x="4" y="102"/>
                      <a:pt x="5" y="101"/>
                    </a:cubicBezTo>
                    <a:cubicBezTo>
                      <a:pt x="15" y="95"/>
                      <a:pt x="19" y="84"/>
                      <a:pt x="30" y="84"/>
                    </a:cubicBezTo>
                    <a:cubicBezTo>
                      <a:pt x="43" y="84"/>
                      <a:pt x="47" y="84"/>
                      <a:pt x="57" y="84"/>
                    </a:cubicBezTo>
                    <a:cubicBezTo>
                      <a:pt x="65" y="84"/>
                      <a:pt x="68" y="70"/>
                      <a:pt x="72" y="70"/>
                    </a:cubicBezTo>
                    <a:cubicBezTo>
                      <a:pt x="72" y="70"/>
                      <a:pt x="78" y="60"/>
                      <a:pt x="79" y="59"/>
                    </a:cubicBezTo>
                    <a:cubicBezTo>
                      <a:pt x="78" y="61"/>
                      <a:pt x="77" y="62"/>
                      <a:pt x="77" y="64"/>
                    </a:cubicBezTo>
                    <a:cubicBezTo>
                      <a:pt x="77" y="65"/>
                      <a:pt x="78" y="66"/>
                      <a:pt x="79" y="66"/>
                    </a:cubicBezTo>
                    <a:cubicBezTo>
                      <a:pt x="86" y="66"/>
                      <a:pt x="87" y="62"/>
                      <a:pt x="92" y="60"/>
                    </a:cubicBezTo>
                    <a:cubicBezTo>
                      <a:pt x="101" y="57"/>
                      <a:pt x="116" y="39"/>
                      <a:pt x="116" y="25"/>
                    </a:cubicBezTo>
                    <a:cubicBezTo>
                      <a:pt x="116" y="22"/>
                      <a:pt x="114" y="22"/>
                      <a:pt x="114" y="19"/>
                    </a:cubicBezTo>
                    <a:cubicBezTo>
                      <a:pt x="114" y="14"/>
                      <a:pt x="119" y="3"/>
                      <a:pt x="125" y="3"/>
                    </a:cubicBezTo>
                    <a:cubicBezTo>
                      <a:pt x="125" y="3"/>
                      <a:pt x="125" y="9"/>
                      <a:pt x="130" y="4"/>
                    </a:cubicBezTo>
                    <a:cubicBezTo>
                      <a:pt x="130" y="4"/>
                      <a:pt x="129" y="4"/>
                      <a:pt x="129" y="4"/>
                    </a:cubicBezTo>
                    <a:cubicBezTo>
                      <a:pt x="128" y="4"/>
                      <a:pt x="127" y="0"/>
                      <a:pt x="128" y="0"/>
                    </a:cubicBezTo>
                    <a:cubicBezTo>
                      <a:pt x="131" y="0"/>
                      <a:pt x="133" y="1"/>
                      <a:pt x="133" y="2"/>
                    </a:cubicBezTo>
                    <a:cubicBezTo>
                      <a:pt x="135" y="5"/>
                      <a:pt x="134" y="8"/>
                      <a:pt x="134" y="11"/>
                    </a:cubicBezTo>
                    <a:cubicBezTo>
                      <a:pt x="134" y="17"/>
                      <a:pt x="140" y="20"/>
                      <a:pt x="140" y="26"/>
                    </a:cubicBezTo>
                    <a:cubicBezTo>
                      <a:pt x="140" y="33"/>
                      <a:pt x="134" y="34"/>
                      <a:pt x="134" y="40"/>
                    </a:cubicBezTo>
                    <a:cubicBezTo>
                      <a:pt x="134" y="41"/>
                      <a:pt x="134" y="42"/>
                      <a:pt x="134" y="43"/>
                    </a:cubicBezTo>
                    <a:cubicBezTo>
                      <a:pt x="133" y="44"/>
                      <a:pt x="132" y="43"/>
                      <a:pt x="130" y="44"/>
                    </a:cubicBezTo>
                    <a:cubicBezTo>
                      <a:pt x="126" y="45"/>
                      <a:pt x="127" y="59"/>
                      <a:pt x="127" y="63"/>
                    </a:cubicBezTo>
                    <a:cubicBezTo>
                      <a:pt x="127" y="67"/>
                      <a:pt x="122" y="70"/>
                      <a:pt x="122" y="76"/>
                    </a:cubicBezTo>
                    <a:cubicBezTo>
                      <a:pt x="122" y="80"/>
                      <a:pt x="124" y="81"/>
                      <a:pt x="125" y="84"/>
                    </a:cubicBezTo>
                    <a:cubicBezTo>
                      <a:pt x="119" y="87"/>
                      <a:pt x="119" y="91"/>
                      <a:pt x="114" y="93"/>
                    </a:cubicBezTo>
                    <a:cubicBezTo>
                      <a:pt x="112" y="89"/>
                      <a:pt x="114" y="89"/>
                      <a:pt x="114" y="86"/>
                    </a:cubicBezTo>
                    <a:cubicBezTo>
                      <a:pt x="108" y="90"/>
                      <a:pt x="104" y="90"/>
                      <a:pt x="102" y="96"/>
                    </a:cubicBezTo>
                    <a:cubicBezTo>
                      <a:pt x="102" y="96"/>
                      <a:pt x="100" y="95"/>
                      <a:pt x="100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3" y="97"/>
                      <a:pt x="91" y="100"/>
                      <a:pt x="87" y="100"/>
                    </a:cubicBezTo>
                    <a:cubicBezTo>
                      <a:pt x="78" y="100"/>
                      <a:pt x="78" y="92"/>
                      <a:pt x="74" y="92"/>
                    </a:cubicBezTo>
                    <a:cubicBezTo>
                      <a:pt x="73" y="92"/>
                      <a:pt x="72" y="94"/>
                      <a:pt x="72" y="96"/>
                    </a:cubicBezTo>
                    <a:cubicBezTo>
                      <a:pt x="72" y="97"/>
                      <a:pt x="76" y="103"/>
                      <a:pt x="76" y="103"/>
                    </a:cubicBezTo>
                    <a:cubicBezTo>
                      <a:pt x="75" y="103"/>
                      <a:pt x="73" y="103"/>
                      <a:pt x="72" y="103"/>
                    </a:cubicBezTo>
                    <a:cubicBezTo>
                      <a:pt x="68" y="103"/>
                      <a:pt x="63" y="110"/>
                      <a:pt x="61" y="115"/>
                    </a:cubicBezTo>
                    <a:cubicBezTo>
                      <a:pt x="57" y="114"/>
                      <a:pt x="58" y="110"/>
                      <a:pt x="55" y="11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79" name="Freeform 140">
                <a:extLst>
                  <a:ext uri="{FF2B5EF4-FFF2-40B4-BE49-F238E27FC236}">
                    <a16:creationId xmlns:a16="http://schemas.microsoft.com/office/drawing/2014/main" id="{519E3F26-DF0C-49BB-97FF-AC696B207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2054225"/>
                <a:ext cx="96838" cy="80963"/>
              </a:xfrm>
              <a:custGeom>
                <a:avLst/>
                <a:gdLst/>
                <a:ahLst/>
                <a:cxnLst>
                  <a:cxn ang="0">
                    <a:pos x="11" y="33"/>
                  </a:cxn>
                  <a:cxn ang="0">
                    <a:pos x="15" y="33"/>
                  </a:cxn>
                  <a:cxn ang="0">
                    <a:pos x="26" y="10"/>
                  </a:cxn>
                  <a:cxn ang="0">
                    <a:pos x="23" y="6"/>
                  </a:cxn>
                  <a:cxn ang="0">
                    <a:pos x="26" y="0"/>
                  </a:cxn>
                  <a:cxn ang="0">
                    <a:pos x="60" y="22"/>
                  </a:cxn>
                  <a:cxn ang="0">
                    <a:pos x="70" y="21"/>
                  </a:cxn>
                  <a:cxn ang="0">
                    <a:pos x="67" y="26"/>
                  </a:cxn>
                  <a:cxn ang="0">
                    <a:pos x="72" y="32"/>
                  </a:cxn>
                  <a:cxn ang="0">
                    <a:pos x="59" y="36"/>
                  </a:cxn>
                  <a:cxn ang="0">
                    <a:pos x="43" y="51"/>
                  </a:cxn>
                  <a:cxn ang="0">
                    <a:pos x="24" y="41"/>
                  </a:cxn>
                  <a:cxn ang="0">
                    <a:pos x="21" y="45"/>
                  </a:cxn>
                  <a:cxn ang="0">
                    <a:pos x="8" y="48"/>
                  </a:cxn>
                  <a:cxn ang="0">
                    <a:pos x="16" y="54"/>
                  </a:cxn>
                  <a:cxn ang="0">
                    <a:pos x="5" y="61"/>
                  </a:cxn>
                  <a:cxn ang="0">
                    <a:pos x="3" y="61"/>
                  </a:cxn>
                  <a:cxn ang="0">
                    <a:pos x="3" y="51"/>
                  </a:cxn>
                  <a:cxn ang="0">
                    <a:pos x="0" y="46"/>
                  </a:cxn>
                  <a:cxn ang="0">
                    <a:pos x="8" y="35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1" y="33"/>
                  </a:cxn>
                </a:cxnLst>
                <a:rect l="0" t="0" r="r" b="b"/>
                <a:pathLst>
                  <a:path w="72" h="61">
                    <a:moveTo>
                      <a:pt x="11" y="33"/>
                    </a:moveTo>
                    <a:cubicBezTo>
                      <a:pt x="12" y="33"/>
                      <a:pt x="14" y="33"/>
                      <a:pt x="15" y="33"/>
                    </a:cubicBezTo>
                    <a:cubicBezTo>
                      <a:pt x="23" y="33"/>
                      <a:pt x="26" y="16"/>
                      <a:pt x="26" y="10"/>
                    </a:cubicBezTo>
                    <a:cubicBezTo>
                      <a:pt x="26" y="8"/>
                      <a:pt x="23" y="7"/>
                      <a:pt x="23" y="6"/>
                    </a:cubicBezTo>
                    <a:cubicBezTo>
                      <a:pt x="23" y="2"/>
                      <a:pt x="25" y="1"/>
                      <a:pt x="26" y="0"/>
                    </a:cubicBezTo>
                    <a:cubicBezTo>
                      <a:pt x="38" y="8"/>
                      <a:pt x="43" y="22"/>
                      <a:pt x="60" y="22"/>
                    </a:cubicBezTo>
                    <a:cubicBezTo>
                      <a:pt x="64" y="22"/>
                      <a:pt x="67" y="19"/>
                      <a:pt x="70" y="21"/>
                    </a:cubicBezTo>
                    <a:cubicBezTo>
                      <a:pt x="69" y="23"/>
                      <a:pt x="67" y="24"/>
                      <a:pt x="67" y="26"/>
                    </a:cubicBezTo>
                    <a:cubicBezTo>
                      <a:pt x="67" y="29"/>
                      <a:pt x="71" y="32"/>
                      <a:pt x="72" y="32"/>
                    </a:cubicBezTo>
                    <a:cubicBezTo>
                      <a:pt x="68" y="35"/>
                      <a:pt x="65" y="36"/>
                      <a:pt x="59" y="36"/>
                    </a:cubicBezTo>
                    <a:cubicBezTo>
                      <a:pt x="49" y="36"/>
                      <a:pt x="46" y="46"/>
                      <a:pt x="43" y="51"/>
                    </a:cubicBezTo>
                    <a:cubicBezTo>
                      <a:pt x="36" y="47"/>
                      <a:pt x="31" y="46"/>
                      <a:pt x="24" y="41"/>
                    </a:cubicBezTo>
                    <a:cubicBezTo>
                      <a:pt x="23" y="42"/>
                      <a:pt x="21" y="43"/>
                      <a:pt x="21" y="45"/>
                    </a:cubicBezTo>
                    <a:cubicBezTo>
                      <a:pt x="15" y="45"/>
                      <a:pt x="8" y="40"/>
                      <a:pt x="8" y="48"/>
                    </a:cubicBezTo>
                    <a:cubicBezTo>
                      <a:pt x="8" y="52"/>
                      <a:pt x="14" y="52"/>
                      <a:pt x="16" y="54"/>
                    </a:cubicBezTo>
                    <a:cubicBezTo>
                      <a:pt x="12" y="59"/>
                      <a:pt x="9" y="57"/>
                      <a:pt x="5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8"/>
                      <a:pt x="3" y="51"/>
                      <a:pt x="3" y="51"/>
                    </a:cubicBezTo>
                    <a:cubicBezTo>
                      <a:pt x="3" y="49"/>
                      <a:pt x="0" y="48"/>
                      <a:pt x="0" y="46"/>
                    </a:cubicBezTo>
                    <a:cubicBezTo>
                      <a:pt x="0" y="41"/>
                      <a:pt x="8" y="38"/>
                      <a:pt x="8" y="3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2" y="34"/>
                    </a:cubicBezTo>
                    <a:lnTo>
                      <a:pt x="11" y="33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80" name="Freeform 141">
                <a:extLst>
                  <a:ext uri="{FF2B5EF4-FFF2-40B4-BE49-F238E27FC236}">
                    <a16:creationId xmlns:a16="http://schemas.microsoft.com/office/drawing/2014/main" id="{FCB6147C-6B06-4653-B396-99992666E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6725" y="2073275"/>
                <a:ext cx="15875" cy="1428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2"/>
                  </a:cxn>
                  <a:cxn ang="0">
                    <a:pos x="1" y="11"/>
                  </a:cxn>
                  <a:cxn ang="0">
                    <a:pos x="1" y="7"/>
                  </a:cxn>
                  <a:cxn ang="0">
                    <a:pos x="11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1">
                    <a:moveTo>
                      <a:pt x="10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0" y="4"/>
                      <a:pt x="5" y="11"/>
                      <a:pt x="1" y="11"/>
                    </a:cubicBezTo>
                    <a:cubicBezTo>
                      <a:pt x="0" y="11"/>
                      <a:pt x="0" y="8"/>
                      <a:pt x="1" y="7"/>
                    </a:cubicBezTo>
                    <a:cubicBezTo>
                      <a:pt x="3" y="4"/>
                      <a:pt x="8" y="0"/>
                      <a:pt x="1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81" name="Freeform 142">
                <a:extLst>
                  <a:ext uri="{FF2B5EF4-FFF2-40B4-BE49-F238E27FC236}">
                    <a16:creationId xmlns:a16="http://schemas.microsoft.com/office/drawing/2014/main" id="{18B37368-71F4-431B-B39D-C579E510A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8475" y="2052638"/>
                <a:ext cx="22225" cy="15875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10" y="0"/>
                  </a:cxn>
                  <a:cxn ang="0">
                    <a:pos x="17" y="0"/>
                  </a:cxn>
                  <a:cxn ang="0">
                    <a:pos x="17" y="3"/>
                  </a:cxn>
                </a:cxnLst>
                <a:rect l="0" t="0" r="r" b="b"/>
                <a:pathLst>
                  <a:path w="17" h="12">
                    <a:moveTo>
                      <a:pt x="17" y="3"/>
                    </a:moveTo>
                    <a:cubicBezTo>
                      <a:pt x="7" y="3"/>
                      <a:pt x="7" y="12"/>
                      <a:pt x="1" y="12"/>
                    </a:cubicBezTo>
                    <a:cubicBezTo>
                      <a:pt x="0" y="12"/>
                      <a:pt x="1" y="10"/>
                      <a:pt x="1" y="10"/>
                    </a:cubicBezTo>
                    <a:cubicBezTo>
                      <a:pt x="1" y="10"/>
                      <a:pt x="5" y="0"/>
                      <a:pt x="10" y="0"/>
                    </a:cubicBezTo>
                    <a:cubicBezTo>
                      <a:pt x="13" y="0"/>
                      <a:pt x="15" y="0"/>
                      <a:pt x="17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82" name="Freeform 143">
                <a:extLst>
                  <a:ext uri="{FF2B5EF4-FFF2-40B4-BE49-F238E27FC236}">
                    <a16:creationId xmlns:a16="http://schemas.microsoft.com/office/drawing/2014/main" id="{88B17368-2D8C-41A5-AC8F-082C8BA6D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8163" y="2035175"/>
                <a:ext cx="12700" cy="11113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2" y="3"/>
                  </a:cxn>
                  <a:cxn ang="0">
                    <a:pos x="9" y="0"/>
                  </a:cxn>
                  <a:cxn ang="0">
                    <a:pos x="1" y="9"/>
                  </a:cxn>
                  <a:cxn ang="0">
                    <a:pos x="1" y="6"/>
                  </a:cxn>
                </a:cxnLst>
                <a:rect l="0" t="0" r="r" b="b"/>
                <a:pathLst>
                  <a:path w="9" h="9">
                    <a:moveTo>
                      <a:pt x="1" y="6"/>
                    </a:moveTo>
                    <a:cubicBezTo>
                      <a:pt x="3" y="6"/>
                      <a:pt x="1" y="4"/>
                      <a:pt x="2" y="3"/>
                    </a:cubicBezTo>
                    <a:cubicBezTo>
                      <a:pt x="3" y="0"/>
                      <a:pt x="8" y="0"/>
                      <a:pt x="9" y="0"/>
                    </a:cubicBezTo>
                    <a:cubicBezTo>
                      <a:pt x="8" y="3"/>
                      <a:pt x="5" y="9"/>
                      <a:pt x="1" y="9"/>
                    </a:cubicBezTo>
                    <a:cubicBezTo>
                      <a:pt x="0" y="9"/>
                      <a:pt x="0" y="6"/>
                      <a:pt x="1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83" name="Freeform 144">
                <a:extLst>
                  <a:ext uri="{FF2B5EF4-FFF2-40B4-BE49-F238E27FC236}">
                    <a16:creationId xmlns:a16="http://schemas.microsoft.com/office/drawing/2014/main" id="{C5E42ED2-061C-4934-8D0A-3E817EDAB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3225" y="1855788"/>
                <a:ext cx="47625" cy="184150"/>
              </a:xfrm>
              <a:custGeom>
                <a:avLst/>
                <a:gdLst/>
                <a:ahLst/>
                <a:cxnLst>
                  <a:cxn ang="0">
                    <a:pos x="26" y="84"/>
                  </a:cxn>
                  <a:cxn ang="0">
                    <a:pos x="13" y="109"/>
                  </a:cxn>
                  <a:cxn ang="0">
                    <a:pos x="26" y="132"/>
                  </a:cxn>
                  <a:cxn ang="0">
                    <a:pos x="25" y="132"/>
                  </a:cxn>
                  <a:cxn ang="0">
                    <a:pos x="20" y="128"/>
                  </a:cxn>
                  <a:cxn ang="0">
                    <a:pos x="16" y="128"/>
                  </a:cxn>
                  <a:cxn ang="0">
                    <a:pos x="5" y="138"/>
                  </a:cxn>
                  <a:cxn ang="0">
                    <a:pos x="5" y="125"/>
                  </a:cxn>
                  <a:cxn ang="0">
                    <a:pos x="7" y="105"/>
                  </a:cxn>
                  <a:cxn ang="0">
                    <a:pos x="4" y="93"/>
                  </a:cxn>
                  <a:cxn ang="0">
                    <a:pos x="7" y="79"/>
                  </a:cxn>
                  <a:cxn ang="0">
                    <a:pos x="7" y="53"/>
                  </a:cxn>
                  <a:cxn ang="0">
                    <a:pos x="0" y="37"/>
                  </a:cxn>
                  <a:cxn ang="0">
                    <a:pos x="9" y="15"/>
                  </a:cxn>
                  <a:cxn ang="0">
                    <a:pos x="11" y="9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9" y="20"/>
                  </a:cxn>
                  <a:cxn ang="0">
                    <a:pos x="21" y="37"/>
                  </a:cxn>
                  <a:cxn ang="0">
                    <a:pos x="21" y="47"/>
                  </a:cxn>
                  <a:cxn ang="0">
                    <a:pos x="24" y="59"/>
                  </a:cxn>
                  <a:cxn ang="0">
                    <a:pos x="36" y="90"/>
                  </a:cxn>
                  <a:cxn ang="0">
                    <a:pos x="26" y="84"/>
                  </a:cxn>
                </a:cxnLst>
                <a:rect l="0" t="0" r="r" b="b"/>
                <a:pathLst>
                  <a:path w="36" h="138">
                    <a:moveTo>
                      <a:pt x="26" y="84"/>
                    </a:moveTo>
                    <a:cubicBezTo>
                      <a:pt x="15" y="84"/>
                      <a:pt x="13" y="98"/>
                      <a:pt x="13" y="109"/>
                    </a:cubicBezTo>
                    <a:cubicBezTo>
                      <a:pt x="13" y="120"/>
                      <a:pt x="22" y="124"/>
                      <a:pt x="26" y="132"/>
                    </a:cubicBezTo>
                    <a:cubicBezTo>
                      <a:pt x="26" y="132"/>
                      <a:pt x="25" y="132"/>
                      <a:pt x="25" y="132"/>
                    </a:cubicBezTo>
                    <a:cubicBezTo>
                      <a:pt x="23" y="133"/>
                      <a:pt x="21" y="130"/>
                      <a:pt x="20" y="128"/>
                    </a:cubicBezTo>
                    <a:cubicBezTo>
                      <a:pt x="19" y="128"/>
                      <a:pt x="17" y="128"/>
                      <a:pt x="16" y="128"/>
                    </a:cubicBezTo>
                    <a:cubicBezTo>
                      <a:pt x="11" y="128"/>
                      <a:pt x="11" y="138"/>
                      <a:pt x="5" y="138"/>
                    </a:cubicBezTo>
                    <a:cubicBezTo>
                      <a:pt x="4" y="138"/>
                      <a:pt x="5" y="127"/>
                      <a:pt x="5" y="125"/>
                    </a:cubicBezTo>
                    <a:cubicBezTo>
                      <a:pt x="5" y="117"/>
                      <a:pt x="7" y="112"/>
                      <a:pt x="7" y="105"/>
                    </a:cubicBezTo>
                    <a:cubicBezTo>
                      <a:pt x="7" y="99"/>
                      <a:pt x="4" y="98"/>
                      <a:pt x="4" y="93"/>
                    </a:cubicBezTo>
                    <a:cubicBezTo>
                      <a:pt x="4" y="86"/>
                      <a:pt x="7" y="84"/>
                      <a:pt x="7" y="79"/>
                    </a:cubicBezTo>
                    <a:cubicBezTo>
                      <a:pt x="7" y="68"/>
                      <a:pt x="7" y="64"/>
                      <a:pt x="7" y="53"/>
                    </a:cubicBezTo>
                    <a:cubicBezTo>
                      <a:pt x="7" y="46"/>
                      <a:pt x="0" y="44"/>
                      <a:pt x="0" y="37"/>
                    </a:cubicBezTo>
                    <a:cubicBezTo>
                      <a:pt x="0" y="28"/>
                      <a:pt x="3" y="16"/>
                      <a:pt x="9" y="15"/>
                    </a:cubicBezTo>
                    <a:cubicBezTo>
                      <a:pt x="9" y="12"/>
                      <a:pt x="11" y="11"/>
                      <a:pt x="11" y="9"/>
                    </a:cubicBezTo>
                    <a:cubicBezTo>
                      <a:pt x="11" y="4"/>
                      <a:pt x="11" y="3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8"/>
                      <a:pt x="18" y="14"/>
                      <a:pt x="19" y="20"/>
                    </a:cubicBezTo>
                    <a:cubicBezTo>
                      <a:pt x="21" y="26"/>
                      <a:pt x="18" y="30"/>
                      <a:pt x="21" y="3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52"/>
                      <a:pt x="23" y="57"/>
                      <a:pt x="24" y="59"/>
                    </a:cubicBezTo>
                    <a:cubicBezTo>
                      <a:pt x="27" y="70"/>
                      <a:pt x="33" y="79"/>
                      <a:pt x="36" y="90"/>
                    </a:cubicBezTo>
                    <a:cubicBezTo>
                      <a:pt x="34" y="86"/>
                      <a:pt x="30" y="84"/>
                      <a:pt x="26" y="8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84" name="Freeform 145">
                <a:extLst>
                  <a:ext uri="{FF2B5EF4-FFF2-40B4-BE49-F238E27FC236}">
                    <a16:creationId xmlns:a16="http://schemas.microsoft.com/office/drawing/2014/main" id="{38E3540A-01C8-4003-B441-F09A68DD28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1925" y="1219200"/>
                <a:ext cx="292100" cy="214313"/>
              </a:xfrm>
              <a:custGeom>
                <a:avLst/>
                <a:gdLst/>
                <a:ahLst/>
                <a:cxnLst>
                  <a:cxn ang="0">
                    <a:pos x="76" y="161"/>
                  </a:cxn>
                  <a:cxn ang="0">
                    <a:pos x="50" y="131"/>
                  </a:cxn>
                  <a:cxn ang="0">
                    <a:pos x="103" y="67"/>
                  </a:cxn>
                  <a:cxn ang="0">
                    <a:pos x="125" y="55"/>
                  </a:cxn>
                  <a:cxn ang="0">
                    <a:pos x="134" y="45"/>
                  </a:cxn>
                  <a:cxn ang="0">
                    <a:pos x="175" y="34"/>
                  </a:cxn>
                  <a:cxn ang="0">
                    <a:pos x="220" y="11"/>
                  </a:cxn>
                  <a:cxn ang="0">
                    <a:pos x="203" y="0"/>
                  </a:cxn>
                  <a:cxn ang="0">
                    <a:pos x="136" y="25"/>
                  </a:cxn>
                  <a:cxn ang="0">
                    <a:pos x="123" y="19"/>
                  </a:cxn>
                  <a:cxn ang="0">
                    <a:pos x="109" y="25"/>
                  </a:cxn>
                  <a:cxn ang="0">
                    <a:pos x="69" y="46"/>
                  </a:cxn>
                  <a:cxn ang="0">
                    <a:pos x="52" y="49"/>
                  </a:cxn>
                  <a:cxn ang="0">
                    <a:pos x="47" y="53"/>
                  </a:cxn>
                  <a:cxn ang="0">
                    <a:pos x="50" y="61"/>
                  </a:cxn>
                  <a:cxn ang="0">
                    <a:pos x="27" y="88"/>
                  </a:cxn>
                  <a:cxn ang="0">
                    <a:pos x="34" y="98"/>
                  </a:cxn>
                  <a:cxn ang="0">
                    <a:pos x="13" y="110"/>
                  </a:cxn>
                  <a:cxn ang="0">
                    <a:pos x="13" y="117"/>
                  </a:cxn>
                  <a:cxn ang="0">
                    <a:pos x="0" y="134"/>
                  </a:cxn>
                  <a:cxn ang="0">
                    <a:pos x="8" y="143"/>
                  </a:cxn>
                  <a:cxn ang="0">
                    <a:pos x="21" y="143"/>
                  </a:cxn>
                  <a:cxn ang="0">
                    <a:pos x="27" y="158"/>
                  </a:cxn>
                  <a:cxn ang="0">
                    <a:pos x="39" y="158"/>
                  </a:cxn>
                  <a:cxn ang="0">
                    <a:pos x="42" y="161"/>
                  </a:cxn>
                  <a:cxn ang="0">
                    <a:pos x="76" y="161"/>
                  </a:cxn>
                  <a:cxn ang="0">
                    <a:pos x="72" y="156"/>
                  </a:cxn>
                  <a:cxn ang="0">
                    <a:pos x="76" y="161"/>
                  </a:cxn>
                </a:cxnLst>
                <a:rect l="0" t="0" r="r" b="b"/>
                <a:pathLst>
                  <a:path w="220" h="161">
                    <a:moveTo>
                      <a:pt x="76" y="161"/>
                    </a:moveTo>
                    <a:cubicBezTo>
                      <a:pt x="66" y="151"/>
                      <a:pt x="50" y="147"/>
                      <a:pt x="50" y="131"/>
                    </a:cubicBezTo>
                    <a:cubicBezTo>
                      <a:pt x="50" y="102"/>
                      <a:pt x="81" y="73"/>
                      <a:pt x="103" y="67"/>
                    </a:cubicBezTo>
                    <a:cubicBezTo>
                      <a:pt x="111" y="64"/>
                      <a:pt x="113" y="55"/>
                      <a:pt x="125" y="55"/>
                    </a:cubicBezTo>
                    <a:cubicBezTo>
                      <a:pt x="130" y="55"/>
                      <a:pt x="132" y="46"/>
                      <a:pt x="134" y="45"/>
                    </a:cubicBezTo>
                    <a:cubicBezTo>
                      <a:pt x="149" y="38"/>
                      <a:pt x="160" y="41"/>
                      <a:pt x="175" y="34"/>
                    </a:cubicBezTo>
                    <a:cubicBezTo>
                      <a:pt x="186" y="28"/>
                      <a:pt x="220" y="26"/>
                      <a:pt x="220" y="11"/>
                    </a:cubicBezTo>
                    <a:cubicBezTo>
                      <a:pt x="220" y="6"/>
                      <a:pt x="208" y="0"/>
                      <a:pt x="203" y="0"/>
                    </a:cubicBezTo>
                    <a:cubicBezTo>
                      <a:pt x="181" y="0"/>
                      <a:pt x="160" y="25"/>
                      <a:pt x="136" y="25"/>
                    </a:cubicBezTo>
                    <a:cubicBezTo>
                      <a:pt x="131" y="25"/>
                      <a:pt x="128" y="19"/>
                      <a:pt x="123" y="19"/>
                    </a:cubicBezTo>
                    <a:cubicBezTo>
                      <a:pt x="115" y="19"/>
                      <a:pt x="115" y="25"/>
                      <a:pt x="109" y="25"/>
                    </a:cubicBezTo>
                    <a:cubicBezTo>
                      <a:pt x="93" y="25"/>
                      <a:pt x="80" y="46"/>
                      <a:pt x="69" y="46"/>
                    </a:cubicBezTo>
                    <a:cubicBezTo>
                      <a:pt x="63" y="46"/>
                      <a:pt x="58" y="49"/>
                      <a:pt x="52" y="49"/>
                    </a:cubicBezTo>
                    <a:cubicBezTo>
                      <a:pt x="49" y="49"/>
                      <a:pt x="47" y="52"/>
                      <a:pt x="47" y="53"/>
                    </a:cubicBezTo>
                    <a:cubicBezTo>
                      <a:pt x="47" y="56"/>
                      <a:pt x="50" y="58"/>
                      <a:pt x="50" y="61"/>
                    </a:cubicBezTo>
                    <a:cubicBezTo>
                      <a:pt x="50" y="74"/>
                      <a:pt x="27" y="80"/>
                      <a:pt x="27" y="88"/>
                    </a:cubicBezTo>
                    <a:cubicBezTo>
                      <a:pt x="27" y="91"/>
                      <a:pt x="34" y="92"/>
                      <a:pt x="34" y="98"/>
                    </a:cubicBezTo>
                    <a:cubicBezTo>
                      <a:pt x="27" y="99"/>
                      <a:pt x="13" y="102"/>
                      <a:pt x="13" y="110"/>
                    </a:cubicBezTo>
                    <a:cubicBezTo>
                      <a:pt x="13" y="115"/>
                      <a:pt x="13" y="117"/>
                      <a:pt x="13" y="117"/>
                    </a:cubicBezTo>
                    <a:cubicBezTo>
                      <a:pt x="13" y="124"/>
                      <a:pt x="0" y="124"/>
                      <a:pt x="0" y="134"/>
                    </a:cubicBezTo>
                    <a:cubicBezTo>
                      <a:pt x="0" y="139"/>
                      <a:pt x="8" y="143"/>
                      <a:pt x="8" y="143"/>
                    </a:cubicBezTo>
                    <a:cubicBezTo>
                      <a:pt x="8" y="143"/>
                      <a:pt x="20" y="143"/>
                      <a:pt x="21" y="143"/>
                    </a:cubicBezTo>
                    <a:cubicBezTo>
                      <a:pt x="28" y="145"/>
                      <a:pt x="24" y="152"/>
                      <a:pt x="27" y="158"/>
                    </a:cubicBezTo>
                    <a:cubicBezTo>
                      <a:pt x="28" y="161"/>
                      <a:pt x="35" y="158"/>
                      <a:pt x="39" y="158"/>
                    </a:cubicBezTo>
                    <a:cubicBezTo>
                      <a:pt x="40" y="158"/>
                      <a:pt x="41" y="161"/>
                      <a:pt x="42" y="161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5" y="159"/>
                      <a:pt x="73" y="157"/>
                      <a:pt x="72" y="156"/>
                    </a:cubicBezTo>
                    <a:lnTo>
                      <a:pt x="76" y="161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85" name="Freeform 146">
                <a:extLst>
                  <a:ext uri="{FF2B5EF4-FFF2-40B4-BE49-F238E27FC236}">
                    <a16:creationId xmlns:a16="http://schemas.microsoft.com/office/drawing/2014/main" id="{0DBB6449-DF2C-460C-B849-DF2E3B43BB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3288" y="1196975"/>
                <a:ext cx="2847975" cy="1058863"/>
              </a:xfrm>
              <a:custGeom>
                <a:avLst/>
                <a:gdLst/>
                <a:ahLst/>
                <a:cxnLst>
                  <a:cxn ang="0">
                    <a:pos x="1515" y="585"/>
                  </a:cxn>
                  <a:cxn ang="0">
                    <a:pos x="1460" y="485"/>
                  </a:cxn>
                  <a:cxn ang="0">
                    <a:pos x="1665" y="408"/>
                  </a:cxn>
                  <a:cxn ang="0">
                    <a:pos x="1804" y="346"/>
                  </a:cxn>
                  <a:cxn ang="0">
                    <a:pos x="1709" y="465"/>
                  </a:cxn>
                  <a:cxn ang="0">
                    <a:pos x="1793" y="452"/>
                  </a:cxn>
                  <a:cxn ang="0">
                    <a:pos x="1989" y="313"/>
                  </a:cxn>
                  <a:cxn ang="0">
                    <a:pos x="2112" y="287"/>
                  </a:cxn>
                  <a:cxn ang="0">
                    <a:pos x="1892" y="194"/>
                  </a:cxn>
                  <a:cxn ang="0">
                    <a:pos x="1660" y="159"/>
                  </a:cxn>
                  <a:cxn ang="0">
                    <a:pos x="1435" y="157"/>
                  </a:cxn>
                  <a:cxn ang="0">
                    <a:pos x="1314" y="97"/>
                  </a:cxn>
                  <a:cxn ang="0">
                    <a:pos x="1102" y="104"/>
                  </a:cxn>
                  <a:cxn ang="0">
                    <a:pos x="1016" y="27"/>
                  </a:cxn>
                  <a:cxn ang="0">
                    <a:pos x="758" y="117"/>
                  </a:cxn>
                  <a:cxn ang="0">
                    <a:pos x="668" y="148"/>
                  </a:cxn>
                  <a:cxn ang="0">
                    <a:pos x="644" y="121"/>
                  </a:cxn>
                  <a:cxn ang="0">
                    <a:pos x="511" y="207"/>
                  </a:cxn>
                  <a:cxn ang="0">
                    <a:pos x="322" y="247"/>
                  </a:cxn>
                  <a:cxn ang="0">
                    <a:pos x="214" y="296"/>
                  </a:cxn>
                  <a:cxn ang="0">
                    <a:pos x="229" y="227"/>
                  </a:cxn>
                  <a:cxn ang="0">
                    <a:pos x="127" y="236"/>
                  </a:cxn>
                  <a:cxn ang="0">
                    <a:pos x="136" y="312"/>
                  </a:cxn>
                  <a:cxn ang="0">
                    <a:pos x="117" y="395"/>
                  </a:cxn>
                  <a:cxn ang="0">
                    <a:pos x="50" y="446"/>
                  </a:cxn>
                  <a:cxn ang="0">
                    <a:pos x="16" y="495"/>
                  </a:cxn>
                  <a:cxn ang="0">
                    <a:pos x="54" y="558"/>
                  </a:cxn>
                  <a:cxn ang="0">
                    <a:pos x="88" y="597"/>
                  </a:cxn>
                  <a:cxn ang="0">
                    <a:pos x="112" y="644"/>
                  </a:cxn>
                  <a:cxn ang="0">
                    <a:pos x="208" y="647"/>
                  </a:cxn>
                  <a:cxn ang="0">
                    <a:pos x="225" y="626"/>
                  </a:cxn>
                  <a:cxn ang="0">
                    <a:pos x="284" y="701"/>
                  </a:cxn>
                  <a:cxn ang="0">
                    <a:pos x="350" y="732"/>
                  </a:cxn>
                  <a:cxn ang="0">
                    <a:pos x="366" y="742"/>
                  </a:cxn>
                  <a:cxn ang="0">
                    <a:pos x="349" y="634"/>
                  </a:cxn>
                  <a:cxn ang="0">
                    <a:pos x="412" y="645"/>
                  </a:cxn>
                  <a:cxn ang="0">
                    <a:pos x="427" y="700"/>
                  </a:cxn>
                  <a:cxn ang="0">
                    <a:pos x="428" y="746"/>
                  </a:cxn>
                  <a:cxn ang="0">
                    <a:pos x="447" y="755"/>
                  </a:cxn>
                  <a:cxn ang="0">
                    <a:pos x="522" y="777"/>
                  </a:cxn>
                  <a:cxn ang="0">
                    <a:pos x="559" y="781"/>
                  </a:cxn>
                  <a:cxn ang="0">
                    <a:pos x="608" y="770"/>
                  </a:cxn>
                  <a:cxn ang="0">
                    <a:pos x="654" y="772"/>
                  </a:cxn>
                  <a:cxn ang="0">
                    <a:pos x="677" y="748"/>
                  </a:cxn>
                  <a:cxn ang="0">
                    <a:pos x="829" y="593"/>
                  </a:cxn>
                  <a:cxn ang="0">
                    <a:pos x="994" y="534"/>
                  </a:cxn>
                  <a:cxn ang="0">
                    <a:pos x="1224" y="569"/>
                  </a:cxn>
                  <a:cxn ang="0">
                    <a:pos x="1411" y="607"/>
                  </a:cxn>
                  <a:cxn ang="0">
                    <a:pos x="1400" y="655"/>
                  </a:cxn>
                </a:cxnLst>
                <a:rect l="0" t="0" r="r" b="b"/>
                <a:pathLst>
                  <a:path w="2139" h="795">
                    <a:moveTo>
                      <a:pt x="1398" y="684"/>
                    </a:moveTo>
                    <a:cubicBezTo>
                      <a:pt x="1398" y="684"/>
                      <a:pt x="1415" y="688"/>
                      <a:pt x="1429" y="688"/>
                    </a:cubicBezTo>
                    <a:cubicBezTo>
                      <a:pt x="1454" y="688"/>
                      <a:pt x="1478" y="635"/>
                      <a:pt x="1495" y="618"/>
                    </a:cubicBezTo>
                    <a:cubicBezTo>
                      <a:pt x="1502" y="610"/>
                      <a:pt x="1512" y="596"/>
                      <a:pt x="1515" y="585"/>
                    </a:cubicBezTo>
                    <a:cubicBezTo>
                      <a:pt x="1518" y="572"/>
                      <a:pt x="1513" y="564"/>
                      <a:pt x="1520" y="551"/>
                    </a:cubicBezTo>
                    <a:cubicBezTo>
                      <a:pt x="1522" y="547"/>
                      <a:pt x="1527" y="537"/>
                      <a:pt x="1527" y="527"/>
                    </a:cubicBezTo>
                    <a:cubicBezTo>
                      <a:pt x="1527" y="515"/>
                      <a:pt x="1508" y="492"/>
                      <a:pt x="1499" y="499"/>
                    </a:cubicBezTo>
                    <a:cubicBezTo>
                      <a:pt x="1473" y="518"/>
                      <a:pt x="1460" y="488"/>
                      <a:pt x="1460" y="485"/>
                    </a:cubicBezTo>
                    <a:cubicBezTo>
                      <a:pt x="1460" y="473"/>
                      <a:pt x="1483" y="459"/>
                      <a:pt x="1493" y="450"/>
                    </a:cubicBezTo>
                    <a:cubicBezTo>
                      <a:pt x="1506" y="436"/>
                      <a:pt x="1524" y="413"/>
                      <a:pt x="1543" y="408"/>
                    </a:cubicBezTo>
                    <a:cubicBezTo>
                      <a:pt x="1560" y="404"/>
                      <a:pt x="1613" y="399"/>
                      <a:pt x="1627" y="399"/>
                    </a:cubicBezTo>
                    <a:cubicBezTo>
                      <a:pt x="1645" y="399"/>
                      <a:pt x="1654" y="408"/>
                      <a:pt x="1665" y="408"/>
                    </a:cubicBezTo>
                    <a:cubicBezTo>
                      <a:pt x="1671" y="408"/>
                      <a:pt x="1675" y="408"/>
                      <a:pt x="1689" y="408"/>
                    </a:cubicBezTo>
                    <a:cubicBezTo>
                      <a:pt x="1696" y="379"/>
                      <a:pt x="1709" y="362"/>
                      <a:pt x="1740" y="362"/>
                    </a:cubicBezTo>
                    <a:cubicBezTo>
                      <a:pt x="1748" y="362"/>
                      <a:pt x="1751" y="360"/>
                      <a:pt x="1766" y="362"/>
                    </a:cubicBezTo>
                    <a:cubicBezTo>
                      <a:pt x="1759" y="368"/>
                      <a:pt x="1756" y="406"/>
                      <a:pt x="1804" y="346"/>
                    </a:cubicBezTo>
                    <a:cubicBezTo>
                      <a:pt x="1809" y="346"/>
                      <a:pt x="1832" y="355"/>
                      <a:pt x="1797" y="377"/>
                    </a:cubicBezTo>
                    <a:cubicBezTo>
                      <a:pt x="1785" y="385"/>
                      <a:pt x="1774" y="381"/>
                      <a:pt x="1766" y="393"/>
                    </a:cubicBezTo>
                    <a:cubicBezTo>
                      <a:pt x="1757" y="406"/>
                      <a:pt x="1749" y="423"/>
                      <a:pt x="1735" y="430"/>
                    </a:cubicBezTo>
                    <a:cubicBezTo>
                      <a:pt x="1724" y="436"/>
                      <a:pt x="1709" y="447"/>
                      <a:pt x="1709" y="465"/>
                    </a:cubicBezTo>
                    <a:cubicBezTo>
                      <a:pt x="1709" y="482"/>
                      <a:pt x="1714" y="535"/>
                      <a:pt x="1726" y="545"/>
                    </a:cubicBezTo>
                    <a:cubicBezTo>
                      <a:pt x="1735" y="532"/>
                      <a:pt x="1741" y="507"/>
                      <a:pt x="1760" y="503"/>
                    </a:cubicBezTo>
                    <a:cubicBezTo>
                      <a:pt x="1757" y="491"/>
                      <a:pt x="1777" y="488"/>
                      <a:pt x="1777" y="479"/>
                    </a:cubicBezTo>
                    <a:cubicBezTo>
                      <a:pt x="1777" y="464"/>
                      <a:pt x="1793" y="460"/>
                      <a:pt x="1793" y="452"/>
                    </a:cubicBezTo>
                    <a:cubicBezTo>
                      <a:pt x="1793" y="447"/>
                      <a:pt x="1788" y="442"/>
                      <a:pt x="1793" y="432"/>
                    </a:cubicBezTo>
                    <a:cubicBezTo>
                      <a:pt x="1828" y="356"/>
                      <a:pt x="1861" y="397"/>
                      <a:pt x="1874" y="397"/>
                    </a:cubicBezTo>
                    <a:cubicBezTo>
                      <a:pt x="1914" y="397"/>
                      <a:pt x="1941" y="347"/>
                      <a:pt x="1976" y="346"/>
                    </a:cubicBezTo>
                    <a:cubicBezTo>
                      <a:pt x="2041" y="345"/>
                      <a:pt x="1989" y="320"/>
                      <a:pt x="1989" y="313"/>
                    </a:cubicBezTo>
                    <a:cubicBezTo>
                      <a:pt x="1989" y="294"/>
                      <a:pt x="2015" y="297"/>
                      <a:pt x="2020" y="287"/>
                    </a:cubicBezTo>
                    <a:cubicBezTo>
                      <a:pt x="2022" y="282"/>
                      <a:pt x="2018" y="271"/>
                      <a:pt x="2026" y="271"/>
                    </a:cubicBezTo>
                    <a:cubicBezTo>
                      <a:pt x="2054" y="271"/>
                      <a:pt x="2077" y="309"/>
                      <a:pt x="2097" y="309"/>
                    </a:cubicBezTo>
                    <a:cubicBezTo>
                      <a:pt x="2106" y="309"/>
                      <a:pt x="2108" y="293"/>
                      <a:pt x="2112" y="287"/>
                    </a:cubicBezTo>
                    <a:cubicBezTo>
                      <a:pt x="2120" y="278"/>
                      <a:pt x="2127" y="279"/>
                      <a:pt x="2139" y="275"/>
                    </a:cubicBezTo>
                    <a:cubicBezTo>
                      <a:pt x="2123" y="254"/>
                      <a:pt x="2071" y="242"/>
                      <a:pt x="2046" y="227"/>
                    </a:cubicBezTo>
                    <a:cubicBezTo>
                      <a:pt x="2011" y="207"/>
                      <a:pt x="1965" y="185"/>
                      <a:pt x="1914" y="185"/>
                    </a:cubicBezTo>
                    <a:cubicBezTo>
                      <a:pt x="1900" y="185"/>
                      <a:pt x="1890" y="188"/>
                      <a:pt x="1892" y="194"/>
                    </a:cubicBezTo>
                    <a:cubicBezTo>
                      <a:pt x="1906" y="237"/>
                      <a:pt x="1872" y="194"/>
                      <a:pt x="1863" y="194"/>
                    </a:cubicBezTo>
                    <a:cubicBezTo>
                      <a:pt x="1762" y="192"/>
                      <a:pt x="1762" y="192"/>
                      <a:pt x="1762" y="192"/>
                    </a:cubicBezTo>
                    <a:cubicBezTo>
                      <a:pt x="1756" y="169"/>
                      <a:pt x="1741" y="161"/>
                      <a:pt x="1711" y="161"/>
                    </a:cubicBezTo>
                    <a:cubicBezTo>
                      <a:pt x="1695" y="161"/>
                      <a:pt x="1670" y="167"/>
                      <a:pt x="1660" y="159"/>
                    </a:cubicBezTo>
                    <a:cubicBezTo>
                      <a:pt x="1652" y="151"/>
                      <a:pt x="1651" y="141"/>
                      <a:pt x="1638" y="137"/>
                    </a:cubicBezTo>
                    <a:cubicBezTo>
                      <a:pt x="1611" y="128"/>
                      <a:pt x="1582" y="121"/>
                      <a:pt x="1548" y="121"/>
                    </a:cubicBezTo>
                    <a:cubicBezTo>
                      <a:pt x="1513" y="121"/>
                      <a:pt x="1509" y="140"/>
                      <a:pt x="1506" y="157"/>
                    </a:cubicBezTo>
                    <a:cubicBezTo>
                      <a:pt x="1473" y="157"/>
                      <a:pt x="1457" y="157"/>
                      <a:pt x="1435" y="157"/>
                    </a:cubicBezTo>
                    <a:cubicBezTo>
                      <a:pt x="1423" y="157"/>
                      <a:pt x="1421" y="147"/>
                      <a:pt x="1407" y="146"/>
                    </a:cubicBezTo>
                    <a:cubicBezTo>
                      <a:pt x="1405" y="152"/>
                      <a:pt x="1403" y="166"/>
                      <a:pt x="1396" y="166"/>
                    </a:cubicBezTo>
                    <a:cubicBezTo>
                      <a:pt x="1377" y="166"/>
                      <a:pt x="1369" y="143"/>
                      <a:pt x="1369" y="130"/>
                    </a:cubicBezTo>
                    <a:cubicBezTo>
                      <a:pt x="1369" y="127"/>
                      <a:pt x="1405" y="105"/>
                      <a:pt x="1314" y="97"/>
                    </a:cubicBezTo>
                    <a:cubicBezTo>
                      <a:pt x="1303" y="96"/>
                      <a:pt x="1296" y="101"/>
                      <a:pt x="1296" y="115"/>
                    </a:cubicBezTo>
                    <a:cubicBezTo>
                      <a:pt x="1248" y="115"/>
                      <a:pt x="1248" y="115"/>
                      <a:pt x="1248" y="115"/>
                    </a:cubicBezTo>
                    <a:cubicBezTo>
                      <a:pt x="1233" y="111"/>
                      <a:pt x="1157" y="102"/>
                      <a:pt x="1147" y="86"/>
                    </a:cubicBezTo>
                    <a:cubicBezTo>
                      <a:pt x="1089" y="133"/>
                      <a:pt x="1102" y="104"/>
                      <a:pt x="1102" y="104"/>
                    </a:cubicBezTo>
                    <a:cubicBezTo>
                      <a:pt x="1116" y="87"/>
                      <a:pt x="1249" y="51"/>
                      <a:pt x="1140" y="24"/>
                    </a:cubicBezTo>
                    <a:cubicBezTo>
                      <a:pt x="1094" y="24"/>
                      <a:pt x="1094" y="24"/>
                      <a:pt x="1094" y="24"/>
                    </a:cubicBezTo>
                    <a:cubicBezTo>
                      <a:pt x="1089" y="12"/>
                      <a:pt x="1079" y="0"/>
                      <a:pt x="1060" y="0"/>
                    </a:cubicBezTo>
                    <a:cubicBezTo>
                      <a:pt x="1038" y="0"/>
                      <a:pt x="1028" y="17"/>
                      <a:pt x="1016" y="27"/>
                    </a:cubicBezTo>
                    <a:cubicBezTo>
                      <a:pt x="1008" y="33"/>
                      <a:pt x="951" y="56"/>
                      <a:pt x="956" y="35"/>
                    </a:cubicBezTo>
                    <a:cubicBezTo>
                      <a:pt x="941" y="40"/>
                      <a:pt x="879" y="44"/>
                      <a:pt x="847" y="73"/>
                    </a:cubicBezTo>
                    <a:cubicBezTo>
                      <a:pt x="840" y="79"/>
                      <a:pt x="838" y="97"/>
                      <a:pt x="828" y="97"/>
                    </a:cubicBezTo>
                    <a:cubicBezTo>
                      <a:pt x="813" y="97"/>
                      <a:pt x="758" y="92"/>
                      <a:pt x="758" y="117"/>
                    </a:cubicBezTo>
                    <a:cubicBezTo>
                      <a:pt x="758" y="122"/>
                      <a:pt x="763" y="128"/>
                      <a:pt x="765" y="135"/>
                    </a:cubicBezTo>
                    <a:cubicBezTo>
                      <a:pt x="755" y="141"/>
                      <a:pt x="752" y="135"/>
                      <a:pt x="721" y="135"/>
                    </a:cubicBezTo>
                    <a:cubicBezTo>
                      <a:pt x="695" y="170"/>
                      <a:pt x="697" y="129"/>
                      <a:pt x="691" y="121"/>
                    </a:cubicBezTo>
                    <a:cubicBezTo>
                      <a:pt x="689" y="136"/>
                      <a:pt x="679" y="142"/>
                      <a:pt x="668" y="148"/>
                    </a:cubicBezTo>
                    <a:cubicBezTo>
                      <a:pt x="671" y="160"/>
                      <a:pt x="690" y="173"/>
                      <a:pt x="677" y="188"/>
                    </a:cubicBezTo>
                    <a:cubicBezTo>
                      <a:pt x="667" y="198"/>
                      <a:pt x="695" y="230"/>
                      <a:pt x="680" y="230"/>
                    </a:cubicBezTo>
                    <a:cubicBezTo>
                      <a:pt x="662" y="230"/>
                      <a:pt x="657" y="164"/>
                      <a:pt x="657" y="150"/>
                    </a:cubicBezTo>
                    <a:cubicBezTo>
                      <a:pt x="657" y="135"/>
                      <a:pt x="681" y="129"/>
                      <a:pt x="644" y="121"/>
                    </a:cubicBezTo>
                    <a:cubicBezTo>
                      <a:pt x="625" y="118"/>
                      <a:pt x="589" y="149"/>
                      <a:pt x="589" y="166"/>
                    </a:cubicBezTo>
                    <a:cubicBezTo>
                      <a:pt x="589" y="186"/>
                      <a:pt x="598" y="199"/>
                      <a:pt x="608" y="210"/>
                    </a:cubicBezTo>
                    <a:cubicBezTo>
                      <a:pt x="633" y="248"/>
                      <a:pt x="574" y="205"/>
                      <a:pt x="552" y="200"/>
                    </a:cubicBezTo>
                    <a:cubicBezTo>
                      <a:pt x="492" y="184"/>
                      <a:pt x="512" y="204"/>
                      <a:pt x="511" y="207"/>
                    </a:cubicBezTo>
                    <a:cubicBezTo>
                      <a:pt x="509" y="241"/>
                      <a:pt x="495" y="214"/>
                      <a:pt x="487" y="214"/>
                    </a:cubicBezTo>
                    <a:cubicBezTo>
                      <a:pt x="473" y="214"/>
                      <a:pt x="445" y="233"/>
                      <a:pt x="425" y="223"/>
                    </a:cubicBezTo>
                    <a:cubicBezTo>
                      <a:pt x="415" y="197"/>
                      <a:pt x="349" y="256"/>
                      <a:pt x="333" y="256"/>
                    </a:cubicBezTo>
                    <a:cubicBezTo>
                      <a:pt x="327" y="256"/>
                      <a:pt x="320" y="252"/>
                      <a:pt x="322" y="247"/>
                    </a:cubicBezTo>
                    <a:cubicBezTo>
                      <a:pt x="329" y="229"/>
                      <a:pt x="319" y="191"/>
                      <a:pt x="300" y="249"/>
                    </a:cubicBezTo>
                    <a:cubicBezTo>
                      <a:pt x="298" y="253"/>
                      <a:pt x="306" y="255"/>
                      <a:pt x="306" y="263"/>
                    </a:cubicBezTo>
                    <a:cubicBezTo>
                      <a:pt x="306" y="278"/>
                      <a:pt x="283" y="267"/>
                      <a:pt x="271" y="271"/>
                    </a:cubicBezTo>
                    <a:cubicBezTo>
                      <a:pt x="259" y="275"/>
                      <a:pt x="265" y="318"/>
                      <a:pt x="214" y="296"/>
                    </a:cubicBezTo>
                    <a:cubicBezTo>
                      <a:pt x="214" y="313"/>
                      <a:pt x="214" y="313"/>
                      <a:pt x="214" y="313"/>
                    </a:cubicBezTo>
                    <a:cubicBezTo>
                      <a:pt x="189" y="311"/>
                      <a:pt x="192" y="284"/>
                      <a:pt x="183" y="271"/>
                    </a:cubicBezTo>
                    <a:cubicBezTo>
                      <a:pt x="202" y="271"/>
                      <a:pt x="212" y="271"/>
                      <a:pt x="230" y="276"/>
                    </a:cubicBezTo>
                    <a:cubicBezTo>
                      <a:pt x="255" y="282"/>
                      <a:pt x="304" y="251"/>
                      <a:pt x="229" y="227"/>
                    </a:cubicBezTo>
                    <a:cubicBezTo>
                      <a:pt x="208" y="220"/>
                      <a:pt x="160" y="196"/>
                      <a:pt x="145" y="196"/>
                    </a:cubicBezTo>
                    <a:cubicBezTo>
                      <a:pt x="144" y="196"/>
                      <a:pt x="144" y="195"/>
                      <a:pt x="133" y="196"/>
                    </a:cubicBezTo>
                    <a:cubicBezTo>
                      <a:pt x="127" y="200"/>
                      <a:pt x="111" y="208"/>
                      <a:pt x="111" y="219"/>
                    </a:cubicBezTo>
                    <a:cubicBezTo>
                      <a:pt x="111" y="227"/>
                      <a:pt x="127" y="226"/>
                      <a:pt x="127" y="236"/>
                    </a:cubicBezTo>
                    <a:cubicBezTo>
                      <a:pt x="127" y="244"/>
                      <a:pt x="119" y="247"/>
                      <a:pt x="119" y="255"/>
                    </a:cubicBezTo>
                    <a:cubicBezTo>
                      <a:pt x="119" y="263"/>
                      <a:pt x="128" y="268"/>
                      <a:pt x="128" y="277"/>
                    </a:cubicBezTo>
                    <a:cubicBezTo>
                      <a:pt x="128" y="282"/>
                      <a:pt x="123" y="285"/>
                      <a:pt x="123" y="290"/>
                    </a:cubicBezTo>
                    <a:cubicBezTo>
                      <a:pt x="123" y="300"/>
                      <a:pt x="136" y="302"/>
                      <a:pt x="136" y="312"/>
                    </a:cubicBezTo>
                    <a:cubicBezTo>
                      <a:pt x="136" y="315"/>
                      <a:pt x="132" y="317"/>
                      <a:pt x="131" y="318"/>
                    </a:cubicBezTo>
                    <a:cubicBezTo>
                      <a:pt x="135" y="325"/>
                      <a:pt x="145" y="327"/>
                      <a:pt x="145" y="336"/>
                    </a:cubicBezTo>
                    <a:cubicBezTo>
                      <a:pt x="145" y="351"/>
                      <a:pt x="115" y="367"/>
                      <a:pt x="106" y="379"/>
                    </a:cubicBezTo>
                    <a:cubicBezTo>
                      <a:pt x="109" y="384"/>
                      <a:pt x="114" y="387"/>
                      <a:pt x="117" y="395"/>
                    </a:cubicBezTo>
                    <a:cubicBezTo>
                      <a:pt x="111" y="398"/>
                      <a:pt x="98" y="405"/>
                      <a:pt x="92" y="405"/>
                    </a:cubicBezTo>
                    <a:cubicBezTo>
                      <a:pt x="85" y="405"/>
                      <a:pt x="80" y="402"/>
                      <a:pt x="70" y="402"/>
                    </a:cubicBezTo>
                    <a:cubicBezTo>
                      <a:pt x="61" y="402"/>
                      <a:pt x="38" y="410"/>
                      <a:pt x="45" y="417"/>
                    </a:cubicBezTo>
                    <a:cubicBezTo>
                      <a:pt x="67" y="438"/>
                      <a:pt x="56" y="446"/>
                      <a:pt x="50" y="446"/>
                    </a:cubicBezTo>
                    <a:cubicBezTo>
                      <a:pt x="42" y="446"/>
                      <a:pt x="40" y="435"/>
                      <a:pt x="33" y="435"/>
                    </a:cubicBezTo>
                    <a:cubicBezTo>
                      <a:pt x="25" y="435"/>
                      <a:pt x="15" y="455"/>
                      <a:pt x="15" y="465"/>
                    </a:cubicBezTo>
                    <a:cubicBezTo>
                      <a:pt x="15" y="483"/>
                      <a:pt x="1" y="480"/>
                      <a:pt x="0" y="496"/>
                    </a:cubicBezTo>
                    <a:cubicBezTo>
                      <a:pt x="6" y="495"/>
                      <a:pt x="11" y="495"/>
                      <a:pt x="16" y="495"/>
                    </a:cubicBezTo>
                    <a:cubicBezTo>
                      <a:pt x="24" y="495"/>
                      <a:pt x="30" y="494"/>
                      <a:pt x="39" y="494"/>
                    </a:cubicBezTo>
                    <a:cubicBezTo>
                      <a:pt x="48" y="494"/>
                      <a:pt x="52" y="510"/>
                      <a:pt x="52" y="520"/>
                    </a:cubicBezTo>
                    <a:cubicBezTo>
                      <a:pt x="52" y="526"/>
                      <a:pt x="46" y="529"/>
                      <a:pt x="46" y="535"/>
                    </a:cubicBezTo>
                    <a:cubicBezTo>
                      <a:pt x="46" y="544"/>
                      <a:pt x="54" y="550"/>
                      <a:pt x="54" y="558"/>
                    </a:cubicBezTo>
                    <a:cubicBezTo>
                      <a:pt x="54" y="563"/>
                      <a:pt x="46" y="565"/>
                      <a:pt x="44" y="568"/>
                    </a:cubicBezTo>
                    <a:cubicBezTo>
                      <a:pt x="39" y="576"/>
                      <a:pt x="37" y="583"/>
                      <a:pt x="37" y="593"/>
                    </a:cubicBezTo>
                    <a:cubicBezTo>
                      <a:pt x="37" y="606"/>
                      <a:pt x="46" y="603"/>
                      <a:pt x="56" y="603"/>
                    </a:cubicBezTo>
                    <a:cubicBezTo>
                      <a:pt x="70" y="603"/>
                      <a:pt x="77" y="597"/>
                      <a:pt x="88" y="597"/>
                    </a:cubicBezTo>
                    <a:cubicBezTo>
                      <a:pt x="99" y="597"/>
                      <a:pt x="97" y="620"/>
                      <a:pt x="108" y="620"/>
                    </a:cubicBezTo>
                    <a:cubicBezTo>
                      <a:pt x="108" y="638"/>
                      <a:pt x="108" y="638"/>
                      <a:pt x="108" y="638"/>
                    </a:cubicBezTo>
                    <a:cubicBezTo>
                      <a:pt x="108" y="640"/>
                      <a:pt x="109" y="641"/>
                      <a:pt x="110" y="641"/>
                    </a:cubicBezTo>
                    <a:cubicBezTo>
                      <a:pt x="112" y="644"/>
                      <a:pt x="112" y="644"/>
                      <a:pt x="112" y="644"/>
                    </a:cubicBezTo>
                    <a:cubicBezTo>
                      <a:pt x="114" y="644"/>
                      <a:pt x="120" y="642"/>
                      <a:pt x="123" y="641"/>
                    </a:cubicBezTo>
                    <a:cubicBezTo>
                      <a:pt x="132" y="639"/>
                      <a:pt x="133" y="627"/>
                      <a:pt x="143" y="627"/>
                    </a:cubicBezTo>
                    <a:cubicBezTo>
                      <a:pt x="151" y="627"/>
                      <a:pt x="171" y="660"/>
                      <a:pt x="177" y="660"/>
                    </a:cubicBezTo>
                    <a:cubicBezTo>
                      <a:pt x="184" y="660"/>
                      <a:pt x="205" y="651"/>
                      <a:pt x="208" y="647"/>
                    </a:cubicBezTo>
                    <a:cubicBezTo>
                      <a:pt x="207" y="647"/>
                      <a:pt x="196" y="645"/>
                      <a:pt x="196" y="645"/>
                    </a:cubicBezTo>
                    <a:cubicBezTo>
                      <a:pt x="194" y="645"/>
                      <a:pt x="189" y="644"/>
                      <a:pt x="189" y="638"/>
                    </a:cubicBezTo>
                    <a:cubicBezTo>
                      <a:pt x="189" y="635"/>
                      <a:pt x="221" y="623"/>
                      <a:pt x="233" y="619"/>
                    </a:cubicBezTo>
                    <a:cubicBezTo>
                      <a:pt x="233" y="619"/>
                      <a:pt x="227" y="625"/>
                      <a:pt x="225" y="626"/>
                    </a:cubicBezTo>
                    <a:cubicBezTo>
                      <a:pt x="226" y="629"/>
                      <a:pt x="237" y="641"/>
                      <a:pt x="211" y="647"/>
                    </a:cubicBezTo>
                    <a:cubicBezTo>
                      <a:pt x="223" y="673"/>
                      <a:pt x="273" y="669"/>
                      <a:pt x="273" y="704"/>
                    </a:cubicBezTo>
                    <a:cubicBezTo>
                      <a:pt x="275" y="703"/>
                      <a:pt x="275" y="703"/>
                      <a:pt x="275" y="703"/>
                    </a:cubicBezTo>
                    <a:cubicBezTo>
                      <a:pt x="278" y="702"/>
                      <a:pt x="280" y="701"/>
                      <a:pt x="284" y="701"/>
                    </a:cubicBezTo>
                    <a:cubicBezTo>
                      <a:pt x="298" y="701"/>
                      <a:pt x="297" y="710"/>
                      <a:pt x="302" y="719"/>
                    </a:cubicBezTo>
                    <a:cubicBezTo>
                      <a:pt x="303" y="721"/>
                      <a:pt x="312" y="726"/>
                      <a:pt x="312" y="726"/>
                    </a:cubicBezTo>
                    <a:cubicBezTo>
                      <a:pt x="320" y="729"/>
                      <a:pt x="322" y="742"/>
                      <a:pt x="335" y="742"/>
                    </a:cubicBezTo>
                    <a:cubicBezTo>
                      <a:pt x="344" y="742"/>
                      <a:pt x="344" y="734"/>
                      <a:pt x="350" y="732"/>
                    </a:cubicBezTo>
                    <a:cubicBezTo>
                      <a:pt x="354" y="731"/>
                      <a:pt x="353" y="731"/>
                      <a:pt x="357" y="731"/>
                    </a:cubicBezTo>
                    <a:cubicBezTo>
                      <a:pt x="358" y="733"/>
                      <a:pt x="358" y="737"/>
                      <a:pt x="360" y="739"/>
                    </a:cubicBezTo>
                    <a:cubicBezTo>
                      <a:pt x="359" y="739"/>
                      <a:pt x="360" y="740"/>
                      <a:pt x="360" y="741"/>
                    </a:cubicBezTo>
                    <a:cubicBezTo>
                      <a:pt x="366" y="742"/>
                      <a:pt x="366" y="742"/>
                      <a:pt x="366" y="742"/>
                    </a:cubicBezTo>
                    <a:cubicBezTo>
                      <a:pt x="371" y="735"/>
                      <a:pt x="371" y="724"/>
                      <a:pt x="378" y="721"/>
                    </a:cubicBezTo>
                    <a:cubicBezTo>
                      <a:pt x="366" y="714"/>
                      <a:pt x="348" y="688"/>
                      <a:pt x="348" y="673"/>
                    </a:cubicBezTo>
                    <a:cubicBezTo>
                      <a:pt x="348" y="668"/>
                      <a:pt x="338" y="662"/>
                      <a:pt x="338" y="655"/>
                    </a:cubicBezTo>
                    <a:cubicBezTo>
                      <a:pt x="338" y="653"/>
                      <a:pt x="347" y="637"/>
                      <a:pt x="349" y="634"/>
                    </a:cubicBezTo>
                    <a:cubicBezTo>
                      <a:pt x="351" y="635"/>
                      <a:pt x="365" y="628"/>
                      <a:pt x="366" y="627"/>
                    </a:cubicBezTo>
                    <a:cubicBezTo>
                      <a:pt x="377" y="623"/>
                      <a:pt x="384" y="620"/>
                      <a:pt x="399" y="620"/>
                    </a:cubicBezTo>
                    <a:cubicBezTo>
                      <a:pt x="423" y="620"/>
                      <a:pt x="427" y="631"/>
                      <a:pt x="436" y="645"/>
                    </a:cubicBezTo>
                    <a:cubicBezTo>
                      <a:pt x="429" y="650"/>
                      <a:pt x="420" y="645"/>
                      <a:pt x="412" y="645"/>
                    </a:cubicBezTo>
                    <a:cubicBezTo>
                      <a:pt x="400" y="645"/>
                      <a:pt x="383" y="656"/>
                      <a:pt x="381" y="656"/>
                    </a:cubicBezTo>
                    <a:cubicBezTo>
                      <a:pt x="382" y="665"/>
                      <a:pt x="389" y="664"/>
                      <a:pt x="391" y="669"/>
                    </a:cubicBezTo>
                    <a:cubicBezTo>
                      <a:pt x="400" y="684"/>
                      <a:pt x="412" y="690"/>
                      <a:pt x="412" y="707"/>
                    </a:cubicBezTo>
                    <a:cubicBezTo>
                      <a:pt x="415" y="705"/>
                      <a:pt x="424" y="701"/>
                      <a:pt x="427" y="700"/>
                    </a:cubicBezTo>
                    <a:cubicBezTo>
                      <a:pt x="427" y="707"/>
                      <a:pt x="434" y="710"/>
                      <a:pt x="434" y="717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17" y="717"/>
                      <a:pt x="413" y="721"/>
                      <a:pt x="412" y="728"/>
                    </a:cubicBezTo>
                    <a:cubicBezTo>
                      <a:pt x="421" y="729"/>
                      <a:pt x="428" y="738"/>
                      <a:pt x="428" y="746"/>
                    </a:cubicBezTo>
                    <a:cubicBezTo>
                      <a:pt x="428" y="751"/>
                      <a:pt x="424" y="753"/>
                      <a:pt x="424" y="757"/>
                    </a:cubicBezTo>
                    <a:cubicBezTo>
                      <a:pt x="424" y="761"/>
                      <a:pt x="428" y="765"/>
                      <a:pt x="429" y="766"/>
                    </a:cubicBezTo>
                    <a:cubicBezTo>
                      <a:pt x="429" y="762"/>
                      <a:pt x="434" y="762"/>
                      <a:pt x="438" y="761"/>
                    </a:cubicBezTo>
                    <a:cubicBezTo>
                      <a:pt x="443" y="759"/>
                      <a:pt x="442" y="757"/>
                      <a:pt x="447" y="755"/>
                    </a:cubicBezTo>
                    <a:cubicBezTo>
                      <a:pt x="455" y="752"/>
                      <a:pt x="460" y="754"/>
                      <a:pt x="466" y="749"/>
                    </a:cubicBezTo>
                    <a:cubicBezTo>
                      <a:pt x="476" y="755"/>
                      <a:pt x="482" y="755"/>
                      <a:pt x="491" y="758"/>
                    </a:cubicBezTo>
                    <a:cubicBezTo>
                      <a:pt x="502" y="762"/>
                      <a:pt x="505" y="772"/>
                      <a:pt x="518" y="772"/>
                    </a:cubicBezTo>
                    <a:cubicBezTo>
                      <a:pt x="518" y="774"/>
                      <a:pt x="521" y="775"/>
                      <a:pt x="522" y="777"/>
                    </a:cubicBezTo>
                    <a:cubicBezTo>
                      <a:pt x="523" y="781"/>
                      <a:pt x="522" y="787"/>
                      <a:pt x="524" y="793"/>
                    </a:cubicBezTo>
                    <a:cubicBezTo>
                      <a:pt x="529" y="787"/>
                      <a:pt x="533" y="795"/>
                      <a:pt x="537" y="795"/>
                    </a:cubicBezTo>
                    <a:cubicBezTo>
                      <a:pt x="542" y="795"/>
                      <a:pt x="544" y="791"/>
                      <a:pt x="547" y="788"/>
                    </a:cubicBezTo>
                    <a:cubicBezTo>
                      <a:pt x="551" y="784"/>
                      <a:pt x="556" y="784"/>
                      <a:pt x="559" y="781"/>
                    </a:cubicBezTo>
                    <a:cubicBezTo>
                      <a:pt x="567" y="773"/>
                      <a:pt x="568" y="762"/>
                      <a:pt x="579" y="762"/>
                    </a:cubicBezTo>
                    <a:cubicBezTo>
                      <a:pt x="583" y="762"/>
                      <a:pt x="582" y="764"/>
                      <a:pt x="586" y="764"/>
                    </a:cubicBezTo>
                    <a:cubicBezTo>
                      <a:pt x="587" y="769"/>
                      <a:pt x="597" y="765"/>
                      <a:pt x="600" y="765"/>
                    </a:cubicBezTo>
                    <a:cubicBezTo>
                      <a:pt x="604" y="765"/>
                      <a:pt x="605" y="770"/>
                      <a:pt x="608" y="770"/>
                    </a:cubicBezTo>
                    <a:cubicBezTo>
                      <a:pt x="617" y="770"/>
                      <a:pt x="624" y="765"/>
                      <a:pt x="627" y="759"/>
                    </a:cubicBezTo>
                    <a:cubicBezTo>
                      <a:pt x="628" y="760"/>
                      <a:pt x="629" y="759"/>
                      <a:pt x="630" y="759"/>
                    </a:cubicBezTo>
                    <a:cubicBezTo>
                      <a:pt x="634" y="759"/>
                      <a:pt x="636" y="749"/>
                      <a:pt x="645" y="749"/>
                    </a:cubicBezTo>
                    <a:cubicBezTo>
                      <a:pt x="654" y="749"/>
                      <a:pt x="644" y="772"/>
                      <a:pt x="654" y="772"/>
                    </a:cubicBezTo>
                    <a:cubicBezTo>
                      <a:pt x="664" y="772"/>
                      <a:pt x="668" y="764"/>
                      <a:pt x="677" y="764"/>
                    </a:cubicBezTo>
                    <a:cubicBezTo>
                      <a:pt x="682" y="764"/>
                      <a:pt x="686" y="764"/>
                      <a:pt x="692" y="765"/>
                    </a:cubicBezTo>
                    <a:cubicBezTo>
                      <a:pt x="692" y="763"/>
                      <a:pt x="692" y="763"/>
                      <a:pt x="692" y="763"/>
                    </a:cubicBezTo>
                    <a:cubicBezTo>
                      <a:pt x="690" y="753"/>
                      <a:pt x="688" y="750"/>
                      <a:pt x="677" y="748"/>
                    </a:cubicBezTo>
                    <a:cubicBezTo>
                      <a:pt x="678" y="739"/>
                      <a:pt x="687" y="719"/>
                      <a:pt x="694" y="719"/>
                    </a:cubicBezTo>
                    <a:cubicBezTo>
                      <a:pt x="735" y="719"/>
                      <a:pt x="763" y="698"/>
                      <a:pt x="763" y="649"/>
                    </a:cubicBezTo>
                    <a:cubicBezTo>
                      <a:pt x="785" y="645"/>
                      <a:pt x="787" y="618"/>
                      <a:pt x="800" y="620"/>
                    </a:cubicBezTo>
                    <a:cubicBezTo>
                      <a:pt x="836" y="624"/>
                      <a:pt x="822" y="600"/>
                      <a:pt x="829" y="593"/>
                    </a:cubicBezTo>
                    <a:cubicBezTo>
                      <a:pt x="847" y="578"/>
                      <a:pt x="873" y="578"/>
                      <a:pt x="895" y="565"/>
                    </a:cubicBezTo>
                    <a:cubicBezTo>
                      <a:pt x="898" y="563"/>
                      <a:pt x="906" y="554"/>
                      <a:pt x="913" y="554"/>
                    </a:cubicBezTo>
                    <a:cubicBezTo>
                      <a:pt x="924" y="554"/>
                      <a:pt x="943" y="567"/>
                      <a:pt x="961" y="567"/>
                    </a:cubicBezTo>
                    <a:cubicBezTo>
                      <a:pt x="986" y="567"/>
                      <a:pt x="981" y="534"/>
                      <a:pt x="994" y="534"/>
                    </a:cubicBezTo>
                    <a:cubicBezTo>
                      <a:pt x="1002" y="534"/>
                      <a:pt x="1029" y="538"/>
                      <a:pt x="1032" y="545"/>
                    </a:cubicBezTo>
                    <a:cubicBezTo>
                      <a:pt x="1042" y="573"/>
                      <a:pt x="1060" y="558"/>
                      <a:pt x="1072" y="558"/>
                    </a:cubicBezTo>
                    <a:cubicBezTo>
                      <a:pt x="1099" y="558"/>
                      <a:pt x="1107" y="580"/>
                      <a:pt x="1135" y="580"/>
                    </a:cubicBezTo>
                    <a:cubicBezTo>
                      <a:pt x="1160" y="580"/>
                      <a:pt x="1192" y="557"/>
                      <a:pt x="1224" y="569"/>
                    </a:cubicBezTo>
                    <a:cubicBezTo>
                      <a:pt x="1266" y="586"/>
                      <a:pt x="1245" y="512"/>
                      <a:pt x="1301" y="512"/>
                    </a:cubicBezTo>
                    <a:cubicBezTo>
                      <a:pt x="1340" y="512"/>
                      <a:pt x="1339" y="543"/>
                      <a:pt x="1354" y="567"/>
                    </a:cubicBezTo>
                    <a:cubicBezTo>
                      <a:pt x="1360" y="576"/>
                      <a:pt x="1379" y="577"/>
                      <a:pt x="1387" y="585"/>
                    </a:cubicBezTo>
                    <a:cubicBezTo>
                      <a:pt x="1393" y="590"/>
                      <a:pt x="1398" y="607"/>
                      <a:pt x="1411" y="607"/>
                    </a:cubicBezTo>
                    <a:cubicBezTo>
                      <a:pt x="1426" y="607"/>
                      <a:pt x="1428" y="593"/>
                      <a:pt x="1446" y="593"/>
                    </a:cubicBezTo>
                    <a:cubicBezTo>
                      <a:pt x="1446" y="604"/>
                      <a:pt x="1446" y="604"/>
                      <a:pt x="1446" y="604"/>
                    </a:cubicBezTo>
                    <a:cubicBezTo>
                      <a:pt x="1437" y="614"/>
                      <a:pt x="1433" y="638"/>
                      <a:pt x="1422" y="644"/>
                    </a:cubicBezTo>
                    <a:cubicBezTo>
                      <a:pt x="1412" y="650"/>
                      <a:pt x="1394" y="651"/>
                      <a:pt x="1400" y="655"/>
                    </a:cubicBezTo>
                    <a:cubicBezTo>
                      <a:pt x="1415" y="665"/>
                      <a:pt x="1398" y="684"/>
                      <a:pt x="1398" y="68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86" name="Freeform 147">
                <a:extLst>
                  <a:ext uri="{FF2B5EF4-FFF2-40B4-BE49-F238E27FC236}">
                    <a16:creationId xmlns:a16="http://schemas.microsoft.com/office/drawing/2014/main" id="{BAB820E7-B91F-4BCE-9A66-4124B4719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4988" y="1879600"/>
                <a:ext cx="1023938" cy="646113"/>
              </a:xfrm>
              <a:custGeom>
                <a:avLst/>
                <a:gdLst/>
                <a:ahLst/>
                <a:cxnLst>
                  <a:cxn ang="0">
                    <a:pos x="585" y="307"/>
                  </a:cxn>
                  <a:cxn ang="0">
                    <a:pos x="573" y="287"/>
                  </a:cxn>
                  <a:cxn ang="0">
                    <a:pos x="614" y="256"/>
                  </a:cxn>
                  <a:cxn ang="0">
                    <a:pos x="588" y="246"/>
                  </a:cxn>
                  <a:cxn ang="0">
                    <a:pos x="570" y="255"/>
                  </a:cxn>
                  <a:cxn ang="0">
                    <a:pos x="552" y="236"/>
                  </a:cxn>
                  <a:cxn ang="0">
                    <a:pos x="590" y="209"/>
                  </a:cxn>
                  <a:cxn ang="0">
                    <a:pos x="606" y="212"/>
                  </a:cxn>
                  <a:cxn ang="0">
                    <a:pos x="634" y="216"/>
                  </a:cxn>
                  <a:cxn ang="0">
                    <a:pos x="648" y="231"/>
                  </a:cxn>
                  <a:cxn ang="0">
                    <a:pos x="648" y="248"/>
                  </a:cxn>
                  <a:cxn ang="0">
                    <a:pos x="666" y="254"/>
                  </a:cxn>
                  <a:cxn ang="0">
                    <a:pos x="659" y="264"/>
                  </a:cxn>
                  <a:cxn ang="0">
                    <a:pos x="665" y="275"/>
                  </a:cxn>
                  <a:cxn ang="0">
                    <a:pos x="664" y="290"/>
                  </a:cxn>
                  <a:cxn ang="0">
                    <a:pos x="668" y="295"/>
                  </a:cxn>
                  <a:cxn ang="0">
                    <a:pos x="690" y="286"/>
                  </a:cxn>
                  <a:cxn ang="0">
                    <a:pos x="683" y="232"/>
                  </a:cxn>
                  <a:cxn ang="0">
                    <a:pos x="688" y="210"/>
                  </a:cxn>
                  <a:cxn ang="0">
                    <a:pos x="721" y="172"/>
                  </a:cxn>
                  <a:cxn ang="0">
                    <a:pos x="745" y="132"/>
                  </a:cxn>
                  <a:cxn ang="0">
                    <a:pos x="769" y="81"/>
                  </a:cxn>
                  <a:cxn ang="0">
                    <a:pos x="710" y="73"/>
                  </a:cxn>
                  <a:cxn ang="0">
                    <a:pos x="624" y="0"/>
                  </a:cxn>
                  <a:cxn ang="0">
                    <a:pos x="458" y="68"/>
                  </a:cxn>
                  <a:cxn ang="0">
                    <a:pos x="355" y="33"/>
                  </a:cxn>
                  <a:cxn ang="0">
                    <a:pos x="284" y="55"/>
                  </a:cxn>
                  <a:cxn ang="0">
                    <a:pos x="218" y="53"/>
                  </a:cxn>
                  <a:cxn ang="0">
                    <a:pos x="123" y="108"/>
                  </a:cxn>
                  <a:cxn ang="0">
                    <a:pos x="17" y="207"/>
                  </a:cxn>
                  <a:cxn ang="0">
                    <a:pos x="15" y="251"/>
                  </a:cxn>
                  <a:cxn ang="0">
                    <a:pos x="25" y="261"/>
                  </a:cxn>
                  <a:cxn ang="0">
                    <a:pos x="50" y="280"/>
                  </a:cxn>
                  <a:cxn ang="0">
                    <a:pos x="83" y="284"/>
                  </a:cxn>
                  <a:cxn ang="0">
                    <a:pos x="73" y="317"/>
                  </a:cxn>
                  <a:cxn ang="0">
                    <a:pos x="63" y="326"/>
                  </a:cxn>
                  <a:cxn ang="0">
                    <a:pos x="73" y="343"/>
                  </a:cxn>
                  <a:cxn ang="0">
                    <a:pos x="110" y="357"/>
                  </a:cxn>
                  <a:cxn ang="0">
                    <a:pos x="132" y="373"/>
                  </a:cxn>
                  <a:cxn ang="0">
                    <a:pos x="160" y="384"/>
                  </a:cxn>
                  <a:cxn ang="0">
                    <a:pos x="186" y="382"/>
                  </a:cxn>
                  <a:cxn ang="0">
                    <a:pos x="210" y="381"/>
                  </a:cxn>
                  <a:cxn ang="0">
                    <a:pos x="255" y="372"/>
                  </a:cxn>
                  <a:cxn ang="0">
                    <a:pos x="275" y="366"/>
                  </a:cxn>
                  <a:cxn ang="0">
                    <a:pos x="282" y="362"/>
                  </a:cxn>
                  <a:cxn ang="0">
                    <a:pos x="316" y="400"/>
                  </a:cxn>
                  <a:cxn ang="0">
                    <a:pos x="306" y="439"/>
                  </a:cxn>
                  <a:cxn ang="0">
                    <a:pos x="324" y="450"/>
                  </a:cxn>
                  <a:cxn ang="0">
                    <a:pos x="346" y="467"/>
                  </a:cxn>
                  <a:cxn ang="0">
                    <a:pos x="351" y="472"/>
                  </a:cxn>
                  <a:cxn ang="0">
                    <a:pos x="353" y="457"/>
                  </a:cxn>
                  <a:cxn ang="0">
                    <a:pos x="379" y="454"/>
                  </a:cxn>
                  <a:cxn ang="0">
                    <a:pos x="416" y="453"/>
                  </a:cxn>
                  <a:cxn ang="0">
                    <a:pos x="431" y="470"/>
                  </a:cxn>
                  <a:cxn ang="0">
                    <a:pos x="454" y="486"/>
                  </a:cxn>
                  <a:cxn ang="0">
                    <a:pos x="476" y="470"/>
                  </a:cxn>
                  <a:cxn ang="0">
                    <a:pos x="503" y="455"/>
                  </a:cxn>
                  <a:cxn ang="0">
                    <a:pos x="552" y="439"/>
                  </a:cxn>
                  <a:cxn ang="0">
                    <a:pos x="576" y="406"/>
                  </a:cxn>
                  <a:cxn ang="0">
                    <a:pos x="604" y="355"/>
                  </a:cxn>
                  <a:cxn ang="0">
                    <a:pos x="586" y="307"/>
                  </a:cxn>
                </a:cxnLst>
                <a:rect l="0" t="0" r="r" b="b"/>
                <a:pathLst>
                  <a:path w="769" h="486">
                    <a:moveTo>
                      <a:pt x="586" y="307"/>
                    </a:moveTo>
                    <a:cubicBezTo>
                      <a:pt x="585" y="307"/>
                      <a:pt x="585" y="307"/>
                      <a:pt x="585" y="307"/>
                    </a:cubicBezTo>
                    <a:cubicBezTo>
                      <a:pt x="585" y="307"/>
                      <a:pt x="585" y="300"/>
                      <a:pt x="585" y="298"/>
                    </a:cubicBezTo>
                    <a:cubicBezTo>
                      <a:pt x="582" y="298"/>
                      <a:pt x="573" y="294"/>
                      <a:pt x="573" y="287"/>
                    </a:cubicBezTo>
                    <a:cubicBezTo>
                      <a:pt x="573" y="282"/>
                      <a:pt x="581" y="282"/>
                      <a:pt x="582" y="276"/>
                    </a:cubicBezTo>
                    <a:cubicBezTo>
                      <a:pt x="586" y="264"/>
                      <a:pt x="605" y="264"/>
                      <a:pt x="614" y="256"/>
                    </a:cubicBezTo>
                    <a:cubicBezTo>
                      <a:pt x="611" y="251"/>
                      <a:pt x="604" y="256"/>
                      <a:pt x="598" y="252"/>
                    </a:cubicBezTo>
                    <a:cubicBezTo>
                      <a:pt x="595" y="250"/>
                      <a:pt x="593" y="246"/>
                      <a:pt x="588" y="246"/>
                    </a:cubicBezTo>
                    <a:cubicBezTo>
                      <a:pt x="585" y="246"/>
                      <a:pt x="585" y="256"/>
                      <a:pt x="582" y="256"/>
                    </a:cubicBezTo>
                    <a:cubicBezTo>
                      <a:pt x="578" y="256"/>
                      <a:pt x="574" y="257"/>
                      <a:pt x="570" y="255"/>
                    </a:cubicBezTo>
                    <a:cubicBezTo>
                      <a:pt x="565" y="252"/>
                      <a:pt x="567" y="247"/>
                      <a:pt x="562" y="243"/>
                    </a:cubicBezTo>
                    <a:cubicBezTo>
                      <a:pt x="560" y="242"/>
                      <a:pt x="552" y="240"/>
                      <a:pt x="552" y="236"/>
                    </a:cubicBezTo>
                    <a:cubicBezTo>
                      <a:pt x="552" y="227"/>
                      <a:pt x="565" y="230"/>
                      <a:pt x="571" y="225"/>
                    </a:cubicBezTo>
                    <a:cubicBezTo>
                      <a:pt x="577" y="221"/>
                      <a:pt x="587" y="215"/>
                      <a:pt x="590" y="209"/>
                    </a:cubicBezTo>
                    <a:cubicBezTo>
                      <a:pt x="591" y="208"/>
                      <a:pt x="593" y="203"/>
                      <a:pt x="597" y="203"/>
                    </a:cubicBezTo>
                    <a:cubicBezTo>
                      <a:pt x="601" y="203"/>
                      <a:pt x="606" y="209"/>
                      <a:pt x="606" y="212"/>
                    </a:cubicBezTo>
                    <a:cubicBezTo>
                      <a:pt x="606" y="219"/>
                      <a:pt x="597" y="222"/>
                      <a:pt x="597" y="230"/>
                    </a:cubicBezTo>
                    <a:cubicBezTo>
                      <a:pt x="610" y="230"/>
                      <a:pt x="620" y="216"/>
                      <a:pt x="634" y="216"/>
                    </a:cubicBezTo>
                    <a:cubicBezTo>
                      <a:pt x="639" y="216"/>
                      <a:pt x="641" y="221"/>
                      <a:pt x="648" y="221"/>
                    </a:cubicBezTo>
                    <a:cubicBezTo>
                      <a:pt x="646" y="226"/>
                      <a:pt x="648" y="226"/>
                      <a:pt x="648" y="231"/>
                    </a:cubicBezTo>
                    <a:cubicBezTo>
                      <a:pt x="648" y="235"/>
                      <a:pt x="643" y="235"/>
                      <a:pt x="643" y="240"/>
                    </a:cubicBezTo>
                    <a:cubicBezTo>
                      <a:pt x="643" y="242"/>
                      <a:pt x="645" y="248"/>
                      <a:pt x="648" y="248"/>
                    </a:cubicBezTo>
                    <a:cubicBezTo>
                      <a:pt x="649" y="248"/>
                      <a:pt x="651" y="245"/>
                      <a:pt x="654" y="245"/>
                    </a:cubicBezTo>
                    <a:cubicBezTo>
                      <a:pt x="659" y="245"/>
                      <a:pt x="666" y="249"/>
                      <a:pt x="666" y="254"/>
                    </a:cubicBezTo>
                    <a:cubicBezTo>
                      <a:pt x="666" y="257"/>
                      <a:pt x="662" y="260"/>
                      <a:pt x="659" y="260"/>
                    </a:cubicBezTo>
                    <a:cubicBezTo>
                      <a:pt x="659" y="264"/>
                      <a:pt x="659" y="264"/>
                      <a:pt x="659" y="264"/>
                    </a:cubicBezTo>
                    <a:cubicBezTo>
                      <a:pt x="660" y="265"/>
                      <a:pt x="660" y="267"/>
                      <a:pt x="663" y="268"/>
                    </a:cubicBezTo>
                    <a:cubicBezTo>
                      <a:pt x="663" y="270"/>
                      <a:pt x="665" y="272"/>
                      <a:pt x="665" y="275"/>
                    </a:cubicBezTo>
                    <a:cubicBezTo>
                      <a:pt x="665" y="276"/>
                      <a:pt x="661" y="282"/>
                      <a:pt x="661" y="285"/>
                    </a:cubicBezTo>
                    <a:cubicBezTo>
                      <a:pt x="661" y="287"/>
                      <a:pt x="661" y="289"/>
                      <a:pt x="664" y="290"/>
                    </a:cubicBezTo>
                    <a:cubicBezTo>
                      <a:pt x="663" y="292"/>
                      <a:pt x="661" y="293"/>
                      <a:pt x="661" y="295"/>
                    </a:cubicBezTo>
                    <a:cubicBezTo>
                      <a:pt x="668" y="295"/>
                      <a:pt x="668" y="295"/>
                      <a:pt x="668" y="295"/>
                    </a:cubicBezTo>
                    <a:cubicBezTo>
                      <a:pt x="670" y="293"/>
                      <a:pt x="671" y="293"/>
                      <a:pt x="676" y="291"/>
                    </a:cubicBezTo>
                    <a:cubicBezTo>
                      <a:pt x="676" y="287"/>
                      <a:pt x="687" y="287"/>
                      <a:pt x="690" y="286"/>
                    </a:cubicBezTo>
                    <a:cubicBezTo>
                      <a:pt x="696" y="284"/>
                      <a:pt x="699" y="279"/>
                      <a:pt x="699" y="269"/>
                    </a:cubicBezTo>
                    <a:cubicBezTo>
                      <a:pt x="699" y="252"/>
                      <a:pt x="692" y="242"/>
                      <a:pt x="683" y="232"/>
                    </a:cubicBezTo>
                    <a:cubicBezTo>
                      <a:pt x="679" y="228"/>
                      <a:pt x="674" y="224"/>
                      <a:pt x="675" y="217"/>
                    </a:cubicBezTo>
                    <a:cubicBezTo>
                      <a:pt x="680" y="217"/>
                      <a:pt x="685" y="214"/>
                      <a:pt x="688" y="210"/>
                    </a:cubicBezTo>
                    <a:cubicBezTo>
                      <a:pt x="691" y="207"/>
                      <a:pt x="699" y="203"/>
                      <a:pt x="701" y="199"/>
                    </a:cubicBezTo>
                    <a:cubicBezTo>
                      <a:pt x="707" y="187"/>
                      <a:pt x="710" y="180"/>
                      <a:pt x="721" y="172"/>
                    </a:cubicBezTo>
                    <a:cubicBezTo>
                      <a:pt x="721" y="172"/>
                      <a:pt x="738" y="153"/>
                      <a:pt x="723" y="143"/>
                    </a:cubicBezTo>
                    <a:cubicBezTo>
                      <a:pt x="717" y="139"/>
                      <a:pt x="735" y="138"/>
                      <a:pt x="745" y="132"/>
                    </a:cubicBezTo>
                    <a:cubicBezTo>
                      <a:pt x="756" y="126"/>
                      <a:pt x="760" y="102"/>
                      <a:pt x="769" y="92"/>
                    </a:cubicBezTo>
                    <a:cubicBezTo>
                      <a:pt x="769" y="81"/>
                      <a:pt x="769" y="81"/>
                      <a:pt x="769" y="81"/>
                    </a:cubicBezTo>
                    <a:cubicBezTo>
                      <a:pt x="751" y="81"/>
                      <a:pt x="749" y="95"/>
                      <a:pt x="734" y="95"/>
                    </a:cubicBezTo>
                    <a:cubicBezTo>
                      <a:pt x="721" y="95"/>
                      <a:pt x="716" y="78"/>
                      <a:pt x="710" y="73"/>
                    </a:cubicBezTo>
                    <a:cubicBezTo>
                      <a:pt x="702" y="65"/>
                      <a:pt x="683" y="64"/>
                      <a:pt x="677" y="55"/>
                    </a:cubicBezTo>
                    <a:cubicBezTo>
                      <a:pt x="662" y="31"/>
                      <a:pt x="663" y="0"/>
                      <a:pt x="624" y="0"/>
                    </a:cubicBezTo>
                    <a:cubicBezTo>
                      <a:pt x="568" y="0"/>
                      <a:pt x="589" y="74"/>
                      <a:pt x="547" y="57"/>
                    </a:cubicBezTo>
                    <a:cubicBezTo>
                      <a:pt x="515" y="45"/>
                      <a:pt x="483" y="68"/>
                      <a:pt x="458" y="68"/>
                    </a:cubicBezTo>
                    <a:cubicBezTo>
                      <a:pt x="430" y="68"/>
                      <a:pt x="422" y="46"/>
                      <a:pt x="395" y="46"/>
                    </a:cubicBezTo>
                    <a:cubicBezTo>
                      <a:pt x="383" y="46"/>
                      <a:pt x="365" y="61"/>
                      <a:pt x="355" y="33"/>
                    </a:cubicBezTo>
                    <a:cubicBezTo>
                      <a:pt x="352" y="26"/>
                      <a:pt x="325" y="22"/>
                      <a:pt x="317" y="22"/>
                    </a:cubicBezTo>
                    <a:cubicBezTo>
                      <a:pt x="304" y="22"/>
                      <a:pt x="309" y="55"/>
                      <a:pt x="284" y="55"/>
                    </a:cubicBezTo>
                    <a:cubicBezTo>
                      <a:pt x="266" y="55"/>
                      <a:pt x="247" y="42"/>
                      <a:pt x="236" y="42"/>
                    </a:cubicBezTo>
                    <a:cubicBezTo>
                      <a:pt x="229" y="42"/>
                      <a:pt x="221" y="51"/>
                      <a:pt x="218" y="53"/>
                    </a:cubicBezTo>
                    <a:cubicBezTo>
                      <a:pt x="196" y="66"/>
                      <a:pt x="170" y="66"/>
                      <a:pt x="152" y="81"/>
                    </a:cubicBezTo>
                    <a:cubicBezTo>
                      <a:pt x="145" y="88"/>
                      <a:pt x="159" y="112"/>
                      <a:pt x="123" y="108"/>
                    </a:cubicBezTo>
                    <a:cubicBezTo>
                      <a:pt x="110" y="106"/>
                      <a:pt x="108" y="133"/>
                      <a:pt x="86" y="137"/>
                    </a:cubicBezTo>
                    <a:cubicBezTo>
                      <a:pt x="86" y="186"/>
                      <a:pt x="58" y="207"/>
                      <a:pt x="17" y="207"/>
                    </a:cubicBezTo>
                    <a:cubicBezTo>
                      <a:pt x="10" y="207"/>
                      <a:pt x="1" y="227"/>
                      <a:pt x="0" y="236"/>
                    </a:cubicBezTo>
                    <a:cubicBezTo>
                      <a:pt x="11" y="238"/>
                      <a:pt x="13" y="241"/>
                      <a:pt x="15" y="251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61"/>
                      <a:pt x="19" y="259"/>
                      <a:pt x="25" y="261"/>
                    </a:cubicBezTo>
                    <a:cubicBezTo>
                      <a:pt x="30" y="262"/>
                      <a:pt x="28" y="268"/>
                      <a:pt x="31" y="271"/>
                    </a:cubicBezTo>
                    <a:cubicBezTo>
                      <a:pt x="37" y="277"/>
                      <a:pt x="42" y="277"/>
                      <a:pt x="50" y="280"/>
                    </a:cubicBezTo>
                    <a:cubicBezTo>
                      <a:pt x="58" y="279"/>
                      <a:pt x="61" y="272"/>
                      <a:pt x="69" y="272"/>
                    </a:cubicBezTo>
                    <a:cubicBezTo>
                      <a:pt x="73" y="272"/>
                      <a:pt x="83" y="280"/>
                      <a:pt x="83" y="284"/>
                    </a:cubicBezTo>
                    <a:cubicBezTo>
                      <a:pt x="83" y="296"/>
                      <a:pt x="66" y="294"/>
                      <a:pt x="66" y="306"/>
                    </a:cubicBezTo>
                    <a:cubicBezTo>
                      <a:pt x="66" y="311"/>
                      <a:pt x="73" y="312"/>
                      <a:pt x="73" y="317"/>
                    </a:cubicBezTo>
                    <a:cubicBezTo>
                      <a:pt x="73" y="323"/>
                      <a:pt x="68" y="322"/>
                      <a:pt x="63" y="322"/>
                    </a:cubicBezTo>
                    <a:cubicBezTo>
                      <a:pt x="63" y="326"/>
                      <a:pt x="63" y="326"/>
                      <a:pt x="63" y="326"/>
                    </a:cubicBezTo>
                    <a:cubicBezTo>
                      <a:pt x="64" y="331"/>
                      <a:pt x="64" y="335"/>
                      <a:pt x="65" y="340"/>
                    </a:cubicBezTo>
                    <a:cubicBezTo>
                      <a:pt x="66" y="343"/>
                      <a:pt x="71" y="342"/>
                      <a:pt x="73" y="343"/>
                    </a:cubicBezTo>
                    <a:cubicBezTo>
                      <a:pt x="80" y="345"/>
                      <a:pt x="83" y="351"/>
                      <a:pt x="91" y="353"/>
                    </a:cubicBezTo>
                    <a:cubicBezTo>
                      <a:pt x="100" y="355"/>
                      <a:pt x="105" y="352"/>
                      <a:pt x="110" y="357"/>
                    </a:cubicBezTo>
                    <a:cubicBezTo>
                      <a:pt x="116" y="363"/>
                      <a:pt x="120" y="361"/>
                      <a:pt x="127" y="364"/>
                    </a:cubicBezTo>
                    <a:cubicBezTo>
                      <a:pt x="130" y="366"/>
                      <a:pt x="130" y="369"/>
                      <a:pt x="132" y="373"/>
                    </a:cubicBezTo>
                    <a:cubicBezTo>
                      <a:pt x="133" y="376"/>
                      <a:pt x="137" y="372"/>
                      <a:pt x="139" y="373"/>
                    </a:cubicBezTo>
                    <a:cubicBezTo>
                      <a:pt x="146" y="378"/>
                      <a:pt x="150" y="384"/>
                      <a:pt x="160" y="384"/>
                    </a:cubicBezTo>
                    <a:cubicBezTo>
                      <a:pt x="166" y="384"/>
                      <a:pt x="172" y="384"/>
                      <a:pt x="178" y="384"/>
                    </a:cubicBezTo>
                    <a:cubicBezTo>
                      <a:pt x="182" y="384"/>
                      <a:pt x="184" y="382"/>
                      <a:pt x="186" y="382"/>
                    </a:cubicBezTo>
                    <a:cubicBezTo>
                      <a:pt x="189" y="382"/>
                      <a:pt x="190" y="389"/>
                      <a:pt x="191" y="392"/>
                    </a:cubicBezTo>
                    <a:cubicBezTo>
                      <a:pt x="197" y="389"/>
                      <a:pt x="199" y="381"/>
                      <a:pt x="210" y="381"/>
                    </a:cubicBezTo>
                    <a:cubicBezTo>
                      <a:pt x="219" y="381"/>
                      <a:pt x="224" y="386"/>
                      <a:pt x="231" y="386"/>
                    </a:cubicBezTo>
                    <a:cubicBezTo>
                      <a:pt x="238" y="386"/>
                      <a:pt x="252" y="374"/>
                      <a:pt x="255" y="372"/>
                    </a:cubicBezTo>
                    <a:cubicBezTo>
                      <a:pt x="258" y="370"/>
                      <a:pt x="259" y="369"/>
                      <a:pt x="260" y="367"/>
                    </a:cubicBezTo>
                    <a:cubicBezTo>
                      <a:pt x="264" y="363"/>
                      <a:pt x="270" y="368"/>
                      <a:pt x="275" y="366"/>
                    </a:cubicBezTo>
                    <a:cubicBezTo>
                      <a:pt x="279" y="362"/>
                      <a:pt x="279" y="362"/>
                      <a:pt x="279" y="362"/>
                    </a:cubicBezTo>
                    <a:cubicBezTo>
                      <a:pt x="282" y="362"/>
                      <a:pt x="282" y="362"/>
                      <a:pt x="282" y="362"/>
                    </a:cubicBezTo>
                    <a:cubicBezTo>
                      <a:pt x="285" y="377"/>
                      <a:pt x="294" y="376"/>
                      <a:pt x="305" y="381"/>
                    </a:cubicBezTo>
                    <a:cubicBezTo>
                      <a:pt x="309" y="388"/>
                      <a:pt x="316" y="391"/>
                      <a:pt x="316" y="400"/>
                    </a:cubicBezTo>
                    <a:cubicBezTo>
                      <a:pt x="316" y="417"/>
                      <a:pt x="304" y="418"/>
                      <a:pt x="304" y="434"/>
                    </a:cubicBezTo>
                    <a:cubicBezTo>
                      <a:pt x="304" y="436"/>
                      <a:pt x="305" y="439"/>
                      <a:pt x="306" y="439"/>
                    </a:cubicBezTo>
                    <a:cubicBezTo>
                      <a:pt x="309" y="439"/>
                      <a:pt x="312" y="436"/>
                      <a:pt x="315" y="436"/>
                    </a:cubicBezTo>
                    <a:cubicBezTo>
                      <a:pt x="319" y="436"/>
                      <a:pt x="320" y="449"/>
                      <a:pt x="324" y="450"/>
                    </a:cubicBezTo>
                    <a:cubicBezTo>
                      <a:pt x="324" y="459"/>
                      <a:pt x="330" y="468"/>
                      <a:pt x="338" y="468"/>
                    </a:cubicBezTo>
                    <a:cubicBezTo>
                      <a:pt x="342" y="468"/>
                      <a:pt x="343" y="467"/>
                      <a:pt x="346" y="467"/>
                    </a:cubicBezTo>
                    <a:cubicBezTo>
                      <a:pt x="348" y="467"/>
                      <a:pt x="348" y="467"/>
                      <a:pt x="348" y="467"/>
                    </a:cubicBezTo>
                    <a:cubicBezTo>
                      <a:pt x="348" y="471"/>
                      <a:pt x="350" y="472"/>
                      <a:pt x="351" y="472"/>
                    </a:cubicBezTo>
                    <a:cubicBezTo>
                      <a:pt x="352" y="472"/>
                      <a:pt x="353" y="470"/>
                      <a:pt x="353" y="468"/>
                    </a:cubicBezTo>
                    <a:cubicBezTo>
                      <a:pt x="353" y="464"/>
                      <a:pt x="353" y="461"/>
                      <a:pt x="353" y="457"/>
                    </a:cubicBezTo>
                    <a:cubicBezTo>
                      <a:pt x="353" y="457"/>
                      <a:pt x="363" y="454"/>
                      <a:pt x="365" y="454"/>
                    </a:cubicBezTo>
                    <a:cubicBezTo>
                      <a:pt x="379" y="454"/>
                      <a:pt x="379" y="454"/>
                      <a:pt x="379" y="454"/>
                    </a:cubicBezTo>
                    <a:cubicBezTo>
                      <a:pt x="385" y="457"/>
                      <a:pt x="390" y="448"/>
                      <a:pt x="397" y="448"/>
                    </a:cubicBezTo>
                    <a:cubicBezTo>
                      <a:pt x="404" y="448"/>
                      <a:pt x="408" y="453"/>
                      <a:pt x="416" y="453"/>
                    </a:cubicBezTo>
                    <a:cubicBezTo>
                      <a:pt x="416" y="464"/>
                      <a:pt x="424" y="468"/>
                      <a:pt x="431" y="470"/>
                    </a:cubicBezTo>
                    <a:cubicBezTo>
                      <a:pt x="431" y="470"/>
                      <a:pt x="431" y="470"/>
                      <a:pt x="431" y="470"/>
                    </a:cubicBezTo>
                    <a:cubicBezTo>
                      <a:pt x="439" y="474"/>
                      <a:pt x="444" y="471"/>
                      <a:pt x="452" y="475"/>
                    </a:cubicBezTo>
                    <a:cubicBezTo>
                      <a:pt x="452" y="477"/>
                      <a:pt x="451" y="486"/>
                      <a:pt x="454" y="486"/>
                    </a:cubicBezTo>
                    <a:cubicBezTo>
                      <a:pt x="459" y="486"/>
                      <a:pt x="457" y="480"/>
                      <a:pt x="460" y="477"/>
                    </a:cubicBezTo>
                    <a:cubicBezTo>
                      <a:pt x="463" y="474"/>
                      <a:pt x="472" y="472"/>
                      <a:pt x="476" y="470"/>
                    </a:cubicBezTo>
                    <a:cubicBezTo>
                      <a:pt x="484" y="466"/>
                      <a:pt x="492" y="468"/>
                      <a:pt x="498" y="463"/>
                    </a:cubicBezTo>
                    <a:cubicBezTo>
                      <a:pt x="498" y="463"/>
                      <a:pt x="502" y="455"/>
                      <a:pt x="503" y="455"/>
                    </a:cubicBezTo>
                    <a:cubicBezTo>
                      <a:pt x="507" y="455"/>
                      <a:pt x="510" y="458"/>
                      <a:pt x="514" y="458"/>
                    </a:cubicBezTo>
                    <a:cubicBezTo>
                      <a:pt x="534" y="458"/>
                      <a:pt x="539" y="446"/>
                      <a:pt x="552" y="439"/>
                    </a:cubicBezTo>
                    <a:cubicBezTo>
                      <a:pt x="555" y="437"/>
                      <a:pt x="557" y="435"/>
                      <a:pt x="558" y="431"/>
                    </a:cubicBezTo>
                    <a:cubicBezTo>
                      <a:pt x="569" y="431"/>
                      <a:pt x="572" y="414"/>
                      <a:pt x="576" y="406"/>
                    </a:cubicBezTo>
                    <a:cubicBezTo>
                      <a:pt x="578" y="401"/>
                      <a:pt x="590" y="383"/>
                      <a:pt x="597" y="382"/>
                    </a:cubicBezTo>
                    <a:cubicBezTo>
                      <a:pt x="597" y="372"/>
                      <a:pt x="604" y="368"/>
                      <a:pt x="604" y="355"/>
                    </a:cubicBezTo>
                    <a:cubicBezTo>
                      <a:pt x="604" y="336"/>
                      <a:pt x="599" y="329"/>
                      <a:pt x="591" y="317"/>
                    </a:cubicBezTo>
                    <a:cubicBezTo>
                      <a:pt x="590" y="315"/>
                      <a:pt x="590" y="309"/>
                      <a:pt x="586" y="307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87" name="Freeform 148">
                <a:extLst>
                  <a:ext uri="{FF2B5EF4-FFF2-40B4-BE49-F238E27FC236}">
                    <a16:creationId xmlns:a16="http://schemas.microsoft.com/office/drawing/2014/main" id="{3F840FE7-3DB6-4B30-81E5-AEE555B860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9175" y="1395413"/>
                <a:ext cx="58738" cy="25400"/>
              </a:xfrm>
              <a:custGeom>
                <a:avLst/>
                <a:gdLst/>
                <a:ahLst/>
                <a:cxnLst>
                  <a:cxn ang="0">
                    <a:pos x="4" y="19"/>
                  </a:cxn>
                  <a:cxn ang="0">
                    <a:pos x="0" y="14"/>
                  </a:cxn>
                  <a:cxn ang="0">
                    <a:pos x="20" y="0"/>
                  </a:cxn>
                  <a:cxn ang="0">
                    <a:pos x="44" y="11"/>
                  </a:cxn>
                  <a:cxn ang="0">
                    <a:pos x="4" y="19"/>
                  </a:cxn>
                </a:cxnLst>
                <a:rect l="0" t="0" r="r" b="b"/>
                <a:pathLst>
                  <a:path w="44" h="19">
                    <a:moveTo>
                      <a:pt x="4" y="19"/>
                    </a:moveTo>
                    <a:cubicBezTo>
                      <a:pt x="1" y="19"/>
                      <a:pt x="0" y="17"/>
                      <a:pt x="0" y="14"/>
                    </a:cubicBezTo>
                    <a:cubicBezTo>
                      <a:pt x="0" y="8"/>
                      <a:pt x="13" y="0"/>
                      <a:pt x="20" y="0"/>
                    </a:cubicBezTo>
                    <a:cubicBezTo>
                      <a:pt x="27" y="0"/>
                      <a:pt x="44" y="4"/>
                      <a:pt x="44" y="11"/>
                    </a:cubicBezTo>
                    <a:cubicBezTo>
                      <a:pt x="44" y="17"/>
                      <a:pt x="9" y="19"/>
                      <a:pt x="4" y="19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88" name="Freeform 149">
                <a:extLst>
                  <a:ext uri="{FF2B5EF4-FFF2-40B4-BE49-F238E27FC236}">
                    <a16:creationId xmlns:a16="http://schemas.microsoft.com/office/drawing/2014/main" id="{794EFC4A-57C2-4F74-B2B9-D273EEC87A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1375" y="1443038"/>
                <a:ext cx="23813" cy="14288"/>
              </a:xfrm>
              <a:custGeom>
                <a:avLst/>
                <a:gdLst/>
                <a:ahLst/>
                <a:cxnLst>
                  <a:cxn ang="0">
                    <a:pos x="13" y="10"/>
                  </a:cxn>
                  <a:cxn ang="0">
                    <a:pos x="18" y="6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13" y="10"/>
                  </a:cxn>
                </a:cxnLst>
                <a:rect l="0" t="0" r="r" b="b"/>
                <a:pathLst>
                  <a:path w="18" h="10">
                    <a:moveTo>
                      <a:pt x="13" y="10"/>
                    </a:moveTo>
                    <a:cubicBezTo>
                      <a:pt x="15" y="10"/>
                      <a:pt x="18" y="8"/>
                      <a:pt x="18" y="6"/>
                    </a:cubicBezTo>
                    <a:cubicBezTo>
                      <a:pt x="18" y="3"/>
                      <a:pt x="15" y="2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7" y="10"/>
                      <a:pt x="13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89" name="Freeform 150">
                <a:extLst>
                  <a:ext uri="{FF2B5EF4-FFF2-40B4-BE49-F238E27FC236}">
                    <a16:creationId xmlns:a16="http://schemas.microsoft.com/office/drawing/2014/main" id="{2CE333C0-A8F6-4977-ACFE-37B26D0CB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275" y="1257300"/>
                <a:ext cx="11113" cy="12700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0" y="7"/>
                  </a:cxn>
                  <a:cxn ang="0">
                    <a:pos x="3" y="10"/>
                  </a:cxn>
                  <a:cxn ang="0">
                    <a:pos x="8" y="4"/>
                  </a:cxn>
                  <a:cxn ang="0">
                    <a:pos x="6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10">
                    <a:moveTo>
                      <a:pt x="8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4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7" y="10"/>
                      <a:pt x="7" y="6"/>
                      <a:pt x="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90" name="Freeform 151">
                <a:extLst>
                  <a:ext uri="{FF2B5EF4-FFF2-40B4-BE49-F238E27FC236}">
                    <a16:creationId xmlns:a16="http://schemas.microsoft.com/office/drawing/2014/main" id="{3780AE56-29E1-4AEF-8258-77F39805D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9988" y="1300163"/>
                <a:ext cx="26988" cy="15875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10" y="12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0" y="7"/>
                  </a:cxn>
                  <a:cxn ang="0">
                    <a:pos x="17" y="12"/>
                  </a:cxn>
                  <a:cxn ang="0">
                    <a:pos x="20" y="9"/>
                  </a:cxn>
                </a:cxnLst>
                <a:rect l="0" t="0" r="r" b="b"/>
                <a:pathLst>
                  <a:path w="20" h="12">
                    <a:moveTo>
                      <a:pt x="20" y="9"/>
                    </a:moveTo>
                    <a:cubicBezTo>
                      <a:pt x="17" y="11"/>
                      <a:pt x="14" y="12"/>
                      <a:pt x="10" y="12"/>
                    </a:cubicBezTo>
                    <a:cubicBezTo>
                      <a:pt x="5" y="12"/>
                      <a:pt x="0" y="11"/>
                      <a:pt x="0" y="7"/>
                    </a:cubicBezTo>
                    <a:cubicBezTo>
                      <a:pt x="0" y="3"/>
                      <a:pt x="6" y="0"/>
                      <a:pt x="10" y="0"/>
                    </a:cubicBezTo>
                    <a:cubicBezTo>
                      <a:pt x="16" y="0"/>
                      <a:pt x="20" y="2"/>
                      <a:pt x="20" y="7"/>
                    </a:cubicBezTo>
                    <a:cubicBezTo>
                      <a:pt x="20" y="10"/>
                      <a:pt x="18" y="11"/>
                      <a:pt x="17" y="12"/>
                    </a:cubicBezTo>
                    <a:lnTo>
                      <a:pt x="20" y="9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91" name="Freeform 152">
                <a:extLst>
                  <a:ext uri="{FF2B5EF4-FFF2-40B4-BE49-F238E27FC236}">
                    <a16:creationId xmlns:a16="http://schemas.microsoft.com/office/drawing/2014/main" id="{F5CBB571-5D49-4141-975F-ED4347F1F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3613" y="1128713"/>
                <a:ext cx="100013" cy="57150"/>
              </a:xfrm>
              <a:custGeom>
                <a:avLst/>
                <a:gdLst/>
                <a:ahLst/>
                <a:cxnLst>
                  <a:cxn ang="0">
                    <a:pos x="6" y="43"/>
                  </a:cxn>
                  <a:cxn ang="0">
                    <a:pos x="0" y="37"/>
                  </a:cxn>
                  <a:cxn ang="0">
                    <a:pos x="8" y="27"/>
                  </a:cxn>
                  <a:cxn ang="0">
                    <a:pos x="39" y="0"/>
                  </a:cxn>
                  <a:cxn ang="0">
                    <a:pos x="45" y="0"/>
                  </a:cxn>
                  <a:cxn ang="0">
                    <a:pos x="44" y="10"/>
                  </a:cxn>
                  <a:cxn ang="0">
                    <a:pos x="52" y="6"/>
                  </a:cxn>
                  <a:cxn ang="0">
                    <a:pos x="76" y="23"/>
                  </a:cxn>
                  <a:cxn ang="0">
                    <a:pos x="45" y="34"/>
                  </a:cxn>
                  <a:cxn ang="0">
                    <a:pos x="30" y="37"/>
                  </a:cxn>
                  <a:cxn ang="0">
                    <a:pos x="6" y="43"/>
                  </a:cxn>
                </a:cxnLst>
                <a:rect l="0" t="0" r="r" b="b"/>
                <a:pathLst>
                  <a:path w="76" h="43">
                    <a:moveTo>
                      <a:pt x="6" y="43"/>
                    </a:moveTo>
                    <a:cubicBezTo>
                      <a:pt x="1" y="43"/>
                      <a:pt x="0" y="41"/>
                      <a:pt x="0" y="37"/>
                    </a:cubicBezTo>
                    <a:cubicBezTo>
                      <a:pt x="0" y="30"/>
                      <a:pt x="5" y="30"/>
                      <a:pt x="8" y="27"/>
                    </a:cubicBezTo>
                    <a:cubicBezTo>
                      <a:pt x="18" y="17"/>
                      <a:pt x="22" y="0"/>
                      <a:pt x="39" y="0"/>
                    </a:cubicBezTo>
                    <a:cubicBezTo>
                      <a:pt x="43" y="0"/>
                      <a:pt x="43" y="0"/>
                      <a:pt x="45" y="0"/>
                    </a:cubicBezTo>
                    <a:cubicBezTo>
                      <a:pt x="45" y="7"/>
                      <a:pt x="47" y="7"/>
                      <a:pt x="44" y="10"/>
                    </a:cubicBezTo>
                    <a:cubicBezTo>
                      <a:pt x="47" y="9"/>
                      <a:pt x="49" y="6"/>
                      <a:pt x="52" y="6"/>
                    </a:cubicBezTo>
                    <a:cubicBezTo>
                      <a:pt x="58" y="6"/>
                      <a:pt x="76" y="17"/>
                      <a:pt x="76" y="23"/>
                    </a:cubicBezTo>
                    <a:cubicBezTo>
                      <a:pt x="76" y="34"/>
                      <a:pt x="53" y="36"/>
                      <a:pt x="45" y="34"/>
                    </a:cubicBezTo>
                    <a:cubicBezTo>
                      <a:pt x="43" y="34"/>
                      <a:pt x="30" y="37"/>
                      <a:pt x="30" y="37"/>
                    </a:cubicBezTo>
                    <a:lnTo>
                      <a:pt x="6" y="43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92" name="Freeform 153">
                <a:extLst>
                  <a:ext uri="{FF2B5EF4-FFF2-40B4-BE49-F238E27FC236}">
                    <a16:creationId xmlns:a16="http://schemas.microsoft.com/office/drawing/2014/main" id="{FF0913AA-4410-4E63-84AF-9045E0924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0738" y="1101725"/>
                <a:ext cx="39688" cy="2063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7"/>
                  </a:cxn>
                  <a:cxn ang="0">
                    <a:pos x="9" y="16"/>
                  </a:cxn>
                  <a:cxn ang="0">
                    <a:pos x="0" y="5"/>
                  </a:cxn>
                  <a:cxn ang="0">
                    <a:pos x="12" y="0"/>
                  </a:cxn>
                </a:cxnLst>
                <a:rect l="0" t="0" r="r" b="b"/>
                <a:pathLst>
                  <a:path w="30" h="16">
                    <a:moveTo>
                      <a:pt x="12" y="0"/>
                    </a:moveTo>
                    <a:cubicBezTo>
                      <a:pt x="14" y="0"/>
                      <a:pt x="26" y="6"/>
                      <a:pt x="30" y="7"/>
                    </a:cubicBezTo>
                    <a:cubicBezTo>
                      <a:pt x="29" y="15"/>
                      <a:pt x="14" y="16"/>
                      <a:pt x="9" y="16"/>
                    </a:cubicBezTo>
                    <a:cubicBezTo>
                      <a:pt x="6" y="16"/>
                      <a:pt x="0" y="9"/>
                      <a:pt x="0" y="5"/>
                    </a:cubicBezTo>
                    <a:cubicBezTo>
                      <a:pt x="0" y="0"/>
                      <a:pt x="9" y="0"/>
                      <a:pt x="1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93" name="Freeform 154">
                <a:extLst>
                  <a:ext uri="{FF2B5EF4-FFF2-40B4-BE49-F238E27FC236}">
                    <a16:creationId xmlns:a16="http://schemas.microsoft.com/office/drawing/2014/main" id="{56D67974-D16C-4EF0-9760-75607A067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3438" y="1057275"/>
                <a:ext cx="139700" cy="98425"/>
              </a:xfrm>
              <a:custGeom>
                <a:avLst/>
                <a:gdLst/>
                <a:ahLst/>
                <a:cxnLst>
                  <a:cxn ang="0">
                    <a:pos x="99" y="68"/>
                  </a:cxn>
                  <a:cxn ang="0">
                    <a:pos x="90" y="74"/>
                  </a:cxn>
                  <a:cxn ang="0">
                    <a:pos x="41" y="66"/>
                  </a:cxn>
                  <a:cxn ang="0">
                    <a:pos x="17" y="50"/>
                  </a:cxn>
                  <a:cxn ang="0">
                    <a:pos x="50" y="36"/>
                  </a:cxn>
                  <a:cxn ang="0">
                    <a:pos x="32" y="36"/>
                  </a:cxn>
                  <a:cxn ang="0">
                    <a:pos x="0" y="26"/>
                  </a:cxn>
                  <a:cxn ang="0">
                    <a:pos x="46" y="0"/>
                  </a:cxn>
                  <a:cxn ang="0">
                    <a:pos x="72" y="17"/>
                  </a:cxn>
                  <a:cxn ang="0">
                    <a:pos x="67" y="18"/>
                  </a:cxn>
                  <a:cxn ang="0">
                    <a:pos x="67" y="27"/>
                  </a:cxn>
                  <a:cxn ang="0">
                    <a:pos x="59" y="35"/>
                  </a:cxn>
                  <a:cxn ang="0">
                    <a:pos x="68" y="35"/>
                  </a:cxn>
                  <a:cxn ang="0">
                    <a:pos x="81" y="39"/>
                  </a:cxn>
                  <a:cxn ang="0">
                    <a:pos x="90" y="39"/>
                  </a:cxn>
                  <a:cxn ang="0">
                    <a:pos x="105" y="48"/>
                  </a:cxn>
                  <a:cxn ang="0">
                    <a:pos x="101" y="57"/>
                  </a:cxn>
                  <a:cxn ang="0">
                    <a:pos x="92" y="62"/>
                  </a:cxn>
                  <a:cxn ang="0">
                    <a:pos x="99" y="68"/>
                  </a:cxn>
                </a:cxnLst>
                <a:rect l="0" t="0" r="r" b="b"/>
                <a:pathLst>
                  <a:path w="105" h="74">
                    <a:moveTo>
                      <a:pt x="99" y="68"/>
                    </a:moveTo>
                    <a:cubicBezTo>
                      <a:pt x="99" y="72"/>
                      <a:pt x="94" y="74"/>
                      <a:pt x="90" y="74"/>
                    </a:cubicBezTo>
                    <a:cubicBezTo>
                      <a:pt x="71" y="74"/>
                      <a:pt x="57" y="66"/>
                      <a:pt x="41" y="66"/>
                    </a:cubicBezTo>
                    <a:cubicBezTo>
                      <a:pt x="35" y="66"/>
                      <a:pt x="24" y="54"/>
                      <a:pt x="17" y="50"/>
                    </a:cubicBezTo>
                    <a:cubicBezTo>
                      <a:pt x="32" y="46"/>
                      <a:pt x="36" y="41"/>
                      <a:pt x="50" y="36"/>
                    </a:cubicBezTo>
                    <a:cubicBezTo>
                      <a:pt x="46" y="36"/>
                      <a:pt x="35" y="36"/>
                      <a:pt x="32" y="36"/>
                    </a:cubicBezTo>
                    <a:cubicBezTo>
                      <a:pt x="20" y="36"/>
                      <a:pt x="11" y="32"/>
                      <a:pt x="0" y="26"/>
                    </a:cubicBezTo>
                    <a:cubicBezTo>
                      <a:pt x="18" y="21"/>
                      <a:pt x="25" y="0"/>
                      <a:pt x="46" y="0"/>
                    </a:cubicBezTo>
                    <a:cubicBezTo>
                      <a:pt x="58" y="0"/>
                      <a:pt x="65" y="12"/>
                      <a:pt x="72" y="17"/>
                    </a:cubicBezTo>
                    <a:cubicBezTo>
                      <a:pt x="68" y="19"/>
                      <a:pt x="69" y="18"/>
                      <a:pt x="67" y="18"/>
                    </a:cubicBezTo>
                    <a:cubicBezTo>
                      <a:pt x="68" y="23"/>
                      <a:pt x="67" y="24"/>
                      <a:pt x="67" y="27"/>
                    </a:cubicBezTo>
                    <a:cubicBezTo>
                      <a:pt x="67" y="29"/>
                      <a:pt x="62" y="33"/>
                      <a:pt x="59" y="35"/>
                    </a:cubicBezTo>
                    <a:cubicBezTo>
                      <a:pt x="63" y="33"/>
                      <a:pt x="65" y="35"/>
                      <a:pt x="68" y="35"/>
                    </a:cubicBezTo>
                    <a:cubicBezTo>
                      <a:pt x="73" y="35"/>
                      <a:pt x="76" y="39"/>
                      <a:pt x="81" y="39"/>
                    </a:cubicBezTo>
                    <a:cubicBezTo>
                      <a:pt x="84" y="39"/>
                      <a:pt x="87" y="39"/>
                      <a:pt x="90" y="39"/>
                    </a:cubicBezTo>
                    <a:cubicBezTo>
                      <a:pt x="99" y="39"/>
                      <a:pt x="99" y="42"/>
                      <a:pt x="105" y="48"/>
                    </a:cubicBezTo>
                    <a:cubicBezTo>
                      <a:pt x="100" y="51"/>
                      <a:pt x="101" y="52"/>
                      <a:pt x="101" y="57"/>
                    </a:cubicBezTo>
                    <a:cubicBezTo>
                      <a:pt x="101" y="61"/>
                      <a:pt x="95" y="62"/>
                      <a:pt x="92" y="62"/>
                    </a:cubicBezTo>
                    <a:cubicBezTo>
                      <a:pt x="95" y="63"/>
                      <a:pt x="99" y="65"/>
                      <a:pt x="99" y="68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94" name="Freeform 155">
                <a:extLst>
                  <a:ext uri="{FF2B5EF4-FFF2-40B4-BE49-F238E27FC236}">
                    <a16:creationId xmlns:a16="http://schemas.microsoft.com/office/drawing/2014/main" id="{980FB7B7-4BE3-46EC-949B-15F67DD81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3763" y="1212850"/>
                <a:ext cx="17463" cy="1270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5" y="9"/>
                  </a:cxn>
                  <a:cxn ang="0">
                    <a:pos x="0" y="5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cubicBezTo>
                      <a:pt x="3" y="3"/>
                      <a:pt x="5" y="1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6"/>
                      <a:pt x="10" y="9"/>
                      <a:pt x="5" y="9"/>
                    </a:cubicBezTo>
                    <a:cubicBezTo>
                      <a:pt x="2" y="9"/>
                      <a:pt x="1" y="7"/>
                      <a:pt x="0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95" name="Freeform 156">
                <a:extLst>
                  <a:ext uri="{FF2B5EF4-FFF2-40B4-BE49-F238E27FC236}">
                    <a16:creationId xmlns:a16="http://schemas.microsoft.com/office/drawing/2014/main" id="{07C833C9-3E84-4ED7-8047-8893E0D79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6450" y="1060450"/>
                <a:ext cx="23813" cy="7938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1" y="5"/>
                      <a:pt x="3" y="6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96" name="Freeform 157">
                <a:extLst>
                  <a:ext uri="{FF2B5EF4-FFF2-40B4-BE49-F238E27FC236}">
                    <a16:creationId xmlns:a16="http://schemas.microsoft.com/office/drawing/2014/main" id="{FCD01B2E-585A-4B13-86DF-6C133EF037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2675" y="1173163"/>
                <a:ext cx="20638" cy="9525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9" y="7"/>
                  </a:cxn>
                  <a:cxn ang="0">
                    <a:pos x="0" y="2"/>
                  </a:cxn>
                  <a:cxn ang="0">
                    <a:pos x="15" y="1"/>
                  </a:cxn>
                </a:cxnLst>
                <a:rect l="0" t="0" r="r" b="b"/>
                <a:pathLst>
                  <a:path w="15" h="7">
                    <a:moveTo>
                      <a:pt x="15" y="1"/>
                    </a:moveTo>
                    <a:cubicBezTo>
                      <a:pt x="14" y="4"/>
                      <a:pt x="12" y="7"/>
                      <a:pt x="9" y="7"/>
                    </a:cubicBezTo>
                    <a:cubicBezTo>
                      <a:pt x="4" y="7"/>
                      <a:pt x="1" y="4"/>
                      <a:pt x="0" y="2"/>
                    </a:cubicBezTo>
                    <a:cubicBezTo>
                      <a:pt x="9" y="0"/>
                      <a:pt x="11" y="2"/>
                      <a:pt x="15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97" name="Freeform 158">
                <a:extLst>
                  <a:ext uri="{FF2B5EF4-FFF2-40B4-BE49-F238E27FC236}">
                    <a16:creationId xmlns:a16="http://schemas.microsoft.com/office/drawing/2014/main" id="{C9DDA180-AC13-4967-8FC3-A9453C7C6E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1074738"/>
                <a:ext cx="117475" cy="36513"/>
              </a:xfrm>
              <a:custGeom>
                <a:avLst/>
                <a:gdLst/>
                <a:ahLst/>
                <a:cxnLst>
                  <a:cxn ang="0">
                    <a:pos x="76" y="14"/>
                  </a:cxn>
                  <a:cxn ang="0">
                    <a:pos x="58" y="17"/>
                  </a:cxn>
                  <a:cxn ang="0">
                    <a:pos x="49" y="27"/>
                  </a:cxn>
                  <a:cxn ang="0">
                    <a:pos x="44" y="23"/>
                  </a:cxn>
                  <a:cxn ang="0">
                    <a:pos x="44" y="23"/>
                  </a:cxn>
                  <a:cxn ang="0">
                    <a:pos x="32" y="17"/>
                  </a:cxn>
                  <a:cxn ang="0">
                    <a:pos x="41" y="14"/>
                  </a:cxn>
                  <a:cxn ang="0">
                    <a:pos x="33" y="13"/>
                  </a:cxn>
                  <a:cxn ang="0">
                    <a:pos x="40" y="9"/>
                  </a:cxn>
                  <a:cxn ang="0">
                    <a:pos x="30" y="5"/>
                  </a:cxn>
                  <a:cxn ang="0">
                    <a:pos x="10" y="11"/>
                  </a:cxn>
                  <a:cxn ang="0">
                    <a:pos x="0" y="9"/>
                  </a:cxn>
                  <a:cxn ang="0">
                    <a:pos x="34" y="0"/>
                  </a:cxn>
                  <a:cxn ang="0">
                    <a:pos x="60" y="6"/>
                  </a:cxn>
                  <a:cxn ang="0">
                    <a:pos x="76" y="0"/>
                  </a:cxn>
                  <a:cxn ang="0">
                    <a:pos x="89" y="5"/>
                  </a:cxn>
                  <a:cxn ang="0">
                    <a:pos x="78" y="13"/>
                  </a:cxn>
                  <a:cxn ang="0">
                    <a:pos x="73" y="13"/>
                  </a:cxn>
                  <a:cxn ang="0">
                    <a:pos x="73" y="17"/>
                  </a:cxn>
                  <a:cxn ang="0">
                    <a:pos x="76" y="14"/>
                  </a:cxn>
                </a:cxnLst>
                <a:rect l="0" t="0" r="r" b="b"/>
                <a:pathLst>
                  <a:path w="89" h="27">
                    <a:moveTo>
                      <a:pt x="76" y="14"/>
                    </a:moveTo>
                    <a:cubicBezTo>
                      <a:pt x="69" y="19"/>
                      <a:pt x="65" y="13"/>
                      <a:pt x="58" y="17"/>
                    </a:cubicBezTo>
                    <a:cubicBezTo>
                      <a:pt x="54" y="19"/>
                      <a:pt x="53" y="27"/>
                      <a:pt x="49" y="27"/>
                    </a:cubicBezTo>
                    <a:cubicBezTo>
                      <a:pt x="47" y="26"/>
                      <a:pt x="45" y="24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8" y="23"/>
                      <a:pt x="33" y="21"/>
                      <a:pt x="32" y="17"/>
                    </a:cubicBezTo>
                    <a:cubicBezTo>
                      <a:pt x="36" y="15"/>
                      <a:pt x="38" y="15"/>
                      <a:pt x="41" y="14"/>
                    </a:cubicBezTo>
                    <a:cubicBezTo>
                      <a:pt x="37" y="14"/>
                      <a:pt x="35" y="13"/>
                      <a:pt x="33" y="13"/>
                    </a:cubicBezTo>
                    <a:cubicBezTo>
                      <a:pt x="36" y="11"/>
                      <a:pt x="38" y="11"/>
                      <a:pt x="40" y="9"/>
                    </a:cubicBezTo>
                    <a:cubicBezTo>
                      <a:pt x="36" y="8"/>
                      <a:pt x="34" y="5"/>
                      <a:pt x="30" y="5"/>
                    </a:cubicBezTo>
                    <a:cubicBezTo>
                      <a:pt x="25" y="5"/>
                      <a:pt x="17" y="11"/>
                      <a:pt x="10" y="11"/>
                    </a:cubicBezTo>
                    <a:cubicBezTo>
                      <a:pt x="7" y="11"/>
                      <a:pt x="4" y="9"/>
                      <a:pt x="0" y="9"/>
                    </a:cubicBezTo>
                    <a:cubicBezTo>
                      <a:pt x="4" y="2"/>
                      <a:pt x="25" y="0"/>
                      <a:pt x="34" y="0"/>
                    </a:cubicBezTo>
                    <a:cubicBezTo>
                      <a:pt x="45" y="0"/>
                      <a:pt x="52" y="6"/>
                      <a:pt x="60" y="6"/>
                    </a:cubicBezTo>
                    <a:cubicBezTo>
                      <a:pt x="67" y="6"/>
                      <a:pt x="70" y="0"/>
                      <a:pt x="76" y="0"/>
                    </a:cubicBezTo>
                    <a:cubicBezTo>
                      <a:pt x="82" y="0"/>
                      <a:pt x="87" y="4"/>
                      <a:pt x="89" y="5"/>
                    </a:cubicBezTo>
                    <a:cubicBezTo>
                      <a:pt x="89" y="13"/>
                      <a:pt x="83" y="9"/>
                      <a:pt x="78" y="13"/>
                    </a:cubicBezTo>
                    <a:cubicBezTo>
                      <a:pt x="76" y="13"/>
                      <a:pt x="75" y="13"/>
                      <a:pt x="73" y="13"/>
                    </a:cubicBezTo>
                    <a:cubicBezTo>
                      <a:pt x="73" y="17"/>
                      <a:pt x="73" y="17"/>
                      <a:pt x="73" y="17"/>
                    </a:cubicBezTo>
                    <a:lnTo>
                      <a:pt x="76" y="14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98" name="Freeform 159">
                <a:extLst>
                  <a:ext uri="{FF2B5EF4-FFF2-40B4-BE49-F238E27FC236}">
                    <a16:creationId xmlns:a16="http://schemas.microsoft.com/office/drawing/2014/main" id="{AE81AB0F-B628-48C1-A02C-5AAE632A8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663" y="1052513"/>
                <a:ext cx="41275" cy="26988"/>
              </a:xfrm>
              <a:custGeom>
                <a:avLst/>
                <a:gdLst/>
                <a:ahLst/>
                <a:cxnLst>
                  <a:cxn ang="0">
                    <a:pos x="7" y="20"/>
                  </a:cxn>
                  <a:cxn ang="0">
                    <a:pos x="0" y="13"/>
                  </a:cxn>
                  <a:cxn ang="0">
                    <a:pos x="25" y="0"/>
                  </a:cxn>
                  <a:cxn ang="0">
                    <a:pos x="31" y="14"/>
                  </a:cxn>
                  <a:cxn ang="0">
                    <a:pos x="7" y="20"/>
                  </a:cxn>
                </a:cxnLst>
                <a:rect l="0" t="0" r="r" b="b"/>
                <a:pathLst>
                  <a:path w="31" h="20">
                    <a:moveTo>
                      <a:pt x="7" y="20"/>
                    </a:moveTo>
                    <a:cubicBezTo>
                      <a:pt x="2" y="20"/>
                      <a:pt x="0" y="17"/>
                      <a:pt x="0" y="13"/>
                    </a:cubicBezTo>
                    <a:cubicBezTo>
                      <a:pt x="0" y="7"/>
                      <a:pt x="18" y="0"/>
                      <a:pt x="25" y="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8" y="16"/>
                      <a:pt x="11" y="20"/>
                      <a:pt x="7" y="20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99" name="Freeform 160">
                <a:extLst>
                  <a:ext uri="{FF2B5EF4-FFF2-40B4-BE49-F238E27FC236}">
                    <a16:creationId xmlns:a16="http://schemas.microsoft.com/office/drawing/2014/main" id="{B8A2AFE1-8347-49F3-BCC3-E778F12A6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688" y="1069975"/>
                <a:ext cx="44450" cy="25400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10"/>
                  </a:cxn>
                  <a:cxn ang="0">
                    <a:pos x="22" y="12"/>
                  </a:cxn>
                  <a:cxn ang="0">
                    <a:pos x="24" y="18"/>
                  </a:cxn>
                  <a:cxn ang="0">
                    <a:pos x="0" y="18"/>
                  </a:cxn>
                  <a:cxn ang="0">
                    <a:pos x="9" y="6"/>
                  </a:cxn>
                  <a:cxn ang="0">
                    <a:pos x="9" y="0"/>
                  </a:cxn>
                  <a:cxn ang="0">
                    <a:pos x="23" y="0"/>
                  </a:cxn>
                  <a:cxn ang="0">
                    <a:pos x="19" y="4"/>
                  </a:cxn>
                  <a:cxn ang="0">
                    <a:pos x="33" y="4"/>
                  </a:cxn>
                </a:cxnLst>
                <a:rect l="0" t="0" r="r" b="b"/>
                <a:pathLst>
                  <a:path w="33" h="20">
                    <a:moveTo>
                      <a:pt x="33" y="4"/>
                    </a:moveTo>
                    <a:cubicBezTo>
                      <a:pt x="33" y="8"/>
                      <a:pt x="33" y="8"/>
                      <a:pt x="33" y="10"/>
                    </a:cubicBezTo>
                    <a:cubicBezTo>
                      <a:pt x="30" y="14"/>
                      <a:pt x="26" y="12"/>
                      <a:pt x="22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9"/>
                      <a:pt x="0" y="20"/>
                      <a:pt x="0" y="18"/>
                    </a:cubicBezTo>
                    <a:cubicBezTo>
                      <a:pt x="0" y="11"/>
                      <a:pt x="3" y="8"/>
                      <a:pt x="9" y="6"/>
                    </a:cubicBezTo>
                    <a:cubicBezTo>
                      <a:pt x="8" y="2"/>
                      <a:pt x="9" y="1"/>
                      <a:pt x="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2"/>
                      <a:pt x="20" y="4"/>
                      <a:pt x="19" y="4"/>
                    </a:cubicBezTo>
                    <a:cubicBezTo>
                      <a:pt x="22" y="4"/>
                      <a:pt x="29" y="4"/>
                      <a:pt x="33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00" name="Freeform 161">
                <a:extLst>
                  <a:ext uri="{FF2B5EF4-FFF2-40B4-BE49-F238E27FC236}">
                    <a16:creationId xmlns:a16="http://schemas.microsoft.com/office/drawing/2014/main" id="{4CC39F20-09E0-41FE-B3C4-6E16F076B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4950" y="1092200"/>
                <a:ext cx="44450" cy="15875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11" y="7"/>
                  </a:cxn>
                  <a:cxn ang="0">
                    <a:pos x="4" y="12"/>
                  </a:cxn>
                  <a:cxn ang="0">
                    <a:pos x="0" y="9"/>
                  </a:cxn>
                  <a:cxn ang="0">
                    <a:pos x="22" y="0"/>
                  </a:cxn>
                  <a:cxn ang="0">
                    <a:pos x="34" y="5"/>
                  </a:cxn>
                  <a:cxn ang="0">
                    <a:pos x="20" y="12"/>
                  </a:cxn>
                </a:cxnLst>
                <a:rect l="0" t="0" r="r" b="b"/>
                <a:pathLst>
                  <a:path w="34" h="12">
                    <a:moveTo>
                      <a:pt x="20" y="12"/>
                    </a:moveTo>
                    <a:cubicBezTo>
                      <a:pt x="17" y="12"/>
                      <a:pt x="14" y="7"/>
                      <a:pt x="11" y="7"/>
                    </a:cubicBezTo>
                    <a:cubicBezTo>
                      <a:pt x="10" y="12"/>
                      <a:pt x="8" y="12"/>
                      <a:pt x="4" y="12"/>
                    </a:cubicBezTo>
                    <a:cubicBezTo>
                      <a:pt x="2" y="12"/>
                      <a:pt x="0" y="10"/>
                      <a:pt x="0" y="9"/>
                    </a:cubicBezTo>
                    <a:cubicBezTo>
                      <a:pt x="0" y="2"/>
                      <a:pt x="17" y="0"/>
                      <a:pt x="22" y="0"/>
                    </a:cubicBezTo>
                    <a:cubicBezTo>
                      <a:pt x="28" y="0"/>
                      <a:pt x="32" y="2"/>
                      <a:pt x="34" y="5"/>
                    </a:cubicBezTo>
                    <a:cubicBezTo>
                      <a:pt x="25" y="5"/>
                      <a:pt x="26" y="12"/>
                      <a:pt x="2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01" name="Freeform 162">
                <a:extLst>
                  <a:ext uri="{FF2B5EF4-FFF2-40B4-BE49-F238E27FC236}">
                    <a16:creationId xmlns:a16="http://schemas.microsoft.com/office/drawing/2014/main" id="{C4C7E1E5-645B-41C1-8149-CB244BD08A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7963" y="1038225"/>
                <a:ext cx="71438" cy="49213"/>
              </a:xfrm>
              <a:custGeom>
                <a:avLst/>
                <a:gdLst/>
                <a:ahLst/>
                <a:cxnLst>
                  <a:cxn ang="0">
                    <a:pos x="40" y="31"/>
                  </a:cxn>
                  <a:cxn ang="0">
                    <a:pos x="22" y="36"/>
                  </a:cxn>
                  <a:cxn ang="0">
                    <a:pos x="0" y="28"/>
                  </a:cxn>
                  <a:cxn ang="0">
                    <a:pos x="6" y="23"/>
                  </a:cxn>
                  <a:cxn ang="0">
                    <a:pos x="24" y="23"/>
                  </a:cxn>
                  <a:cxn ang="0">
                    <a:pos x="17" y="22"/>
                  </a:cxn>
                  <a:cxn ang="0">
                    <a:pos x="17" y="16"/>
                  </a:cxn>
                  <a:cxn ang="0">
                    <a:pos x="43" y="8"/>
                  </a:cxn>
                  <a:cxn ang="0">
                    <a:pos x="51" y="0"/>
                  </a:cxn>
                  <a:cxn ang="0">
                    <a:pos x="52" y="5"/>
                  </a:cxn>
                  <a:cxn ang="0">
                    <a:pos x="48" y="11"/>
                  </a:cxn>
                  <a:cxn ang="0">
                    <a:pos x="28" y="23"/>
                  </a:cxn>
                  <a:cxn ang="0">
                    <a:pos x="53" y="29"/>
                  </a:cxn>
                  <a:cxn ang="0">
                    <a:pos x="40" y="31"/>
                  </a:cxn>
                </a:cxnLst>
                <a:rect l="0" t="0" r="r" b="b"/>
                <a:pathLst>
                  <a:path w="53" h="36">
                    <a:moveTo>
                      <a:pt x="40" y="31"/>
                    </a:moveTo>
                    <a:cubicBezTo>
                      <a:pt x="34" y="31"/>
                      <a:pt x="27" y="36"/>
                      <a:pt x="22" y="36"/>
                    </a:cubicBezTo>
                    <a:cubicBezTo>
                      <a:pt x="19" y="36"/>
                      <a:pt x="1" y="28"/>
                      <a:pt x="0" y="28"/>
                    </a:cubicBezTo>
                    <a:cubicBezTo>
                      <a:pt x="3" y="26"/>
                      <a:pt x="4" y="25"/>
                      <a:pt x="6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19" y="21"/>
                      <a:pt x="21" y="20"/>
                      <a:pt x="17" y="22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30" y="16"/>
                      <a:pt x="30" y="8"/>
                      <a:pt x="43" y="8"/>
                    </a:cubicBezTo>
                    <a:cubicBezTo>
                      <a:pt x="44" y="4"/>
                      <a:pt x="47" y="0"/>
                      <a:pt x="51" y="0"/>
                    </a:cubicBezTo>
                    <a:cubicBezTo>
                      <a:pt x="52" y="0"/>
                      <a:pt x="52" y="4"/>
                      <a:pt x="52" y="5"/>
                    </a:cubicBezTo>
                    <a:cubicBezTo>
                      <a:pt x="50" y="7"/>
                      <a:pt x="48" y="9"/>
                      <a:pt x="48" y="11"/>
                    </a:cubicBezTo>
                    <a:cubicBezTo>
                      <a:pt x="41" y="16"/>
                      <a:pt x="32" y="18"/>
                      <a:pt x="28" y="23"/>
                    </a:cubicBezTo>
                    <a:cubicBezTo>
                      <a:pt x="40" y="24"/>
                      <a:pt x="43" y="25"/>
                      <a:pt x="53" y="29"/>
                    </a:cubicBezTo>
                    <a:cubicBezTo>
                      <a:pt x="49" y="32"/>
                      <a:pt x="45" y="31"/>
                      <a:pt x="40" y="31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02" name="Freeform 164">
                <a:extLst>
                  <a:ext uri="{FF2B5EF4-FFF2-40B4-BE49-F238E27FC236}">
                    <a16:creationId xmlns:a16="http://schemas.microsoft.com/office/drawing/2014/main" id="{19675B59-BE75-4473-A5FC-3D239EE89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438" y="1244600"/>
                <a:ext cx="128588" cy="49213"/>
              </a:xfrm>
              <a:custGeom>
                <a:avLst/>
                <a:gdLst/>
                <a:ahLst/>
                <a:cxnLst>
                  <a:cxn ang="0">
                    <a:pos x="77" y="29"/>
                  </a:cxn>
                  <a:cxn ang="0">
                    <a:pos x="66" y="34"/>
                  </a:cxn>
                  <a:cxn ang="0">
                    <a:pos x="58" y="29"/>
                  </a:cxn>
                  <a:cxn ang="0">
                    <a:pos x="50" y="32"/>
                  </a:cxn>
                  <a:cxn ang="0">
                    <a:pos x="40" y="36"/>
                  </a:cxn>
                  <a:cxn ang="0">
                    <a:pos x="32" y="31"/>
                  </a:cxn>
                  <a:cxn ang="0">
                    <a:pos x="22" y="38"/>
                  </a:cxn>
                  <a:cxn ang="0">
                    <a:pos x="0" y="18"/>
                  </a:cxn>
                  <a:cxn ang="0">
                    <a:pos x="20" y="0"/>
                  </a:cxn>
                  <a:cxn ang="0">
                    <a:pos x="47" y="15"/>
                  </a:cxn>
                  <a:cxn ang="0">
                    <a:pos x="54" y="3"/>
                  </a:cxn>
                  <a:cxn ang="0">
                    <a:pos x="97" y="15"/>
                  </a:cxn>
                  <a:cxn ang="0">
                    <a:pos x="89" y="29"/>
                  </a:cxn>
                  <a:cxn ang="0">
                    <a:pos x="77" y="29"/>
                  </a:cxn>
                </a:cxnLst>
                <a:rect l="0" t="0" r="r" b="b"/>
                <a:pathLst>
                  <a:path w="97" h="38">
                    <a:moveTo>
                      <a:pt x="77" y="29"/>
                    </a:moveTo>
                    <a:cubicBezTo>
                      <a:pt x="74" y="29"/>
                      <a:pt x="72" y="34"/>
                      <a:pt x="66" y="34"/>
                    </a:cubicBezTo>
                    <a:cubicBezTo>
                      <a:pt x="63" y="34"/>
                      <a:pt x="62" y="29"/>
                      <a:pt x="58" y="29"/>
                    </a:cubicBezTo>
                    <a:cubicBezTo>
                      <a:pt x="55" y="29"/>
                      <a:pt x="53" y="32"/>
                      <a:pt x="50" y="32"/>
                    </a:cubicBezTo>
                    <a:cubicBezTo>
                      <a:pt x="47" y="32"/>
                      <a:pt x="44" y="36"/>
                      <a:pt x="40" y="36"/>
                    </a:cubicBezTo>
                    <a:cubicBezTo>
                      <a:pt x="36" y="36"/>
                      <a:pt x="34" y="34"/>
                      <a:pt x="32" y="31"/>
                    </a:cubicBezTo>
                    <a:cubicBezTo>
                      <a:pt x="29" y="34"/>
                      <a:pt x="27" y="38"/>
                      <a:pt x="22" y="38"/>
                    </a:cubicBezTo>
                    <a:cubicBezTo>
                      <a:pt x="11" y="38"/>
                      <a:pt x="0" y="29"/>
                      <a:pt x="0" y="18"/>
                    </a:cubicBezTo>
                    <a:cubicBezTo>
                      <a:pt x="0" y="8"/>
                      <a:pt x="11" y="0"/>
                      <a:pt x="20" y="0"/>
                    </a:cubicBezTo>
                    <a:cubicBezTo>
                      <a:pt x="34" y="0"/>
                      <a:pt x="35" y="15"/>
                      <a:pt x="47" y="15"/>
                    </a:cubicBezTo>
                    <a:cubicBezTo>
                      <a:pt x="47" y="8"/>
                      <a:pt x="49" y="3"/>
                      <a:pt x="54" y="3"/>
                    </a:cubicBezTo>
                    <a:cubicBezTo>
                      <a:pt x="62" y="3"/>
                      <a:pt x="88" y="12"/>
                      <a:pt x="97" y="15"/>
                    </a:cubicBezTo>
                    <a:cubicBezTo>
                      <a:pt x="95" y="21"/>
                      <a:pt x="89" y="26"/>
                      <a:pt x="89" y="29"/>
                    </a:cubicBezTo>
                    <a:lnTo>
                      <a:pt x="77" y="29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03" name="Freeform 165">
                <a:extLst>
                  <a:ext uri="{FF2B5EF4-FFF2-40B4-BE49-F238E27FC236}">
                    <a16:creationId xmlns:a16="http://schemas.microsoft.com/office/drawing/2014/main" id="{12A08FE3-7CF7-4575-9CB5-CE8D99524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4425" y="2252663"/>
                <a:ext cx="34925" cy="17463"/>
              </a:xfrm>
              <a:custGeom>
                <a:avLst/>
                <a:gdLst/>
                <a:ahLst/>
                <a:cxnLst>
                  <a:cxn ang="0">
                    <a:pos x="5" y="13"/>
                  </a:cxn>
                  <a:cxn ang="0">
                    <a:pos x="2" y="11"/>
                  </a:cxn>
                  <a:cxn ang="0">
                    <a:pos x="0" y="9"/>
                  </a:cxn>
                  <a:cxn ang="0">
                    <a:pos x="26" y="0"/>
                  </a:cxn>
                  <a:cxn ang="0">
                    <a:pos x="20" y="4"/>
                  </a:cxn>
                  <a:cxn ang="0">
                    <a:pos x="19" y="8"/>
                  </a:cxn>
                  <a:cxn ang="0">
                    <a:pos x="5" y="13"/>
                  </a:cxn>
                </a:cxnLst>
                <a:rect l="0" t="0" r="r" b="b"/>
                <a:pathLst>
                  <a:path w="26" h="13">
                    <a:moveTo>
                      <a:pt x="5" y="13"/>
                    </a:moveTo>
                    <a:cubicBezTo>
                      <a:pt x="4" y="13"/>
                      <a:pt x="2" y="12"/>
                      <a:pt x="2" y="11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7" y="6"/>
                      <a:pt x="18" y="1"/>
                      <a:pt x="26" y="0"/>
                    </a:cubicBezTo>
                    <a:cubicBezTo>
                      <a:pt x="25" y="4"/>
                      <a:pt x="22" y="2"/>
                      <a:pt x="20" y="4"/>
                    </a:cubicBezTo>
                    <a:cubicBezTo>
                      <a:pt x="18" y="4"/>
                      <a:pt x="19" y="7"/>
                      <a:pt x="19" y="8"/>
                    </a:cubicBezTo>
                    <a:cubicBezTo>
                      <a:pt x="18" y="11"/>
                      <a:pt x="9" y="13"/>
                      <a:pt x="5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04" name="Freeform 166">
                <a:extLst>
                  <a:ext uri="{FF2B5EF4-FFF2-40B4-BE49-F238E27FC236}">
                    <a16:creationId xmlns:a16="http://schemas.microsoft.com/office/drawing/2014/main" id="{1DAAFCA7-07B0-411A-8E96-90606750FA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188" y="1463675"/>
                <a:ext cx="34925" cy="25400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1" y="0"/>
                  </a:cxn>
                  <a:cxn ang="0">
                    <a:pos x="26" y="6"/>
                  </a:cxn>
                  <a:cxn ang="0">
                    <a:pos x="26" y="12"/>
                  </a:cxn>
                  <a:cxn ang="0">
                    <a:pos x="8" y="19"/>
                  </a:cxn>
                  <a:cxn ang="0">
                    <a:pos x="0" y="14"/>
                  </a:cxn>
                  <a:cxn ang="0">
                    <a:pos x="5" y="4"/>
                  </a:cxn>
                </a:cxnLst>
                <a:rect l="0" t="0" r="r" b="b"/>
                <a:pathLst>
                  <a:path w="26" h="19">
                    <a:moveTo>
                      <a:pt x="5" y="4"/>
                    </a:moveTo>
                    <a:cubicBezTo>
                      <a:pt x="8" y="4"/>
                      <a:pt x="8" y="0"/>
                      <a:pt x="11" y="0"/>
                    </a:cubicBezTo>
                    <a:cubicBezTo>
                      <a:pt x="17" y="0"/>
                      <a:pt x="20" y="5"/>
                      <a:pt x="26" y="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0" y="15"/>
                      <a:pt x="15" y="19"/>
                      <a:pt x="8" y="19"/>
                    </a:cubicBezTo>
                    <a:cubicBezTo>
                      <a:pt x="2" y="19"/>
                      <a:pt x="0" y="19"/>
                      <a:pt x="0" y="14"/>
                    </a:cubicBezTo>
                    <a:cubicBezTo>
                      <a:pt x="0" y="12"/>
                      <a:pt x="4" y="4"/>
                      <a:pt x="5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05" name="Freeform 167">
                <a:extLst>
                  <a:ext uri="{FF2B5EF4-FFF2-40B4-BE49-F238E27FC236}">
                    <a16:creationId xmlns:a16="http://schemas.microsoft.com/office/drawing/2014/main" id="{7D542D67-29EB-4A34-89E5-695F79FB3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400" y="1433513"/>
                <a:ext cx="26988" cy="25400"/>
              </a:xfrm>
              <a:custGeom>
                <a:avLst/>
                <a:gdLst/>
                <a:ahLst/>
                <a:cxnLst>
                  <a:cxn ang="0">
                    <a:pos x="21" y="17"/>
                  </a:cxn>
                  <a:cxn ang="0">
                    <a:pos x="15" y="19"/>
                  </a:cxn>
                  <a:cxn ang="0">
                    <a:pos x="0" y="8"/>
                  </a:cxn>
                  <a:cxn ang="0">
                    <a:pos x="21" y="17"/>
                  </a:cxn>
                </a:cxnLst>
                <a:rect l="0" t="0" r="r" b="b"/>
                <a:pathLst>
                  <a:path w="21" h="20">
                    <a:moveTo>
                      <a:pt x="21" y="17"/>
                    </a:moveTo>
                    <a:cubicBezTo>
                      <a:pt x="21" y="20"/>
                      <a:pt x="15" y="19"/>
                      <a:pt x="15" y="19"/>
                    </a:cubicBezTo>
                    <a:cubicBezTo>
                      <a:pt x="10" y="19"/>
                      <a:pt x="0" y="14"/>
                      <a:pt x="0" y="8"/>
                    </a:cubicBezTo>
                    <a:cubicBezTo>
                      <a:pt x="0" y="0"/>
                      <a:pt x="21" y="8"/>
                      <a:pt x="21" y="17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06" name="Freeform 168">
                <a:extLst>
                  <a:ext uri="{FF2B5EF4-FFF2-40B4-BE49-F238E27FC236}">
                    <a16:creationId xmlns:a16="http://schemas.microsoft.com/office/drawing/2014/main" id="{D780CAA1-A009-4DC8-850D-1F13B443E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9900" y="1338263"/>
                <a:ext cx="25400" cy="17463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19" y="8"/>
                  </a:cxn>
                  <a:cxn ang="0">
                    <a:pos x="8" y="0"/>
                  </a:cxn>
                  <a:cxn ang="0">
                    <a:pos x="2" y="9"/>
                  </a:cxn>
                  <a:cxn ang="0">
                    <a:pos x="2" y="13"/>
                  </a:cxn>
                </a:cxnLst>
                <a:rect l="0" t="0" r="r" b="b"/>
                <a:pathLst>
                  <a:path w="19" h="13">
                    <a:moveTo>
                      <a:pt x="2" y="13"/>
                    </a:moveTo>
                    <a:cubicBezTo>
                      <a:pt x="7" y="13"/>
                      <a:pt x="17" y="10"/>
                      <a:pt x="19" y="8"/>
                    </a:cubicBezTo>
                    <a:cubicBezTo>
                      <a:pt x="15" y="5"/>
                      <a:pt x="13" y="0"/>
                      <a:pt x="8" y="0"/>
                    </a:cubicBezTo>
                    <a:cubicBezTo>
                      <a:pt x="4" y="0"/>
                      <a:pt x="2" y="5"/>
                      <a:pt x="2" y="9"/>
                    </a:cubicBezTo>
                    <a:cubicBezTo>
                      <a:pt x="2" y="10"/>
                      <a:pt x="0" y="13"/>
                      <a:pt x="2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07" name="Freeform 169">
                <a:extLst>
                  <a:ext uri="{FF2B5EF4-FFF2-40B4-BE49-F238E27FC236}">
                    <a16:creationId xmlns:a16="http://schemas.microsoft.com/office/drawing/2014/main" id="{BBC7052D-2BCF-4CD9-9FDF-4C601F77B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7825" y="1320800"/>
                <a:ext cx="53975" cy="22225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21" y="0"/>
                  </a:cxn>
                  <a:cxn ang="0">
                    <a:pos x="41" y="17"/>
                  </a:cxn>
                  <a:cxn ang="0">
                    <a:pos x="28" y="17"/>
                  </a:cxn>
                  <a:cxn ang="0">
                    <a:pos x="2" y="11"/>
                  </a:cxn>
                  <a:cxn ang="0">
                    <a:pos x="0" y="13"/>
                  </a:cxn>
                </a:cxnLst>
                <a:rect l="0" t="0" r="r" b="b"/>
                <a:pathLst>
                  <a:path w="41" h="17">
                    <a:moveTo>
                      <a:pt x="0" y="13"/>
                    </a:moveTo>
                    <a:cubicBezTo>
                      <a:pt x="5" y="6"/>
                      <a:pt x="11" y="0"/>
                      <a:pt x="21" y="0"/>
                    </a:cubicBezTo>
                    <a:cubicBezTo>
                      <a:pt x="32" y="0"/>
                      <a:pt x="41" y="7"/>
                      <a:pt x="41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0" y="13"/>
                      <a:pt x="10" y="14"/>
                      <a:pt x="2" y="11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08" name="Freeform 170">
                <a:extLst>
                  <a:ext uri="{FF2B5EF4-FFF2-40B4-BE49-F238E27FC236}">
                    <a16:creationId xmlns:a16="http://schemas.microsoft.com/office/drawing/2014/main" id="{E6297B83-AB3E-4AC7-A624-F87E5B2BF2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2600" y="1266825"/>
                <a:ext cx="74613" cy="26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9"/>
                  </a:cxn>
                  <a:cxn ang="0">
                    <a:pos x="56" y="13"/>
                  </a:cxn>
                  <a:cxn ang="0">
                    <a:pos x="37" y="20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cubicBezTo>
                      <a:pt x="4" y="3"/>
                      <a:pt x="50" y="9"/>
                      <a:pt x="52" y="9"/>
                    </a:cubicBezTo>
                    <a:cubicBezTo>
                      <a:pt x="55" y="9"/>
                      <a:pt x="56" y="11"/>
                      <a:pt x="56" y="13"/>
                    </a:cubicBezTo>
                    <a:cubicBezTo>
                      <a:pt x="56" y="18"/>
                      <a:pt x="44" y="20"/>
                      <a:pt x="37" y="20"/>
                    </a:cubicBezTo>
                    <a:cubicBezTo>
                      <a:pt x="25" y="20"/>
                      <a:pt x="4" y="14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09" name="Freeform 171">
                <a:extLst>
                  <a:ext uri="{FF2B5EF4-FFF2-40B4-BE49-F238E27FC236}">
                    <a16:creationId xmlns:a16="http://schemas.microsoft.com/office/drawing/2014/main" id="{51F6130F-312F-4F78-9246-D199D5786E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6238" y="1303338"/>
                <a:ext cx="15875" cy="17463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5" y="13"/>
                  </a:cxn>
                  <a:cxn ang="0">
                    <a:pos x="0" y="7"/>
                  </a:cxn>
                  <a:cxn ang="0">
                    <a:pos x="12" y="7"/>
                  </a:cxn>
                </a:cxnLst>
                <a:rect l="0" t="0" r="r" b="b"/>
                <a:pathLst>
                  <a:path w="12" h="13">
                    <a:moveTo>
                      <a:pt x="12" y="7"/>
                    </a:moveTo>
                    <a:cubicBezTo>
                      <a:pt x="12" y="11"/>
                      <a:pt x="8" y="13"/>
                      <a:pt x="5" y="13"/>
                    </a:cubicBezTo>
                    <a:cubicBezTo>
                      <a:pt x="0" y="13"/>
                      <a:pt x="0" y="11"/>
                      <a:pt x="0" y="7"/>
                    </a:cubicBezTo>
                    <a:cubicBezTo>
                      <a:pt x="0" y="0"/>
                      <a:pt x="12" y="1"/>
                      <a:pt x="12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262626">
                    <a:lumMod val="50000"/>
                    <a:lumOff val="50000"/>
                    <a:alpha val="28000"/>
                  </a:srgbClr>
                </a:solidFill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</p:grpSp>
      </p:grpSp>
      <p:sp>
        <p:nvSpPr>
          <p:cNvPr id="644" name="TextBox 643">
            <a:extLst>
              <a:ext uri="{FF2B5EF4-FFF2-40B4-BE49-F238E27FC236}">
                <a16:creationId xmlns:a16="http://schemas.microsoft.com/office/drawing/2014/main" id="{4787511E-BEB9-4BF5-9C35-E297068AEC73}"/>
              </a:ext>
            </a:extLst>
          </p:cNvPr>
          <p:cNvSpPr txBox="1"/>
          <p:nvPr/>
        </p:nvSpPr>
        <p:spPr bwMode="gray">
          <a:xfrm>
            <a:off x="4581056" y="2779911"/>
            <a:ext cx="839160" cy="3029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49" b="1" i="0" u="none" strike="noStrike" kern="0" cap="none" spc="0" normalizeH="0" baseline="0" noProof="0" dirty="0">
                <a:ln>
                  <a:noFill/>
                </a:ln>
                <a:solidFill>
                  <a:srgbClr val="BE382C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rPr>
              <a:t>France</a:t>
            </a:r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92FCD88C-7754-4D7B-A98A-A02B980C6CC8}"/>
              </a:ext>
            </a:extLst>
          </p:cNvPr>
          <p:cNvSpPr txBox="1"/>
          <p:nvPr/>
        </p:nvSpPr>
        <p:spPr bwMode="gray">
          <a:xfrm>
            <a:off x="5425708" y="2786686"/>
            <a:ext cx="1399839" cy="3029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377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2" b="1" i="0" u="none" strike="noStrike" kern="0" cap="none" spc="0" normalizeH="0" baseline="0" noProof="0" dirty="0">
                <a:ln>
                  <a:noFill/>
                </a:ln>
                <a:solidFill>
                  <a:srgbClr val="BE382C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rPr>
              <a:t>€0.7M</a:t>
            </a:r>
          </a:p>
          <a:p>
            <a:pPr marL="0" marR="0" lvl="0" indent="0" algn="ctr" defTabSz="8377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" b="1" i="0" u="none" strike="noStrike" kern="0" cap="none" spc="0" normalizeH="0" baseline="0" noProof="0" dirty="0">
                <a:ln>
                  <a:noFill/>
                </a:ln>
                <a:solidFill>
                  <a:srgbClr val="BE382C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rPr>
              <a:t>Increase in Profit*</a:t>
            </a:r>
          </a:p>
        </p:txBody>
      </p:sp>
      <p:grpSp>
        <p:nvGrpSpPr>
          <p:cNvPr id="646" name="Group 279">
            <a:extLst>
              <a:ext uri="{FF2B5EF4-FFF2-40B4-BE49-F238E27FC236}">
                <a16:creationId xmlns:a16="http://schemas.microsoft.com/office/drawing/2014/main" id="{F534E856-E866-4A0A-B7B9-A47A4FB8C22B}"/>
              </a:ext>
            </a:extLst>
          </p:cNvPr>
          <p:cNvGrpSpPr/>
          <p:nvPr/>
        </p:nvGrpSpPr>
        <p:grpSpPr>
          <a:xfrm>
            <a:off x="5478814" y="2809861"/>
            <a:ext cx="222784" cy="222784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647" name="Teardrop 646">
              <a:extLst>
                <a:ext uri="{FF2B5EF4-FFF2-40B4-BE49-F238E27FC236}">
                  <a16:creationId xmlns:a16="http://schemas.microsoft.com/office/drawing/2014/main" id="{BD91B5A2-225D-4D38-B60D-F43415D3135B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rgbClr val="BE382C"/>
            </a:solidFill>
            <a:ln w="25400" cap="flat" cmpd="sng" algn="ctr">
              <a:noFill/>
              <a:prstDash val="solid"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8377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75" b="0" i="0" u="none" strike="noStrike" kern="0" cap="none" spc="0" normalizeH="0" baseline="0" noProof="0" dirty="0">
                <a:ln>
                  <a:noFill/>
                </a:ln>
                <a:solidFill>
                  <a:srgbClr val="F19B14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endParaRPr>
            </a:p>
          </p:txBody>
        </p:sp>
        <p:sp>
          <p:nvSpPr>
            <p:cNvPr id="648" name="Oval 647">
              <a:extLst>
                <a:ext uri="{FF2B5EF4-FFF2-40B4-BE49-F238E27FC236}">
                  <a16:creationId xmlns:a16="http://schemas.microsoft.com/office/drawing/2014/main" id="{BDF16B5B-214F-4CD6-BA16-B0777DF69A95}"/>
                </a:ext>
              </a:extLst>
            </p:cNvPr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8377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31" b="1" i="0" u="none" strike="noStrike" kern="0" cap="none" spc="0" normalizeH="0" baseline="0" noProof="0" dirty="0">
                <a:ln>
                  <a:noFill/>
                </a:ln>
                <a:solidFill>
                  <a:srgbClr val="BE382C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endParaRPr>
            </a:p>
          </p:txBody>
        </p:sp>
      </p:grpSp>
      <p:grpSp>
        <p:nvGrpSpPr>
          <p:cNvPr id="649" name="Group 279">
            <a:extLst>
              <a:ext uri="{FF2B5EF4-FFF2-40B4-BE49-F238E27FC236}">
                <a16:creationId xmlns:a16="http://schemas.microsoft.com/office/drawing/2014/main" id="{7B7300FF-26D3-4295-9C30-2B0750778EBB}"/>
              </a:ext>
            </a:extLst>
          </p:cNvPr>
          <p:cNvGrpSpPr/>
          <p:nvPr/>
        </p:nvGrpSpPr>
        <p:grpSpPr>
          <a:xfrm>
            <a:off x="8284667" y="3076971"/>
            <a:ext cx="222784" cy="222784"/>
            <a:chOff x="846989" y="1401020"/>
            <a:chExt cx="877416" cy="877416"/>
          </a:xfrm>
          <a:effectLst>
            <a:outerShdw blurRad="63500" dir="11640000" sx="1000" sy="1000" rotWithShape="0">
              <a:prstClr val="black">
                <a:alpha val="15000"/>
              </a:prstClr>
            </a:outerShdw>
          </a:effectLst>
        </p:grpSpPr>
        <p:sp>
          <p:nvSpPr>
            <p:cNvPr id="650" name="Teardrop 649">
              <a:extLst>
                <a:ext uri="{FF2B5EF4-FFF2-40B4-BE49-F238E27FC236}">
                  <a16:creationId xmlns:a16="http://schemas.microsoft.com/office/drawing/2014/main" id="{71598785-64CB-4258-8A70-5FEAD59643EA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rgbClr val="F19B14"/>
            </a:solidFill>
            <a:ln w="25400" cap="flat" cmpd="sng" algn="ctr">
              <a:noFill/>
              <a:prstDash val="solid"/>
            </a:ln>
            <a:effectLst>
              <a:outerShdw blurRad="152400" dir="5400000" sx="90000" sy="-19000" rotWithShape="0">
                <a:prstClr val="black">
                  <a:alpha val="13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8377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93" b="0" i="0" u="none" strike="noStrike" kern="0" cap="none" spc="0" normalizeH="0" baseline="0" noProof="0" dirty="0">
                <a:ln>
                  <a:noFill/>
                </a:ln>
                <a:solidFill>
                  <a:srgbClr val="F19B14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endParaRPr>
            </a:p>
          </p:txBody>
        </p:sp>
        <p:sp>
          <p:nvSpPr>
            <p:cNvPr id="651" name="Oval 650">
              <a:extLst>
                <a:ext uri="{FF2B5EF4-FFF2-40B4-BE49-F238E27FC236}">
                  <a16:creationId xmlns:a16="http://schemas.microsoft.com/office/drawing/2014/main" id="{4285C0AA-955A-412B-A7D4-ED8A67D82856}"/>
                </a:ext>
              </a:extLst>
            </p:cNvPr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8377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31" b="1" i="0" u="none" strike="noStrike" kern="0" cap="none" spc="0" normalizeH="0" baseline="0" noProof="0" dirty="0">
                <a:ln>
                  <a:noFill/>
                </a:ln>
                <a:solidFill>
                  <a:srgbClr val="F19B14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endParaRPr>
            </a:p>
          </p:txBody>
        </p:sp>
      </p:grpSp>
      <p:sp>
        <p:nvSpPr>
          <p:cNvPr id="652" name="TextBox 651">
            <a:extLst>
              <a:ext uri="{FF2B5EF4-FFF2-40B4-BE49-F238E27FC236}">
                <a16:creationId xmlns:a16="http://schemas.microsoft.com/office/drawing/2014/main" id="{88089B0D-867A-44D7-959B-F71438342944}"/>
              </a:ext>
            </a:extLst>
          </p:cNvPr>
          <p:cNvSpPr txBox="1"/>
          <p:nvPr/>
        </p:nvSpPr>
        <p:spPr bwMode="gray">
          <a:xfrm>
            <a:off x="7515001" y="3035073"/>
            <a:ext cx="719039" cy="3029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49" b="1" i="0" u="none" strike="noStrike" kern="0" cap="none" spc="0" normalizeH="0" baseline="0" noProof="0" dirty="0">
                <a:ln>
                  <a:noFill/>
                </a:ln>
                <a:solidFill>
                  <a:srgbClr val="F19B14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rPr>
              <a:t>Japan</a:t>
            </a: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FE828094-2EF2-4BBB-8F85-E2CDB8EDFDD1}"/>
              </a:ext>
            </a:extLst>
          </p:cNvPr>
          <p:cNvSpPr txBox="1"/>
          <p:nvPr/>
        </p:nvSpPr>
        <p:spPr bwMode="gray">
          <a:xfrm>
            <a:off x="8450442" y="3076917"/>
            <a:ext cx="993477" cy="3029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8377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2" b="1" i="0" u="none" strike="noStrike" kern="0" cap="none" spc="0" normalizeH="0" baseline="0" noProof="0" dirty="0">
                <a:ln>
                  <a:noFill/>
                </a:ln>
                <a:solidFill>
                  <a:srgbClr val="F19B14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rPr>
              <a:t>€4.4M</a:t>
            </a:r>
          </a:p>
          <a:p>
            <a:pPr marL="0" marR="0" lvl="0" indent="0" algn="ctr" defTabSz="8377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2" b="1" i="0" u="none" strike="noStrike" kern="0" cap="none" spc="0" normalizeH="0" baseline="0" noProof="0" dirty="0">
                <a:ln>
                  <a:noFill/>
                </a:ln>
                <a:solidFill>
                  <a:srgbClr val="F19B14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rPr>
              <a:t>Increase in Profit*</a:t>
            </a:r>
          </a:p>
        </p:txBody>
      </p:sp>
      <p:grpSp>
        <p:nvGrpSpPr>
          <p:cNvPr id="654" name="Group 653">
            <a:extLst>
              <a:ext uri="{FF2B5EF4-FFF2-40B4-BE49-F238E27FC236}">
                <a16:creationId xmlns:a16="http://schemas.microsoft.com/office/drawing/2014/main" id="{0C8D2240-9307-4E5D-A78E-0AC019CB7E8C}"/>
              </a:ext>
            </a:extLst>
          </p:cNvPr>
          <p:cNvGrpSpPr/>
          <p:nvPr/>
        </p:nvGrpSpPr>
        <p:grpSpPr>
          <a:xfrm>
            <a:off x="9033226" y="3582157"/>
            <a:ext cx="1614322" cy="207933"/>
            <a:chOff x="3212689" y="4778789"/>
            <a:chExt cx="1987753" cy="256032"/>
          </a:xfrm>
        </p:grpSpPr>
        <p:pic>
          <p:nvPicPr>
            <p:cNvPr id="655" name="Picture 654">
              <a:extLst>
                <a:ext uri="{FF2B5EF4-FFF2-40B4-BE49-F238E27FC236}">
                  <a16:creationId xmlns:a16="http://schemas.microsoft.com/office/drawing/2014/main" id="{3640728F-AECE-4F93-AF29-08BAEF4D5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689" y="4778789"/>
              <a:ext cx="256032" cy="256032"/>
            </a:xfrm>
            <a:prstGeom prst="rect">
              <a:avLst/>
            </a:prstGeom>
          </p:spPr>
        </p:pic>
        <p:sp>
          <p:nvSpPr>
            <p:cNvPr id="656" name="Rectangle 655">
              <a:extLst>
                <a:ext uri="{FF2B5EF4-FFF2-40B4-BE49-F238E27FC236}">
                  <a16:creationId xmlns:a16="http://schemas.microsoft.com/office/drawing/2014/main" id="{88F1731D-5C43-496C-86AD-EF3D4F106063}"/>
                </a:ext>
              </a:extLst>
            </p:cNvPr>
            <p:cNvSpPr/>
            <p:nvPr/>
          </p:nvSpPr>
          <p:spPr bwMode="gray">
            <a:xfrm>
              <a:off x="3465406" y="4778789"/>
              <a:ext cx="1735036" cy="256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31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Other channels budget</a:t>
              </a:r>
            </a:p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Vary ±20% at region - channel level</a:t>
              </a:r>
            </a:p>
          </p:txBody>
        </p:sp>
      </p:grpSp>
      <p:grpSp>
        <p:nvGrpSpPr>
          <p:cNvPr id="657" name="Group 656">
            <a:extLst>
              <a:ext uri="{FF2B5EF4-FFF2-40B4-BE49-F238E27FC236}">
                <a16:creationId xmlns:a16="http://schemas.microsoft.com/office/drawing/2014/main" id="{D1B2991D-0122-470C-9E68-8C8443F6E07E}"/>
              </a:ext>
            </a:extLst>
          </p:cNvPr>
          <p:cNvGrpSpPr/>
          <p:nvPr/>
        </p:nvGrpSpPr>
        <p:grpSpPr>
          <a:xfrm>
            <a:off x="7570621" y="3937005"/>
            <a:ext cx="2137694" cy="207933"/>
            <a:chOff x="1411749" y="5337649"/>
            <a:chExt cx="2632193" cy="256032"/>
          </a:xfrm>
        </p:grpSpPr>
        <p:pic>
          <p:nvPicPr>
            <p:cNvPr id="658" name="Picture 657">
              <a:extLst>
                <a:ext uri="{FF2B5EF4-FFF2-40B4-BE49-F238E27FC236}">
                  <a16:creationId xmlns:a16="http://schemas.microsoft.com/office/drawing/2014/main" id="{FD357AD8-698B-4861-A1AB-B86F25749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1749" y="5337649"/>
              <a:ext cx="256032" cy="256032"/>
            </a:xfrm>
            <a:prstGeom prst="rect">
              <a:avLst/>
            </a:prstGeom>
          </p:spPr>
        </p:pic>
        <p:sp>
          <p:nvSpPr>
            <p:cNvPr id="659" name="Rectangle 658">
              <a:extLst>
                <a:ext uri="{FF2B5EF4-FFF2-40B4-BE49-F238E27FC236}">
                  <a16:creationId xmlns:a16="http://schemas.microsoft.com/office/drawing/2014/main" id="{6723C803-E074-47D2-9982-6BE90D5A608A}"/>
                </a:ext>
              </a:extLst>
            </p:cNvPr>
            <p:cNvSpPr/>
            <p:nvPr/>
          </p:nvSpPr>
          <p:spPr bwMode="gray">
            <a:xfrm>
              <a:off x="1707078" y="5337649"/>
              <a:ext cx="2336864" cy="256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31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Detailing budget</a:t>
              </a:r>
            </a:p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Fixed at National level;</a:t>
              </a:r>
            </a:p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Reallocation across regions/segments</a:t>
              </a:r>
            </a:p>
          </p:txBody>
        </p:sp>
      </p:grpSp>
      <p:grpSp>
        <p:nvGrpSpPr>
          <p:cNvPr id="660" name="Group 659">
            <a:extLst>
              <a:ext uri="{FF2B5EF4-FFF2-40B4-BE49-F238E27FC236}">
                <a16:creationId xmlns:a16="http://schemas.microsoft.com/office/drawing/2014/main" id="{B206075F-01B7-4C9A-AAA1-AC776680A6CA}"/>
              </a:ext>
            </a:extLst>
          </p:cNvPr>
          <p:cNvGrpSpPr/>
          <p:nvPr/>
        </p:nvGrpSpPr>
        <p:grpSpPr>
          <a:xfrm>
            <a:off x="7570622" y="3582155"/>
            <a:ext cx="1275868" cy="210824"/>
            <a:chOff x="1411749" y="4778789"/>
            <a:chExt cx="1571008" cy="259593"/>
          </a:xfrm>
        </p:grpSpPr>
        <p:sp>
          <p:nvSpPr>
            <p:cNvPr id="661" name="Rectangle 660">
              <a:extLst>
                <a:ext uri="{FF2B5EF4-FFF2-40B4-BE49-F238E27FC236}">
                  <a16:creationId xmlns:a16="http://schemas.microsoft.com/office/drawing/2014/main" id="{A3278C7C-F02F-4407-ABAE-D024284B8B42}"/>
                </a:ext>
              </a:extLst>
            </p:cNvPr>
            <p:cNvSpPr/>
            <p:nvPr/>
          </p:nvSpPr>
          <p:spPr bwMode="gray">
            <a:xfrm>
              <a:off x="1668696" y="4778789"/>
              <a:ext cx="1314061" cy="256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31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National Budget</a:t>
              </a:r>
            </a:p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Fixed</a:t>
              </a:r>
            </a:p>
          </p:txBody>
        </p:sp>
        <p:pic>
          <p:nvPicPr>
            <p:cNvPr id="662" name="Picture 661">
              <a:extLst>
                <a:ext uri="{FF2B5EF4-FFF2-40B4-BE49-F238E27FC236}">
                  <a16:creationId xmlns:a16="http://schemas.microsoft.com/office/drawing/2014/main" id="{9DB8C27C-64AB-4315-913B-77E9D9E79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1749" y="4778789"/>
              <a:ext cx="259593" cy="259593"/>
            </a:xfrm>
            <a:prstGeom prst="rect">
              <a:avLst/>
            </a:prstGeom>
          </p:spPr>
        </p:pic>
      </p:grpSp>
      <p:sp>
        <p:nvSpPr>
          <p:cNvPr id="663" name="Rectangle 662">
            <a:extLst>
              <a:ext uri="{FF2B5EF4-FFF2-40B4-BE49-F238E27FC236}">
                <a16:creationId xmlns:a16="http://schemas.microsoft.com/office/drawing/2014/main" id="{00D94545-A7C9-45F1-8B2A-D32C1EF4308A}"/>
              </a:ext>
            </a:extLst>
          </p:cNvPr>
          <p:cNvSpPr/>
          <p:nvPr/>
        </p:nvSpPr>
        <p:spPr bwMode="gray">
          <a:xfrm>
            <a:off x="7623734" y="4620017"/>
            <a:ext cx="2958194" cy="326793"/>
          </a:xfrm>
          <a:prstGeom prst="rect">
            <a:avLst/>
          </a:prstGeom>
          <a:solidFill>
            <a:srgbClr val="FFFFFF"/>
          </a:solidFill>
          <a:ln w="3175">
            <a:solidFill>
              <a:srgbClr val="F19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Reduce </a:t>
            </a:r>
            <a:r>
              <a:rPr kumimoji="0" lang="en-US" sz="6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detailing spends on regions of feeble responders </a:t>
            </a:r>
            <a:r>
              <a:rPr kumimoji="0" lang="en-US" sz="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 reallocate it to</a:t>
            </a:r>
            <a:r>
              <a:rPr kumimoji="0" lang="en-US" sz="6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high potential </a:t>
            </a:r>
            <a:r>
              <a:rPr kumimoji="0" lang="en-US" sz="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regions like Tokyo and Tokai</a:t>
            </a:r>
            <a:endParaRPr kumimoji="0" lang="en-US" sz="6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B22525BB-5194-4C35-80E0-C0242D2357C4}"/>
              </a:ext>
            </a:extLst>
          </p:cNvPr>
          <p:cNvSpPr/>
          <p:nvPr/>
        </p:nvSpPr>
        <p:spPr bwMode="gray">
          <a:xfrm flipH="1">
            <a:off x="7393227" y="4231369"/>
            <a:ext cx="233678" cy="326793"/>
          </a:xfrm>
          <a:prstGeom prst="rect">
            <a:avLst/>
          </a:prstGeom>
          <a:solidFill>
            <a:srgbClr val="F19B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5F16EB60-528E-44E9-9605-5F8EB650235D}"/>
              </a:ext>
            </a:extLst>
          </p:cNvPr>
          <p:cNvSpPr/>
          <p:nvPr/>
        </p:nvSpPr>
        <p:spPr bwMode="gray">
          <a:xfrm flipH="1">
            <a:off x="7393227" y="4620017"/>
            <a:ext cx="233678" cy="326793"/>
          </a:xfrm>
          <a:prstGeom prst="rect">
            <a:avLst/>
          </a:prstGeom>
          <a:solidFill>
            <a:srgbClr val="F19B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66" name="Picture 665">
            <a:extLst>
              <a:ext uri="{FF2B5EF4-FFF2-40B4-BE49-F238E27FC236}">
                <a16:creationId xmlns:a16="http://schemas.microsoft.com/office/drawing/2014/main" id="{75F092D0-8F76-49F1-9829-B21D269C3B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806" y="4310974"/>
            <a:ext cx="148523" cy="148523"/>
          </a:xfrm>
          <a:prstGeom prst="rect">
            <a:avLst/>
          </a:prstGeom>
        </p:spPr>
      </p:pic>
      <p:pic>
        <p:nvPicPr>
          <p:cNvPr id="667" name="Picture 666">
            <a:extLst>
              <a:ext uri="{FF2B5EF4-FFF2-40B4-BE49-F238E27FC236}">
                <a16:creationId xmlns:a16="http://schemas.microsoft.com/office/drawing/2014/main" id="{6A352A84-5A93-45B4-B0D8-9EE9B7DECF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806" y="4709152"/>
            <a:ext cx="148523" cy="148523"/>
          </a:xfrm>
          <a:prstGeom prst="rect">
            <a:avLst/>
          </a:prstGeom>
        </p:spPr>
      </p:pic>
      <p:sp>
        <p:nvSpPr>
          <p:cNvPr id="668" name="Rectangle 667">
            <a:extLst>
              <a:ext uri="{FF2B5EF4-FFF2-40B4-BE49-F238E27FC236}">
                <a16:creationId xmlns:a16="http://schemas.microsoft.com/office/drawing/2014/main" id="{D9D7BA1A-8592-43C9-AD99-A18498943F21}"/>
              </a:ext>
            </a:extLst>
          </p:cNvPr>
          <p:cNvSpPr/>
          <p:nvPr/>
        </p:nvSpPr>
        <p:spPr bwMode="gray">
          <a:xfrm>
            <a:off x="7623734" y="4231369"/>
            <a:ext cx="2958194" cy="326793"/>
          </a:xfrm>
          <a:prstGeom prst="rect">
            <a:avLst/>
          </a:prstGeom>
          <a:solidFill>
            <a:srgbClr val="FFFFFF"/>
          </a:solidFill>
          <a:ln w="3175">
            <a:solidFill>
              <a:srgbClr val="F19B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Reduce </a:t>
            </a:r>
            <a:r>
              <a:rPr kumimoji="0" lang="en-US" sz="6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Local Events </a:t>
            </a:r>
            <a:r>
              <a:rPr kumimoji="0" lang="en-US" sz="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spend by JPY 2.5M and reallocate it to other channels, to observe an overall </a:t>
            </a:r>
            <a:r>
              <a:rPr kumimoji="0" lang="en-US" sz="6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ROI increase  of 38%</a:t>
            </a:r>
          </a:p>
        </p:txBody>
      </p:sp>
      <p:sp>
        <p:nvSpPr>
          <p:cNvPr id="669" name="TextBox 668">
            <a:extLst>
              <a:ext uri="{FF2B5EF4-FFF2-40B4-BE49-F238E27FC236}">
                <a16:creationId xmlns:a16="http://schemas.microsoft.com/office/drawing/2014/main" id="{BA10DA58-DEA8-4507-AA06-0F6806B0F401}"/>
              </a:ext>
            </a:extLst>
          </p:cNvPr>
          <p:cNvSpPr txBox="1"/>
          <p:nvPr/>
        </p:nvSpPr>
        <p:spPr bwMode="gray">
          <a:xfrm>
            <a:off x="2460032" y="6045211"/>
            <a:ext cx="7053143" cy="3233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31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*These are the quantified incremental profits obtained by recommended resource re-allocation. Further application of recommendations will realize higher returns</a:t>
            </a:r>
          </a:p>
        </p:txBody>
      </p:sp>
      <p:grpSp>
        <p:nvGrpSpPr>
          <p:cNvPr id="670" name="Group 669">
            <a:extLst>
              <a:ext uri="{FF2B5EF4-FFF2-40B4-BE49-F238E27FC236}">
                <a16:creationId xmlns:a16="http://schemas.microsoft.com/office/drawing/2014/main" id="{B206075F-01B7-4C9A-AAA1-AC776680A6CA}"/>
              </a:ext>
            </a:extLst>
          </p:cNvPr>
          <p:cNvGrpSpPr/>
          <p:nvPr/>
        </p:nvGrpSpPr>
        <p:grpSpPr>
          <a:xfrm>
            <a:off x="4336587" y="3256453"/>
            <a:ext cx="1275868" cy="210824"/>
            <a:chOff x="1411749" y="4778789"/>
            <a:chExt cx="1571008" cy="259593"/>
          </a:xfrm>
        </p:grpSpPr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A3278C7C-F02F-4407-ABAE-D024284B8B42}"/>
                </a:ext>
              </a:extLst>
            </p:cNvPr>
            <p:cNvSpPr/>
            <p:nvPr/>
          </p:nvSpPr>
          <p:spPr bwMode="gray">
            <a:xfrm>
              <a:off x="1668696" y="4778789"/>
              <a:ext cx="1314061" cy="256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31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National Budget</a:t>
              </a:r>
            </a:p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Vary ±5%</a:t>
              </a:r>
            </a:p>
          </p:txBody>
        </p:sp>
        <p:pic>
          <p:nvPicPr>
            <p:cNvPr id="672" name="Picture 671">
              <a:extLst>
                <a:ext uri="{FF2B5EF4-FFF2-40B4-BE49-F238E27FC236}">
                  <a16:creationId xmlns:a16="http://schemas.microsoft.com/office/drawing/2014/main" id="{9DB8C27C-64AB-4315-913B-77E9D9E79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1749" y="4778789"/>
              <a:ext cx="259593" cy="259593"/>
            </a:xfrm>
            <a:prstGeom prst="rect">
              <a:avLst/>
            </a:prstGeom>
          </p:spPr>
        </p:pic>
      </p:grpSp>
      <p:sp>
        <p:nvSpPr>
          <p:cNvPr id="673" name="Rectangle 672">
            <a:extLst>
              <a:ext uri="{FF2B5EF4-FFF2-40B4-BE49-F238E27FC236}">
                <a16:creationId xmlns:a16="http://schemas.microsoft.com/office/drawing/2014/main" id="{6C52EEAD-695C-49AB-B528-3320F39EA1C9}"/>
              </a:ext>
            </a:extLst>
          </p:cNvPr>
          <p:cNvSpPr/>
          <p:nvPr/>
        </p:nvSpPr>
        <p:spPr bwMode="gray">
          <a:xfrm>
            <a:off x="4472879" y="4231370"/>
            <a:ext cx="2562239" cy="326793"/>
          </a:xfrm>
          <a:prstGeom prst="rect">
            <a:avLst/>
          </a:prstGeom>
          <a:solidFill>
            <a:srgbClr val="FFFFFF"/>
          </a:solidFill>
          <a:ln w="3175">
            <a:solidFill>
              <a:srgbClr val="BE3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Reduce </a:t>
            </a:r>
            <a:r>
              <a:rPr kumimoji="0" lang="fr-FR" sz="6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calls to specialists other </a:t>
            </a:r>
            <a:r>
              <a:rPr kumimoji="0" lang="fr-FR" sz="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than Ophtha (including Orthoptists) and </a:t>
            </a:r>
            <a:r>
              <a:rPr kumimoji="0" lang="fr-FR" sz="6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reallocate calls to Hospital Ophthalmologists</a:t>
            </a:r>
            <a:endParaRPr kumimoji="0" lang="en-US" sz="6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74" name="Rectangle 673">
            <a:extLst>
              <a:ext uri="{FF2B5EF4-FFF2-40B4-BE49-F238E27FC236}">
                <a16:creationId xmlns:a16="http://schemas.microsoft.com/office/drawing/2014/main" id="{36594058-1443-4984-9A8C-647914B502D6}"/>
              </a:ext>
            </a:extLst>
          </p:cNvPr>
          <p:cNvSpPr/>
          <p:nvPr/>
        </p:nvSpPr>
        <p:spPr bwMode="gray">
          <a:xfrm flipH="1">
            <a:off x="4242371" y="4231370"/>
            <a:ext cx="233678" cy="326793"/>
          </a:xfrm>
          <a:prstGeom prst="rect">
            <a:avLst/>
          </a:prstGeom>
          <a:solidFill>
            <a:srgbClr val="BE3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75" name="Picture 674">
            <a:extLst>
              <a:ext uri="{FF2B5EF4-FFF2-40B4-BE49-F238E27FC236}">
                <a16:creationId xmlns:a16="http://schemas.microsoft.com/office/drawing/2014/main" id="{2A177B6F-B26C-4D6E-8F41-D901F98F55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52" y="4320505"/>
            <a:ext cx="148523" cy="148523"/>
          </a:xfrm>
          <a:prstGeom prst="rect">
            <a:avLst/>
          </a:prstGeom>
        </p:spPr>
      </p:pic>
      <p:sp>
        <p:nvSpPr>
          <p:cNvPr id="676" name="Rectangle 675">
            <a:extLst>
              <a:ext uri="{FF2B5EF4-FFF2-40B4-BE49-F238E27FC236}">
                <a16:creationId xmlns:a16="http://schemas.microsoft.com/office/drawing/2014/main" id="{6C52EEAD-695C-49AB-B528-3320F39EA1C9}"/>
              </a:ext>
            </a:extLst>
          </p:cNvPr>
          <p:cNvSpPr/>
          <p:nvPr/>
        </p:nvSpPr>
        <p:spPr bwMode="gray">
          <a:xfrm>
            <a:off x="4470748" y="4626146"/>
            <a:ext cx="2564368" cy="324308"/>
          </a:xfrm>
          <a:prstGeom prst="rect">
            <a:avLst/>
          </a:prstGeom>
          <a:solidFill>
            <a:srgbClr val="FFFFFF"/>
          </a:solidFill>
          <a:ln w="3175">
            <a:solidFill>
              <a:srgbClr val="BE3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</a:t>
            </a:r>
            <a:r>
              <a:rPr kumimoji="0" lang="en-US" sz="6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detailing </a:t>
            </a:r>
            <a:r>
              <a:rPr kumimoji="0" lang="en-US" sz="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channels, keep optimizing number of calls and </a:t>
            </a:r>
            <a:r>
              <a:rPr kumimoji="0" lang="en-US" sz="6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improving target coverage</a:t>
            </a:r>
            <a:r>
              <a:rPr kumimoji="0" lang="en-US" sz="6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(reduce non-target calls) to sustain high ROI</a:t>
            </a:r>
            <a:endParaRPr kumimoji="0" lang="en-US" sz="6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Times New Roman" pitchFamily="18" charset="0"/>
            </a:endParaRPr>
          </a:p>
        </p:txBody>
      </p:sp>
      <p:sp>
        <p:nvSpPr>
          <p:cNvPr id="677" name="Rectangle 676">
            <a:extLst>
              <a:ext uri="{FF2B5EF4-FFF2-40B4-BE49-F238E27FC236}">
                <a16:creationId xmlns:a16="http://schemas.microsoft.com/office/drawing/2014/main" id="{36594058-1443-4984-9A8C-647914B502D6}"/>
              </a:ext>
            </a:extLst>
          </p:cNvPr>
          <p:cNvSpPr/>
          <p:nvPr/>
        </p:nvSpPr>
        <p:spPr bwMode="gray">
          <a:xfrm flipH="1">
            <a:off x="4240243" y="4626146"/>
            <a:ext cx="233678" cy="324308"/>
          </a:xfrm>
          <a:prstGeom prst="rect">
            <a:avLst/>
          </a:prstGeom>
          <a:solidFill>
            <a:srgbClr val="BE3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2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78" name="Picture 677">
            <a:extLst>
              <a:ext uri="{FF2B5EF4-FFF2-40B4-BE49-F238E27FC236}">
                <a16:creationId xmlns:a16="http://schemas.microsoft.com/office/drawing/2014/main" id="{2A177B6F-B26C-4D6E-8F41-D901F98F55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822" y="4714041"/>
            <a:ext cx="148523" cy="148523"/>
          </a:xfrm>
          <a:prstGeom prst="rect">
            <a:avLst/>
          </a:prstGeom>
        </p:spPr>
      </p:pic>
      <p:grpSp>
        <p:nvGrpSpPr>
          <p:cNvPr id="679" name="Group 678">
            <a:extLst>
              <a:ext uri="{FF2B5EF4-FFF2-40B4-BE49-F238E27FC236}">
                <a16:creationId xmlns:a16="http://schemas.microsoft.com/office/drawing/2014/main" id="{B206075F-01B7-4C9A-AAA1-AC776680A6CA}"/>
              </a:ext>
            </a:extLst>
          </p:cNvPr>
          <p:cNvGrpSpPr/>
          <p:nvPr/>
        </p:nvGrpSpPr>
        <p:grpSpPr>
          <a:xfrm>
            <a:off x="5590863" y="3306753"/>
            <a:ext cx="1275868" cy="210824"/>
            <a:chOff x="1411749" y="4778789"/>
            <a:chExt cx="1571008" cy="259593"/>
          </a:xfrm>
        </p:grpSpPr>
        <p:sp>
          <p:nvSpPr>
            <p:cNvPr id="680" name="Rectangle 679">
              <a:extLst>
                <a:ext uri="{FF2B5EF4-FFF2-40B4-BE49-F238E27FC236}">
                  <a16:creationId xmlns:a16="http://schemas.microsoft.com/office/drawing/2014/main" id="{A3278C7C-F02F-4407-ABAE-D024284B8B42}"/>
                </a:ext>
              </a:extLst>
            </p:cNvPr>
            <p:cNvSpPr/>
            <p:nvPr/>
          </p:nvSpPr>
          <p:spPr bwMode="gray">
            <a:xfrm>
              <a:off x="1668696" y="4778789"/>
              <a:ext cx="1314061" cy="256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31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Regional Budget</a:t>
              </a:r>
            </a:p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Vary from 0 to overall maximum budget</a:t>
              </a:r>
            </a:p>
          </p:txBody>
        </p:sp>
        <p:pic>
          <p:nvPicPr>
            <p:cNvPr id="681" name="Picture 680">
              <a:extLst>
                <a:ext uri="{FF2B5EF4-FFF2-40B4-BE49-F238E27FC236}">
                  <a16:creationId xmlns:a16="http://schemas.microsoft.com/office/drawing/2014/main" id="{9DB8C27C-64AB-4315-913B-77E9D9E79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1749" y="4778789"/>
              <a:ext cx="259593" cy="259593"/>
            </a:xfrm>
            <a:prstGeom prst="rect">
              <a:avLst/>
            </a:prstGeom>
          </p:spPr>
        </p:pic>
      </p:grpSp>
      <p:grpSp>
        <p:nvGrpSpPr>
          <p:cNvPr id="682" name="Group 681">
            <a:extLst>
              <a:ext uri="{FF2B5EF4-FFF2-40B4-BE49-F238E27FC236}">
                <a16:creationId xmlns:a16="http://schemas.microsoft.com/office/drawing/2014/main" id="{D1B2991D-0122-470C-9E68-8C8443F6E07E}"/>
              </a:ext>
            </a:extLst>
          </p:cNvPr>
          <p:cNvGrpSpPr/>
          <p:nvPr/>
        </p:nvGrpSpPr>
        <p:grpSpPr>
          <a:xfrm>
            <a:off x="4315919" y="3611319"/>
            <a:ext cx="2137694" cy="207933"/>
            <a:chOff x="1411749" y="5337649"/>
            <a:chExt cx="2632193" cy="256032"/>
          </a:xfrm>
        </p:grpSpPr>
        <p:pic>
          <p:nvPicPr>
            <p:cNvPr id="683" name="Picture 682">
              <a:extLst>
                <a:ext uri="{FF2B5EF4-FFF2-40B4-BE49-F238E27FC236}">
                  <a16:creationId xmlns:a16="http://schemas.microsoft.com/office/drawing/2014/main" id="{FD357AD8-698B-4861-A1AB-B86F25749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1749" y="5337649"/>
              <a:ext cx="256032" cy="256032"/>
            </a:xfrm>
            <a:prstGeom prst="rect">
              <a:avLst/>
            </a:prstGeom>
          </p:spPr>
        </p:pic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6723C803-E074-47D2-9982-6BE90D5A608A}"/>
                </a:ext>
              </a:extLst>
            </p:cNvPr>
            <p:cNvSpPr/>
            <p:nvPr/>
          </p:nvSpPr>
          <p:spPr bwMode="gray">
            <a:xfrm>
              <a:off x="1707078" y="5337649"/>
              <a:ext cx="2336864" cy="256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31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Detailing budget</a:t>
              </a:r>
            </a:p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Vary ±10%</a:t>
              </a:r>
            </a:p>
          </p:txBody>
        </p:sp>
      </p:grpSp>
      <p:grpSp>
        <p:nvGrpSpPr>
          <p:cNvPr id="685" name="Group 684">
            <a:extLst>
              <a:ext uri="{FF2B5EF4-FFF2-40B4-BE49-F238E27FC236}">
                <a16:creationId xmlns:a16="http://schemas.microsoft.com/office/drawing/2014/main" id="{0C8D2240-9307-4E5D-A78E-0AC019CB7E8C}"/>
              </a:ext>
            </a:extLst>
          </p:cNvPr>
          <p:cNvGrpSpPr/>
          <p:nvPr/>
        </p:nvGrpSpPr>
        <p:grpSpPr>
          <a:xfrm>
            <a:off x="5568542" y="3692813"/>
            <a:ext cx="1812850" cy="207933"/>
            <a:chOff x="3212689" y="4778789"/>
            <a:chExt cx="1987753" cy="256032"/>
          </a:xfrm>
        </p:grpSpPr>
        <p:pic>
          <p:nvPicPr>
            <p:cNvPr id="686" name="Picture 685">
              <a:extLst>
                <a:ext uri="{FF2B5EF4-FFF2-40B4-BE49-F238E27FC236}">
                  <a16:creationId xmlns:a16="http://schemas.microsoft.com/office/drawing/2014/main" id="{3640728F-AECE-4F93-AF29-08BAEF4D5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689" y="4778789"/>
              <a:ext cx="256032" cy="256032"/>
            </a:xfrm>
            <a:prstGeom prst="rect">
              <a:avLst/>
            </a:prstGeom>
          </p:spPr>
        </p:pic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88F1731D-5C43-496C-86AD-EF3D4F106063}"/>
                </a:ext>
              </a:extLst>
            </p:cNvPr>
            <p:cNvSpPr/>
            <p:nvPr/>
          </p:nvSpPr>
          <p:spPr bwMode="gray">
            <a:xfrm>
              <a:off x="3465406" y="4778789"/>
              <a:ext cx="1735036" cy="256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61" tIns="37132" rIns="74261" bIns="371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31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31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31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Other channels budget</a:t>
              </a:r>
            </a:p>
            <a:p>
              <a:pPr marL="185664" marR="0" lvl="0" indent="-185664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US" sz="6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Local Events - Vary ±10%</a:t>
              </a:r>
            </a:p>
            <a:p>
              <a:pPr marL="185664" marR="0" lvl="0" indent="-185664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US" sz="6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EYExchange - Vary ±20%</a:t>
              </a:r>
            </a:p>
            <a:p>
              <a:pPr marL="185664" marR="0" lvl="0" indent="-185664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US" sz="6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Email Newsletter - Vary ±20%</a:t>
              </a:r>
            </a:p>
            <a:p>
              <a:pPr marL="185664" marR="0" lvl="0" indent="-185664" algn="l" defTabSz="7426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US" sz="65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Congress &amp; EYExpert - Fixed</a:t>
              </a:r>
            </a:p>
          </p:txBody>
        </p:sp>
      </p:grpSp>
      <p:sp>
        <p:nvSpPr>
          <p:cNvPr id="222" name="Title 3">
            <a:extLst>
              <a:ext uri="{FF2B5EF4-FFF2-40B4-BE49-F238E27FC236}">
                <a16:creationId xmlns:a16="http://schemas.microsoft.com/office/drawing/2014/main" id="{B1A16E26-FE77-4769-A6DF-D7794871EF4F}"/>
              </a:ext>
            </a:extLst>
          </p:cNvPr>
          <p:cNvSpPr txBox="1">
            <a:spLocks/>
          </p:cNvSpPr>
          <p:nvPr/>
        </p:nvSpPr>
        <p:spPr>
          <a:xfrm>
            <a:off x="271668" y="176600"/>
            <a:ext cx="116790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4265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+mj-ea"/>
                <a:cs typeface="+mj-cs"/>
              </a:rPr>
              <a:t>Impact | Commercial – Brand II</a:t>
            </a:r>
          </a:p>
          <a:p>
            <a:pPr marL="0" marR="0" lvl="0" indent="0" algn="l" defTabSz="74265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+mj-ea"/>
                <a:cs typeface="Times New Roman" pitchFamily="18" charset="0"/>
              </a:rPr>
              <a:t>Recommendations from our marketing mix projects for Brand-2, across France &amp; Japan can help obtain incremental profits of €5M+</a:t>
            </a:r>
          </a:p>
        </p:txBody>
      </p:sp>
      <p:sp>
        <p:nvSpPr>
          <p:cNvPr id="227" name="Text Box 13">
            <a:extLst>
              <a:ext uri="{FF2B5EF4-FFF2-40B4-BE49-F238E27FC236}">
                <a16:creationId xmlns:a16="http://schemas.microsoft.com/office/drawing/2014/main" id="{4E56BF7B-D185-4FC1-80FA-7BDE41B9A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44490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Promotional Response Modelling (6/8)</a:t>
            </a:r>
          </a:p>
        </p:txBody>
      </p:sp>
      <p:sp>
        <p:nvSpPr>
          <p:cNvPr id="225" name="Text Box 13">
            <a:hlinkClick r:id="rId7" action="ppaction://hlinksldjump"/>
            <a:extLst>
              <a:ext uri="{FF2B5EF4-FFF2-40B4-BE49-F238E27FC236}">
                <a16:creationId xmlns:a16="http://schemas.microsoft.com/office/drawing/2014/main" id="{33BDF7A6-3ED2-4FA5-81BD-FBB19B975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120" y="6596390"/>
            <a:ext cx="9818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100" dirty="0">
                <a:latin typeface="Calibri" panose="020F0502020204030204"/>
              </a:rPr>
              <a:t>Back to Index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5523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292C1F62-3EEC-42F0-BF23-E59CF1D42BBB}"/>
              </a:ext>
            </a:extLst>
          </p:cNvPr>
          <p:cNvGrpSpPr/>
          <p:nvPr/>
        </p:nvGrpSpPr>
        <p:grpSpPr>
          <a:xfrm>
            <a:off x="5581357" y="1888659"/>
            <a:ext cx="1339156" cy="1662040"/>
            <a:chOff x="5462304" y="1532341"/>
            <a:chExt cx="1648936" cy="2046508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4C3C2E3-E904-4424-9C25-22963D1E881C}"/>
                </a:ext>
              </a:extLst>
            </p:cNvPr>
            <p:cNvSpPr/>
            <p:nvPr/>
          </p:nvSpPr>
          <p:spPr bwMode="auto">
            <a:xfrm>
              <a:off x="5462304" y="3304529"/>
              <a:ext cx="1645920" cy="27432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742657" rtl="0" eaLnBrk="1" fontAlgn="auto" latinLnBrk="0" hangingPunct="1">
                <a:lnSpc>
                  <a:spcPct val="100000"/>
                </a:lnSpc>
                <a:spcBef>
                  <a:spcPts val="975"/>
                </a:spcBef>
                <a:spcAft>
                  <a:spcPts val="0"/>
                </a:spcAft>
                <a:buClr>
                  <a:srgbClr val="000000">
                    <a:lumMod val="50000"/>
                    <a:lumOff val="50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137" b="1" i="1" u="none" strike="noStrike" kern="1200" cap="none" spc="0" normalizeH="0" baseline="0" noProof="0" dirty="0">
                  <a:ln>
                    <a:noFill/>
                  </a:ln>
                  <a:solidFill>
                    <a:srgbClr val="C6A5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Events</a:t>
              </a:r>
            </a:p>
          </p:txBody>
        </p:sp>
        <p:sp>
          <p:nvSpPr>
            <p:cNvPr id="100" name="Trapezoid 99">
              <a:extLst>
                <a:ext uri="{FF2B5EF4-FFF2-40B4-BE49-F238E27FC236}">
                  <a16:creationId xmlns:a16="http://schemas.microsoft.com/office/drawing/2014/main" id="{7D7BA0A8-0C25-498C-9F44-57A715188CA3}"/>
                </a:ext>
              </a:extLst>
            </p:cNvPr>
            <p:cNvSpPr/>
            <p:nvPr/>
          </p:nvSpPr>
          <p:spPr bwMode="auto">
            <a:xfrm>
              <a:off x="5777074" y="1532341"/>
              <a:ext cx="1022412" cy="182880"/>
            </a:xfrm>
            <a:prstGeom prst="trapezoid">
              <a:avLst>
                <a:gd name="adj" fmla="val 30970"/>
              </a:avLst>
            </a:prstGeom>
            <a:solidFill>
              <a:srgbClr val="C2982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37132" tIns="37132" rIns="37132" bIns="37132" numCol="1" rtlCol="0" anchor="ctr" anchorCtr="0" compatLnSpc="1">
              <a:prstTxWarp prst="textNoShape">
                <a:avLst/>
              </a:prstTxWarp>
            </a:bodyPr>
            <a:lstStyle/>
            <a:p>
              <a:pPr marL="190803" marR="0" lvl="0" indent="-190803" algn="l" defTabSz="742657" rtl="0" eaLnBrk="1" fontAlgn="auto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ts val="0"/>
                </a:spcAft>
                <a:buClrTx/>
                <a:buSzTx/>
                <a:buFontTx/>
                <a:buChar char="4"/>
                <a:tabLst/>
                <a:defRPr/>
              </a:pP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B0DDC87-6423-43A5-AC5D-80C3990B8B5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65320" y="1532341"/>
              <a:ext cx="1645920" cy="164592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37132" tIns="37132" rIns="37132" bIns="37132" numCol="1" rtlCol="0" anchor="ctr" anchorCtr="0" compatLnSpc="1">
              <a:prstTxWarp prst="textNoShape">
                <a:avLst/>
              </a:prstTxWarp>
            </a:bodyPr>
            <a:lstStyle/>
            <a:p>
              <a:pPr marL="190803" marR="0" lvl="0" indent="-190803" algn="l" defTabSz="742583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CBB41CE-0AF6-425F-A5A1-4951D8094F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31080" y="1898101"/>
              <a:ext cx="914400" cy="914400"/>
            </a:xfrm>
            <a:prstGeom prst="ellipse">
              <a:avLst/>
            </a:prstGeom>
            <a:noFill/>
            <a:ln w="127000">
              <a:solidFill>
                <a:srgbClr val="C2982E">
                  <a:alpha val="80000"/>
                </a:srgbClr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37132" tIns="37132" rIns="37132" bIns="37132" numCol="1" rtlCol="0" anchor="ctr" anchorCtr="0" compatLnSpc="1">
              <a:prstTxWarp prst="textNoShape">
                <a:avLst/>
              </a:prstTxWarp>
            </a:bodyPr>
            <a:lstStyle/>
            <a:p>
              <a:pPr marL="190803" marR="0" lvl="0" indent="-190803" algn="l" defTabSz="742583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3" name="Trapezoid 102">
              <a:extLst>
                <a:ext uri="{FF2B5EF4-FFF2-40B4-BE49-F238E27FC236}">
                  <a16:creationId xmlns:a16="http://schemas.microsoft.com/office/drawing/2014/main" id="{2688EB86-4AEB-4D77-9E4B-0BC97C82F3E9}"/>
                </a:ext>
              </a:extLst>
            </p:cNvPr>
            <p:cNvSpPr/>
            <p:nvPr/>
          </p:nvSpPr>
          <p:spPr bwMode="auto">
            <a:xfrm flipV="1">
              <a:off x="5832829" y="1532341"/>
              <a:ext cx="910903" cy="182880"/>
            </a:xfrm>
            <a:prstGeom prst="trapezoid">
              <a:avLst>
                <a:gd name="adj" fmla="val 30970"/>
              </a:avLst>
            </a:prstGeom>
            <a:solidFill>
              <a:srgbClr val="C6A5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37132" tIns="37132" rIns="37132" bIns="37132" numCol="1" rtlCol="0" anchor="ctr" anchorCtr="0" compatLnSpc="1">
              <a:prstTxWarp prst="textNoShape">
                <a:avLst/>
              </a:prstTxWarp>
            </a:bodyPr>
            <a:lstStyle/>
            <a:p>
              <a:pPr marL="190803" marR="0" lvl="0" indent="-190803" algn="l" defTabSz="742657" rtl="0" eaLnBrk="1" fontAlgn="auto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ts val="0"/>
                </a:spcAft>
                <a:buClrTx/>
                <a:buSzTx/>
                <a:buFontTx/>
                <a:buChar char="4"/>
                <a:tabLst/>
                <a:defRPr/>
              </a:pP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129E96-9E9D-4438-882F-81AF32B0A585}"/>
                </a:ext>
              </a:extLst>
            </p:cNvPr>
            <p:cNvCxnSpPr/>
            <p:nvPr/>
          </p:nvCxnSpPr>
          <p:spPr bwMode="auto">
            <a:xfrm>
              <a:off x="5465320" y="3578849"/>
              <a:ext cx="1645920" cy="0"/>
            </a:xfrm>
            <a:prstGeom prst="line">
              <a:avLst/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19050" cap="flat" cmpd="sng" algn="ctr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05" name="Group 18">
              <a:extLst>
                <a:ext uri="{FF2B5EF4-FFF2-40B4-BE49-F238E27FC236}">
                  <a16:creationId xmlns:a16="http://schemas.microsoft.com/office/drawing/2014/main" id="{6CEAC404-2B21-44D2-8CBB-DE10DEB571E8}"/>
                </a:ext>
              </a:extLst>
            </p:cNvPr>
            <p:cNvGrpSpPr/>
            <p:nvPr/>
          </p:nvGrpSpPr>
          <p:grpSpPr>
            <a:xfrm>
              <a:off x="6026128" y="2304129"/>
              <a:ext cx="327114" cy="262323"/>
              <a:chOff x="740552" y="2960555"/>
              <a:chExt cx="1374982" cy="1152278"/>
            </a:xfrm>
            <a:solidFill>
              <a:srgbClr val="237DB9">
                <a:lumMod val="50000"/>
              </a:srgbClr>
            </a:solidFill>
          </p:grpSpPr>
          <p:sp>
            <p:nvSpPr>
              <p:cNvPr id="111" name="Freeform 5">
                <a:extLst>
                  <a:ext uri="{FF2B5EF4-FFF2-40B4-BE49-F238E27FC236}">
                    <a16:creationId xmlns:a16="http://schemas.microsoft.com/office/drawing/2014/main" id="{7C4892E3-61D3-4109-A459-981309CB43BA}"/>
                  </a:ext>
                </a:extLst>
              </p:cNvPr>
              <p:cNvSpPr>
                <a:spLocks/>
              </p:cNvSpPr>
              <p:nvPr/>
            </p:nvSpPr>
            <p:spPr bwMode="auto">
              <a:xfrm rot="302944">
                <a:off x="1231620" y="3353537"/>
                <a:ext cx="883914" cy="759296"/>
              </a:xfrm>
              <a:custGeom>
                <a:avLst/>
                <a:gdLst/>
                <a:ahLst/>
                <a:cxnLst>
                  <a:cxn ang="0">
                    <a:pos x="0" y="92"/>
                  </a:cxn>
                  <a:cxn ang="0">
                    <a:pos x="160" y="287"/>
                  </a:cxn>
                  <a:cxn ang="0">
                    <a:pos x="342" y="456"/>
                  </a:cxn>
                  <a:cxn ang="0">
                    <a:pos x="453" y="412"/>
                  </a:cxn>
                  <a:cxn ang="0">
                    <a:pos x="531" y="364"/>
                  </a:cxn>
                  <a:cxn ang="0">
                    <a:pos x="457" y="277"/>
                  </a:cxn>
                  <a:cxn ang="0">
                    <a:pos x="390" y="200"/>
                  </a:cxn>
                  <a:cxn ang="0">
                    <a:pos x="304" y="76"/>
                  </a:cxn>
                  <a:cxn ang="0">
                    <a:pos x="285" y="0"/>
                  </a:cxn>
                  <a:cxn ang="0">
                    <a:pos x="0" y="92"/>
                  </a:cxn>
                </a:cxnLst>
                <a:rect l="0" t="0" r="r" b="b"/>
                <a:pathLst>
                  <a:path w="531" h="456">
                    <a:moveTo>
                      <a:pt x="0" y="92"/>
                    </a:moveTo>
                    <a:cubicBezTo>
                      <a:pt x="0" y="92"/>
                      <a:pt x="84" y="198"/>
                      <a:pt x="160" y="287"/>
                    </a:cubicBezTo>
                    <a:cubicBezTo>
                      <a:pt x="237" y="376"/>
                      <a:pt x="342" y="456"/>
                      <a:pt x="342" y="456"/>
                    </a:cubicBezTo>
                    <a:cubicBezTo>
                      <a:pt x="342" y="456"/>
                      <a:pt x="383" y="445"/>
                      <a:pt x="453" y="412"/>
                    </a:cubicBezTo>
                    <a:cubicBezTo>
                      <a:pt x="524" y="380"/>
                      <a:pt x="531" y="364"/>
                      <a:pt x="531" y="364"/>
                    </a:cubicBezTo>
                    <a:cubicBezTo>
                      <a:pt x="531" y="364"/>
                      <a:pt x="510" y="279"/>
                      <a:pt x="457" y="277"/>
                    </a:cubicBezTo>
                    <a:cubicBezTo>
                      <a:pt x="449" y="243"/>
                      <a:pt x="432" y="201"/>
                      <a:pt x="390" y="200"/>
                    </a:cubicBezTo>
                    <a:cubicBezTo>
                      <a:pt x="386" y="163"/>
                      <a:pt x="358" y="88"/>
                      <a:pt x="304" y="76"/>
                    </a:cubicBezTo>
                    <a:cubicBezTo>
                      <a:pt x="307" y="35"/>
                      <a:pt x="285" y="0"/>
                      <a:pt x="285" y="0"/>
                    </a:cubicBezTo>
                    <a:lnTo>
                      <a:pt x="0" y="92"/>
                    </a:lnTo>
                    <a:close/>
                  </a:path>
                </a:pathLst>
              </a:custGeom>
              <a:solidFill>
                <a:srgbClr val="F19B1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112" name="Freeform 6">
                <a:extLst>
                  <a:ext uri="{FF2B5EF4-FFF2-40B4-BE49-F238E27FC236}">
                    <a16:creationId xmlns:a16="http://schemas.microsoft.com/office/drawing/2014/main" id="{4F78D76C-AC14-4FD1-A061-F0B64F82CCD2}"/>
                  </a:ext>
                </a:extLst>
              </p:cNvPr>
              <p:cNvSpPr>
                <a:spLocks/>
              </p:cNvSpPr>
              <p:nvPr/>
            </p:nvSpPr>
            <p:spPr bwMode="auto">
              <a:xfrm rot="302944">
                <a:off x="1750957" y="3345328"/>
                <a:ext cx="210111" cy="218805"/>
              </a:xfrm>
              <a:custGeom>
                <a:avLst/>
                <a:gdLst/>
                <a:ahLst/>
                <a:cxnLst>
                  <a:cxn ang="0">
                    <a:pos x="77" y="0"/>
                  </a:cxn>
                  <a:cxn ang="0">
                    <a:pos x="126" y="108"/>
                  </a:cxn>
                  <a:cxn ang="0">
                    <a:pos x="94" y="126"/>
                  </a:cxn>
                  <a:cxn ang="0">
                    <a:pos x="22" y="58"/>
                  </a:cxn>
                  <a:cxn ang="0">
                    <a:pos x="0" y="2"/>
                  </a:cxn>
                  <a:cxn ang="0">
                    <a:pos x="77" y="0"/>
                  </a:cxn>
                </a:cxnLst>
                <a:rect l="0" t="0" r="r" b="b"/>
                <a:pathLst>
                  <a:path w="126" h="131">
                    <a:moveTo>
                      <a:pt x="77" y="0"/>
                    </a:moveTo>
                    <a:cubicBezTo>
                      <a:pt x="126" y="108"/>
                      <a:pt x="126" y="108"/>
                      <a:pt x="126" y="108"/>
                    </a:cubicBezTo>
                    <a:cubicBezTo>
                      <a:pt x="126" y="108"/>
                      <a:pt x="113" y="122"/>
                      <a:pt x="94" y="126"/>
                    </a:cubicBezTo>
                    <a:cubicBezTo>
                      <a:pt x="75" y="131"/>
                      <a:pt x="34" y="82"/>
                      <a:pt x="22" y="58"/>
                    </a:cubicBezTo>
                    <a:cubicBezTo>
                      <a:pt x="11" y="34"/>
                      <a:pt x="0" y="2"/>
                      <a:pt x="0" y="2"/>
                    </a:cubicBez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19B1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113" name="Freeform 7">
                <a:extLst>
                  <a:ext uri="{FF2B5EF4-FFF2-40B4-BE49-F238E27FC236}">
                    <a16:creationId xmlns:a16="http://schemas.microsoft.com/office/drawing/2014/main" id="{92F76BB5-9D62-4437-BD06-248E0C546EAC}"/>
                  </a:ext>
                </a:extLst>
              </p:cNvPr>
              <p:cNvSpPr>
                <a:spLocks/>
              </p:cNvSpPr>
              <p:nvPr/>
            </p:nvSpPr>
            <p:spPr bwMode="auto">
              <a:xfrm rot="302944">
                <a:off x="740552" y="2960555"/>
                <a:ext cx="389792" cy="521654"/>
              </a:xfrm>
              <a:custGeom>
                <a:avLst/>
                <a:gdLst/>
                <a:ahLst/>
                <a:cxnLst>
                  <a:cxn ang="0">
                    <a:pos x="41" y="54"/>
                  </a:cxn>
                  <a:cxn ang="0">
                    <a:pos x="44" y="101"/>
                  </a:cxn>
                  <a:cxn ang="0">
                    <a:pos x="16" y="213"/>
                  </a:cxn>
                  <a:cxn ang="0">
                    <a:pos x="112" y="276"/>
                  </a:cxn>
                  <a:cxn ang="0">
                    <a:pos x="142" y="313"/>
                  </a:cxn>
                  <a:cxn ang="0">
                    <a:pos x="235" y="301"/>
                  </a:cxn>
                  <a:cxn ang="0">
                    <a:pos x="176" y="150"/>
                  </a:cxn>
                  <a:cxn ang="0">
                    <a:pos x="117" y="0"/>
                  </a:cxn>
                  <a:cxn ang="0">
                    <a:pos x="41" y="54"/>
                  </a:cxn>
                </a:cxnLst>
                <a:rect l="0" t="0" r="r" b="b"/>
                <a:pathLst>
                  <a:path w="235" h="313">
                    <a:moveTo>
                      <a:pt x="41" y="54"/>
                    </a:moveTo>
                    <a:cubicBezTo>
                      <a:pt x="41" y="54"/>
                      <a:pt x="39" y="70"/>
                      <a:pt x="44" y="101"/>
                    </a:cubicBezTo>
                    <a:cubicBezTo>
                      <a:pt x="13" y="128"/>
                      <a:pt x="0" y="172"/>
                      <a:pt x="16" y="213"/>
                    </a:cubicBezTo>
                    <a:cubicBezTo>
                      <a:pt x="32" y="253"/>
                      <a:pt x="71" y="277"/>
                      <a:pt x="112" y="276"/>
                    </a:cubicBezTo>
                    <a:cubicBezTo>
                      <a:pt x="130" y="302"/>
                      <a:pt x="142" y="313"/>
                      <a:pt x="142" y="313"/>
                    </a:cubicBezTo>
                    <a:cubicBezTo>
                      <a:pt x="235" y="301"/>
                      <a:pt x="235" y="301"/>
                      <a:pt x="235" y="301"/>
                    </a:cubicBezTo>
                    <a:cubicBezTo>
                      <a:pt x="176" y="150"/>
                      <a:pt x="176" y="150"/>
                      <a:pt x="176" y="150"/>
                    </a:cubicBezTo>
                    <a:cubicBezTo>
                      <a:pt x="117" y="0"/>
                      <a:pt x="117" y="0"/>
                      <a:pt x="117" y="0"/>
                    </a:cubicBezTo>
                    <a:lnTo>
                      <a:pt x="41" y="54"/>
                    </a:lnTo>
                    <a:close/>
                  </a:path>
                </a:pathLst>
              </a:custGeom>
              <a:solidFill>
                <a:srgbClr val="15AA9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</p:grpSp>
        <p:sp>
          <p:nvSpPr>
            <p:cNvPr id="106" name="Freeform 8">
              <a:extLst>
                <a:ext uri="{FF2B5EF4-FFF2-40B4-BE49-F238E27FC236}">
                  <a16:creationId xmlns:a16="http://schemas.microsoft.com/office/drawing/2014/main" id="{A2476C6D-E9BD-45D0-86DC-F61A9DCE1802}"/>
                </a:ext>
              </a:extLst>
            </p:cNvPr>
            <p:cNvSpPr>
              <a:spLocks/>
            </p:cNvSpPr>
            <p:nvPr/>
          </p:nvSpPr>
          <p:spPr bwMode="auto">
            <a:xfrm rot="302944">
              <a:off x="6075847" y="2076347"/>
              <a:ext cx="429882" cy="366170"/>
            </a:xfrm>
            <a:custGeom>
              <a:avLst/>
              <a:gdLst/>
              <a:ahLst/>
              <a:cxnLst>
                <a:cxn ang="0">
                  <a:pos x="564" y="256"/>
                </a:cxn>
                <a:cxn ang="0">
                  <a:pos x="164" y="559"/>
                </a:cxn>
                <a:cxn ang="0">
                  <a:pos x="20" y="629"/>
                </a:cxn>
                <a:cxn ang="0">
                  <a:pos x="60" y="805"/>
                </a:cxn>
                <a:cxn ang="0">
                  <a:pos x="151" y="962"/>
                </a:cxn>
                <a:cxn ang="0">
                  <a:pos x="303" y="916"/>
                </a:cxn>
                <a:cxn ang="0">
                  <a:pos x="803" y="866"/>
                </a:cxn>
                <a:cxn ang="0">
                  <a:pos x="1086" y="954"/>
                </a:cxn>
                <a:cxn ang="0">
                  <a:pos x="899" y="477"/>
                </a:cxn>
                <a:cxn ang="0">
                  <a:pos x="712" y="0"/>
                </a:cxn>
                <a:cxn ang="0">
                  <a:pos x="564" y="256"/>
                </a:cxn>
              </a:cxnLst>
              <a:rect l="0" t="0" r="r" b="b"/>
              <a:pathLst>
                <a:path w="1086" h="967">
                  <a:moveTo>
                    <a:pt x="564" y="256"/>
                  </a:moveTo>
                  <a:cubicBezTo>
                    <a:pt x="463" y="422"/>
                    <a:pt x="259" y="518"/>
                    <a:pt x="164" y="559"/>
                  </a:cubicBezTo>
                  <a:cubicBezTo>
                    <a:pt x="69" y="601"/>
                    <a:pt x="41" y="603"/>
                    <a:pt x="20" y="629"/>
                  </a:cubicBezTo>
                  <a:cubicBezTo>
                    <a:pt x="0" y="655"/>
                    <a:pt x="60" y="805"/>
                    <a:pt x="60" y="805"/>
                  </a:cubicBezTo>
                  <a:cubicBezTo>
                    <a:pt x="60" y="805"/>
                    <a:pt x="118" y="956"/>
                    <a:pt x="151" y="962"/>
                  </a:cubicBezTo>
                  <a:cubicBezTo>
                    <a:pt x="183" y="967"/>
                    <a:pt x="205" y="950"/>
                    <a:pt x="303" y="916"/>
                  </a:cubicBezTo>
                  <a:cubicBezTo>
                    <a:pt x="401" y="882"/>
                    <a:pt x="616" y="813"/>
                    <a:pt x="803" y="866"/>
                  </a:cubicBezTo>
                  <a:cubicBezTo>
                    <a:pt x="990" y="920"/>
                    <a:pt x="1086" y="954"/>
                    <a:pt x="1086" y="954"/>
                  </a:cubicBezTo>
                  <a:cubicBezTo>
                    <a:pt x="899" y="477"/>
                    <a:pt x="899" y="477"/>
                    <a:pt x="899" y="477"/>
                  </a:cubicBezTo>
                  <a:cubicBezTo>
                    <a:pt x="712" y="0"/>
                    <a:pt x="712" y="0"/>
                    <a:pt x="712" y="0"/>
                  </a:cubicBezTo>
                  <a:cubicBezTo>
                    <a:pt x="712" y="0"/>
                    <a:pt x="665" y="90"/>
                    <a:pt x="564" y="256"/>
                  </a:cubicBezTo>
                </a:path>
              </a:pathLst>
            </a:custGeom>
            <a:solidFill>
              <a:srgbClr val="237DB9">
                <a:lumMod val="75000"/>
              </a:srgb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74261" tIns="37132" rIns="74261" bIns="3713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377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24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endParaRPr>
            </a:p>
          </p:txBody>
        </p:sp>
        <p:sp>
          <p:nvSpPr>
            <p:cNvPr id="107" name="Freeform 9">
              <a:extLst>
                <a:ext uri="{FF2B5EF4-FFF2-40B4-BE49-F238E27FC236}">
                  <a16:creationId xmlns:a16="http://schemas.microsoft.com/office/drawing/2014/main" id="{E4AD92C3-ADBF-4F46-B200-DF2597CA18F6}"/>
                </a:ext>
              </a:extLst>
            </p:cNvPr>
            <p:cNvSpPr>
              <a:spLocks/>
            </p:cNvSpPr>
            <p:nvPr/>
          </p:nvSpPr>
          <p:spPr bwMode="auto">
            <a:xfrm rot="302944">
              <a:off x="6104435" y="2286369"/>
              <a:ext cx="391616" cy="157354"/>
            </a:xfrm>
            <a:custGeom>
              <a:avLst/>
              <a:gdLst/>
              <a:ahLst/>
              <a:cxnLst>
                <a:cxn ang="0">
                  <a:pos x="381" y="84"/>
                </a:cxn>
                <a:cxn ang="0">
                  <a:pos x="0" y="336"/>
                </a:cxn>
                <a:cxn ang="0">
                  <a:pos x="55" y="411"/>
                </a:cxn>
                <a:cxn ang="0">
                  <a:pos x="207" y="365"/>
                </a:cxn>
                <a:cxn ang="0">
                  <a:pos x="707" y="315"/>
                </a:cxn>
                <a:cxn ang="0">
                  <a:pos x="990" y="403"/>
                </a:cxn>
                <a:cxn ang="0">
                  <a:pos x="836" y="10"/>
                </a:cxn>
                <a:cxn ang="0">
                  <a:pos x="381" y="84"/>
                </a:cxn>
              </a:cxnLst>
              <a:rect l="0" t="0" r="r" b="b"/>
              <a:pathLst>
                <a:path w="990" h="416">
                  <a:moveTo>
                    <a:pt x="381" y="84"/>
                  </a:moveTo>
                  <a:cubicBezTo>
                    <a:pt x="227" y="144"/>
                    <a:pt x="96" y="233"/>
                    <a:pt x="0" y="336"/>
                  </a:cubicBezTo>
                  <a:cubicBezTo>
                    <a:pt x="18" y="373"/>
                    <a:pt x="39" y="408"/>
                    <a:pt x="55" y="411"/>
                  </a:cubicBezTo>
                  <a:cubicBezTo>
                    <a:pt x="87" y="416"/>
                    <a:pt x="109" y="399"/>
                    <a:pt x="207" y="365"/>
                  </a:cubicBezTo>
                  <a:cubicBezTo>
                    <a:pt x="305" y="331"/>
                    <a:pt x="520" y="262"/>
                    <a:pt x="707" y="315"/>
                  </a:cubicBezTo>
                  <a:cubicBezTo>
                    <a:pt x="894" y="369"/>
                    <a:pt x="990" y="403"/>
                    <a:pt x="990" y="403"/>
                  </a:cubicBezTo>
                  <a:cubicBezTo>
                    <a:pt x="836" y="10"/>
                    <a:pt x="836" y="10"/>
                    <a:pt x="836" y="10"/>
                  </a:cubicBezTo>
                  <a:cubicBezTo>
                    <a:pt x="695" y="0"/>
                    <a:pt x="537" y="23"/>
                    <a:pt x="381" y="84"/>
                  </a:cubicBezTo>
                </a:path>
              </a:pathLst>
            </a:custGeom>
            <a:solidFill>
              <a:srgbClr val="237DB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74261" tIns="37132" rIns="74261" bIns="3713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377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24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+mn-ea"/>
                <a:cs typeface="Times New Roman" pitchFamily="18" charset="0"/>
              </a:endParaRPr>
            </a:p>
          </p:txBody>
        </p:sp>
        <p:grpSp>
          <p:nvGrpSpPr>
            <p:cNvPr id="108" name="Group 134">
              <a:extLst>
                <a:ext uri="{FF2B5EF4-FFF2-40B4-BE49-F238E27FC236}">
                  <a16:creationId xmlns:a16="http://schemas.microsoft.com/office/drawing/2014/main" id="{FFD8ABF0-7503-4C39-A36B-9FFF1F6CC061}"/>
                </a:ext>
              </a:extLst>
            </p:cNvPr>
            <p:cNvGrpSpPr/>
            <p:nvPr/>
          </p:nvGrpSpPr>
          <p:grpSpPr>
            <a:xfrm>
              <a:off x="6349626" y="2074352"/>
              <a:ext cx="194774" cy="382004"/>
              <a:chOff x="1727918" y="2599154"/>
              <a:chExt cx="638027" cy="1307672"/>
            </a:xfrm>
          </p:grpSpPr>
          <p:sp>
            <p:nvSpPr>
              <p:cNvPr id="109" name="Freeform 10">
                <a:extLst>
                  <a:ext uri="{FF2B5EF4-FFF2-40B4-BE49-F238E27FC236}">
                    <a16:creationId xmlns:a16="http://schemas.microsoft.com/office/drawing/2014/main" id="{A185BD3F-54E3-4365-8589-4EB959FD96DF}"/>
                  </a:ext>
                </a:extLst>
              </p:cNvPr>
              <p:cNvSpPr>
                <a:spLocks/>
              </p:cNvSpPr>
              <p:nvPr/>
            </p:nvSpPr>
            <p:spPr bwMode="auto">
              <a:xfrm rot="302944">
                <a:off x="1727918" y="2599154"/>
                <a:ext cx="638027" cy="1307672"/>
              </a:xfrm>
              <a:custGeom>
                <a:avLst/>
                <a:gdLst/>
                <a:ahLst/>
                <a:cxnLst>
                  <a:cxn ang="0">
                    <a:pos x="481" y="878"/>
                  </a:cxn>
                  <a:cxn ang="0">
                    <a:pos x="432" y="991"/>
                  </a:cxn>
                  <a:cxn ang="0">
                    <a:pos x="320" y="941"/>
                  </a:cxn>
                  <a:cxn ang="0">
                    <a:pos x="140" y="544"/>
                  </a:cxn>
                  <a:cxn ang="0">
                    <a:pos x="2" y="130"/>
                  </a:cxn>
                  <a:cxn ang="0">
                    <a:pos x="51" y="17"/>
                  </a:cxn>
                  <a:cxn ang="0">
                    <a:pos x="164" y="67"/>
                  </a:cxn>
                  <a:cxn ang="0">
                    <a:pos x="344" y="464"/>
                  </a:cxn>
                  <a:cxn ang="0">
                    <a:pos x="481" y="878"/>
                  </a:cxn>
                </a:cxnLst>
                <a:rect l="0" t="0" r="r" b="b"/>
                <a:pathLst>
                  <a:path w="492" h="1008">
                    <a:moveTo>
                      <a:pt x="481" y="878"/>
                    </a:moveTo>
                    <a:cubicBezTo>
                      <a:pt x="492" y="933"/>
                      <a:pt x="477" y="973"/>
                      <a:pt x="432" y="991"/>
                    </a:cubicBezTo>
                    <a:cubicBezTo>
                      <a:pt x="387" y="1008"/>
                      <a:pt x="349" y="990"/>
                      <a:pt x="320" y="941"/>
                    </a:cubicBezTo>
                    <a:cubicBezTo>
                      <a:pt x="320" y="941"/>
                      <a:pt x="279" y="900"/>
                      <a:pt x="140" y="544"/>
                    </a:cubicBezTo>
                    <a:cubicBezTo>
                      <a:pt x="0" y="188"/>
                      <a:pt x="2" y="130"/>
                      <a:pt x="2" y="130"/>
                    </a:cubicBezTo>
                    <a:cubicBezTo>
                      <a:pt x="0" y="73"/>
                      <a:pt x="7" y="35"/>
                      <a:pt x="51" y="17"/>
                    </a:cubicBezTo>
                    <a:cubicBezTo>
                      <a:pt x="96" y="0"/>
                      <a:pt x="128" y="17"/>
                      <a:pt x="164" y="67"/>
                    </a:cubicBezTo>
                    <a:cubicBezTo>
                      <a:pt x="164" y="67"/>
                      <a:pt x="216" y="136"/>
                      <a:pt x="344" y="464"/>
                    </a:cubicBezTo>
                    <a:cubicBezTo>
                      <a:pt x="472" y="792"/>
                      <a:pt x="481" y="878"/>
                      <a:pt x="481" y="878"/>
                    </a:cubicBezTo>
                  </a:path>
                </a:pathLst>
              </a:custGeom>
              <a:solidFill>
                <a:srgbClr val="9BB95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110" name="Freeform 11">
                <a:extLst>
                  <a:ext uri="{FF2B5EF4-FFF2-40B4-BE49-F238E27FC236}">
                    <a16:creationId xmlns:a16="http://schemas.microsoft.com/office/drawing/2014/main" id="{3A05F7FA-5597-4F92-B9AC-DF152833F839}"/>
                  </a:ext>
                </a:extLst>
              </p:cNvPr>
              <p:cNvSpPr>
                <a:spLocks/>
              </p:cNvSpPr>
              <p:nvPr/>
            </p:nvSpPr>
            <p:spPr bwMode="auto">
              <a:xfrm rot="302944">
                <a:off x="1877643" y="2669161"/>
                <a:ext cx="442666" cy="1131509"/>
              </a:xfrm>
              <a:custGeom>
                <a:avLst/>
                <a:gdLst/>
                <a:ahLst/>
                <a:cxnLst>
                  <a:cxn ang="0">
                    <a:pos x="214" y="419"/>
                  </a:cxn>
                  <a:cxn ang="0">
                    <a:pos x="342" y="872"/>
                  </a:cxn>
                  <a:cxn ang="0">
                    <a:pos x="128" y="453"/>
                  </a:cxn>
                  <a:cxn ang="0">
                    <a:pos x="0" y="0"/>
                  </a:cxn>
                  <a:cxn ang="0">
                    <a:pos x="214" y="419"/>
                  </a:cxn>
                </a:cxnLst>
                <a:rect l="0" t="0" r="r" b="b"/>
                <a:pathLst>
                  <a:path w="342" h="872">
                    <a:moveTo>
                      <a:pt x="214" y="419"/>
                    </a:moveTo>
                    <a:cubicBezTo>
                      <a:pt x="309" y="660"/>
                      <a:pt x="342" y="872"/>
                      <a:pt x="342" y="872"/>
                    </a:cubicBezTo>
                    <a:cubicBezTo>
                      <a:pt x="342" y="872"/>
                      <a:pt x="222" y="694"/>
                      <a:pt x="128" y="453"/>
                    </a:cubicBezTo>
                    <a:cubicBezTo>
                      <a:pt x="33" y="212"/>
                      <a:pt x="0" y="0"/>
                      <a:pt x="0" y="0"/>
                    </a:cubicBezTo>
                    <a:cubicBezTo>
                      <a:pt x="0" y="0"/>
                      <a:pt x="120" y="178"/>
                      <a:pt x="214" y="419"/>
                    </a:cubicBezTo>
                  </a:path>
                </a:pathLst>
              </a:custGeom>
              <a:solidFill>
                <a:srgbClr val="9BB955">
                  <a:lumMod val="5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4261" tIns="37132" rIns="74261" bIns="3713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3778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24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+mn-ea"/>
                  <a:cs typeface="Times New Roman" pitchFamily="18" charset="0"/>
                </a:endParaRPr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63BD3EA-43C9-4107-B9EF-DF160041111D}"/>
              </a:ext>
            </a:extLst>
          </p:cNvPr>
          <p:cNvGrpSpPr/>
          <p:nvPr/>
        </p:nvGrpSpPr>
        <p:grpSpPr>
          <a:xfrm>
            <a:off x="2569527" y="1888659"/>
            <a:ext cx="1410970" cy="1662040"/>
            <a:chOff x="1753767" y="1603622"/>
            <a:chExt cx="1737360" cy="2046508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8C105288-8DC3-4D05-BA90-217FBB2395E1}"/>
                </a:ext>
              </a:extLst>
            </p:cNvPr>
            <p:cNvGrpSpPr/>
            <p:nvPr/>
          </p:nvGrpSpPr>
          <p:grpSpPr>
            <a:xfrm>
              <a:off x="1799787" y="1603622"/>
              <a:ext cx="1645920" cy="2046508"/>
              <a:chOff x="4673605" y="1681201"/>
              <a:chExt cx="1645920" cy="2046508"/>
            </a:xfrm>
          </p:grpSpPr>
          <p:sp>
            <p:nvSpPr>
              <p:cNvPr id="118" name="Trapezoid 117">
                <a:extLst>
                  <a:ext uri="{FF2B5EF4-FFF2-40B4-BE49-F238E27FC236}">
                    <a16:creationId xmlns:a16="http://schemas.microsoft.com/office/drawing/2014/main" id="{8463FACA-9471-4AF1-959A-5C6747A4C9A2}"/>
                  </a:ext>
                </a:extLst>
              </p:cNvPr>
              <p:cNvSpPr/>
              <p:nvPr/>
            </p:nvSpPr>
            <p:spPr bwMode="auto">
              <a:xfrm>
                <a:off x="4985359" y="1681201"/>
                <a:ext cx="1022412" cy="182880"/>
              </a:xfrm>
              <a:prstGeom prst="trapezoid">
                <a:avLst>
                  <a:gd name="adj" fmla="val 30970"/>
                </a:avLst>
              </a:prstGeom>
              <a:solidFill>
                <a:srgbClr val="912B2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37132" tIns="37132" rIns="37132" bIns="37132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190803" marR="0" lvl="0" indent="-190803" algn="l" defTabSz="742657" rtl="0" eaLnBrk="1" fontAlgn="auto" latinLnBrk="0" hangingPunct="1">
                  <a:lnSpc>
                    <a:spcPct val="100000"/>
                  </a:lnSpc>
                  <a:spcBef>
                    <a:spcPct val="100000"/>
                  </a:spcBef>
                  <a:spcAft>
                    <a:spcPts val="0"/>
                  </a:spcAft>
                  <a:buClrTx/>
                  <a:buSzTx/>
                  <a:buFontTx/>
                  <a:buChar char="4"/>
                  <a:tabLst/>
                  <a:defRPr/>
                </a:pPr>
                <a:endPara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985303B4-04EF-473D-8781-D9AEF8FC25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73605" y="1681201"/>
                <a:ext cx="1645920" cy="164592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37132" tIns="37132" rIns="37132" bIns="37132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190803" marR="0" lvl="0" indent="-190803" algn="l" defTabSz="742583" rtl="0" eaLnBrk="1" fontAlgn="base" latinLnBrk="0" hangingPunct="1">
                  <a:lnSpc>
                    <a:spcPct val="100000"/>
                  </a:lnSpc>
                  <a:spcBef>
                    <a:spcPct val="100000"/>
                  </a:spcBef>
                  <a:spcAft>
                    <a:spcPct val="0"/>
                  </a:spcAft>
                  <a:buClrTx/>
                  <a:buSzTx/>
                  <a:buFont typeface="Webdings" pitchFamily="18" charset="2"/>
                  <a:buChar char="4"/>
                  <a:tabLst/>
                  <a:defRPr/>
                </a:pPr>
                <a:endPara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4A07E94C-81D4-491F-9DD8-235813BD1DC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039365" y="2046961"/>
                <a:ext cx="914400" cy="914400"/>
              </a:xfrm>
              <a:prstGeom prst="ellipse">
                <a:avLst/>
              </a:prstGeom>
              <a:noFill/>
              <a:ln w="127000">
                <a:solidFill>
                  <a:srgbClr val="912B2B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37132" tIns="37132" rIns="37132" bIns="37132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190803" marR="0" lvl="0" indent="-190803" algn="l" defTabSz="742583" rtl="0" eaLnBrk="1" fontAlgn="base" latinLnBrk="0" hangingPunct="1">
                  <a:lnSpc>
                    <a:spcPct val="100000"/>
                  </a:lnSpc>
                  <a:spcBef>
                    <a:spcPct val="100000"/>
                  </a:spcBef>
                  <a:spcAft>
                    <a:spcPct val="0"/>
                  </a:spcAft>
                  <a:buClrTx/>
                  <a:buSzTx/>
                  <a:buFont typeface="Webdings" pitchFamily="18" charset="2"/>
                  <a:buChar char="4"/>
                  <a:tabLst/>
                  <a:defRPr/>
                </a:pPr>
                <a:endPara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1" name="Trapezoid 120">
                <a:extLst>
                  <a:ext uri="{FF2B5EF4-FFF2-40B4-BE49-F238E27FC236}">
                    <a16:creationId xmlns:a16="http://schemas.microsoft.com/office/drawing/2014/main" id="{071C6ADB-3930-4152-8E32-E0C152E534FB}"/>
                  </a:ext>
                </a:extLst>
              </p:cNvPr>
              <p:cNvSpPr/>
              <p:nvPr/>
            </p:nvSpPr>
            <p:spPr bwMode="auto">
              <a:xfrm flipV="1">
                <a:off x="5041114" y="1681201"/>
                <a:ext cx="910903" cy="182880"/>
              </a:xfrm>
              <a:prstGeom prst="trapezoid">
                <a:avLst>
                  <a:gd name="adj" fmla="val 30970"/>
                </a:avLst>
              </a:prstGeom>
              <a:solidFill>
                <a:srgbClr val="912B2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37132" tIns="37132" rIns="37132" bIns="37132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190803" marR="0" lvl="0" indent="-190803" algn="l" defTabSz="742657" rtl="0" eaLnBrk="1" fontAlgn="auto" latinLnBrk="0" hangingPunct="1">
                  <a:lnSpc>
                    <a:spcPct val="100000"/>
                  </a:lnSpc>
                  <a:spcBef>
                    <a:spcPct val="100000"/>
                  </a:spcBef>
                  <a:spcAft>
                    <a:spcPts val="0"/>
                  </a:spcAft>
                  <a:buClrTx/>
                  <a:buSzTx/>
                  <a:buFontTx/>
                  <a:buChar char="4"/>
                  <a:tabLst/>
                  <a:defRPr/>
                </a:pPr>
                <a:endPara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255C3739-E160-4289-B2AC-07430F072FFC}"/>
                  </a:ext>
                </a:extLst>
              </p:cNvPr>
              <p:cNvCxnSpPr/>
              <p:nvPr/>
            </p:nvCxnSpPr>
            <p:spPr bwMode="auto">
              <a:xfrm>
                <a:off x="4673605" y="3727709"/>
                <a:ext cx="1645920" cy="0"/>
              </a:xfrm>
              <a:prstGeom prst="line">
                <a:avLst/>
              </a:prstGeom>
              <a:pattFill prst="pct50">
                <a:fgClr>
                  <a:schemeClr val="hlink"/>
                </a:fgClr>
                <a:bgClr>
                  <a:srgbClr val="FFFFFF"/>
                </a:bgClr>
              </a:pattFill>
              <a:ln w="19050" cap="flat" cmpd="sng" algn="ctr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6D1B09FD-C2A1-4601-B6C5-DF5D5A141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4772" y="2029621"/>
              <a:ext cx="897627" cy="773518"/>
            </a:xfrm>
            <a:prstGeom prst="rect">
              <a:avLst/>
            </a:prstGeom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B55FF6E-F38D-48D9-AE2A-1B7CF7DB7A69}"/>
                </a:ext>
              </a:extLst>
            </p:cNvPr>
            <p:cNvSpPr/>
            <p:nvPr/>
          </p:nvSpPr>
          <p:spPr bwMode="auto">
            <a:xfrm>
              <a:off x="1753767" y="3373685"/>
              <a:ext cx="1737360" cy="27432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742657" rtl="0" eaLnBrk="1" fontAlgn="auto" latinLnBrk="0" hangingPunct="1">
                <a:lnSpc>
                  <a:spcPct val="100000"/>
                </a:lnSpc>
                <a:spcBef>
                  <a:spcPts val="975"/>
                </a:spcBef>
                <a:spcAft>
                  <a:spcPts val="0"/>
                </a:spcAft>
                <a:buClr>
                  <a:srgbClr val="000000">
                    <a:lumMod val="50000"/>
                    <a:lumOff val="50000"/>
                  </a:srgbClr>
                </a:buClr>
                <a:buSzTx/>
                <a:buFontTx/>
                <a:buNone/>
                <a:tabLst/>
                <a:defRPr/>
              </a:pPr>
              <a:r>
                <a:rPr kumimoji="0" lang="en-US" sz="1137" b="1" i="1" u="none" strike="noStrike" kern="1200" cap="none" spc="0" normalizeH="0" baseline="0" noProof="0" dirty="0">
                  <a:ln>
                    <a:noFill/>
                  </a:ln>
                  <a:solidFill>
                    <a:srgbClr val="912B2B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Detailing</a:t>
              </a:r>
            </a:p>
          </p:txBody>
        </p:sp>
      </p:grp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4B927F0-BD3B-4ECF-B6D8-DCD607B214AB}"/>
              </a:ext>
            </a:extLst>
          </p:cNvPr>
          <p:cNvCxnSpPr/>
          <p:nvPr/>
        </p:nvCxnSpPr>
        <p:spPr>
          <a:xfrm flipV="1">
            <a:off x="4823766" y="1718516"/>
            <a:ext cx="0" cy="4158645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ot"/>
            <a:miter lim="800000"/>
            <a:headEnd type="oval"/>
            <a:tailEnd type="oval"/>
          </a:ln>
          <a:effectLst/>
        </p:spPr>
      </p:cxnSp>
      <p:sp>
        <p:nvSpPr>
          <p:cNvPr id="124" name="Trapezoid 123">
            <a:extLst>
              <a:ext uri="{FF2B5EF4-FFF2-40B4-BE49-F238E27FC236}">
                <a16:creationId xmlns:a16="http://schemas.microsoft.com/office/drawing/2014/main" id="{41DFAF12-EA00-4D34-97C8-76750AE9EF30}"/>
              </a:ext>
            </a:extLst>
          </p:cNvPr>
          <p:cNvSpPr/>
          <p:nvPr/>
        </p:nvSpPr>
        <p:spPr bwMode="auto">
          <a:xfrm>
            <a:off x="8811637" y="1888662"/>
            <a:ext cx="830335" cy="148523"/>
          </a:xfrm>
          <a:prstGeom prst="trapezoid">
            <a:avLst>
              <a:gd name="adj" fmla="val 30970"/>
            </a:avLst>
          </a:prstGeom>
          <a:solidFill>
            <a:srgbClr val="00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37132" tIns="37132" rIns="37132" bIns="37132" numCol="1" rtlCol="0" anchor="ctr" anchorCtr="0" compatLnSpc="1">
            <a:prstTxWarp prst="textNoShape">
              <a:avLst/>
            </a:prstTxWarp>
          </a:bodyPr>
          <a:lstStyle/>
          <a:p>
            <a:pPr marL="190803" marR="0" lvl="0" indent="-190803" algn="l" defTabSz="742657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Char char="4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5552FC5-E817-4189-9E66-D2CA675854D7}"/>
              </a:ext>
            </a:extLst>
          </p:cNvPr>
          <p:cNvSpPr>
            <a:spLocks noChangeAspect="1"/>
          </p:cNvSpPr>
          <p:nvPr/>
        </p:nvSpPr>
        <p:spPr bwMode="auto">
          <a:xfrm>
            <a:off x="8558445" y="1888660"/>
            <a:ext cx="1336708" cy="133670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37132" tIns="37132" rIns="37132" bIns="37132" numCol="1" rtlCol="0" anchor="ctr" anchorCtr="0" compatLnSpc="1">
            <a:prstTxWarp prst="textNoShape">
              <a:avLst/>
            </a:prstTxWarp>
          </a:bodyPr>
          <a:lstStyle/>
          <a:p>
            <a:pPr marL="190803" marR="0" lvl="0" indent="-190803" algn="l" defTabSz="742583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C08A63F-2A6D-4A91-AAC9-2E22B762D7BB}"/>
              </a:ext>
            </a:extLst>
          </p:cNvPr>
          <p:cNvSpPr>
            <a:spLocks noChangeAspect="1"/>
          </p:cNvSpPr>
          <p:nvPr/>
        </p:nvSpPr>
        <p:spPr bwMode="auto">
          <a:xfrm>
            <a:off x="8855497" y="2185710"/>
            <a:ext cx="742615" cy="742615"/>
          </a:xfrm>
          <a:prstGeom prst="ellipse">
            <a:avLst/>
          </a:prstGeom>
          <a:noFill/>
          <a:ln w="127000">
            <a:solidFill>
              <a:srgbClr val="006666">
                <a:alpha val="80000"/>
              </a:srgbClr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37132" tIns="37132" rIns="37132" bIns="37132" numCol="1" rtlCol="0" anchor="ctr" anchorCtr="0" compatLnSpc="1">
            <a:prstTxWarp prst="textNoShape">
              <a:avLst/>
            </a:prstTxWarp>
          </a:bodyPr>
          <a:lstStyle/>
          <a:p>
            <a:pPr marL="190803" marR="0" lvl="0" indent="-190803" algn="l" defTabSz="742583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7" name="Trapezoid 126">
            <a:extLst>
              <a:ext uri="{FF2B5EF4-FFF2-40B4-BE49-F238E27FC236}">
                <a16:creationId xmlns:a16="http://schemas.microsoft.com/office/drawing/2014/main" id="{13A227F6-E842-4A07-84AA-EB04D79611C7}"/>
              </a:ext>
            </a:extLst>
          </p:cNvPr>
          <p:cNvSpPr/>
          <p:nvPr/>
        </p:nvSpPr>
        <p:spPr bwMode="auto">
          <a:xfrm flipV="1">
            <a:off x="8856916" y="1888662"/>
            <a:ext cx="739775" cy="148523"/>
          </a:xfrm>
          <a:prstGeom prst="trapezoid">
            <a:avLst>
              <a:gd name="adj" fmla="val 30970"/>
            </a:avLst>
          </a:prstGeom>
          <a:solidFill>
            <a:srgbClr val="2B7D7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37132" tIns="37132" rIns="37132" bIns="37132" numCol="1" rtlCol="0" anchor="ctr" anchorCtr="0" compatLnSpc="1">
            <a:prstTxWarp prst="textNoShape">
              <a:avLst/>
            </a:prstTxWarp>
          </a:bodyPr>
          <a:lstStyle/>
          <a:p>
            <a:pPr marL="190803" marR="0" lvl="0" indent="-190803" algn="l" defTabSz="742657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Char char="4"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00DC140-0758-49C0-BF21-0B539BFFA5B6}"/>
              </a:ext>
            </a:extLst>
          </p:cNvPr>
          <p:cNvCxnSpPr/>
          <p:nvPr/>
        </p:nvCxnSpPr>
        <p:spPr bwMode="auto">
          <a:xfrm>
            <a:off x="8558445" y="3550697"/>
            <a:ext cx="1336708" cy="0"/>
          </a:xfrm>
          <a:prstGeom prst="line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1905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9361AF1-5D6B-41F6-9A0E-F821124EFF0B}"/>
              </a:ext>
            </a:extLst>
          </p:cNvPr>
          <p:cNvSpPr/>
          <p:nvPr/>
        </p:nvSpPr>
        <p:spPr bwMode="auto">
          <a:xfrm>
            <a:off x="8558185" y="3327914"/>
            <a:ext cx="1336708" cy="22278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975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137" b="1" i="1" u="none" strike="noStrike" kern="1200" cap="none" spc="0" normalizeH="0" baseline="0" noProof="0" dirty="0">
                <a:ln>
                  <a:noFill/>
                </a:ln>
                <a:solidFill>
                  <a:srgbClr val="2B7D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Digital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676415C-9065-4CB7-9F68-0232A746CECA}"/>
              </a:ext>
            </a:extLst>
          </p:cNvPr>
          <p:cNvCxnSpPr/>
          <p:nvPr/>
        </p:nvCxnSpPr>
        <p:spPr>
          <a:xfrm flipV="1">
            <a:off x="7753933" y="1718516"/>
            <a:ext cx="0" cy="4158645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ysDot"/>
            <a:miter lim="800000"/>
            <a:headEnd type="oval"/>
            <a:tailEnd type="oval"/>
          </a:ln>
          <a:effectLst/>
        </p:spPr>
      </p:cxnSp>
      <p:pic>
        <p:nvPicPr>
          <p:cNvPr id="131" name="Picture 130">
            <a:extLst>
              <a:ext uri="{FF2B5EF4-FFF2-40B4-BE49-F238E27FC236}">
                <a16:creationId xmlns:a16="http://schemas.microsoft.com/office/drawing/2014/main" id="{3784B701-35A8-4AA8-A38E-B607510FA9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753" y="2313321"/>
            <a:ext cx="519831" cy="433582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35D9A414-DF14-407A-B676-61EEFBB38FF6}"/>
              </a:ext>
            </a:extLst>
          </p:cNvPr>
          <p:cNvSpPr/>
          <p:nvPr/>
        </p:nvSpPr>
        <p:spPr bwMode="auto">
          <a:xfrm>
            <a:off x="1967540" y="3747771"/>
            <a:ext cx="2649281" cy="163375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61" tIns="74261" rIns="74261" bIns="742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39196" marR="0" lvl="0" indent="-139235" algn="l" defTabSz="742657" rtl="0" eaLnBrk="1" fontAlgn="auto" latinLnBrk="0" hangingPunct="1">
              <a:lnSpc>
                <a:spcPct val="100000"/>
              </a:lnSpc>
              <a:spcBef>
                <a:spcPts val="487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975" b="1" i="0" u="sng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Improve call plan adherence</a:t>
            </a:r>
          </a:p>
          <a:p>
            <a:pPr marL="510525" marR="0" lvl="1" indent="-139235" algn="l" defTabSz="742657" rtl="0" eaLnBrk="1" fontAlgn="auto" latinLnBrk="0" hangingPunct="1">
              <a:lnSpc>
                <a:spcPct val="100000"/>
              </a:lnSpc>
              <a:spcBef>
                <a:spcPts val="487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Reduce calls provided to non-targets</a:t>
            </a:r>
          </a:p>
          <a:p>
            <a:pPr marL="510525" marR="0" lvl="1" indent="-139235" algn="l" defTabSz="742657" rtl="0" eaLnBrk="1" fontAlgn="auto" latinLnBrk="0" hangingPunct="1">
              <a:lnSpc>
                <a:spcPct val="100000"/>
              </a:lnSpc>
              <a:spcBef>
                <a:spcPts val="487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In Japan Brand 2, improving the total call share of  targets by 9% in one of the cluster increased the ROI by 96%</a:t>
            </a:r>
          </a:p>
          <a:p>
            <a:pPr marL="139235" marR="0" lvl="0" indent="-139235" algn="l" defTabSz="742657" rtl="0" eaLnBrk="1" fontAlgn="auto" latinLnBrk="0" hangingPunct="1">
              <a:lnSpc>
                <a:spcPct val="100000"/>
              </a:lnSpc>
              <a:spcBef>
                <a:spcPts val="487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sz="975" b="1" i="0" u="sng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Measure sales force responsiveness at the most granular level possible*</a:t>
            </a:r>
          </a:p>
          <a:p>
            <a:pPr marL="510525" marR="0" lvl="1" indent="-139235" algn="l" defTabSz="742657" rtl="0" eaLnBrk="1" fontAlgn="auto" latinLnBrk="0" hangingPunct="1">
              <a:lnSpc>
                <a:spcPct val="100000"/>
              </a:lnSpc>
              <a:spcBef>
                <a:spcPts val="487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This helped in realizing highest possible incremental profits, by reallocating visits based on responsiveness of accounts, to improve detailing impact in Japan</a:t>
            </a:r>
          </a:p>
          <a:p>
            <a:pPr marL="139196" marR="0" lvl="0" indent="-139235" algn="l" defTabSz="742657" rtl="0" eaLnBrk="1" fontAlgn="auto" latinLnBrk="0" hangingPunct="1">
              <a:lnSpc>
                <a:spcPct val="100000"/>
              </a:lnSpc>
              <a:spcBef>
                <a:spcPts val="487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6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Times New Roman" pitchFamily="18" charset="0"/>
            </a:endParaRPr>
          </a:p>
          <a:p>
            <a:pPr marL="510525" marR="0" lvl="1" indent="-139235" algn="l" defTabSz="742657" rtl="0" eaLnBrk="1" fontAlgn="auto" latinLnBrk="0" hangingPunct="1">
              <a:lnSpc>
                <a:spcPct val="100000"/>
              </a:lnSpc>
              <a:spcBef>
                <a:spcPts val="487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975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39196" marR="0" lvl="0" indent="-139235" algn="l" defTabSz="742657" rtl="0" eaLnBrk="1" fontAlgn="auto" latinLnBrk="0" hangingPunct="1">
              <a:lnSpc>
                <a:spcPct val="100000"/>
              </a:lnSpc>
              <a:spcBef>
                <a:spcPts val="487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6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Times New Roman" pitchFamily="18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E9DA3E5-D0B4-4EEA-94FE-4C79C52DB866}"/>
              </a:ext>
            </a:extLst>
          </p:cNvPr>
          <p:cNvSpPr/>
          <p:nvPr/>
        </p:nvSpPr>
        <p:spPr bwMode="auto">
          <a:xfrm>
            <a:off x="7878784" y="3550698"/>
            <a:ext cx="2903181" cy="163375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61" tIns="74261" rIns="74261" bIns="742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39235" marR="0" lvl="0" indent="-139235" algn="l" defTabSz="742657" rtl="0" eaLnBrk="1" fontAlgn="auto" latinLnBrk="0" hangingPunct="1">
              <a:lnSpc>
                <a:spcPct val="100000"/>
              </a:lnSpc>
              <a:spcBef>
                <a:spcPts val="487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Webdings" panose="05030102010509060703" pitchFamily="18" charset="2"/>
              <a:buChar char="4"/>
              <a:tabLst/>
              <a:defRPr/>
            </a:pPr>
            <a:endParaRPr kumimoji="0" lang="en-US" sz="975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39235" marR="0" lvl="0" indent="-139235" algn="l" defTabSz="742657" rtl="0" eaLnBrk="1" fontAlgn="auto" latinLnBrk="0" hangingPunct="1">
              <a:lnSpc>
                <a:spcPct val="100000"/>
              </a:lnSpc>
              <a:spcBef>
                <a:spcPts val="487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sz="975" b="1" i="0" u="sng" strike="noStrike" kern="1200" cap="none" spc="0" normalizeH="0" baseline="0" noProof="0" dirty="0">
                <a:ln>
                  <a:noFill/>
                </a:ln>
                <a:solidFill>
                  <a:srgbClr val="00BC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Bridge the gap between planned vs actual spends on digital channels</a:t>
            </a:r>
          </a:p>
          <a:p>
            <a:pPr marL="510525" marR="0" lvl="1" indent="-139235" algn="l" defTabSz="742657" rtl="0" eaLnBrk="1" fontAlgn="auto" latinLnBrk="0" hangingPunct="1">
              <a:lnSpc>
                <a:spcPct val="100000"/>
              </a:lnSpc>
              <a:spcBef>
                <a:spcPts val="487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The actual spends on digital platforms is a fraction of the planned budget</a:t>
            </a:r>
          </a:p>
          <a:p>
            <a:pPr marL="510525" marR="0" lvl="1" indent="-139235" algn="l" defTabSz="742657" rtl="0" eaLnBrk="1" fontAlgn="auto" latinLnBrk="0" hangingPunct="1">
              <a:lnSpc>
                <a:spcPct val="100000"/>
              </a:lnSpc>
              <a:spcBef>
                <a:spcPts val="487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Consistently better performance of the digital channels in yielding ROI across countries, highlights the urgency of taking steps in this direction</a:t>
            </a:r>
            <a:endParaRPr kumimoji="0" lang="en-US" sz="975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39235" marR="0" lvl="0" indent="-139235" algn="l" defTabSz="742657" rtl="0" eaLnBrk="1" fontAlgn="auto" latinLnBrk="0" hangingPunct="1">
              <a:lnSpc>
                <a:spcPct val="100000"/>
              </a:lnSpc>
              <a:spcBef>
                <a:spcPts val="487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sz="975" b="1" i="0" u="sng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Monitor digital channels in a consistent fashion</a:t>
            </a:r>
          </a:p>
          <a:p>
            <a:pPr marL="510577" marR="0" lvl="1" indent="-139248" algn="l" defTabSz="742657" rtl="0" eaLnBrk="1" fontAlgn="auto" latinLnBrk="0" hangingPunct="1">
              <a:lnSpc>
                <a:spcPct val="100000"/>
              </a:lnSpc>
              <a:spcBef>
                <a:spcPts val="487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Leverage a standard KPI framework</a:t>
            </a:r>
          </a:p>
          <a:p>
            <a:pPr marL="510577" marR="0" lvl="1" indent="-139248" algn="l" defTabSz="742657" rtl="0" eaLnBrk="1" fontAlgn="auto" latinLnBrk="0" hangingPunct="1">
              <a:lnSpc>
                <a:spcPct val="100000"/>
              </a:lnSpc>
              <a:spcBef>
                <a:spcPts val="487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Keep an eye on cost/engagement</a:t>
            </a:r>
          </a:p>
          <a:p>
            <a:pPr marL="510577" marR="0" lvl="1" indent="-139248" algn="l" defTabSz="742657" rtl="0" eaLnBrk="1" fontAlgn="auto" latinLnBrk="0" hangingPunct="1">
              <a:lnSpc>
                <a:spcPct val="100000"/>
              </a:lnSpc>
              <a:spcBef>
                <a:spcPts val="487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Reduce disconnect between digital platforms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25A2C67F-DB59-473A-9536-A26F4B0FD9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990" y="4809924"/>
            <a:ext cx="148542" cy="148542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DCA7D11E-B2B5-4A8E-A1DB-4AECDE5AA6C1}"/>
              </a:ext>
            </a:extLst>
          </p:cNvPr>
          <p:cNvSpPr/>
          <p:nvPr/>
        </p:nvSpPr>
        <p:spPr bwMode="auto">
          <a:xfrm>
            <a:off x="4902915" y="3550698"/>
            <a:ext cx="2696042" cy="163375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61" tIns="74261" rIns="74261" bIns="742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39235" marR="0" lvl="0" indent="-139235" algn="l" defTabSz="742657" rtl="0" eaLnBrk="1" fontAlgn="auto" latinLnBrk="0" hangingPunct="1">
              <a:lnSpc>
                <a:spcPct val="100000"/>
              </a:lnSpc>
              <a:spcBef>
                <a:spcPts val="487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Webdings" panose="05030102010509060703" pitchFamily="18" charset="2"/>
              <a:buChar char="4"/>
              <a:tabLst/>
              <a:defRPr/>
            </a:pPr>
            <a:endParaRPr kumimoji="0" lang="en-US" sz="975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39235" marR="0" lvl="0" indent="-139235" algn="l" defTabSz="742657" rtl="0" eaLnBrk="1" fontAlgn="auto" latinLnBrk="0" hangingPunct="1">
              <a:lnSpc>
                <a:spcPct val="100000"/>
              </a:lnSpc>
              <a:spcBef>
                <a:spcPts val="487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sz="975" b="1" i="0" u="sng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Client organized, highly targeted events yield better returns than larger Congress events</a:t>
            </a:r>
          </a:p>
          <a:p>
            <a:pPr marL="510564" marR="0" lvl="1" indent="-139235" algn="l" defTabSz="742657" rtl="0" eaLnBrk="1" fontAlgn="auto" latinLnBrk="0" hangingPunct="1">
              <a:lnSpc>
                <a:spcPct val="100000"/>
              </a:lnSpc>
              <a:spcBef>
                <a:spcPts val="487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sz="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EYExpert (France), GRNP (Europe &amp; Asia), Forum Oculus (Germany) events are good examples</a:t>
            </a:r>
          </a:p>
          <a:p>
            <a:pPr marL="139235" marR="0" lvl="0" indent="-139235" algn="l" defTabSz="742657" rtl="0" eaLnBrk="1" fontAlgn="auto" latinLnBrk="0" hangingPunct="1">
              <a:lnSpc>
                <a:spcPct val="100000"/>
              </a:lnSpc>
              <a:spcBef>
                <a:spcPts val="487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sz="975" b="1" i="0" u="sng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Improve attendee data coverage with consent information, to aid analyses</a:t>
            </a:r>
          </a:p>
          <a:p>
            <a:pPr marL="510525" marR="0" lvl="1" indent="-139235" algn="l" defTabSz="742657" rtl="0" eaLnBrk="1" fontAlgn="auto" latinLnBrk="0" hangingPunct="1">
              <a:lnSpc>
                <a:spcPct val="100000"/>
              </a:lnSpc>
              <a:spcBef>
                <a:spcPts val="487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Better data capture will aid further analyses, which in turn will help yield more valuable insights</a:t>
            </a:r>
            <a:endParaRPr kumimoji="0" lang="en-US" sz="975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39235" marR="0" lvl="0" indent="-139235" algn="l" defTabSz="742657" rtl="0" eaLnBrk="1" fontAlgn="auto" latinLnBrk="0" hangingPunct="1">
              <a:lnSpc>
                <a:spcPct val="100000"/>
              </a:lnSpc>
              <a:spcBef>
                <a:spcPts val="487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sz="975" b="1" i="0" u="sng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Leverage Events – Detailing cross-synergy</a:t>
            </a:r>
          </a:p>
          <a:p>
            <a:pPr marL="510525" marR="0" lvl="1" indent="-139235" algn="l" defTabSz="742657" rtl="0" eaLnBrk="1" fontAlgn="auto" latinLnBrk="0" hangingPunct="1">
              <a:lnSpc>
                <a:spcPct val="100000"/>
              </a:lnSpc>
              <a:spcBef>
                <a:spcPts val="487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6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Increasing overlap of event attendees with detailing targets has helped increase events ROI in France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989221B8-17DE-4DFB-AF4B-0E0742B2EB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413" y="3851068"/>
            <a:ext cx="148542" cy="148542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B746EF63-9E6F-41C0-B763-8E0C24BFF2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413" y="5207054"/>
            <a:ext cx="148542" cy="148542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B746EF63-9E6F-41C0-B763-8E0C24BFF2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413" y="4022214"/>
            <a:ext cx="148542" cy="148542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989221B8-17DE-4DFB-AF4B-0E0742B2EB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413" y="4603332"/>
            <a:ext cx="148542" cy="148542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AFB80751-E50D-4ED7-8A41-4AE6106C63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082" y="3846976"/>
            <a:ext cx="148542" cy="148542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AFB80751-E50D-4ED7-8A41-4AE6106C63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082" y="4564648"/>
            <a:ext cx="148542" cy="148542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BA10DA58-DEA8-4507-AA06-0F6806B0F401}"/>
              </a:ext>
            </a:extLst>
          </p:cNvPr>
          <p:cNvSpPr txBox="1"/>
          <p:nvPr/>
        </p:nvSpPr>
        <p:spPr bwMode="gray">
          <a:xfrm>
            <a:off x="4693534" y="6033278"/>
            <a:ext cx="3267932" cy="1485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7426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31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*This recommendation is observed from Brand 1 analysis</a:t>
            </a:r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34F868ED-5014-4EC7-9854-1BBD1680BF4C}"/>
              </a:ext>
            </a:extLst>
          </p:cNvPr>
          <p:cNvSpPr txBox="1">
            <a:spLocks/>
          </p:cNvSpPr>
          <p:nvPr/>
        </p:nvSpPr>
        <p:spPr>
          <a:xfrm>
            <a:off x="271668" y="176600"/>
            <a:ext cx="116790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4265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+mj-ea"/>
                <a:cs typeface="+mj-cs"/>
              </a:rPr>
              <a:t>Learnings from one market can be leveraged across other markets to improve execution of promotional channels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525252"/>
              </a:solidFill>
              <a:effectLst/>
              <a:uLnTx/>
              <a:uFillTx/>
              <a:latin typeface="Selawik" panose="020B0502040204020203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3" name="Text Box 13">
            <a:extLst>
              <a:ext uri="{FF2B5EF4-FFF2-40B4-BE49-F238E27FC236}">
                <a16:creationId xmlns:a16="http://schemas.microsoft.com/office/drawing/2014/main" id="{73255B4D-1882-4A3E-913E-E4D874DE5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44490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Promotional Response Modelling (7/8)</a:t>
            </a:r>
          </a:p>
        </p:txBody>
      </p:sp>
      <p:sp>
        <p:nvSpPr>
          <p:cNvPr id="52" name="Text Box 13">
            <a:hlinkClick r:id="rId7" action="ppaction://hlinksldjump"/>
            <a:extLst>
              <a:ext uri="{FF2B5EF4-FFF2-40B4-BE49-F238E27FC236}">
                <a16:creationId xmlns:a16="http://schemas.microsoft.com/office/drawing/2014/main" id="{311C25C2-B975-4672-8825-F2067BCF9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120" y="6596390"/>
            <a:ext cx="9818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100" dirty="0">
                <a:latin typeface="Calibri" panose="020F0502020204030204"/>
              </a:rPr>
              <a:t>Back to Index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1092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ustomShape 3">
            <a:extLst>
              <a:ext uri="{FF2B5EF4-FFF2-40B4-BE49-F238E27FC236}">
                <a16:creationId xmlns:a16="http://schemas.microsoft.com/office/drawing/2014/main" id="{8B399DDF-DCCF-450B-B1E7-AB3413925128}"/>
              </a:ext>
            </a:extLst>
          </p:cNvPr>
          <p:cNvSpPr/>
          <p:nvPr/>
        </p:nvSpPr>
        <p:spPr>
          <a:xfrm>
            <a:off x="1674712" y="2478433"/>
            <a:ext cx="2783880" cy="3183989"/>
          </a:xfrm>
          <a:prstGeom prst="roundRect">
            <a:avLst>
              <a:gd name="adj" fmla="val 8818"/>
            </a:avLst>
          </a:prstGeom>
          <a:solidFill>
            <a:srgbClr val="525252"/>
          </a:solidFill>
          <a:ln w="25560">
            <a:solidFill>
              <a:srgbClr val="FFFFFF"/>
            </a:solidFill>
            <a:round/>
          </a:ln>
        </p:spPr>
        <p:txBody>
          <a:bodyPr lIns="30995" tIns="49709" rIns="30995" bIns="49709" anchor="t"/>
          <a:lstStyle/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2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Challenges faced across markets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14190B-4739-4BA4-8805-AB503570FBE8}"/>
              </a:ext>
            </a:extLst>
          </p:cNvPr>
          <p:cNvGrpSpPr/>
          <p:nvPr/>
        </p:nvGrpSpPr>
        <p:grpSpPr>
          <a:xfrm>
            <a:off x="2050983" y="3086450"/>
            <a:ext cx="2031336" cy="1404378"/>
            <a:chOff x="1598612" y="2994362"/>
            <a:chExt cx="2500907" cy="172901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31543D6-46D0-472B-8E4B-5D26B765BBBD}"/>
                </a:ext>
              </a:extLst>
            </p:cNvPr>
            <p:cNvGrpSpPr/>
            <p:nvPr/>
          </p:nvGrpSpPr>
          <p:grpSpPr>
            <a:xfrm>
              <a:off x="1598612" y="2994363"/>
              <a:ext cx="1268031" cy="1000293"/>
              <a:chOff x="1390937" y="324527"/>
              <a:chExt cx="1268031" cy="1000293"/>
            </a:xfrm>
          </p:grpSpPr>
          <p:sp>
            <p:nvSpPr>
              <p:cNvPr id="41" name="Hexagon 40">
                <a:extLst>
                  <a:ext uri="{FF2B5EF4-FFF2-40B4-BE49-F238E27FC236}">
                    <a16:creationId xmlns:a16="http://schemas.microsoft.com/office/drawing/2014/main" id="{ADEF563C-31FF-47EF-B2FA-6EE3A7580A21}"/>
                  </a:ext>
                </a:extLst>
              </p:cNvPr>
              <p:cNvSpPr/>
              <p:nvPr/>
            </p:nvSpPr>
            <p:spPr>
              <a:xfrm rot="5400000">
                <a:off x="1524806" y="190658"/>
                <a:ext cx="1000293" cy="126803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E2E1C0"/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</p:sp>
          <p:sp>
            <p:nvSpPr>
              <p:cNvPr id="42" name="Hexagon 4">
                <a:extLst>
                  <a:ext uri="{FF2B5EF4-FFF2-40B4-BE49-F238E27FC236}">
                    <a16:creationId xmlns:a16="http://schemas.microsoft.com/office/drawing/2014/main" id="{EBCDEA75-1042-407B-ADAE-BC617BF7B138}"/>
                  </a:ext>
                </a:extLst>
              </p:cNvPr>
              <p:cNvSpPr txBox="1"/>
              <p:nvPr/>
            </p:nvSpPr>
            <p:spPr>
              <a:xfrm>
                <a:off x="1390938" y="491243"/>
                <a:ext cx="1268030" cy="6668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37136" tIns="37136" rIns="37136" bIns="37136" numCol="1" spcCol="1270" anchor="ctr" anchorCtr="0">
                <a:noAutofit/>
              </a:bodyPr>
              <a:lstStyle/>
              <a:p>
                <a:pPr marL="0" marR="0" lvl="0" indent="0" algn="l" defTabSz="433227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3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rPr>
                  <a:t>Sporadic investment in channels</a:t>
                </a:r>
                <a:endParaRPr kumimoji="0" lang="en-US" sz="731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AD7EB-7D8C-44E6-936C-F7BF57D1DB8A}"/>
                </a:ext>
              </a:extLst>
            </p:cNvPr>
            <p:cNvGrpSpPr/>
            <p:nvPr/>
          </p:nvGrpSpPr>
          <p:grpSpPr>
            <a:xfrm>
              <a:off x="2831488" y="2994362"/>
              <a:ext cx="1268031" cy="1000293"/>
              <a:chOff x="1390937" y="324527"/>
              <a:chExt cx="1268031" cy="1000293"/>
            </a:xfrm>
          </p:grpSpPr>
          <p:sp>
            <p:nvSpPr>
              <p:cNvPr id="39" name="Hexagon 38">
                <a:extLst>
                  <a:ext uri="{FF2B5EF4-FFF2-40B4-BE49-F238E27FC236}">
                    <a16:creationId xmlns:a16="http://schemas.microsoft.com/office/drawing/2014/main" id="{1D586F4D-8661-45BE-BB89-A8368A607D00}"/>
                  </a:ext>
                </a:extLst>
              </p:cNvPr>
              <p:cNvSpPr/>
              <p:nvPr/>
            </p:nvSpPr>
            <p:spPr>
              <a:xfrm rot="5400000">
                <a:off x="1524806" y="190658"/>
                <a:ext cx="1000293" cy="126803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E2E1C0"/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</p:sp>
          <p:sp>
            <p:nvSpPr>
              <p:cNvPr id="40" name="Hexagon 4">
                <a:extLst>
                  <a:ext uri="{FF2B5EF4-FFF2-40B4-BE49-F238E27FC236}">
                    <a16:creationId xmlns:a16="http://schemas.microsoft.com/office/drawing/2014/main" id="{96A3E199-191D-4C00-8B17-A02D99B82F63}"/>
                  </a:ext>
                </a:extLst>
              </p:cNvPr>
              <p:cNvSpPr txBox="1"/>
              <p:nvPr/>
            </p:nvSpPr>
            <p:spPr>
              <a:xfrm>
                <a:off x="1517616" y="491243"/>
                <a:ext cx="990600" cy="6668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37136" tIns="37136" rIns="37136" bIns="37136" numCol="1" spcCol="1270" anchor="ctr" anchorCtr="0">
                <a:noAutofit/>
              </a:bodyPr>
              <a:lstStyle/>
              <a:p>
                <a:pPr marL="0" marR="0" lvl="0" indent="0" algn="l" defTabSz="433227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3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rPr>
                  <a:t>Multi-</a:t>
                </a:r>
                <a:r>
                  <a:rPr kumimoji="0" lang="en-US" sz="975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rPr>
                  <a:t> </a:t>
                </a:r>
                <a:r>
                  <a:rPr kumimoji="0" lang="en-US" sz="113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rPr>
                  <a:t>collinearity</a:t>
                </a:r>
                <a:endParaRPr kumimoji="0" lang="en-US" sz="6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DBF180-36D1-4215-85B2-62EAE8E23E1C}"/>
                </a:ext>
              </a:extLst>
            </p:cNvPr>
            <p:cNvGrpSpPr/>
            <p:nvPr/>
          </p:nvGrpSpPr>
          <p:grpSpPr>
            <a:xfrm>
              <a:off x="2197472" y="3723088"/>
              <a:ext cx="1268031" cy="1000293"/>
              <a:chOff x="1390937" y="324527"/>
              <a:chExt cx="1268031" cy="1000293"/>
            </a:xfrm>
          </p:grpSpPr>
          <p:sp>
            <p:nvSpPr>
              <p:cNvPr id="37" name="Hexagon 36">
                <a:extLst>
                  <a:ext uri="{FF2B5EF4-FFF2-40B4-BE49-F238E27FC236}">
                    <a16:creationId xmlns:a16="http://schemas.microsoft.com/office/drawing/2014/main" id="{8E141001-8DE3-42A7-ADE3-D40A2EC4EA4A}"/>
                  </a:ext>
                </a:extLst>
              </p:cNvPr>
              <p:cNvSpPr/>
              <p:nvPr/>
            </p:nvSpPr>
            <p:spPr>
              <a:xfrm rot="5400000">
                <a:off x="1524806" y="190658"/>
                <a:ext cx="1000293" cy="126803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E2E1C0"/>
              </a:solidFill>
              <a:ln w="12700" cap="flat" cmpd="sng" algn="ctr">
                <a:solidFill>
                  <a:sysClr val="window" lastClr="FFFFFF">
                    <a:hueOff val="0"/>
                    <a:satOff val="0"/>
                    <a:lumOff val="0"/>
                    <a:alphaOff val="0"/>
                  </a:sysClr>
                </a:solidFill>
                <a:prstDash val="solid"/>
                <a:miter lim="800000"/>
              </a:ln>
              <a:effectLst/>
            </p:spPr>
          </p:sp>
          <p:sp>
            <p:nvSpPr>
              <p:cNvPr id="38" name="Hexagon 4">
                <a:extLst>
                  <a:ext uri="{FF2B5EF4-FFF2-40B4-BE49-F238E27FC236}">
                    <a16:creationId xmlns:a16="http://schemas.microsoft.com/office/drawing/2014/main" id="{B31F3B22-6208-4D61-9B32-8EA672474CD4}"/>
                  </a:ext>
                </a:extLst>
              </p:cNvPr>
              <p:cNvSpPr txBox="1"/>
              <p:nvPr/>
            </p:nvSpPr>
            <p:spPr>
              <a:xfrm>
                <a:off x="1517616" y="491243"/>
                <a:ext cx="990600" cy="66686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spcFirstLastPara="0" vert="horz" wrap="square" lIns="37136" tIns="37136" rIns="37136" bIns="37136" numCol="1" spcCol="1270" anchor="ctr" anchorCtr="0">
                <a:noAutofit/>
              </a:bodyPr>
              <a:lstStyle/>
              <a:p>
                <a:pPr marL="0" marR="0" lvl="0" indent="0" algn="l" defTabSz="433227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3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rPr>
                  <a:t>Lack of stable</a:t>
                </a:r>
                <a:r>
                  <a:rPr kumimoji="0" lang="en-US" sz="975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rPr>
                  <a:t> </a:t>
                </a:r>
                <a:r>
                  <a:rPr kumimoji="0" lang="en-US" sz="1137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rPr>
                  <a:t>baseline</a:t>
                </a:r>
                <a:endParaRPr kumimoji="0" lang="en-US" sz="6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806A3F1-8235-4623-814E-A2139FC9AB82}"/>
              </a:ext>
            </a:extLst>
          </p:cNvPr>
          <p:cNvSpPr txBox="1"/>
          <p:nvPr/>
        </p:nvSpPr>
        <p:spPr>
          <a:xfrm>
            <a:off x="1686768" y="4741882"/>
            <a:ext cx="2770315" cy="617285"/>
          </a:xfrm>
          <a:prstGeom prst="rect">
            <a:avLst/>
          </a:prstGeom>
          <a:solidFill>
            <a:srgbClr val="F2E5E5"/>
          </a:solidFill>
        </p:spPr>
        <p:txBody>
          <a:bodyPr wrap="square" rtlCol="0">
            <a:spAutoFit/>
          </a:bodyPr>
          <a:lstStyle/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We anticipate these to recur as we scale, and have explored and </a:t>
            </a:r>
            <a:r>
              <a:rPr kumimoji="0" lang="en-US" sz="113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built capability</a:t>
            </a:r>
            <a:r>
              <a:rPr kumimoji="0" lang="en-US" sz="113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to tackle them</a:t>
            </a:r>
            <a:endParaRPr kumimoji="0" lang="en-US" sz="146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4" name="CustomShape 3">
            <a:extLst>
              <a:ext uri="{FF2B5EF4-FFF2-40B4-BE49-F238E27FC236}">
                <a16:creationId xmlns:a16="http://schemas.microsoft.com/office/drawing/2014/main" id="{BA419B69-1B07-48B7-B7D9-13F4CCE7BF93}"/>
              </a:ext>
            </a:extLst>
          </p:cNvPr>
          <p:cNvSpPr/>
          <p:nvPr/>
        </p:nvSpPr>
        <p:spPr>
          <a:xfrm>
            <a:off x="4844485" y="2117828"/>
            <a:ext cx="5748590" cy="3787831"/>
          </a:xfrm>
          <a:prstGeom prst="roundRect">
            <a:avLst>
              <a:gd name="adj" fmla="val 5880"/>
            </a:avLst>
          </a:prstGeom>
          <a:solidFill>
            <a:srgbClr val="44546A">
              <a:lumMod val="50000"/>
            </a:srgbClr>
          </a:solidFill>
          <a:ln w="25560">
            <a:solidFill>
              <a:srgbClr val="FFFFFF"/>
            </a:solidFill>
            <a:round/>
          </a:ln>
        </p:spPr>
        <p:txBody>
          <a:bodyPr lIns="30995" tIns="49709" rIns="30995" bIns="49709" anchor="t"/>
          <a:lstStyle/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2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Enriched 2-Step Models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54961C-71B7-43DD-983E-60ED3F7734C4}"/>
              </a:ext>
            </a:extLst>
          </p:cNvPr>
          <p:cNvSpPr txBox="1"/>
          <p:nvPr/>
        </p:nvSpPr>
        <p:spPr>
          <a:xfrm>
            <a:off x="4858148" y="2526658"/>
            <a:ext cx="5726309" cy="1317220"/>
          </a:xfrm>
          <a:prstGeom prst="rect">
            <a:avLst/>
          </a:prstGeom>
          <a:solidFill>
            <a:srgbClr val="E7E6E6">
              <a:lumMod val="90000"/>
            </a:srgbClr>
          </a:solidFill>
        </p:spPr>
        <p:txBody>
          <a:bodyPr wrap="square" rtlCol="0" anchor="b">
            <a:spAutoFit/>
          </a:bodyPr>
          <a:lstStyle/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3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3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3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3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3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3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Developed multiple </a:t>
            </a:r>
            <a:r>
              <a:rPr kumimoji="0" lang="en-US" sz="1137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transformation</a:t>
            </a:r>
            <a:r>
              <a:rPr kumimoji="0" lang="en-US" sz="113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techniques on strong foundation of reproducible research </a:t>
            </a:r>
            <a:endParaRPr kumimoji="0" lang="en-US" sz="14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2F8582-27F4-4359-B94C-DF8F6DE34CF2}"/>
              </a:ext>
            </a:extLst>
          </p:cNvPr>
          <p:cNvSpPr txBox="1"/>
          <p:nvPr/>
        </p:nvSpPr>
        <p:spPr>
          <a:xfrm>
            <a:off x="4858148" y="4114380"/>
            <a:ext cx="5726309" cy="1492203"/>
          </a:xfrm>
          <a:prstGeom prst="rect">
            <a:avLst/>
          </a:prstGeom>
          <a:solidFill>
            <a:srgbClr val="E7E6E6">
              <a:lumMod val="90000"/>
            </a:srgbClr>
          </a:solidFill>
          <a:ln>
            <a:noFill/>
          </a:ln>
        </p:spPr>
        <p:txBody>
          <a:bodyPr wrap="square" rtlCol="0" anchor="b">
            <a:spAutoFit/>
          </a:bodyPr>
          <a:lstStyle/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3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3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3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3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3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3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Implemented </a:t>
            </a:r>
            <a:r>
              <a:rPr kumimoji="0" lang="en-US" sz="1137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multiple modeling techniques </a:t>
            </a:r>
            <a:r>
              <a:rPr kumimoji="0" lang="en-US" sz="113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to substantiate beta estimates and reflect confidence around them</a:t>
            </a:r>
            <a:endParaRPr kumimoji="0" lang="en-US" sz="1462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64ECDB5-99A4-4AAE-BE75-58D7A95D4190}"/>
              </a:ext>
            </a:extLst>
          </p:cNvPr>
          <p:cNvSpPr/>
          <p:nvPr/>
        </p:nvSpPr>
        <p:spPr bwMode="auto">
          <a:xfrm>
            <a:off x="5168502" y="2595106"/>
            <a:ext cx="1359163" cy="417700"/>
          </a:xfrm>
          <a:prstGeom prst="rect">
            <a:avLst/>
          </a:prstGeom>
          <a:solidFill>
            <a:srgbClr val="F0F0F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vert="horz" wrap="non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Linear-Linear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2902FD3-A715-41C9-984A-9D514A5C8503}"/>
              </a:ext>
            </a:extLst>
          </p:cNvPr>
          <p:cNvSpPr/>
          <p:nvPr/>
        </p:nvSpPr>
        <p:spPr bwMode="auto">
          <a:xfrm>
            <a:off x="5168502" y="3107925"/>
            <a:ext cx="1359163" cy="417700"/>
          </a:xfrm>
          <a:prstGeom prst="rect">
            <a:avLst/>
          </a:prstGeom>
          <a:solidFill>
            <a:srgbClr val="F0F0F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7136" tIns="37136" rIns="37136" bIns="371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Time Trend Variable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90FF37C-24E5-4D40-9F2B-9A21F3F29738}"/>
              </a:ext>
            </a:extLst>
          </p:cNvPr>
          <p:cNvSpPr/>
          <p:nvPr/>
        </p:nvSpPr>
        <p:spPr bwMode="auto">
          <a:xfrm>
            <a:off x="7018303" y="2595106"/>
            <a:ext cx="1359163" cy="417700"/>
          </a:xfrm>
          <a:prstGeom prst="rect">
            <a:avLst/>
          </a:prstGeom>
          <a:solidFill>
            <a:srgbClr val="F0F0F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37136" tIns="37136" rIns="37136" bIns="371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Log-Log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3AFE277-36A2-4D3C-ADC3-9095935E259D}"/>
              </a:ext>
            </a:extLst>
          </p:cNvPr>
          <p:cNvSpPr/>
          <p:nvPr/>
        </p:nvSpPr>
        <p:spPr bwMode="auto">
          <a:xfrm>
            <a:off x="7017393" y="3119349"/>
            <a:ext cx="1360073" cy="417700"/>
          </a:xfrm>
          <a:prstGeom prst="rect">
            <a:avLst/>
          </a:prstGeom>
          <a:solidFill>
            <a:srgbClr val="F0F0F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7136" tIns="37136" rIns="37136" bIns="371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Dummy Variable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BF0455-9D55-49D3-9FD6-5A596BB6D44F}"/>
              </a:ext>
            </a:extLst>
          </p:cNvPr>
          <p:cNvSpPr/>
          <p:nvPr/>
        </p:nvSpPr>
        <p:spPr bwMode="auto">
          <a:xfrm>
            <a:off x="8868104" y="2595106"/>
            <a:ext cx="1359163" cy="417700"/>
          </a:xfrm>
          <a:prstGeom prst="rect">
            <a:avLst/>
          </a:prstGeom>
          <a:solidFill>
            <a:srgbClr val="F0F0F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37136" tIns="37136" rIns="37136" bIns="371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Linear-Log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80CC8B6-87D5-456F-89A3-0F7E4EAD2DE7}"/>
              </a:ext>
            </a:extLst>
          </p:cNvPr>
          <p:cNvSpPr/>
          <p:nvPr/>
        </p:nvSpPr>
        <p:spPr bwMode="auto">
          <a:xfrm>
            <a:off x="8867193" y="3107925"/>
            <a:ext cx="1359163" cy="417700"/>
          </a:xfrm>
          <a:prstGeom prst="rect">
            <a:avLst/>
          </a:prstGeom>
          <a:solidFill>
            <a:srgbClr val="F0F0F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7136" tIns="37136" rIns="37136" bIns="371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Interaction Variable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A4348D9-3C15-4AB7-893E-CA0858AA96E3}"/>
              </a:ext>
            </a:extLst>
          </p:cNvPr>
          <p:cNvSpPr/>
          <p:nvPr/>
        </p:nvSpPr>
        <p:spPr bwMode="auto">
          <a:xfrm>
            <a:off x="5168502" y="4181088"/>
            <a:ext cx="1359163" cy="482763"/>
          </a:xfrm>
          <a:prstGeom prst="rect">
            <a:avLst/>
          </a:prstGeom>
          <a:solidFill>
            <a:srgbClr val="F2E5E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vert="horz" wrap="square" lIns="37136" tIns="37136" rIns="37136" bIns="3713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Partial Least Squares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14F0D1-940F-417D-A8D4-B85362D1B865}"/>
              </a:ext>
            </a:extLst>
          </p:cNvPr>
          <p:cNvSpPr/>
          <p:nvPr/>
        </p:nvSpPr>
        <p:spPr bwMode="auto">
          <a:xfrm>
            <a:off x="5168502" y="4744939"/>
            <a:ext cx="1359163" cy="482763"/>
          </a:xfrm>
          <a:prstGeom prst="rect">
            <a:avLst/>
          </a:prstGeom>
          <a:solidFill>
            <a:srgbClr val="F2E5E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7136" tIns="37136" rIns="37136" bIns="371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Mixed Effects (LME)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19B0DD-E06B-4D3D-8517-5B0B4DBD4E75}"/>
              </a:ext>
            </a:extLst>
          </p:cNvPr>
          <p:cNvSpPr/>
          <p:nvPr/>
        </p:nvSpPr>
        <p:spPr bwMode="auto">
          <a:xfrm>
            <a:off x="7045433" y="4194148"/>
            <a:ext cx="1359163" cy="482763"/>
          </a:xfrm>
          <a:prstGeom prst="rect">
            <a:avLst/>
          </a:prstGeom>
          <a:solidFill>
            <a:srgbClr val="F2E5E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7136" tIns="37136" rIns="37136" bIns="371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Multivariate Additive Regression Splines (MARS)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22B3107-1BCD-44BC-AE40-CB85AFE55F24}"/>
              </a:ext>
            </a:extLst>
          </p:cNvPr>
          <p:cNvSpPr/>
          <p:nvPr/>
        </p:nvSpPr>
        <p:spPr bwMode="auto">
          <a:xfrm>
            <a:off x="8867193" y="4189848"/>
            <a:ext cx="1359163" cy="482763"/>
          </a:xfrm>
          <a:prstGeom prst="rect">
            <a:avLst/>
          </a:prstGeom>
          <a:solidFill>
            <a:srgbClr val="F2E5E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7136" tIns="37136" rIns="37136" bIns="371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Ordinary Least Squares (OLS)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EFADF5B-10EF-4645-BA57-C8EA724C2AD9}"/>
              </a:ext>
            </a:extLst>
          </p:cNvPr>
          <p:cNvSpPr/>
          <p:nvPr/>
        </p:nvSpPr>
        <p:spPr bwMode="auto">
          <a:xfrm>
            <a:off x="8867193" y="4744939"/>
            <a:ext cx="1359163" cy="482763"/>
          </a:xfrm>
          <a:prstGeom prst="rect">
            <a:avLst/>
          </a:prstGeom>
          <a:solidFill>
            <a:srgbClr val="F2E5E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7136" tIns="37136" rIns="37136" bIns="371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Bayesian Hierarchical Model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BCFEAF7-2F08-4831-99E1-658C60B36B65}"/>
              </a:ext>
            </a:extLst>
          </p:cNvPr>
          <p:cNvSpPr/>
          <p:nvPr/>
        </p:nvSpPr>
        <p:spPr bwMode="auto">
          <a:xfrm>
            <a:off x="7045433" y="4744939"/>
            <a:ext cx="1359163" cy="482763"/>
          </a:xfrm>
          <a:prstGeom prst="rect">
            <a:avLst/>
          </a:prstGeom>
          <a:solidFill>
            <a:srgbClr val="F2E5E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7136" tIns="37136" rIns="37136" bIns="3713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42676" rtl="0" eaLnBrk="1" fontAlgn="auto" latinLnBrk="0" hangingPunct="1">
              <a:lnSpc>
                <a:spcPct val="100000"/>
              </a:lnSpc>
              <a:spcBef>
                <a:spcPct val="10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3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Generalized Additive Model (GAM)</a:t>
            </a:r>
          </a:p>
        </p:txBody>
      </p:sp>
      <p:sp>
        <p:nvSpPr>
          <p:cNvPr id="61" name="Title 3">
            <a:extLst>
              <a:ext uri="{FF2B5EF4-FFF2-40B4-BE49-F238E27FC236}">
                <a16:creationId xmlns:a16="http://schemas.microsoft.com/office/drawing/2014/main" id="{9E4B15B9-2929-4215-97F3-AF0C0420F507}"/>
              </a:ext>
            </a:extLst>
          </p:cNvPr>
          <p:cNvSpPr txBox="1">
            <a:spLocks/>
          </p:cNvSpPr>
          <p:nvPr/>
        </p:nvSpPr>
        <p:spPr>
          <a:xfrm>
            <a:off x="271668" y="176600"/>
            <a:ext cx="116790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742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+mj-ea"/>
                <a:cs typeface="+mj-cs"/>
              </a:rPr>
              <a:t>Impact | Technology </a:t>
            </a:r>
          </a:p>
          <a:p>
            <a:pPr marL="0" marR="0" lvl="0" indent="0" algn="l" defTabSz="742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+mj-ea"/>
                <a:cs typeface="+mj-cs"/>
              </a:rPr>
              <a:t>We have executed multiple projects using the 2-step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+mj-ea"/>
                <a:cs typeface="+mj-cs"/>
              </a:rPr>
              <a:t>MMx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Selawik" panose="020B0502040204020203" pitchFamily="34" charset="0"/>
                <a:ea typeface="+mj-ea"/>
                <a:cs typeface="+mj-cs"/>
              </a:rPr>
              <a:t> methodology and enriched it further using advanced techniques through a continuous learning approach</a:t>
            </a:r>
          </a:p>
        </p:txBody>
      </p:sp>
      <p:sp>
        <p:nvSpPr>
          <p:cNvPr id="64" name="Text Box 13">
            <a:extLst>
              <a:ext uri="{FF2B5EF4-FFF2-40B4-BE49-F238E27FC236}">
                <a16:creationId xmlns:a16="http://schemas.microsoft.com/office/drawing/2014/main" id="{572C040B-015E-4C4A-9C29-641AB01C2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44490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charset="0"/>
              </a:rPr>
              <a:t>Promotional Response Modelling (8/8)</a:t>
            </a:r>
          </a:p>
        </p:txBody>
      </p:sp>
      <p:sp>
        <p:nvSpPr>
          <p:cNvPr id="60" name="Text Box 13">
            <a:hlinkClick r:id="rId2" action="ppaction://hlinksldjump"/>
            <a:extLst>
              <a:ext uri="{FF2B5EF4-FFF2-40B4-BE49-F238E27FC236}">
                <a16:creationId xmlns:a16="http://schemas.microsoft.com/office/drawing/2014/main" id="{6F62890A-DDA9-46B7-896B-846BAEE68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120" y="6596390"/>
            <a:ext cx="9818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100" dirty="0">
                <a:latin typeface="Calibri" panose="020F0502020204030204"/>
              </a:rPr>
              <a:t>Back to Index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480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Hexagon 55">
            <a:extLst>
              <a:ext uri="{FF2B5EF4-FFF2-40B4-BE49-F238E27FC236}">
                <a16:creationId xmlns:a16="http://schemas.microsoft.com/office/drawing/2014/main" id="{12E3B613-94E6-4818-AAB1-3A512C186106}"/>
              </a:ext>
            </a:extLst>
          </p:cNvPr>
          <p:cNvSpPr/>
          <p:nvPr/>
        </p:nvSpPr>
        <p:spPr>
          <a:xfrm rot="5400000">
            <a:off x="1120394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D0081FCE-3128-46BD-B42D-BCB4B4CC2BE8}"/>
              </a:ext>
            </a:extLst>
          </p:cNvPr>
          <p:cNvSpPr/>
          <p:nvPr/>
        </p:nvSpPr>
        <p:spPr>
          <a:xfrm rot="5400000">
            <a:off x="3188555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58" name="Hexagon 57">
            <a:extLst>
              <a:ext uri="{FF2B5EF4-FFF2-40B4-BE49-F238E27FC236}">
                <a16:creationId xmlns:a16="http://schemas.microsoft.com/office/drawing/2014/main" id="{6494D762-415D-4F47-8349-E3038C6AB379}"/>
              </a:ext>
            </a:extLst>
          </p:cNvPr>
          <p:cNvSpPr/>
          <p:nvPr/>
        </p:nvSpPr>
        <p:spPr>
          <a:xfrm rot="5400000">
            <a:off x="5242057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59" name="Hexagon 58">
            <a:extLst>
              <a:ext uri="{FF2B5EF4-FFF2-40B4-BE49-F238E27FC236}">
                <a16:creationId xmlns:a16="http://schemas.microsoft.com/office/drawing/2014/main" id="{C8AA67EA-6C0B-49AF-9591-7E1F67DE8A5C}"/>
              </a:ext>
            </a:extLst>
          </p:cNvPr>
          <p:cNvSpPr/>
          <p:nvPr/>
        </p:nvSpPr>
        <p:spPr>
          <a:xfrm rot="5400000">
            <a:off x="7324562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60" name="Hexagon 59">
            <a:extLst>
              <a:ext uri="{FF2B5EF4-FFF2-40B4-BE49-F238E27FC236}">
                <a16:creationId xmlns:a16="http://schemas.microsoft.com/office/drawing/2014/main" id="{D123EEEE-167A-4AF7-BC69-44D5763D3991}"/>
              </a:ext>
            </a:extLst>
          </p:cNvPr>
          <p:cNvSpPr/>
          <p:nvPr/>
        </p:nvSpPr>
        <p:spPr>
          <a:xfrm rot="5400000">
            <a:off x="9378064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sysClr val="window" lastClr="FFFFFF">
                <a:lumMod val="50000"/>
                <a:alpha val="50000"/>
              </a:sys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A0FF376-D67F-4CE6-B7F0-31E92AE069C1}"/>
              </a:ext>
            </a:extLst>
          </p:cNvPr>
          <p:cNvGrpSpPr/>
          <p:nvPr/>
        </p:nvGrpSpPr>
        <p:grpSpPr>
          <a:xfrm>
            <a:off x="883715" y="2433382"/>
            <a:ext cx="10284482" cy="2311399"/>
            <a:chOff x="764773" y="2273300"/>
            <a:chExt cx="10284482" cy="2311399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3A40ECC-D647-4EA1-A36F-FD05F67A0D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4773" y="2821940"/>
              <a:ext cx="1" cy="1357623"/>
            </a:xfrm>
            <a:prstGeom prst="line">
              <a:avLst/>
            </a:prstGeom>
            <a:noFill/>
            <a:ln w="101600" cap="rnd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E6C56F2-FCD8-4AC3-9E88-C11AC139CC9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64773" y="2273300"/>
              <a:ext cx="1023052" cy="548640"/>
            </a:xfrm>
            <a:prstGeom prst="line">
              <a:avLst/>
            </a:prstGeom>
            <a:noFill/>
            <a:ln w="101600" cap="rnd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C2CB1FD-6E8C-459A-ADE9-62CDFC8BB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87825" y="2273300"/>
              <a:ext cx="1023052" cy="548640"/>
            </a:xfrm>
            <a:prstGeom prst="line">
              <a:avLst/>
            </a:prstGeom>
            <a:noFill/>
            <a:ln w="101600" cap="rnd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AC1DCCF-266E-4A12-9CD5-23A2B3287D14}"/>
                </a:ext>
              </a:extLst>
            </p:cNvPr>
            <p:cNvGrpSpPr/>
            <p:nvPr userDrawn="1"/>
          </p:nvGrpSpPr>
          <p:grpSpPr>
            <a:xfrm rot="10800000">
              <a:off x="2809142" y="2821940"/>
              <a:ext cx="2068161" cy="1762759"/>
              <a:chOff x="548642" y="2133600"/>
              <a:chExt cx="2068161" cy="1762759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D014864B-3654-4D0F-8C70-43619AF072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548642" y="2133600"/>
                <a:ext cx="1023052" cy="548640"/>
              </a:xfrm>
              <a:prstGeom prst="line">
                <a:avLst/>
              </a:prstGeom>
              <a:noFill/>
              <a:ln w="101600" cap="rnd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FD227E3-8B36-4D82-9363-24697F3F542A}"/>
                  </a:ext>
                </a:extLst>
              </p:cNvPr>
              <p:cNvGrpSpPr/>
              <p:nvPr userDrawn="1"/>
            </p:nvGrpSpPr>
            <p:grpSpPr>
              <a:xfrm flipH="1">
                <a:off x="1571694" y="2133600"/>
                <a:ext cx="1045109" cy="1762759"/>
                <a:chOff x="394504" y="2235200"/>
                <a:chExt cx="1045109" cy="1762759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12C4A0C9-7F4B-42E9-B443-E72735A4F26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rot="10800000" flipV="1">
                  <a:off x="394504" y="2823211"/>
                  <a:ext cx="22057" cy="1174748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6C9DA4A-0E65-4E5C-A1B5-FED720417B5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1" y="22352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4799B9C-9EB8-471E-B727-22ADDD2AA845}"/>
                </a:ext>
              </a:extLst>
            </p:cNvPr>
            <p:cNvGrpSpPr/>
            <p:nvPr userDrawn="1"/>
          </p:nvGrpSpPr>
          <p:grpSpPr>
            <a:xfrm>
              <a:off x="4877303" y="2273300"/>
              <a:ext cx="4114800" cy="2311399"/>
              <a:chOff x="546372" y="2133600"/>
              <a:chExt cx="4114800" cy="231139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4D7C9BF4-8CA3-462C-B8FF-4A7226E08001}"/>
                  </a:ext>
                </a:extLst>
              </p:cNvPr>
              <p:cNvGrpSpPr/>
              <p:nvPr userDrawn="1"/>
            </p:nvGrpSpPr>
            <p:grpSpPr>
              <a:xfrm>
                <a:off x="546372" y="2133600"/>
                <a:ext cx="2048374" cy="1755137"/>
                <a:chOff x="546372" y="2133600"/>
                <a:chExt cx="2048374" cy="1755137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2EB78D75-DD9E-4C83-945D-7B95532727BE}"/>
                    </a:ext>
                  </a:extLst>
                </p:cNvPr>
                <p:cNvGrpSpPr/>
                <p:nvPr userDrawn="1"/>
              </p:nvGrpSpPr>
              <p:grpSpPr>
                <a:xfrm>
                  <a:off x="546372" y="2133600"/>
                  <a:ext cx="1025322" cy="1755137"/>
                  <a:chOff x="414292" y="2235200"/>
                  <a:chExt cx="1025322" cy="1755137"/>
                </a:xfrm>
              </p:grpSpPr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896C2580-155A-4F7A-95DC-43EACC1AFD3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414292" y="2783840"/>
                    <a:ext cx="2268" cy="1206497"/>
                  </a:xfrm>
                  <a:prstGeom prst="line">
                    <a:avLst/>
                  </a:prstGeom>
                  <a:noFill/>
                  <a:ln w="101600" cap="rnd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400A1EFD-8F63-4DB7-8A85-EC44CE73ADC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416562" y="2235200"/>
                    <a:ext cx="1023052" cy="548640"/>
                  </a:xfrm>
                  <a:prstGeom prst="line">
                    <a:avLst/>
                  </a:prstGeom>
                  <a:noFill/>
                  <a:ln w="101600" cap="rnd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315B1BDD-5826-4A77-A9DF-C3310458E10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571694" y="21336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AD930F0-1D51-442C-B358-07450CFD22C1}"/>
                  </a:ext>
                </a:extLst>
              </p:cNvPr>
              <p:cNvGrpSpPr/>
              <p:nvPr userDrawn="1"/>
            </p:nvGrpSpPr>
            <p:grpSpPr>
              <a:xfrm rot="10800000">
                <a:off x="2590206" y="2722878"/>
                <a:ext cx="2070966" cy="1722121"/>
                <a:chOff x="548642" y="2133600"/>
                <a:chExt cx="2070966" cy="1722121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AEED7671-D69B-4F43-9F60-9735C501C1C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548642" y="21336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63D6383E-D840-4979-A6B2-5350F568AFF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1571694" y="2133600"/>
                  <a:ext cx="1047914" cy="1722121"/>
                  <a:chOff x="391699" y="2235200"/>
                  <a:chExt cx="1047914" cy="1722121"/>
                </a:xfrm>
              </p:grpSpPr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77641C07-288B-42BB-83ED-0A8F2EA8FF1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V="1">
                    <a:off x="391699" y="2791460"/>
                    <a:ext cx="29076" cy="1165861"/>
                  </a:xfrm>
                  <a:prstGeom prst="line">
                    <a:avLst/>
                  </a:prstGeom>
                  <a:noFill/>
                  <a:ln w="101600" cap="rnd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D83D44F8-0FCD-418A-BB54-EDC4F275FFB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416561" y="2235200"/>
                    <a:ext cx="1023052" cy="548640"/>
                  </a:xfrm>
                  <a:prstGeom prst="line">
                    <a:avLst/>
                  </a:prstGeom>
                  <a:noFill/>
                  <a:ln w="101600" cap="rnd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E1FCDBF-58F2-4D34-983F-09BCAA3B45AD}"/>
                </a:ext>
              </a:extLst>
            </p:cNvPr>
            <p:cNvGrpSpPr/>
            <p:nvPr userDrawn="1"/>
          </p:nvGrpSpPr>
          <p:grpSpPr>
            <a:xfrm>
              <a:off x="8992103" y="2273300"/>
              <a:ext cx="2057152" cy="1851337"/>
              <a:chOff x="547757" y="2133600"/>
              <a:chExt cx="2057152" cy="1851337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F824C81-EA94-46FF-8A54-ABBD70FF8B3C}"/>
                  </a:ext>
                </a:extLst>
              </p:cNvPr>
              <p:cNvGrpSpPr/>
              <p:nvPr userDrawn="1"/>
            </p:nvGrpSpPr>
            <p:grpSpPr>
              <a:xfrm>
                <a:off x="547757" y="2133600"/>
                <a:ext cx="1023937" cy="1762759"/>
                <a:chOff x="415677" y="2235200"/>
                <a:chExt cx="1023937" cy="1762759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62C2F658-1FB0-430F-8E6E-76F36DEF196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15677" y="2783840"/>
                  <a:ext cx="1" cy="1214119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FDC8F6B-AD38-4415-9A83-F9B9C1C64C6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2" y="22352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CE3CDCB8-D1F4-459B-8895-C78EB389260C}"/>
                  </a:ext>
                </a:extLst>
              </p:cNvPr>
              <p:cNvGrpSpPr/>
              <p:nvPr userDrawn="1"/>
            </p:nvGrpSpPr>
            <p:grpSpPr>
              <a:xfrm flipH="1">
                <a:off x="1571694" y="2133600"/>
                <a:ext cx="1033215" cy="1851337"/>
                <a:chOff x="406398" y="2235200"/>
                <a:chExt cx="1033215" cy="1851337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ED721B1D-A27A-4F6D-9F26-27D2267939F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06398" y="2783840"/>
                  <a:ext cx="10163" cy="1302697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598D335-E67C-4400-B32A-689E3E51BAC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1" y="2235200"/>
                  <a:ext cx="1023052" cy="548640"/>
                </a:xfrm>
                <a:prstGeom prst="line">
                  <a:avLst/>
                </a:prstGeom>
                <a:noFill/>
                <a:ln w="101600" cap="rnd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</p:cxnSp>
          </p:grpSp>
        </p:grpSp>
      </p:grpSp>
      <p:sp>
        <p:nvSpPr>
          <p:cNvPr id="88" name="Oval 87">
            <a:extLst>
              <a:ext uri="{FF2B5EF4-FFF2-40B4-BE49-F238E27FC236}">
                <a16:creationId xmlns:a16="http://schemas.microsoft.com/office/drawing/2014/main" id="{EDB91FFD-769A-45F9-BC48-0E9344472599}"/>
              </a:ext>
            </a:extLst>
          </p:cNvPr>
          <p:cNvSpPr/>
          <p:nvPr/>
        </p:nvSpPr>
        <p:spPr>
          <a:xfrm>
            <a:off x="659872" y="4111045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F07F0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81B4D70-60DE-4EE1-9355-9192FE8BBA83}"/>
              </a:ext>
            </a:extLst>
          </p:cNvPr>
          <p:cNvSpPr/>
          <p:nvPr/>
        </p:nvSpPr>
        <p:spPr>
          <a:xfrm>
            <a:off x="1677924" y="2268282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9F29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EB3E183-B95C-41EC-83B8-189F1AB1B5F6}"/>
              </a:ext>
            </a:extLst>
          </p:cNvPr>
          <p:cNvSpPr/>
          <p:nvPr/>
        </p:nvSpPr>
        <p:spPr>
          <a:xfrm>
            <a:off x="3746085" y="4525070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1B587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807920A-24B7-48BF-98DD-EFE95818B743}"/>
              </a:ext>
            </a:extLst>
          </p:cNvPr>
          <p:cNvSpPr/>
          <p:nvPr/>
        </p:nvSpPr>
        <p:spPr>
          <a:xfrm>
            <a:off x="5799587" y="2268282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4E854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00ABAD1-23DC-4138-B6A7-8AE9E22FB50A}"/>
              </a:ext>
            </a:extLst>
          </p:cNvPr>
          <p:cNvSpPr/>
          <p:nvPr/>
        </p:nvSpPr>
        <p:spPr>
          <a:xfrm>
            <a:off x="7882093" y="4499666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60487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2669EE3-DED2-4516-B55E-77E008C8D382}"/>
              </a:ext>
            </a:extLst>
          </p:cNvPr>
          <p:cNvSpPr/>
          <p:nvPr/>
        </p:nvSpPr>
        <p:spPr>
          <a:xfrm>
            <a:off x="9935595" y="2246690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C1985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7C1FA5A6-92F5-43D6-872C-60F0105AEA09}"/>
              </a:ext>
            </a:extLst>
          </p:cNvPr>
          <p:cNvSpPr/>
          <p:nvPr/>
        </p:nvSpPr>
        <p:spPr>
          <a:xfrm>
            <a:off x="10938323" y="4100876"/>
            <a:ext cx="457200" cy="457200"/>
          </a:xfrm>
          <a:prstGeom prst="ellipse">
            <a:avLst/>
          </a:prstGeom>
          <a:solidFill>
            <a:sysClr val="window" lastClr="FFFFFF"/>
          </a:solidFill>
          <a:ln w="101600" cap="flat" cmpd="sng" algn="ctr">
            <a:solidFill>
              <a:srgbClr val="F07F0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53B81D6-7DB9-47EA-94FE-547689895C04}"/>
              </a:ext>
            </a:extLst>
          </p:cNvPr>
          <p:cNvSpPr txBox="1"/>
          <p:nvPr/>
        </p:nvSpPr>
        <p:spPr>
          <a:xfrm>
            <a:off x="1383191" y="1586906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9F2936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9F2936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D54D70D-7718-4C37-B1D9-5F9205C9DBC3}"/>
              </a:ext>
            </a:extLst>
          </p:cNvPr>
          <p:cNvSpPr txBox="1"/>
          <p:nvPr/>
        </p:nvSpPr>
        <p:spPr>
          <a:xfrm>
            <a:off x="3516779" y="5001792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76597D-7D82-44DD-9CD3-E4D7BE5D315B}"/>
              </a:ext>
            </a:extLst>
          </p:cNvPr>
          <p:cNvSpPr txBox="1"/>
          <p:nvPr/>
        </p:nvSpPr>
        <p:spPr>
          <a:xfrm>
            <a:off x="5574557" y="1593858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100A30C-B894-4D7A-8D8E-4157E914B42A}"/>
              </a:ext>
            </a:extLst>
          </p:cNvPr>
          <p:cNvSpPr txBox="1"/>
          <p:nvPr/>
        </p:nvSpPr>
        <p:spPr>
          <a:xfrm>
            <a:off x="7657062" y="4982270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1BBB1AA-BCCD-4764-B19C-DCEA787E8DAA}"/>
              </a:ext>
            </a:extLst>
          </p:cNvPr>
          <p:cNvSpPr txBox="1"/>
          <p:nvPr/>
        </p:nvSpPr>
        <p:spPr>
          <a:xfrm>
            <a:off x="9696220" y="1554587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05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100" name="Text Placeholder 34">
            <a:extLst>
              <a:ext uri="{FF2B5EF4-FFF2-40B4-BE49-F238E27FC236}">
                <a16:creationId xmlns:a16="http://schemas.microsoft.com/office/drawing/2014/main" id="{E26A5316-5313-4A77-9188-54554DE9F298}"/>
              </a:ext>
            </a:extLst>
          </p:cNvPr>
          <p:cNvSpPr txBox="1">
            <a:spLocks/>
          </p:cNvSpPr>
          <p:nvPr/>
        </p:nvSpPr>
        <p:spPr>
          <a:xfrm>
            <a:off x="881445" y="461015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2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rgbClr val="9F2936"/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SEGMENTATION</a:t>
            </a:r>
          </a:p>
        </p:txBody>
      </p:sp>
      <p:sp>
        <p:nvSpPr>
          <p:cNvPr id="101" name="Text Placeholder 34">
            <a:extLst>
              <a:ext uri="{FF2B5EF4-FFF2-40B4-BE49-F238E27FC236}">
                <a16:creationId xmlns:a16="http://schemas.microsoft.com/office/drawing/2014/main" id="{5DDB18D4-C3A4-457D-83F3-D059104A405E}"/>
              </a:ext>
            </a:extLst>
          </p:cNvPr>
          <p:cNvSpPr txBox="1">
            <a:spLocks/>
          </p:cNvSpPr>
          <p:nvPr/>
        </p:nvSpPr>
        <p:spPr>
          <a:xfrm>
            <a:off x="872177" y="5036815"/>
            <a:ext cx="2068694" cy="115956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Brand level account segmentation</a:t>
            </a: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sng" strike="noStrike" kern="1200" cap="none" spc="0" normalizeH="0" baseline="0" noProof="0" dirty="0">
              <a:ln>
                <a:noFill/>
              </a:ln>
              <a:solidFill>
                <a:srgbClr val="262626">
                  <a:lumMod val="75000"/>
                  <a:lumOff val="25000"/>
                </a:srgb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u="sng" cap="none" dirty="0">
                <a:solidFill>
                  <a:srgbClr val="262626">
                    <a:lumMod val="75000"/>
                    <a:lumOff val="25000"/>
                  </a:srgbClr>
                </a:solidFill>
                <a:latin typeface="Selawik Light" panose="020B0502040204020203" pitchFamily="34" charset="0"/>
              </a:rPr>
              <a:t>Approach</a:t>
            </a:r>
            <a:r>
              <a:rPr lang="en-US" sz="1800" b="0" cap="none" dirty="0">
                <a:solidFill>
                  <a:srgbClr val="262626">
                    <a:lumMod val="75000"/>
                    <a:lumOff val="25000"/>
                  </a:srgbClr>
                </a:solidFill>
                <a:latin typeface="Selawik Light" panose="020B0502040204020203" pitchFamily="34" charset="0"/>
              </a:rPr>
              <a:t> – Thorough Exploratory analysis followed by experimentation with multiple segmentation models</a:t>
            </a:r>
            <a:endParaRPr kumimoji="0" lang="en-US" sz="1800" b="1" i="0" u="none" strike="noStrike" kern="1200" cap="all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</p:txBody>
      </p:sp>
      <p:sp>
        <p:nvSpPr>
          <p:cNvPr id="102" name="Text Placeholder 34">
            <a:extLst>
              <a:ext uri="{FF2B5EF4-FFF2-40B4-BE49-F238E27FC236}">
                <a16:creationId xmlns:a16="http://schemas.microsoft.com/office/drawing/2014/main" id="{284B4A0C-4DDE-46D1-A6EE-F22290216897}"/>
              </a:ext>
            </a:extLst>
          </p:cNvPr>
          <p:cNvSpPr txBox="1">
            <a:spLocks/>
          </p:cNvSpPr>
          <p:nvPr/>
        </p:nvSpPr>
        <p:spPr>
          <a:xfrm>
            <a:off x="4998513" y="461015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4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Sizing simulation</a:t>
            </a:r>
          </a:p>
        </p:txBody>
      </p:sp>
      <p:sp>
        <p:nvSpPr>
          <p:cNvPr id="103" name="Text Placeholder 34">
            <a:extLst>
              <a:ext uri="{FF2B5EF4-FFF2-40B4-BE49-F238E27FC236}">
                <a16:creationId xmlns:a16="http://schemas.microsoft.com/office/drawing/2014/main" id="{D880C3E5-A381-431A-857A-7C7FB173E691}"/>
              </a:ext>
            </a:extLst>
          </p:cNvPr>
          <p:cNvSpPr txBox="1">
            <a:spLocks/>
          </p:cNvSpPr>
          <p:nvPr/>
        </p:nvSpPr>
        <p:spPr>
          <a:xfrm>
            <a:off x="4963793" y="5036815"/>
            <a:ext cx="2135734" cy="11595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Sizing scenarios based on brand-segment level response curves and brand team inputs for KAM, VS teams</a:t>
            </a: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cap="none" dirty="0">
              <a:solidFill>
                <a:schemeClr val="accent5">
                  <a:lumMod val="40000"/>
                  <a:lumOff val="60000"/>
                </a:schemeClr>
              </a:solidFill>
              <a:latin typeface="Selawik Light" panose="020B0502040204020203" pitchFamily="34" charset="0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Approach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 – IROI based optimization by iterating through multiple business scenarios</a:t>
            </a:r>
          </a:p>
        </p:txBody>
      </p:sp>
      <p:sp>
        <p:nvSpPr>
          <p:cNvPr id="104" name="Text Placeholder 34">
            <a:extLst>
              <a:ext uri="{FF2B5EF4-FFF2-40B4-BE49-F238E27FC236}">
                <a16:creationId xmlns:a16="http://schemas.microsoft.com/office/drawing/2014/main" id="{4237217A-3B78-41A1-A0D8-1F3218F6E312}"/>
              </a:ext>
            </a:extLst>
          </p:cNvPr>
          <p:cNvSpPr txBox="1">
            <a:spLocks/>
          </p:cNvSpPr>
          <p:nvPr/>
        </p:nvSpPr>
        <p:spPr>
          <a:xfrm>
            <a:off x="9089340" y="461347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6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PEOPLE PLACEMENT</a:t>
            </a:r>
          </a:p>
        </p:txBody>
      </p:sp>
      <p:sp>
        <p:nvSpPr>
          <p:cNvPr id="106" name="Text Placeholder 34">
            <a:extLst>
              <a:ext uri="{FF2B5EF4-FFF2-40B4-BE49-F238E27FC236}">
                <a16:creationId xmlns:a16="http://schemas.microsoft.com/office/drawing/2014/main" id="{A6BD0D99-C638-480F-9F19-D766E96DE16A}"/>
              </a:ext>
            </a:extLst>
          </p:cNvPr>
          <p:cNvSpPr txBox="1">
            <a:spLocks/>
          </p:cNvSpPr>
          <p:nvPr/>
        </p:nvSpPr>
        <p:spPr>
          <a:xfrm>
            <a:off x="2834238" y="1042499"/>
            <a:ext cx="2367843" cy="3916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3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PROMOTIONAL RESPONSE MODELING</a:t>
            </a:r>
          </a:p>
        </p:txBody>
      </p:sp>
      <p:sp>
        <p:nvSpPr>
          <p:cNvPr id="107" name="Text Placeholder 34">
            <a:extLst>
              <a:ext uri="{FF2B5EF4-FFF2-40B4-BE49-F238E27FC236}">
                <a16:creationId xmlns:a16="http://schemas.microsoft.com/office/drawing/2014/main" id="{B5F460A0-7D12-46BB-BF54-F559780F908B}"/>
              </a:ext>
            </a:extLst>
          </p:cNvPr>
          <p:cNvSpPr txBox="1">
            <a:spLocks/>
          </p:cNvSpPr>
          <p:nvPr/>
        </p:nvSpPr>
        <p:spPr>
          <a:xfrm>
            <a:off x="2974935" y="1626239"/>
            <a:ext cx="2068694" cy="115956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Brand-segment level response curves</a:t>
            </a:r>
          </a:p>
          <a:p>
            <a:pPr marL="0" marR="0" lvl="0" indent="0" algn="ctr" defTabSz="45702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  <a:ea typeface="+mn-ea"/>
              <a:cs typeface="+mn-cs"/>
            </a:endParaRPr>
          </a:p>
          <a:p>
            <a:pPr marL="0" marR="0" lvl="0" indent="0" algn="ctr" defTabSz="45702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0" u="sng" cap="none" dirty="0">
                <a:solidFill>
                  <a:schemeClr val="accent5">
                    <a:lumMod val="40000"/>
                    <a:lumOff val="60000"/>
                  </a:schemeClr>
                </a:solidFill>
                <a:latin typeface="Selawik Light" panose="020B0502040204020203" pitchFamily="34" charset="0"/>
              </a:rPr>
              <a:t>Approach</a:t>
            </a:r>
            <a:r>
              <a:rPr lang="en-US" sz="1500" b="0" cap="none" dirty="0">
                <a:solidFill>
                  <a:schemeClr val="accent5">
                    <a:lumMod val="40000"/>
                    <a:lumOff val="60000"/>
                  </a:schemeClr>
                </a:solidFill>
                <a:latin typeface="Selawik Light" panose="020B0502040204020203" pitchFamily="34" charset="0"/>
              </a:rPr>
              <a:t> – Rapid simulations enabled by using pre-built reusable Mu Sigma accelerators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</a:endParaRPr>
          </a:p>
        </p:txBody>
      </p:sp>
      <p:sp>
        <p:nvSpPr>
          <p:cNvPr id="108" name="Text Placeholder 34">
            <a:extLst>
              <a:ext uri="{FF2B5EF4-FFF2-40B4-BE49-F238E27FC236}">
                <a16:creationId xmlns:a16="http://schemas.microsoft.com/office/drawing/2014/main" id="{E86B06E0-F745-469B-AC56-EB8E58FD0E6B}"/>
              </a:ext>
            </a:extLst>
          </p:cNvPr>
          <p:cNvSpPr txBox="1">
            <a:spLocks/>
          </p:cNvSpPr>
          <p:nvPr/>
        </p:nvSpPr>
        <p:spPr>
          <a:xfrm>
            <a:off x="7129515" y="1066973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accent5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ALIGNMENT DESIGN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EA11730-129A-44B2-814D-7773624B2AA2}"/>
              </a:ext>
            </a:extLst>
          </p:cNvPr>
          <p:cNvSpPr txBox="1"/>
          <p:nvPr/>
        </p:nvSpPr>
        <p:spPr>
          <a:xfrm>
            <a:off x="246888" y="91996"/>
            <a:ext cx="11125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Solution Approach – 5 step 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While delivering immediate value, Mu Sigma will help client build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long-term capability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through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advanced analytics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in areas of promotional response modeling and 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lawik Light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sales force effectiveness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lawik Light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45F73-D560-4F4A-B533-570D40E2F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840" y="3191055"/>
            <a:ext cx="775831" cy="775831"/>
          </a:xfrm>
          <a:prstGeom prst="rect">
            <a:avLst/>
          </a:prstGeom>
        </p:spPr>
      </p:pic>
      <p:sp>
        <p:nvSpPr>
          <p:cNvPr id="105" name="Text Placeholder 34">
            <a:extLst>
              <a:ext uri="{FF2B5EF4-FFF2-40B4-BE49-F238E27FC236}">
                <a16:creationId xmlns:a16="http://schemas.microsoft.com/office/drawing/2014/main" id="{29FB7215-9A2B-4974-8260-0DB1204EEF26}"/>
              </a:ext>
            </a:extLst>
          </p:cNvPr>
          <p:cNvSpPr txBox="1">
            <a:spLocks/>
          </p:cNvSpPr>
          <p:nvPr/>
        </p:nvSpPr>
        <p:spPr>
          <a:xfrm>
            <a:off x="6939239" y="1514009"/>
            <a:ext cx="2336436" cy="11595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Optimal territory alignment for KAM &amp; VS sales teams</a:t>
            </a: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cap="none" dirty="0">
              <a:solidFill>
                <a:schemeClr val="accent5">
                  <a:lumMod val="40000"/>
                  <a:lumOff val="60000"/>
                </a:schemeClr>
              </a:solidFill>
              <a:latin typeface="Selawik Light" panose="020B0502040204020203" pitchFamily="34" charset="0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Approach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 – Evaluation across four dimensions of workload, travel efficiency, sales potential and disruption</a:t>
            </a:r>
          </a:p>
        </p:txBody>
      </p:sp>
      <p:sp>
        <p:nvSpPr>
          <p:cNvPr id="109" name="Text Placeholder 34">
            <a:extLst>
              <a:ext uri="{FF2B5EF4-FFF2-40B4-BE49-F238E27FC236}">
                <a16:creationId xmlns:a16="http://schemas.microsoft.com/office/drawing/2014/main" id="{2C953227-7E5D-4875-A1AD-BA8B4209C10A}"/>
              </a:ext>
            </a:extLst>
          </p:cNvPr>
          <p:cNvSpPr txBox="1">
            <a:spLocks/>
          </p:cNvSpPr>
          <p:nvPr/>
        </p:nvSpPr>
        <p:spPr>
          <a:xfrm>
            <a:off x="8966764" y="5001933"/>
            <a:ext cx="2336436" cy="11595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i="0" kern="1200" cap="all" baseline="0">
                <a:solidFill>
                  <a:schemeClr val="tx1"/>
                </a:solidFill>
                <a:latin typeface="Effra"/>
                <a:ea typeface="+mn-ea"/>
                <a:cs typeface="+mn-cs"/>
              </a:defRPr>
            </a:lvl1pPr>
            <a:lvl2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1"/>
                </a:solidFill>
                <a:latin typeface="Effra Light"/>
                <a:ea typeface="+mn-ea"/>
                <a:cs typeface="Effra"/>
              </a:defRPr>
            </a:lvl2pPr>
            <a:lvl3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1" i="0" kern="1200" cap="all" baseline="0">
                <a:solidFill>
                  <a:schemeClr val="tx2"/>
                </a:solidFill>
                <a:latin typeface="Effra"/>
                <a:ea typeface="+mn-ea"/>
                <a:cs typeface="Effra"/>
              </a:defRPr>
            </a:lvl3pPr>
            <a:lvl4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>
                <a:solidFill>
                  <a:schemeClr val="tx2"/>
                </a:solidFill>
                <a:latin typeface="Effra Light"/>
                <a:ea typeface="+mn-ea"/>
                <a:cs typeface="Effra Light"/>
              </a:defRPr>
            </a:lvl4pPr>
            <a:lvl5pPr marL="0" indent="0" algn="l" defTabSz="457029" rtl="0" eaLnBrk="1" latinLnBrk="0" hangingPunct="1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333" b="0" i="0" kern="1200" cap="all" baseline="0">
                <a:solidFill>
                  <a:schemeClr val="accent2"/>
                </a:solidFill>
                <a:latin typeface="Effra"/>
                <a:ea typeface="+mn-ea"/>
                <a:cs typeface="Effra"/>
              </a:defRPr>
            </a:lvl5pPr>
            <a:lvl6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6pPr>
            <a:lvl7pPr marL="0" indent="0" algn="l" defTabSz="457029" rtl="0" eaLnBrk="1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 b="0" i="0" kern="1200" cap="all">
                <a:solidFill>
                  <a:schemeClr val="tx2"/>
                </a:solidFill>
                <a:latin typeface="Effra"/>
                <a:ea typeface="+mn-ea"/>
                <a:cs typeface="Effra"/>
              </a:defRPr>
            </a:lvl7pPr>
            <a:lvl8pPr marL="342772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0" indent="-228515" algn="l" defTabSz="45702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u="sng" cap="none" dirty="0">
                <a:solidFill>
                  <a:schemeClr val="accent5">
                    <a:lumMod val="40000"/>
                    <a:lumOff val="60000"/>
                  </a:schemeClr>
                </a:solidFill>
                <a:latin typeface="Selawik Light" panose="020B0502040204020203" pitchFamily="34" charset="0"/>
              </a:rPr>
              <a:t>Best People Placement Recommendation</a:t>
            </a:r>
            <a:endParaRPr kumimoji="0" lang="en-US" sz="1000" b="0" i="0" u="sng" strike="noStrike" kern="1200" cap="none" spc="0" normalizeH="0" baseline="0" noProof="0" dirty="0">
              <a:ln>
                <a:noFill/>
              </a:ln>
              <a:solidFill>
                <a:schemeClr val="accent5">
                  <a:lumMod val="40000"/>
                  <a:lumOff val="60000"/>
                </a:schemeClr>
              </a:solidFill>
              <a:effectLst/>
              <a:uLnTx/>
              <a:uFillTx/>
              <a:latin typeface="Selawik Light" panose="020B0502040204020203" pitchFamily="34" charset="0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cap="none" dirty="0">
              <a:solidFill>
                <a:schemeClr val="accent5">
                  <a:lumMod val="40000"/>
                  <a:lumOff val="60000"/>
                </a:schemeClr>
              </a:solidFill>
              <a:latin typeface="Selawik Light" panose="020B0502040204020203" pitchFamily="34" charset="0"/>
            </a:endParaRPr>
          </a:p>
          <a:p>
            <a:pPr marL="0" marR="0" lvl="0" indent="0" algn="ctr" defTabSz="457029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Approach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Selawik Light" panose="020B0502040204020203" pitchFamily="34" charset="0"/>
                <a:ea typeface="+mn-ea"/>
                <a:cs typeface="+mn-cs"/>
              </a:rPr>
              <a:t> – Evaluate between placement optimization and best-fit approach based on business requirements and exploratory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5A14DB-D100-4FB3-8369-A2CCE8FF0B05}"/>
              </a:ext>
            </a:extLst>
          </p:cNvPr>
          <p:cNvSpPr/>
          <p:nvPr/>
        </p:nvSpPr>
        <p:spPr>
          <a:xfrm>
            <a:off x="417635" y="1238316"/>
            <a:ext cx="2816923" cy="5166804"/>
          </a:xfrm>
          <a:prstGeom prst="rect">
            <a:avLst/>
          </a:prstGeom>
          <a:noFill/>
          <a:ln w="66675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655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2"/>
          <p:cNvSpPr txBox="1">
            <a:spLocks/>
          </p:cNvSpPr>
          <p:nvPr/>
        </p:nvSpPr>
        <p:spPr bwMode="auto">
          <a:xfrm>
            <a:off x="6326189" y="1802452"/>
            <a:ext cx="4297680" cy="448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234950" indent="-23495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003399"/>
              </a:buClr>
              <a:buFont typeface="Webdings" pitchFamily="18" charset="2"/>
              <a:buChar char="4"/>
              <a:defRPr sz="1400" b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2pPr>
            <a:lvl3pPr marL="623888" indent="-160338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»"/>
              <a:defRPr sz="1300" baseline="0">
                <a:solidFill>
                  <a:schemeClr val="tx1"/>
                </a:solidFill>
                <a:latin typeface="+mn-lt"/>
              </a:defRPr>
            </a:lvl3pPr>
            <a:lvl4pPr marL="855663" indent="-173038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1030288" indent="-11588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itchFamily="34" charset="0"/>
              <a:buChar char="»"/>
              <a:defRPr sz="1200" baseline="0">
                <a:solidFill>
                  <a:schemeClr val="tx1"/>
                </a:solidFill>
                <a:latin typeface="+mn-lt"/>
              </a:defRPr>
            </a:lvl5pPr>
            <a:lvl6pPr marL="29749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6pPr>
            <a:lvl7pPr marL="34321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7pPr>
            <a:lvl8pPr marL="38893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8pPr>
            <a:lvl9pPr marL="43465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50"/>
              </a:spcBef>
              <a:spcAft>
                <a:spcPct val="0"/>
              </a:spcAft>
              <a:buClr>
                <a:srgbClr val="003399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pharmaceutical client wanted to estimate the salesforce size required for marketing a newly launched product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 anchor="t"/>
          <a:lstStyle/>
          <a:p>
            <a:pPr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</a:rPr>
              <a:t>A large pharmaceutical client wants to estimate the salesforce required for marketing a newly launched product</a:t>
            </a:r>
          </a:p>
          <a:p>
            <a:pPr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</a:rPr>
              <a:t>Limited data is available for the newly launched product for use in traditional approaches for a long term strategy</a:t>
            </a:r>
          </a:p>
          <a:p>
            <a:pPr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</a:rPr>
              <a:t>Payer constraints and non-linearity in the behavior forces us to consider other approaches to solve the problem</a:t>
            </a:r>
          </a:p>
          <a:p>
            <a:pPr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1200" dirty="0">
                <a:solidFill>
                  <a:srgbClr val="000000"/>
                </a:solidFill>
              </a:rPr>
              <a:t>The new approach to solve this problem takes into consideration interactions between the different entities that play a significant role in deciding the success of a product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  <a:defRPr/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 anchor="t"/>
          <a:lstStyle/>
          <a:p>
            <a:r>
              <a:rPr lang="en-US" sz="1200" dirty="0"/>
              <a:t>Perform Agent based modeling for important agents identified to be the drivers of sales</a:t>
            </a:r>
          </a:p>
          <a:p>
            <a:r>
              <a:rPr lang="en-US" sz="1200" dirty="0"/>
              <a:t>Identify the key characteristics for the agents and define simple rules to model the system</a:t>
            </a:r>
          </a:p>
          <a:p>
            <a:r>
              <a:rPr lang="en-US" sz="1200" dirty="0"/>
              <a:t>Run various scenarios by changing the salesforce sizing and obtain the optimum result</a:t>
            </a:r>
          </a:p>
          <a:p>
            <a:pPr>
              <a:buClr>
                <a:schemeClr val="accent4"/>
              </a:buClr>
              <a:defRPr/>
            </a:pPr>
            <a:endParaRPr lang="en-US" sz="1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spcBef>
                <a:spcPts val="150"/>
              </a:spcBef>
              <a:buNone/>
            </a:pPr>
            <a:r>
              <a:rPr lang="en-US" dirty="0"/>
              <a:t> 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346259" y="1810190"/>
            <a:ext cx="4260092" cy="4507992"/>
          </a:xfrm>
          <a:prstGeom prst="rect">
            <a:avLst/>
          </a:prstGeom>
          <a:solidFill>
            <a:srgbClr val="E2E1C0"/>
          </a:solidFill>
          <a:ln w="127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631825" marR="0" lvl="1" indent="-174625" algn="l" defTabSz="914400" rtl="0" eaLnBrk="0" fontAlgn="base" latinLnBrk="0" hangingPunct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Char char="4"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326190" y="1802454"/>
            <a:ext cx="4297680" cy="1620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marR="0" lvl="0" indent="-174625" algn="l" defTabSz="914400" rtl="0" eaLnBrk="0" fontAlgn="base" latinLnBrk="0" hangingPunct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003399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Identify key characteristics of the agents </a:t>
            </a:r>
          </a:p>
          <a:p>
            <a:pPr marL="341313" marR="0" lvl="1" indent="-163513" algn="l" defTabSz="914400" rtl="0" eaLnBrk="0" fontAlgn="base" latinLnBrk="0" hangingPunct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0B1F65"/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These characteristics define the agents and provides the direction for the model</a:t>
            </a:r>
          </a:p>
          <a:p>
            <a:pPr marL="0" marR="0" lvl="0" indent="-279400" algn="l" defTabSz="914400" rtl="0" eaLnBrk="0" fontAlgn="base" latinLnBrk="0" hangingPunct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Define simple rules to model the system </a:t>
            </a:r>
          </a:p>
          <a:p>
            <a:pPr marL="341313" marR="0" lvl="1" indent="-163513" algn="l" defTabSz="914400" rtl="0" eaLnBrk="0" fontAlgn="base" latinLnBrk="0" hangingPunct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0B1F65"/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Layout the rules that will decide the outcome of the interactions</a:t>
            </a:r>
          </a:p>
          <a:p>
            <a:pPr marL="0" marR="0" lvl="0" indent="-279400" algn="l" defTabSz="914400" rtl="0" eaLnBrk="0" fontAlgn="base" latinLnBrk="0" hangingPunct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Define the constraints</a:t>
            </a:r>
          </a:p>
          <a:p>
            <a:pPr marL="341313" marR="0" lvl="1" indent="-163513" algn="l" defTabSz="914400" rtl="0" eaLnBrk="0" fontAlgn="base" latinLnBrk="0" hangingPunct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0B1F65"/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These rules will make sure that the system is bound</a:t>
            </a:r>
          </a:p>
        </p:txBody>
      </p:sp>
      <p:sp>
        <p:nvSpPr>
          <p:cNvPr id="15" name="Action Button: Return 14">
            <a:hlinkClick r:id="" action="ppaction://hlinkshowjump?jump=previousslide" highlightClick="1"/>
          </p:cNvPr>
          <p:cNvSpPr/>
          <p:nvPr/>
        </p:nvSpPr>
        <p:spPr bwMode="auto">
          <a:xfrm>
            <a:off x="10284106" y="6476253"/>
            <a:ext cx="309282" cy="277906"/>
          </a:xfrm>
          <a:prstGeom prst="actionButtonReturn">
            <a:avLst/>
          </a:prstGeom>
          <a:solidFill>
            <a:srgbClr val="E2E1C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E2E1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386287" y="3765844"/>
            <a:ext cx="2141022" cy="1363454"/>
            <a:chOff x="5229191" y="4234707"/>
            <a:chExt cx="2141022" cy="1126822"/>
          </a:xfrm>
        </p:grpSpPr>
        <p:pic>
          <p:nvPicPr>
            <p:cNvPr id="18" name="Picture 6" descr="https://cdn1.iconfinder.com/data/icons/user-experience/512/man-512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1" r="17843"/>
            <a:stretch/>
          </p:blipFill>
          <p:spPr bwMode="auto">
            <a:xfrm>
              <a:off x="6115994" y="4828904"/>
              <a:ext cx="277787" cy="215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ight Arrow 18"/>
            <p:cNvSpPr/>
            <p:nvPr/>
          </p:nvSpPr>
          <p:spPr bwMode="auto">
            <a:xfrm rot="16017043">
              <a:off x="6193552" y="4653339"/>
              <a:ext cx="105046" cy="189396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Right Arrow 19"/>
            <p:cNvSpPr/>
            <p:nvPr/>
          </p:nvSpPr>
          <p:spPr bwMode="auto">
            <a:xfrm rot="19749059">
              <a:off x="6422153" y="4794653"/>
              <a:ext cx="160802" cy="123726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Right Arrow 20"/>
            <p:cNvSpPr/>
            <p:nvPr/>
          </p:nvSpPr>
          <p:spPr bwMode="auto">
            <a:xfrm rot="12558381">
              <a:off x="5927940" y="4794264"/>
              <a:ext cx="160802" cy="123726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Right Arrow 21"/>
            <p:cNvSpPr/>
            <p:nvPr/>
          </p:nvSpPr>
          <p:spPr bwMode="auto">
            <a:xfrm rot="2171895">
              <a:off x="6422153" y="5014268"/>
              <a:ext cx="160802" cy="123726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Right Arrow 22"/>
            <p:cNvSpPr/>
            <p:nvPr/>
          </p:nvSpPr>
          <p:spPr bwMode="auto">
            <a:xfrm rot="8638604">
              <a:off x="5963968" y="5020856"/>
              <a:ext cx="160802" cy="123726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5915100" y="4416516"/>
              <a:ext cx="661950" cy="246467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Location (Health </a:t>
              </a:r>
              <a:b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referral region)</a:t>
              </a: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6639565" y="5017744"/>
              <a:ext cx="661950" cy="246467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Current treatment </a:t>
              </a: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5285509" y="4582437"/>
              <a:ext cx="661950" cy="24646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LDL cholesterol </a:t>
              </a:r>
              <a:b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level </a:t>
              </a: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5285508" y="5022940"/>
              <a:ext cx="661950" cy="246467"/>
            </a:xfrm>
            <a:prstGeom prst="ellipse">
              <a:avLst/>
            </a:prstGeom>
            <a:solidFill>
              <a:srgbClr val="006666"/>
            </a:solidFill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Payer coverage</a:t>
              </a: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6613892" y="4539110"/>
              <a:ext cx="693983" cy="274216"/>
            </a:xfrm>
            <a:prstGeom prst="ellipse">
              <a:avLst/>
            </a:prstGeom>
            <a:solidFill>
              <a:srgbClr val="800000"/>
            </a:solidFill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Specialty segment </a:t>
              </a:r>
              <a:b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of current </a:t>
              </a:r>
              <a:b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physician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5229191" y="4393872"/>
              <a:ext cx="2141022" cy="967657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Dot"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5229191" y="4234707"/>
              <a:ext cx="946299" cy="117577"/>
            </a:xfrm>
            <a:prstGeom prst="roundRect">
              <a:avLst/>
            </a:prstGeom>
            <a:solidFill>
              <a:srgbClr val="8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Patient attributes 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620950" y="3759070"/>
            <a:ext cx="1922814" cy="1370872"/>
            <a:chOff x="5098924" y="1127086"/>
            <a:chExt cx="4360742" cy="3565614"/>
          </a:xfrm>
        </p:grpSpPr>
        <p:sp>
          <p:nvSpPr>
            <p:cNvPr id="38" name="Right Arrow 37"/>
            <p:cNvSpPr/>
            <p:nvPr/>
          </p:nvSpPr>
          <p:spPr bwMode="auto">
            <a:xfrm rot="16017043">
              <a:off x="7128525" y="2444016"/>
              <a:ext cx="326212" cy="384220"/>
            </a:xfrm>
            <a:prstGeom prst="rightArrow">
              <a:avLst/>
            </a:prstGeom>
            <a:solidFill>
              <a:srgbClr val="00666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Right Arrow 38"/>
            <p:cNvSpPr/>
            <p:nvPr/>
          </p:nvSpPr>
          <p:spPr bwMode="auto">
            <a:xfrm rot="21393275">
              <a:off x="7643447" y="3039178"/>
              <a:ext cx="326212" cy="384220"/>
            </a:xfrm>
            <a:prstGeom prst="rightArrow">
              <a:avLst/>
            </a:prstGeom>
            <a:solidFill>
              <a:srgbClr val="00666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Right Arrow 39"/>
            <p:cNvSpPr/>
            <p:nvPr/>
          </p:nvSpPr>
          <p:spPr bwMode="auto">
            <a:xfrm rot="10800000">
              <a:off x="6571654" y="3081353"/>
              <a:ext cx="326212" cy="384220"/>
            </a:xfrm>
            <a:prstGeom prst="rightArrow">
              <a:avLst/>
            </a:prstGeom>
            <a:solidFill>
              <a:srgbClr val="00666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" name="Right Arrow 40"/>
            <p:cNvSpPr/>
            <p:nvPr/>
          </p:nvSpPr>
          <p:spPr bwMode="auto">
            <a:xfrm rot="5400000">
              <a:off x="7136930" y="3530984"/>
              <a:ext cx="326212" cy="384220"/>
            </a:xfrm>
            <a:prstGeom prst="rightArrow">
              <a:avLst/>
            </a:prstGeom>
            <a:solidFill>
              <a:srgbClr val="00666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6616531" y="1676400"/>
              <a:ext cx="1342869" cy="76538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Sales team</a:t>
              </a: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6628601" y="3969785"/>
              <a:ext cx="1342869" cy="642043"/>
            </a:xfrm>
            <a:prstGeom prst="ellipse">
              <a:avLst/>
            </a:prstGeom>
            <a:solidFill>
              <a:srgbClr val="92D050"/>
            </a:solidFill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PDE attainment </a:t>
              </a: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5158542" y="2955729"/>
              <a:ext cx="1344168" cy="765381"/>
            </a:xfrm>
            <a:prstGeom prst="ellipse">
              <a:avLst/>
            </a:prstGeom>
            <a:solidFill>
              <a:srgbClr val="800000"/>
            </a:solidFill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Performance on </a:t>
              </a:r>
              <a:b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territory</a:t>
              </a: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8013777" y="2943431"/>
              <a:ext cx="1342869" cy="765381"/>
            </a:xfrm>
            <a:prstGeom prst="ellipse">
              <a:avLst/>
            </a:prstGeom>
            <a:solidFill>
              <a:srgbClr val="0B1F65"/>
            </a:solidFill>
            <a:ln w="63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Location 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116267" y="1653151"/>
              <a:ext cx="4343399" cy="3039549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dashDot"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Rounded Rectangle 46"/>
            <p:cNvSpPr/>
            <p:nvPr/>
          </p:nvSpPr>
          <p:spPr bwMode="auto">
            <a:xfrm>
              <a:off x="5098924" y="1127086"/>
              <a:ext cx="2151616" cy="389704"/>
            </a:xfrm>
            <a:prstGeom prst="roundRect">
              <a:avLst/>
            </a:prstGeom>
            <a:solidFill>
              <a:srgbClr val="8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Sales Rep attributes </a:t>
              </a:r>
            </a:p>
          </p:txBody>
        </p:sp>
        <p:pic>
          <p:nvPicPr>
            <p:cNvPr id="48" name="Picture 6" descr="https://cdn1.iconfinder.com/data/icons/user-experience/512/man-512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1" r="17843"/>
            <a:stretch/>
          </p:blipFill>
          <p:spPr bwMode="auto">
            <a:xfrm>
              <a:off x="7018269" y="2836570"/>
              <a:ext cx="563534" cy="668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oup 48"/>
          <p:cNvGrpSpPr/>
          <p:nvPr/>
        </p:nvGrpSpPr>
        <p:grpSpPr>
          <a:xfrm>
            <a:off x="6360356" y="5224276"/>
            <a:ext cx="4233032" cy="1057566"/>
            <a:chOff x="1217612" y="4944506"/>
            <a:chExt cx="7558081" cy="1522021"/>
          </a:xfrm>
        </p:grpSpPr>
        <p:sp>
          <p:nvSpPr>
            <p:cNvPr id="50" name="Rectangle 49"/>
            <p:cNvSpPr/>
            <p:nvPr/>
          </p:nvSpPr>
          <p:spPr bwMode="auto">
            <a:xfrm>
              <a:off x="1217612" y="5113177"/>
              <a:ext cx="7467600" cy="1353350"/>
            </a:xfrm>
            <a:prstGeom prst="rect">
              <a:avLst/>
            </a:prstGeom>
            <a:noFill/>
            <a:ln>
              <a:solidFill>
                <a:srgbClr val="006666"/>
              </a:solidFill>
              <a:prstDash val="dashDot"/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marR="0" lvl="0" indent="-23495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Char char="4"/>
                <a:tabLst/>
                <a:defRPr/>
              </a:pPr>
              <a:endPara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294085" y="4944506"/>
              <a:ext cx="7481608" cy="1517134"/>
              <a:chOff x="1294085" y="4944506"/>
              <a:chExt cx="7481608" cy="1517134"/>
            </a:xfrm>
          </p:grpSpPr>
          <p:pic>
            <p:nvPicPr>
              <p:cNvPr id="52" name="Picture 6" descr="https://cdn1.iconfinder.com/data/icons/user-experience/512/man-512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41" r="17843"/>
              <a:stretch/>
            </p:blipFill>
            <p:spPr bwMode="auto">
              <a:xfrm>
                <a:off x="1355138" y="5499886"/>
                <a:ext cx="563534" cy="668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Rounded Rectangle 52"/>
              <p:cNvSpPr/>
              <p:nvPr/>
            </p:nvSpPr>
            <p:spPr bwMode="auto">
              <a:xfrm>
                <a:off x="1294085" y="4944506"/>
                <a:ext cx="1681288" cy="282116"/>
              </a:xfrm>
              <a:prstGeom prst="roundRect">
                <a:avLst/>
              </a:prstGeom>
              <a:solidFill>
                <a:srgbClr val="8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10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Physician attributes </a:t>
                </a:r>
              </a:p>
            </p:txBody>
          </p:sp>
          <p:pic>
            <p:nvPicPr>
              <p:cNvPr id="54" name="Picture 4" descr="http://all-len-all.com/wp-content/uploads/2015/03/prescription.jp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439" t="44137" r="3870"/>
              <a:stretch/>
            </p:blipFill>
            <p:spPr bwMode="auto">
              <a:xfrm>
                <a:off x="4843392" y="5567099"/>
                <a:ext cx="765163" cy="530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TextBox 54"/>
              <p:cNvSpPr txBox="1"/>
              <p:nvPr/>
            </p:nvSpPr>
            <p:spPr>
              <a:xfrm>
                <a:off x="4341811" y="6062990"/>
                <a:ext cx="1850168" cy="398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Times New Roman" pitchFamily="18" charset="0"/>
                  </a:rPr>
                  <a:t>Willingness to </a:t>
                </a:r>
                <a:b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Times New Roman" pitchFamily="18" charset="0"/>
                  </a:rPr>
                </a:b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Times New Roman" pitchFamily="18" charset="0"/>
                  </a:rPr>
                  <a:t>prescribe </a:t>
                </a:r>
              </a:p>
            </p:txBody>
          </p:sp>
          <p:pic>
            <p:nvPicPr>
              <p:cNvPr id="56" name="Picture 6" descr="http://thepatientexperiencecompany.com/wp-content/uploads/2013/02/1of10lg.png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42" t="5947" r="7676" b="6956"/>
              <a:stretch/>
            </p:blipFill>
            <p:spPr bwMode="auto">
              <a:xfrm>
                <a:off x="2680825" y="5537512"/>
                <a:ext cx="771767" cy="5343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2134729" y="6050336"/>
                <a:ext cx="1850168" cy="265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Times New Roman" pitchFamily="18" charset="0"/>
                  </a:rPr>
                  <a:t>Patient volume </a:t>
                </a:r>
              </a:p>
            </p:txBody>
          </p:sp>
          <p:pic>
            <p:nvPicPr>
              <p:cNvPr id="58" name="Picture 10" descr="https://d30y9cdsu7xlg0.cloudfront.net/png/1832-200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7866" y="5278496"/>
                <a:ext cx="518140" cy="518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3211852" y="5758189"/>
                <a:ext cx="1850168" cy="265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Times New Roman" pitchFamily="18" charset="0"/>
                  </a:rPr>
                  <a:t>Location</a:t>
                </a:r>
              </a:p>
            </p:txBody>
          </p:sp>
          <p:pic>
            <p:nvPicPr>
              <p:cNvPr id="60" name="Picture 12" descr="https://media.licdn.com/mpr/mpr/shrinknp_400_400/AAEAAQAAAAAAAAQXAAAAJGFiNmJhNDYyLWQyYWYtNDNmMS1hMjBhLTUyOWM4NGFhY2Q2Ng.jp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01" t="15921" r="5399" b="12438"/>
              <a:stretch/>
            </p:blipFill>
            <p:spPr bwMode="auto">
              <a:xfrm>
                <a:off x="6001244" y="5181599"/>
                <a:ext cx="1378447" cy="775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5721498" y="5841950"/>
                <a:ext cx="1850168" cy="265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Times New Roman" pitchFamily="18" charset="0"/>
                  </a:rPr>
                  <a:t>Physician segment 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925525" y="6050336"/>
                <a:ext cx="1850168" cy="265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10000"/>
                  </a:spcBef>
                  <a:spcAft>
                    <a:spcPct val="0"/>
                  </a:spcAft>
                  <a:buClr>
                    <a:srgbClr val="0B1F65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Times New Roman" pitchFamily="18" charset="0"/>
                  </a:rPr>
                  <a:t>Specialty </a:t>
                </a:r>
              </a:p>
            </p:txBody>
          </p:sp>
          <p:pic>
            <p:nvPicPr>
              <p:cNvPr id="64" name="Picture 6" descr="https://cdn1.iconfinder.com/data/icons/user-experience/512/man-512.pn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41" r="17843"/>
              <a:stretch/>
            </p:blipFill>
            <p:spPr bwMode="auto">
              <a:xfrm>
                <a:off x="7571664" y="5549266"/>
                <a:ext cx="557891" cy="5010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6" name="Right Arrow 65"/>
              <p:cNvSpPr/>
              <p:nvPr/>
            </p:nvSpPr>
            <p:spPr bwMode="auto">
              <a:xfrm>
                <a:off x="1984441" y="5626249"/>
                <a:ext cx="514230" cy="389877"/>
              </a:xfrm>
              <a:prstGeom prst="rightArrow">
                <a:avLst>
                  <a:gd name="adj1" fmla="val 50000"/>
                  <a:gd name="adj2" fmla="val 53197"/>
                </a:avLst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234950" marR="0" lvl="0" indent="-234950" algn="l" defTabSz="914400" rtl="0" eaLnBrk="1" fontAlgn="base" latinLnBrk="0" hangingPunct="1">
                  <a:lnSpc>
                    <a:spcPct val="100000"/>
                  </a:lnSpc>
                  <a:spcBef>
                    <a:spcPct val="100000"/>
                  </a:spcBef>
                  <a:spcAft>
                    <a:spcPct val="0"/>
                  </a:spcAft>
                  <a:buClrTx/>
                  <a:buSzTx/>
                  <a:buFont typeface="Webdings" pitchFamily="18" charset="2"/>
                  <a:buChar char="4"/>
                  <a:tabLst/>
                  <a:defRPr/>
                </a:pPr>
                <a:endParaRPr kumimoji="0" lang="en-US" sz="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67" name="Text Box 13">
            <a:extLst>
              <a:ext uri="{FF2B5EF4-FFF2-40B4-BE49-F238E27FC236}">
                <a16:creationId xmlns:a16="http://schemas.microsoft.com/office/drawing/2014/main" id="{CEB03F03-15A2-451C-BE32-537EEA908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5263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Sales Force Sizing (1/3)</a:t>
            </a:r>
          </a:p>
        </p:txBody>
      </p:sp>
      <p:sp>
        <p:nvSpPr>
          <p:cNvPr id="69" name="Text Box 13">
            <a:hlinkClick r:id="rId11" action="ppaction://hlinksldjump"/>
            <a:extLst>
              <a:ext uri="{FF2B5EF4-FFF2-40B4-BE49-F238E27FC236}">
                <a16:creationId xmlns:a16="http://schemas.microsoft.com/office/drawing/2014/main" id="{A8B4DC7B-A492-421B-AD9C-D8A0382B2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120" y="6596390"/>
            <a:ext cx="9818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100" dirty="0">
                <a:latin typeface="Calibri" panose="020F0502020204030204"/>
              </a:rPr>
              <a:t>Back to Index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3989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model helps predict likelihood of physician prescribing the drug and patient adopting it </a:t>
            </a:r>
          </a:p>
        </p:txBody>
      </p:sp>
      <p:sp>
        <p:nvSpPr>
          <p:cNvPr id="34" name="Rectangle 61"/>
          <p:cNvSpPr>
            <a:spLocks noChangeArrowheads="1"/>
          </p:cNvSpPr>
          <p:nvPr/>
        </p:nvSpPr>
        <p:spPr bwMode="auto">
          <a:xfrm>
            <a:off x="3201988" y="5012778"/>
            <a:ext cx="7473722" cy="148607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lIns="45720" rIns="45720"/>
          <a:lstStyle>
            <a:lvl1pPr marL="1714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All interactions happen within the geographic boundaries (HRRs)</a:t>
            </a:r>
          </a:p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Each rep can give a maximum number of  sales calls  (based on historical data)</a:t>
            </a:r>
          </a:p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Every physician has a cap on the number of patients he can in a month based on the historical data</a:t>
            </a:r>
          </a:p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Patients interact with physicians each month (2/3rds return to same doctor and 1/3 visit different physician)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1584324" y="5012778"/>
            <a:ext cx="1617665" cy="1486075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wrap="squar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Business assumptions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Action Button: Return 26">
            <a:hlinkClick r:id="" action="ppaction://noaction" highlightClick="1"/>
          </p:cNvPr>
          <p:cNvSpPr/>
          <p:nvPr/>
        </p:nvSpPr>
        <p:spPr bwMode="auto">
          <a:xfrm>
            <a:off x="10284106" y="6476253"/>
            <a:ext cx="309282" cy="277906"/>
          </a:xfrm>
          <a:prstGeom prst="actionButtonReturn">
            <a:avLst/>
          </a:prstGeom>
          <a:solidFill>
            <a:srgbClr val="E2E1C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E2E1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249267" y="1229053"/>
            <a:ext cx="2467112" cy="3690676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452526" y="1229054"/>
            <a:ext cx="6624675" cy="36906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3461072" y="1964505"/>
            <a:ext cx="3129041" cy="114714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C9E1F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000" b="1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Physician will make a choice: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700" b="1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Keep patients on current Treatment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700" b="1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Make changes to non-Treatment </a:t>
            </a:r>
            <a:br>
              <a:rPr kumimoji="0" lang="en-US" sz="700" b="1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700" b="1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concerned products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700" b="1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Prescribe 'Drug X‘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700" b="1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Prescribe Competitor ‘Drug Y'</a:t>
            </a:r>
            <a:endParaRPr kumimoji="0" lang="en-US" sz="1000" b="1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2" name="Picture 4" descr="http://www.iconshock.com/img_vista/IPHONE/business/jpg/hand_handshake_ic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9" b="6836"/>
          <a:stretch/>
        </p:blipFill>
        <p:spPr bwMode="auto">
          <a:xfrm>
            <a:off x="4361603" y="1563317"/>
            <a:ext cx="614338" cy="33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https://cdn1.iconfinder.com/data/icons/user-experience/512/man-512.pn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1" r="17843"/>
          <a:stretch/>
        </p:blipFill>
        <p:spPr bwMode="auto">
          <a:xfrm>
            <a:off x="2162546" y="1747872"/>
            <a:ext cx="506558" cy="46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765482" y="1543856"/>
            <a:ext cx="13418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Patients </a:t>
            </a: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1724980" y="2227610"/>
            <a:ext cx="1592765" cy="31480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39966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700" b="1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Patient decision making is unique based on his characteristics</a:t>
            </a:r>
            <a:endParaRPr kumimoji="0" lang="en-US" sz="1000" b="1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08275" y="1580011"/>
            <a:ext cx="13418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Physician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6149143" y="2244094"/>
            <a:ext cx="1754245" cy="51771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39966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700" b="1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Physician decision making is unique based on his characteristics and influence of the sales rep</a:t>
            </a:r>
            <a:endParaRPr kumimoji="0" lang="en-US" sz="1000" b="1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2605772" y="3243106"/>
            <a:ext cx="4060037" cy="607119"/>
          </a:xfrm>
          <a:prstGeom prst="rect">
            <a:avLst/>
          </a:prstGeom>
          <a:noFill/>
        </p:spPr>
        <p:txBody>
          <a:bodyPr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400" b="1" spc="30" baseline="0">
                <a:solidFill>
                  <a:srgbClr val="FFC000"/>
                </a:solidFill>
              </a:defRPr>
            </a:lvl1pPr>
            <a:lvl2pPr marL="742950" lvl="1" indent="-28575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400" b="1" spc="30" baseline="0">
                <a:solidFill>
                  <a:srgbClr val="FFC000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spc="30" baseline="0"/>
            </a:lvl3pPr>
            <a:lvl4pPr marL="1600200" indent="-2286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spc="30" baseline="0"/>
            </a:lvl4pPr>
            <a:lvl5pPr marL="2057400" indent="-2286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spc="30" baseline="0"/>
            </a:lvl5pPr>
            <a:lvl6pPr marL="2514600" indent="-2286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/>
            </a:lvl6pPr>
            <a:lvl7pPr marL="2971800" indent="-2286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/>
            </a:lvl7pPr>
            <a:lvl8pPr marL="3429000" indent="-2286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/>
            </a:lvl8pPr>
            <a:lvl9pPr marL="3886200" indent="-2286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C9E1F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800" b="1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Insurance Eligibility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600" b="1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Determined by utilization</a:t>
            </a:r>
            <a:br>
              <a:rPr kumimoji="0" lang="en-US" sz="600" b="1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</a:br>
            <a:r>
              <a:rPr kumimoji="0" lang="en-US" sz="600" b="1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 management criteria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C9E1F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US" sz="800" b="1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Times New Roman" pitchFamily="18" charset="0"/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3495478" y="3856478"/>
            <a:ext cx="2318021" cy="293201"/>
          </a:xfrm>
          <a:prstGeom prst="rect">
            <a:avLst/>
          </a:prstGeom>
          <a:noFill/>
        </p:spPr>
        <p:txBody>
          <a:bodyPr>
            <a:norm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None/>
              <a:defRPr sz="1400" b="1" spc="30" baseline="0">
                <a:solidFill>
                  <a:srgbClr val="FFC000"/>
                </a:solidFill>
              </a:defRPr>
            </a:lvl1pPr>
            <a:lvl2pPr marL="742950" lvl="1" indent="-28575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400" b="1" spc="30" baseline="0">
                <a:solidFill>
                  <a:srgbClr val="FFC000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spc="30" baseline="0"/>
            </a:lvl3pPr>
            <a:lvl4pPr marL="1600200" indent="-2286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spc="30" baseline="0"/>
            </a:lvl4pPr>
            <a:lvl5pPr marL="2057400" indent="-2286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spc="30" baseline="0"/>
            </a:lvl5pPr>
            <a:lvl6pPr marL="2514600" indent="-2286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/>
            </a:lvl6pPr>
            <a:lvl7pPr marL="2971800" indent="-2286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/>
            </a:lvl7pPr>
            <a:lvl8pPr marL="3429000" indent="-2286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/>
            </a:lvl8pPr>
            <a:lvl9pPr marL="3886200" indent="-22860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600" b="1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'Drug X' or 'Competitor Drug Y' Dispensed</a:t>
            </a:r>
          </a:p>
          <a:p>
            <a:pPr marL="742950" marR="0" lvl="1" indent="-28575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C9E1F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US" sz="600" b="1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42" name="Down Arrow 41"/>
          <p:cNvSpPr/>
          <p:nvPr/>
        </p:nvSpPr>
        <p:spPr bwMode="auto">
          <a:xfrm>
            <a:off x="4495800" y="3725330"/>
            <a:ext cx="230188" cy="134916"/>
          </a:xfrm>
          <a:prstGeom prst="down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Down Arrow 42"/>
          <p:cNvSpPr/>
          <p:nvPr/>
        </p:nvSpPr>
        <p:spPr bwMode="auto">
          <a:xfrm>
            <a:off x="4495800" y="3122107"/>
            <a:ext cx="230188" cy="134916"/>
          </a:xfrm>
          <a:prstGeom prst="down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2162547" y="4133188"/>
            <a:ext cx="3992731" cy="72181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C9E1F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000" b="1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 visit changes: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700" b="1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Physicians’ likelihood to use Treatment concerned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700" b="1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Choice between 'Drug X' and 'Competitor Drug Y'</a:t>
            </a:r>
          </a:p>
        </p:txBody>
      </p:sp>
      <p:pic>
        <p:nvPicPr>
          <p:cNvPr id="45" name="Picture 6" descr="https://cdn1.iconfinder.com/data/icons/user-experience/512/man-512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1" r="17843"/>
          <a:stretch/>
        </p:blipFill>
        <p:spPr bwMode="auto">
          <a:xfrm>
            <a:off x="6725138" y="1819188"/>
            <a:ext cx="490123" cy="42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https://cdn1.iconfinder.com/data/icons/user-experience/512/man-512.png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1" r="17843"/>
          <a:stretch/>
        </p:blipFill>
        <p:spPr bwMode="auto">
          <a:xfrm>
            <a:off x="6730289" y="4180061"/>
            <a:ext cx="425790" cy="46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6270198" y="4556518"/>
            <a:ext cx="13418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Sales Rep</a:t>
            </a:r>
          </a:p>
        </p:txBody>
      </p:sp>
      <p:sp>
        <p:nvSpPr>
          <p:cNvPr id="51" name="Right Arrow 50"/>
          <p:cNvSpPr/>
          <p:nvPr/>
        </p:nvSpPr>
        <p:spPr bwMode="auto">
          <a:xfrm>
            <a:off x="2848911" y="1884425"/>
            <a:ext cx="304800" cy="225990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Left Arrow 51"/>
          <p:cNvSpPr/>
          <p:nvPr/>
        </p:nvSpPr>
        <p:spPr bwMode="auto">
          <a:xfrm>
            <a:off x="6144154" y="1900026"/>
            <a:ext cx="301752" cy="226658"/>
          </a:xfrm>
          <a:prstGeom prst="lef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1600201" y="1412688"/>
            <a:ext cx="6303187" cy="26233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3317744" y="1412688"/>
            <a:ext cx="0" cy="2623352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cxnSp>
      <p:cxnSp>
        <p:nvCxnSpPr>
          <p:cNvPr id="55" name="Straight Connector 54"/>
          <p:cNvCxnSpPr/>
          <p:nvPr/>
        </p:nvCxnSpPr>
        <p:spPr bwMode="auto">
          <a:xfrm>
            <a:off x="6019800" y="1412688"/>
            <a:ext cx="0" cy="2623352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cxnSp>
      <p:sp>
        <p:nvSpPr>
          <p:cNvPr id="56" name="Up Arrow 55"/>
          <p:cNvSpPr/>
          <p:nvPr/>
        </p:nvSpPr>
        <p:spPr bwMode="auto">
          <a:xfrm>
            <a:off x="6808050" y="2768903"/>
            <a:ext cx="248782" cy="1374679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2075362" y="4102449"/>
            <a:ext cx="5356310" cy="6679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822985" y="1219200"/>
            <a:ext cx="56308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Sales Rep, Physician and Patient work flow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292819" y="1221962"/>
            <a:ext cx="23800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Output</a:t>
            </a:r>
          </a:p>
        </p:txBody>
      </p:sp>
      <p:sp>
        <p:nvSpPr>
          <p:cNvPr id="60" name="Content Placeholder 2"/>
          <p:cNvSpPr txBox="1">
            <a:spLocks/>
          </p:cNvSpPr>
          <p:nvPr/>
        </p:nvSpPr>
        <p:spPr>
          <a:xfrm>
            <a:off x="8194000" y="1484297"/>
            <a:ext cx="3129041" cy="31480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700" b="1" i="0" u="none" strike="noStrike" kern="1200" cap="none" spc="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283372" y="1433407"/>
            <a:ext cx="239890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800" b="1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Physician prescribes 'Drug X' based on the probabilities associated with current Treatment + LDL level  of the patient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800" b="1" i="0" u="none" strike="noStrike" kern="1200" cap="none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Times New Roman" pitchFamily="18" charset="0"/>
              </a:rPr>
              <a:t>Physician shifts Patients’ Treatment based on his current Treatment-LDL level and national movement of patients – based on data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  <a:p>
            <a:pPr marL="171450" marR="0" lvl="0" indent="-17145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8382940" y="2872369"/>
            <a:ext cx="2226425" cy="1898001"/>
            <a:chOff x="7225022" y="3048000"/>
            <a:chExt cx="2226425" cy="2332978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5022" y="3828264"/>
              <a:ext cx="2226425" cy="1552714"/>
            </a:xfrm>
            <a:prstGeom prst="rect">
              <a:avLst/>
            </a:prstGeom>
          </p:spPr>
        </p:pic>
        <p:pic>
          <p:nvPicPr>
            <p:cNvPr id="64" name="Picture 6" descr="https://cdn1.iconfinder.com/data/icons/user-experience/512/man-512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1" r="17843"/>
            <a:stretch/>
          </p:blipFill>
          <p:spPr bwMode="auto">
            <a:xfrm>
              <a:off x="8187580" y="3281685"/>
              <a:ext cx="327967" cy="389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" descr="https://cdn1.iconfinder.com/data/icons/user-experience/512/man-512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1" r="17843"/>
            <a:stretch/>
          </p:blipFill>
          <p:spPr bwMode="auto">
            <a:xfrm>
              <a:off x="7538624" y="3089053"/>
              <a:ext cx="364473" cy="432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" descr="https://cdn1.iconfinder.com/data/icons/user-experience/512/man-512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1" r="17843"/>
            <a:stretch/>
          </p:blipFill>
          <p:spPr bwMode="auto">
            <a:xfrm>
              <a:off x="8703530" y="3048000"/>
              <a:ext cx="337913" cy="400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2" name="Straight Arrow Connector 81"/>
            <p:cNvCxnSpPr/>
            <p:nvPr/>
          </p:nvCxnSpPr>
          <p:spPr bwMode="auto">
            <a:xfrm>
              <a:off x="7720860" y="3535790"/>
              <a:ext cx="466720" cy="944499"/>
            </a:xfrm>
            <a:prstGeom prst="straightConnector1">
              <a:avLst/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 bwMode="auto">
            <a:xfrm flipH="1">
              <a:off x="8187580" y="3722725"/>
              <a:ext cx="172069" cy="751229"/>
            </a:xfrm>
            <a:prstGeom prst="straightConnector1">
              <a:avLst/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 bwMode="auto">
            <a:xfrm flipH="1">
              <a:off x="8187580" y="3463115"/>
              <a:ext cx="680798" cy="1010839"/>
            </a:xfrm>
            <a:prstGeom prst="straightConnector1">
              <a:avLst/>
            </a:prstGeom>
            <a:pattFill prst="pct50">
              <a:fgClr>
                <a:schemeClr val="hlink"/>
              </a:fgClr>
              <a:bgClr>
                <a:srgbClr val="FFFFFF"/>
              </a:bgClr>
            </a:patt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5" name="Rectangle 84"/>
            <p:cNvSpPr/>
            <p:nvPr/>
          </p:nvSpPr>
          <p:spPr bwMode="auto">
            <a:xfrm>
              <a:off x="7985948" y="4484253"/>
              <a:ext cx="441424" cy="171131"/>
            </a:xfrm>
            <a:prstGeom prst="rect">
              <a:avLst/>
            </a:prstGeom>
            <a:solidFill>
              <a:srgbClr val="800000"/>
            </a:solidFill>
            <a:ln>
              <a:solidFill>
                <a:srgbClr val="800000"/>
              </a:solidFill>
              <a:headEnd type="none" w="med" len="med"/>
              <a:tailEnd type="none" w="med" len="med"/>
            </a:ln>
            <a:effectLst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Location</a:t>
              </a:r>
            </a:p>
          </p:txBody>
        </p:sp>
      </p:grpSp>
      <p:sp>
        <p:nvSpPr>
          <p:cNvPr id="46" name="Text Box 13">
            <a:extLst>
              <a:ext uri="{FF2B5EF4-FFF2-40B4-BE49-F238E27FC236}">
                <a16:creationId xmlns:a16="http://schemas.microsoft.com/office/drawing/2014/main" id="{51065C1A-982D-4CFC-AF0C-40E3450456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5263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Sales Force Sizing (2/3)</a:t>
            </a:r>
          </a:p>
        </p:txBody>
      </p:sp>
      <p:sp>
        <p:nvSpPr>
          <p:cNvPr id="67" name="Text Box 13">
            <a:hlinkClick r:id="rId10" action="ppaction://hlinksldjump"/>
            <a:extLst>
              <a:ext uri="{FF2B5EF4-FFF2-40B4-BE49-F238E27FC236}">
                <a16:creationId xmlns:a16="http://schemas.microsoft.com/office/drawing/2014/main" id="{80480B6B-AB9D-464C-842B-91A5C559E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120" y="6596390"/>
            <a:ext cx="9818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100" dirty="0">
                <a:latin typeface="Calibri" panose="020F0502020204030204"/>
              </a:rPr>
              <a:t>Back to Index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192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from the agent based model helped the client optimize their salesforce size to achieve sales targets</a:t>
            </a:r>
          </a:p>
        </p:txBody>
      </p:sp>
      <p:sp>
        <p:nvSpPr>
          <p:cNvPr id="27" name="Rectangle 33"/>
          <p:cNvSpPr>
            <a:spLocks noChangeArrowheads="1"/>
          </p:cNvSpPr>
          <p:nvPr/>
        </p:nvSpPr>
        <p:spPr bwMode="auto">
          <a:xfrm>
            <a:off x="1638445" y="1524001"/>
            <a:ext cx="8948595" cy="365125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28" name="Rectangle 33"/>
          <p:cNvSpPr>
            <a:spLocks noChangeArrowheads="1"/>
          </p:cNvSpPr>
          <p:nvPr/>
        </p:nvSpPr>
        <p:spPr bwMode="auto">
          <a:xfrm>
            <a:off x="1638444" y="3888248"/>
            <a:ext cx="8963342" cy="317500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Business Impact</a:t>
            </a: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9" name="Rectangle 32"/>
          <p:cNvSpPr>
            <a:spLocks noChangeArrowheads="1"/>
          </p:cNvSpPr>
          <p:nvPr/>
        </p:nvSpPr>
        <p:spPr bwMode="auto">
          <a:xfrm>
            <a:off x="1635730" y="4205470"/>
            <a:ext cx="8966057" cy="155230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53882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20" rIns="45720"/>
          <a:lstStyle>
            <a:lvl1pPr marL="288925" indent="-288925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8925" marR="0" lvl="0" indent="-288925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>
                <a:tab pos="0" algn="l"/>
              </a:tabLst>
              <a:defRPr/>
            </a:pPr>
            <a:endParaRPr kumimoji="0" lang="en-US" altLang="en-US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  <a:p>
            <a:pPr marL="288925" marR="0" lvl="0" indent="-288925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>
                <a:tab pos="0" algn="l"/>
              </a:tabLst>
              <a:defRPr/>
            </a:pPr>
            <a:endParaRPr kumimoji="0" lang="en-US" altLang="en-US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0" name="Rectangle 61"/>
          <p:cNvSpPr>
            <a:spLocks noChangeArrowheads="1"/>
          </p:cNvSpPr>
          <p:nvPr/>
        </p:nvSpPr>
        <p:spPr bwMode="auto">
          <a:xfrm>
            <a:off x="1638445" y="1889125"/>
            <a:ext cx="8948595" cy="1552308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lIns="45720" rIns="45720"/>
          <a:lstStyle>
            <a:lvl1pPr marL="1714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399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Mu sigma forecasted the sales performance of the drug for the next 3 years for different scenarios of salesforce sizes</a:t>
            </a:r>
          </a:p>
        </p:txBody>
      </p:sp>
      <p:sp>
        <p:nvSpPr>
          <p:cNvPr id="31" name="TextBox 14"/>
          <p:cNvSpPr txBox="1">
            <a:spLocks noChangeArrowheads="1"/>
          </p:cNvSpPr>
          <p:nvPr/>
        </p:nvSpPr>
        <p:spPr bwMode="auto">
          <a:xfrm>
            <a:off x="1638444" y="4223730"/>
            <a:ext cx="8948595" cy="153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236538" indent="-2365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399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The clients could estimate the optimum salesforce size to achieve the sales targets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399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652063" y="2063938"/>
            <a:ext cx="2205038" cy="10668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Action Button: Return 9">
            <a:hlinkClick r:id="" action="ppaction://noaction" highlightClick="1"/>
          </p:cNvPr>
          <p:cNvSpPr/>
          <p:nvPr/>
        </p:nvSpPr>
        <p:spPr bwMode="auto">
          <a:xfrm>
            <a:off x="10284106" y="6476253"/>
            <a:ext cx="309282" cy="277906"/>
          </a:xfrm>
          <a:prstGeom prst="actionButtonReturn">
            <a:avLst/>
          </a:prstGeom>
          <a:solidFill>
            <a:srgbClr val="E2E1C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lvl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E2E1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 Box 13">
            <a:extLst>
              <a:ext uri="{FF2B5EF4-FFF2-40B4-BE49-F238E27FC236}">
                <a16:creationId xmlns:a16="http://schemas.microsoft.com/office/drawing/2014/main" id="{1479ECE7-C7E0-434B-B0F8-A862DBC1D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5263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Sales Force Sizing (3/3)</a:t>
            </a:r>
          </a:p>
        </p:txBody>
      </p:sp>
      <p:sp>
        <p:nvSpPr>
          <p:cNvPr id="13" name="Text Box 13">
            <a:hlinkClick r:id="rId3" action="ppaction://hlinksldjump"/>
            <a:extLst>
              <a:ext uri="{FF2B5EF4-FFF2-40B4-BE49-F238E27FC236}">
                <a16:creationId xmlns:a16="http://schemas.microsoft.com/office/drawing/2014/main" id="{FD241463-ABCE-4CB4-A73A-7CD0C2D20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120" y="6596390"/>
            <a:ext cx="9818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100" dirty="0">
                <a:latin typeface="Calibri" panose="020F0502020204030204"/>
              </a:rPr>
              <a:t>Back to Index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4245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1" name="Rectangle 7"/>
          <p:cNvSpPr>
            <a:spLocks noGrp="1" noChangeArrowheads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fld id="{C748915C-AAD3-4B6D-94C8-5F38219FC6D5}" type="datetime1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 typeface="Webdings" pitchFamily="18" charset="2"/>
                <a:buNone/>
                <a:tabLst/>
                <a:defRPr/>
              </a:pPr>
              <a:t>12/14/2019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281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leading Pharmaceutical company needs to understand the fairness, balance and effectiveness of the territory alignment for its new product launch</a:t>
            </a:r>
          </a:p>
        </p:txBody>
      </p:sp>
      <p:sp>
        <p:nvSpPr>
          <p:cNvPr id="1206275" name="Rectangle 3"/>
          <p:cNvSpPr>
            <a:spLocks noChangeArrowheads="1"/>
          </p:cNvSpPr>
          <p:nvPr/>
        </p:nvSpPr>
        <p:spPr bwMode="blackWhite">
          <a:xfrm>
            <a:off x="1763713" y="1322388"/>
            <a:ext cx="3867150" cy="328612"/>
          </a:xfrm>
          <a:prstGeom prst="rect">
            <a:avLst/>
          </a:prstGeom>
          <a:solidFill>
            <a:srgbClr val="016666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Situation</a:t>
            </a:r>
          </a:p>
        </p:txBody>
      </p:sp>
      <p:sp>
        <p:nvSpPr>
          <p:cNvPr id="1206276" name="Rectangle 4"/>
          <p:cNvSpPr>
            <a:spLocks noChangeArrowheads="1"/>
          </p:cNvSpPr>
          <p:nvPr/>
        </p:nvSpPr>
        <p:spPr bwMode="blackWhite">
          <a:xfrm>
            <a:off x="1763713" y="1652588"/>
            <a:ext cx="3867150" cy="2063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pPr marL="174625" marR="0" lvl="0" indent="-174625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To support a new product launch, a sales force strategy (targeting, sizing, territory alignment) has been crafted</a:t>
            </a:r>
          </a:p>
          <a:p>
            <a:pPr marL="174625" marR="0" lvl="0" indent="-174625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However, a sales team size considerably less in number than the original recommendation has been decided to be used</a:t>
            </a:r>
          </a:p>
          <a:p>
            <a:pPr marL="174625" marR="0" lvl="0" indent="-174625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The sales process has 4 primary stages, i.e. Lead Generation =&gt; ID Champions =&gt; On P&amp;T Agenda =&gt; On Formulary. Targeting the right champions has highest impact on sales</a:t>
            </a:r>
          </a:p>
        </p:txBody>
      </p:sp>
      <p:sp>
        <p:nvSpPr>
          <p:cNvPr id="1206278" name="Rectangle 6"/>
          <p:cNvSpPr>
            <a:spLocks noChangeArrowheads="1"/>
          </p:cNvSpPr>
          <p:nvPr/>
        </p:nvSpPr>
        <p:spPr bwMode="blackWhite">
          <a:xfrm>
            <a:off x="6272214" y="2378076"/>
            <a:ext cx="3629025" cy="328613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Key questions</a:t>
            </a:r>
          </a:p>
        </p:txBody>
      </p:sp>
      <p:sp>
        <p:nvSpPr>
          <p:cNvPr id="1206279" name="Rectangle 7"/>
          <p:cNvSpPr>
            <a:spLocks noChangeArrowheads="1"/>
          </p:cNvSpPr>
          <p:nvPr/>
        </p:nvSpPr>
        <p:spPr bwMode="blackWhite">
          <a:xfrm>
            <a:off x="6272214" y="2706688"/>
            <a:ext cx="3629025" cy="2508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pPr marL="174625" marR="0" lvl="0" indent="-174625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How to best reallocate reps to territories to cover “whitespace”? </a:t>
            </a:r>
          </a:p>
          <a:p>
            <a:pPr marL="174625" marR="0" lvl="0" indent="-174625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Is the current territory alignment imbalanced or unfair?</a:t>
            </a:r>
          </a:p>
          <a:p>
            <a:pPr marL="174625" marR="0" lvl="0" indent="-174625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How can you optimize the allocation to minimize travel &amp; unmet potential ?  </a:t>
            </a:r>
          </a:p>
        </p:txBody>
      </p:sp>
      <p:sp>
        <p:nvSpPr>
          <p:cNvPr id="1206281" name="AutoShape 9"/>
          <p:cNvSpPr>
            <a:spLocks noChangeArrowheads="1"/>
          </p:cNvSpPr>
          <p:nvPr/>
        </p:nvSpPr>
        <p:spPr bwMode="blackWhite">
          <a:xfrm rot="5400000">
            <a:off x="4689476" y="3730625"/>
            <a:ext cx="2527300" cy="209550"/>
          </a:xfrm>
          <a:prstGeom prst="triangle">
            <a:avLst>
              <a:gd name="adj" fmla="val 50000"/>
            </a:avLst>
          </a:prstGeom>
          <a:solidFill>
            <a:srgbClr val="E2E1C0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rot="10800000" vert="eaVert"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1206282" name="Rectangle 10"/>
          <p:cNvSpPr>
            <a:spLocks noChangeArrowheads="1"/>
          </p:cNvSpPr>
          <p:nvPr/>
        </p:nvSpPr>
        <p:spPr bwMode="blackWhite">
          <a:xfrm>
            <a:off x="1762126" y="3808413"/>
            <a:ext cx="3867150" cy="328612"/>
          </a:xfrm>
          <a:prstGeom prst="rect">
            <a:avLst/>
          </a:prstGeom>
          <a:solidFill>
            <a:srgbClr val="016666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Complications</a:t>
            </a:r>
          </a:p>
        </p:txBody>
      </p:sp>
      <p:sp>
        <p:nvSpPr>
          <p:cNvPr id="1206283" name="Rectangle 11"/>
          <p:cNvSpPr>
            <a:spLocks noChangeArrowheads="1"/>
          </p:cNvSpPr>
          <p:nvPr/>
        </p:nvSpPr>
        <p:spPr bwMode="blackWhite">
          <a:xfrm>
            <a:off x="1762126" y="4135438"/>
            <a:ext cx="3867150" cy="22082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63500" dir="2212194" algn="ctr" rotWithShape="0">
              <a:schemeClr val="bg2"/>
            </a:outerShdw>
          </a:effectLst>
        </p:spPr>
        <p:txBody>
          <a:bodyPr/>
          <a:lstStyle/>
          <a:p>
            <a:pPr marL="174625" marR="0" lvl="0" indent="-174625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This has led to:-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clubbing of territories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whitespace or vacant territories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Less than ideal coverage of targets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 charset="0"/>
              <a:buChar char="–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  <a:p>
            <a:pPr marL="174625" marR="0" lvl="0" indent="-174625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Because of practical constraints due to large travel distances, the coverage of high potential accounts may not be high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Tx/>
              <a:buFont typeface="Arial" charset="0"/>
              <a:buChar char="–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8BF02206-482C-49C1-9A74-F2A14A143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15"/>
            <a:ext cx="1818126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Territory Alignment (1/8)</a:t>
            </a:r>
          </a:p>
        </p:txBody>
      </p:sp>
      <p:sp>
        <p:nvSpPr>
          <p:cNvPr id="15" name="Text Box 13">
            <a:hlinkClick r:id="rId2" action="ppaction://hlinksldjump"/>
            <a:extLst>
              <a:ext uri="{FF2B5EF4-FFF2-40B4-BE49-F238E27FC236}">
                <a16:creationId xmlns:a16="http://schemas.microsoft.com/office/drawing/2014/main" id="{EA3BFA50-7C33-46B4-AB5F-544E228D7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120" y="6596390"/>
            <a:ext cx="9818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100" dirty="0">
                <a:latin typeface="Calibri" panose="020F0502020204030204"/>
              </a:rPr>
              <a:t>Back to Index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65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1" y="1808164"/>
            <a:ext cx="5332412" cy="390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3658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6863" y="1871664"/>
            <a:ext cx="5200650" cy="372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3649" name="Rectangle 7"/>
          <p:cNvSpPr txBox="1">
            <a:spLocks noGrp="1" noChangeArrowheads="1"/>
          </p:cNvSpPr>
          <p:nvPr/>
        </p:nvSpPr>
        <p:spPr bwMode="auto">
          <a:xfrm>
            <a:off x="1639889" y="6578600"/>
            <a:ext cx="23098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fld id="{0AB77507-B318-44B3-938C-C19058183AAE}" type="datetime1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t>12/14/2019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283651" name="Rectangle 8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A hub &amp; spoke distribution model is most suitable to simplify coverage of the network of hospital accounts</a:t>
            </a:r>
          </a:p>
        </p:txBody>
      </p:sp>
      <p:pic>
        <p:nvPicPr>
          <p:cNvPr id="283657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65738" y="1795463"/>
            <a:ext cx="5613400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3660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5901" y="1730376"/>
            <a:ext cx="5465762" cy="430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3661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0827" y="1973263"/>
            <a:ext cx="543877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3662" name="Freeform 14"/>
          <p:cNvSpPr>
            <a:spLocks/>
          </p:cNvSpPr>
          <p:nvPr/>
        </p:nvSpPr>
        <p:spPr bwMode="auto">
          <a:xfrm>
            <a:off x="5157788" y="1352550"/>
            <a:ext cx="5657850" cy="4516438"/>
          </a:xfrm>
          <a:custGeom>
            <a:avLst/>
            <a:gdLst/>
            <a:ahLst/>
            <a:cxnLst>
              <a:cxn ang="0">
                <a:pos x="442" y="517"/>
              </a:cxn>
              <a:cxn ang="0">
                <a:pos x="468" y="827"/>
              </a:cxn>
              <a:cxn ang="0">
                <a:pos x="371" y="1004"/>
              </a:cxn>
              <a:cxn ang="0">
                <a:pos x="105" y="987"/>
              </a:cxn>
              <a:cxn ang="0">
                <a:pos x="114" y="1465"/>
              </a:cxn>
              <a:cxn ang="0">
                <a:pos x="149" y="1554"/>
              </a:cxn>
              <a:cxn ang="0">
                <a:pos x="273" y="1660"/>
              </a:cxn>
              <a:cxn ang="0">
                <a:pos x="380" y="1900"/>
              </a:cxn>
              <a:cxn ang="0">
                <a:pos x="291" y="2041"/>
              </a:cxn>
              <a:cxn ang="0">
                <a:pos x="193" y="2183"/>
              </a:cxn>
              <a:cxn ang="0">
                <a:pos x="415" y="2431"/>
              </a:cxn>
              <a:cxn ang="0">
                <a:pos x="690" y="2653"/>
              </a:cxn>
              <a:cxn ang="0">
                <a:pos x="734" y="2697"/>
              </a:cxn>
              <a:cxn ang="0">
                <a:pos x="805" y="2750"/>
              </a:cxn>
              <a:cxn ang="0">
                <a:pos x="1576" y="2803"/>
              </a:cxn>
              <a:cxn ang="0">
                <a:pos x="2214" y="2662"/>
              </a:cxn>
              <a:cxn ang="0">
                <a:pos x="2497" y="2573"/>
              </a:cxn>
              <a:cxn ang="0">
                <a:pos x="3171" y="2476"/>
              </a:cxn>
              <a:cxn ang="0">
                <a:pos x="3508" y="2316"/>
              </a:cxn>
              <a:cxn ang="0">
                <a:pos x="3552" y="2210"/>
              </a:cxn>
              <a:cxn ang="0">
                <a:pos x="3313" y="2015"/>
              </a:cxn>
              <a:cxn ang="0">
                <a:pos x="3153" y="1944"/>
              </a:cxn>
              <a:cxn ang="0">
                <a:pos x="2949" y="1793"/>
              </a:cxn>
              <a:cxn ang="0">
                <a:pos x="2586" y="1634"/>
              </a:cxn>
              <a:cxn ang="0">
                <a:pos x="2639" y="1465"/>
              </a:cxn>
              <a:cxn ang="0">
                <a:pos x="2781" y="1341"/>
              </a:cxn>
              <a:cxn ang="0">
                <a:pos x="2675" y="1199"/>
              </a:cxn>
              <a:cxn ang="0">
                <a:pos x="2418" y="1120"/>
              </a:cxn>
              <a:cxn ang="0">
                <a:pos x="2019" y="996"/>
              </a:cxn>
              <a:cxn ang="0">
                <a:pos x="1877" y="810"/>
              </a:cxn>
              <a:cxn ang="0">
                <a:pos x="1789" y="659"/>
              </a:cxn>
              <a:cxn ang="0">
                <a:pos x="1700" y="561"/>
              </a:cxn>
              <a:cxn ang="0">
                <a:pos x="1549" y="446"/>
              </a:cxn>
              <a:cxn ang="0">
                <a:pos x="1434" y="322"/>
              </a:cxn>
              <a:cxn ang="0">
                <a:pos x="1354" y="260"/>
              </a:cxn>
              <a:cxn ang="0">
                <a:pos x="973" y="127"/>
              </a:cxn>
              <a:cxn ang="0">
                <a:pos x="796" y="39"/>
              </a:cxn>
              <a:cxn ang="0">
                <a:pos x="690" y="65"/>
              </a:cxn>
              <a:cxn ang="0">
                <a:pos x="592" y="225"/>
              </a:cxn>
              <a:cxn ang="0">
                <a:pos x="521" y="287"/>
              </a:cxn>
              <a:cxn ang="0">
                <a:pos x="468" y="322"/>
              </a:cxn>
            </a:cxnLst>
            <a:rect l="0" t="0" r="r" b="b"/>
            <a:pathLst>
              <a:path w="3564" h="2845">
                <a:moveTo>
                  <a:pt x="495" y="322"/>
                </a:moveTo>
                <a:cubicBezTo>
                  <a:pt x="472" y="390"/>
                  <a:pt x="460" y="447"/>
                  <a:pt x="442" y="517"/>
                </a:cubicBezTo>
                <a:cubicBezTo>
                  <a:pt x="437" y="535"/>
                  <a:pt x="424" y="570"/>
                  <a:pt x="424" y="570"/>
                </a:cubicBezTo>
                <a:cubicBezTo>
                  <a:pt x="434" y="655"/>
                  <a:pt x="447" y="744"/>
                  <a:pt x="468" y="827"/>
                </a:cubicBezTo>
                <a:cubicBezTo>
                  <a:pt x="456" y="895"/>
                  <a:pt x="466" y="918"/>
                  <a:pt x="424" y="960"/>
                </a:cubicBezTo>
                <a:cubicBezTo>
                  <a:pt x="408" y="976"/>
                  <a:pt x="391" y="993"/>
                  <a:pt x="371" y="1004"/>
                </a:cubicBezTo>
                <a:cubicBezTo>
                  <a:pt x="355" y="1013"/>
                  <a:pt x="318" y="1022"/>
                  <a:pt x="318" y="1022"/>
                </a:cubicBezTo>
                <a:cubicBezTo>
                  <a:pt x="215" y="1016"/>
                  <a:pt x="175" y="1033"/>
                  <a:pt x="105" y="987"/>
                </a:cubicBezTo>
                <a:cubicBezTo>
                  <a:pt x="0" y="1022"/>
                  <a:pt x="85" y="1166"/>
                  <a:pt x="149" y="1208"/>
                </a:cubicBezTo>
                <a:cubicBezTo>
                  <a:pt x="178" y="1294"/>
                  <a:pt x="142" y="1383"/>
                  <a:pt x="114" y="1465"/>
                </a:cubicBezTo>
                <a:cubicBezTo>
                  <a:pt x="117" y="1489"/>
                  <a:pt x="114" y="1514"/>
                  <a:pt x="123" y="1536"/>
                </a:cubicBezTo>
                <a:cubicBezTo>
                  <a:pt x="127" y="1546"/>
                  <a:pt x="142" y="1547"/>
                  <a:pt x="149" y="1554"/>
                </a:cubicBezTo>
                <a:cubicBezTo>
                  <a:pt x="223" y="1628"/>
                  <a:pt x="124" y="1549"/>
                  <a:pt x="211" y="1625"/>
                </a:cubicBezTo>
                <a:cubicBezTo>
                  <a:pt x="243" y="1653"/>
                  <a:pt x="235" y="1635"/>
                  <a:pt x="273" y="1660"/>
                </a:cubicBezTo>
                <a:cubicBezTo>
                  <a:pt x="334" y="1700"/>
                  <a:pt x="332" y="1701"/>
                  <a:pt x="371" y="1740"/>
                </a:cubicBezTo>
                <a:cubicBezTo>
                  <a:pt x="392" y="1805"/>
                  <a:pt x="403" y="1817"/>
                  <a:pt x="380" y="1900"/>
                </a:cubicBezTo>
                <a:cubicBezTo>
                  <a:pt x="374" y="1921"/>
                  <a:pt x="355" y="1935"/>
                  <a:pt x="344" y="1953"/>
                </a:cubicBezTo>
                <a:cubicBezTo>
                  <a:pt x="326" y="1982"/>
                  <a:pt x="309" y="2012"/>
                  <a:pt x="291" y="2041"/>
                </a:cubicBezTo>
                <a:cubicBezTo>
                  <a:pt x="267" y="2081"/>
                  <a:pt x="237" y="2117"/>
                  <a:pt x="211" y="2156"/>
                </a:cubicBezTo>
                <a:cubicBezTo>
                  <a:pt x="205" y="2165"/>
                  <a:pt x="193" y="2183"/>
                  <a:pt x="193" y="2183"/>
                </a:cubicBezTo>
                <a:cubicBezTo>
                  <a:pt x="196" y="2227"/>
                  <a:pt x="195" y="2272"/>
                  <a:pt x="202" y="2316"/>
                </a:cubicBezTo>
                <a:cubicBezTo>
                  <a:pt x="213" y="2385"/>
                  <a:pt x="358" y="2419"/>
                  <a:pt x="415" y="2431"/>
                </a:cubicBezTo>
                <a:cubicBezTo>
                  <a:pt x="484" y="2466"/>
                  <a:pt x="523" y="2491"/>
                  <a:pt x="601" y="2502"/>
                </a:cubicBezTo>
                <a:cubicBezTo>
                  <a:pt x="615" y="2556"/>
                  <a:pt x="632" y="2634"/>
                  <a:pt x="690" y="2653"/>
                </a:cubicBezTo>
                <a:cubicBezTo>
                  <a:pt x="696" y="2662"/>
                  <a:pt x="700" y="2672"/>
                  <a:pt x="707" y="2679"/>
                </a:cubicBezTo>
                <a:cubicBezTo>
                  <a:pt x="715" y="2687"/>
                  <a:pt x="727" y="2689"/>
                  <a:pt x="734" y="2697"/>
                </a:cubicBezTo>
                <a:cubicBezTo>
                  <a:pt x="740" y="2704"/>
                  <a:pt x="736" y="2717"/>
                  <a:pt x="743" y="2724"/>
                </a:cubicBezTo>
                <a:cubicBezTo>
                  <a:pt x="753" y="2734"/>
                  <a:pt x="790" y="2745"/>
                  <a:pt x="805" y="2750"/>
                </a:cubicBezTo>
                <a:cubicBezTo>
                  <a:pt x="896" y="2820"/>
                  <a:pt x="977" y="2830"/>
                  <a:pt x="1088" y="2839"/>
                </a:cubicBezTo>
                <a:cubicBezTo>
                  <a:pt x="1300" y="2830"/>
                  <a:pt x="1409" y="2845"/>
                  <a:pt x="1576" y="2803"/>
                </a:cubicBezTo>
                <a:cubicBezTo>
                  <a:pt x="1656" y="2750"/>
                  <a:pt x="1824" y="2686"/>
                  <a:pt x="1921" y="2679"/>
                </a:cubicBezTo>
                <a:cubicBezTo>
                  <a:pt x="2019" y="2671"/>
                  <a:pt x="2214" y="2662"/>
                  <a:pt x="2214" y="2662"/>
                </a:cubicBezTo>
                <a:cubicBezTo>
                  <a:pt x="2280" y="2639"/>
                  <a:pt x="2343" y="2613"/>
                  <a:pt x="2409" y="2591"/>
                </a:cubicBezTo>
                <a:cubicBezTo>
                  <a:pt x="2437" y="2582"/>
                  <a:pt x="2497" y="2573"/>
                  <a:pt x="2497" y="2573"/>
                </a:cubicBezTo>
                <a:cubicBezTo>
                  <a:pt x="2651" y="2470"/>
                  <a:pt x="2858" y="2565"/>
                  <a:pt x="3038" y="2538"/>
                </a:cubicBezTo>
                <a:cubicBezTo>
                  <a:pt x="3077" y="2522"/>
                  <a:pt x="3129" y="2480"/>
                  <a:pt x="3171" y="2476"/>
                </a:cubicBezTo>
                <a:cubicBezTo>
                  <a:pt x="3227" y="2471"/>
                  <a:pt x="3283" y="2470"/>
                  <a:pt x="3339" y="2467"/>
                </a:cubicBezTo>
                <a:cubicBezTo>
                  <a:pt x="3382" y="2403"/>
                  <a:pt x="3431" y="2335"/>
                  <a:pt x="3508" y="2316"/>
                </a:cubicBezTo>
                <a:cubicBezTo>
                  <a:pt x="3526" y="2304"/>
                  <a:pt x="3564" y="2302"/>
                  <a:pt x="3561" y="2281"/>
                </a:cubicBezTo>
                <a:cubicBezTo>
                  <a:pt x="3558" y="2257"/>
                  <a:pt x="3560" y="2232"/>
                  <a:pt x="3552" y="2210"/>
                </a:cubicBezTo>
                <a:cubicBezTo>
                  <a:pt x="3544" y="2190"/>
                  <a:pt x="3488" y="2143"/>
                  <a:pt x="3472" y="2130"/>
                </a:cubicBezTo>
                <a:cubicBezTo>
                  <a:pt x="3422" y="2087"/>
                  <a:pt x="3377" y="2039"/>
                  <a:pt x="3313" y="2015"/>
                </a:cubicBezTo>
                <a:cubicBezTo>
                  <a:pt x="3274" y="2000"/>
                  <a:pt x="3244" y="1977"/>
                  <a:pt x="3206" y="1962"/>
                </a:cubicBezTo>
                <a:cubicBezTo>
                  <a:pt x="3189" y="1955"/>
                  <a:pt x="3153" y="1944"/>
                  <a:pt x="3153" y="1944"/>
                </a:cubicBezTo>
                <a:cubicBezTo>
                  <a:pt x="3121" y="1922"/>
                  <a:pt x="3109" y="1900"/>
                  <a:pt x="3073" y="1882"/>
                </a:cubicBezTo>
                <a:cubicBezTo>
                  <a:pt x="3044" y="1835"/>
                  <a:pt x="2997" y="1814"/>
                  <a:pt x="2949" y="1793"/>
                </a:cubicBezTo>
                <a:cubicBezTo>
                  <a:pt x="2839" y="1745"/>
                  <a:pt x="2780" y="1717"/>
                  <a:pt x="2657" y="1705"/>
                </a:cubicBezTo>
                <a:cubicBezTo>
                  <a:pt x="2627" y="1685"/>
                  <a:pt x="2612" y="1659"/>
                  <a:pt x="2586" y="1634"/>
                </a:cubicBezTo>
                <a:cubicBezTo>
                  <a:pt x="2571" y="1590"/>
                  <a:pt x="2555" y="1566"/>
                  <a:pt x="2577" y="1518"/>
                </a:cubicBezTo>
                <a:cubicBezTo>
                  <a:pt x="2589" y="1493"/>
                  <a:pt x="2619" y="1482"/>
                  <a:pt x="2639" y="1465"/>
                </a:cubicBezTo>
                <a:cubicBezTo>
                  <a:pt x="2682" y="1428"/>
                  <a:pt x="2721" y="1394"/>
                  <a:pt x="2772" y="1368"/>
                </a:cubicBezTo>
                <a:cubicBezTo>
                  <a:pt x="2775" y="1359"/>
                  <a:pt x="2784" y="1350"/>
                  <a:pt x="2781" y="1341"/>
                </a:cubicBezTo>
                <a:cubicBezTo>
                  <a:pt x="2772" y="1317"/>
                  <a:pt x="2737" y="1279"/>
                  <a:pt x="2737" y="1279"/>
                </a:cubicBezTo>
                <a:cubicBezTo>
                  <a:pt x="2725" y="1233"/>
                  <a:pt x="2718" y="1221"/>
                  <a:pt x="2675" y="1199"/>
                </a:cubicBezTo>
                <a:cubicBezTo>
                  <a:pt x="2642" y="1151"/>
                  <a:pt x="2603" y="1158"/>
                  <a:pt x="2542" y="1146"/>
                </a:cubicBezTo>
                <a:cubicBezTo>
                  <a:pt x="2365" y="1110"/>
                  <a:pt x="2560" y="1144"/>
                  <a:pt x="2418" y="1120"/>
                </a:cubicBezTo>
                <a:cubicBezTo>
                  <a:pt x="2330" y="1062"/>
                  <a:pt x="2202" y="1076"/>
                  <a:pt x="2099" y="1067"/>
                </a:cubicBezTo>
                <a:cubicBezTo>
                  <a:pt x="2059" y="1054"/>
                  <a:pt x="2044" y="1029"/>
                  <a:pt x="2019" y="996"/>
                </a:cubicBezTo>
                <a:cubicBezTo>
                  <a:pt x="2001" y="941"/>
                  <a:pt x="2023" y="997"/>
                  <a:pt x="1975" y="925"/>
                </a:cubicBezTo>
                <a:cubicBezTo>
                  <a:pt x="1943" y="877"/>
                  <a:pt x="1930" y="835"/>
                  <a:pt x="1877" y="810"/>
                </a:cubicBezTo>
                <a:cubicBezTo>
                  <a:pt x="1862" y="787"/>
                  <a:pt x="1837" y="772"/>
                  <a:pt x="1824" y="748"/>
                </a:cubicBezTo>
                <a:cubicBezTo>
                  <a:pt x="1808" y="720"/>
                  <a:pt x="1812" y="682"/>
                  <a:pt x="1789" y="659"/>
                </a:cubicBezTo>
                <a:cubicBezTo>
                  <a:pt x="1768" y="638"/>
                  <a:pt x="1745" y="620"/>
                  <a:pt x="1727" y="597"/>
                </a:cubicBezTo>
                <a:cubicBezTo>
                  <a:pt x="1718" y="585"/>
                  <a:pt x="1712" y="570"/>
                  <a:pt x="1700" y="561"/>
                </a:cubicBezTo>
                <a:cubicBezTo>
                  <a:pt x="1693" y="555"/>
                  <a:pt x="1682" y="556"/>
                  <a:pt x="1673" y="553"/>
                </a:cubicBezTo>
                <a:cubicBezTo>
                  <a:pt x="1657" y="504"/>
                  <a:pt x="1592" y="475"/>
                  <a:pt x="1549" y="446"/>
                </a:cubicBezTo>
                <a:cubicBezTo>
                  <a:pt x="1521" y="409"/>
                  <a:pt x="1493" y="390"/>
                  <a:pt x="1461" y="358"/>
                </a:cubicBezTo>
                <a:cubicBezTo>
                  <a:pt x="1450" y="347"/>
                  <a:pt x="1445" y="332"/>
                  <a:pt x="1434" y="322"/>
                </a:cubicBezTo>
                <a:cubicBezTo>
                  <a:pt x="1421" y="311"/>
                  <a:pt x="1403" y="306"/>
                  <a:pt x="1390" y="296"/>
                </a:cubicBezTo>
                <a:cubicBezTo>
                  <a:pt x="1377" y="286"/>
                  <a:pt x="1366" y="272"/>
                  <a:pt x="1354" y="260"/>
                </a:cubicBezTo>
                <a:cubicBezTo>
                  <a:pt x="1325" y="177"/>
                  <a:pt x="1187" y="170"/>
                  <a:pt x="1115" y="163"/>
                </a:cubicBezTo>
                <a:cubicBezTo>
                  <a:pt x="1066" y="153"/>
                  <a:pt x="1023" y="135"/>
                  <a:pt x="973" y="127"/>
                </a:cubicBezTo>
                <a:cubicBezTo>
                  <a:pt x="943" y="106"/>
                  <a:pt x="920" y="101"/>
                  <a:pt x="885" y="92"/>
                </a:cubicBezTo>
                <a:cubicBezTo>
                  <a:pt x="856" y="73"/>
                  <a:pt x="825" y="58"/>
                  <a:pt x="796" y="39"/>
                </a:cubicBezTo>
                <a:cubicBezTo>
                  <a:pt x="770" y="0"/>
                  <a:pt x="761" y="1"/>
                  <a:pt x="716" y="12"/>
                </a:cubicBezTo>
                <a:cubicBezTo>
                  <a:pt x="707" y="30"/>
                  <a:pt x="700" y="48"/>
                  <a:pt x="690" y="65"/>
                </a:cubicBezTo>
                <a:cubicBezTo>
                  <a:pt x="679" y="83"/>
                  <a:pt x="654" y="118"/>
                  <a:pt x="654" y="118"/>
                </a:cubicBezTo>
                <a:cubicBezTo>
                  <a:pt x="641" y="158"/>
                  <a:pt x="615" y="190"/>
                  <a:pt x="592" y="225"/>
                </a:cubicBezTo>
                <a:cubicBezTo>
                  <a:pt x="586" y="234"/>
                  <a:pt x="584" y="245"/>
                  <a:pt x="575" y="251"/>
                </a:cubicBezTo>
                <a:cubicBezTo>
                  <a:pt x="557" y="263"/>
                  <a:pt x="539" y="275"/>
                  <a:pt x="521" y="287"/>
                </a:cubicBezTo>
                <a:cubicBezTo>
                  <a:pt x="512" y="293"/>
                  <a:pt x="504" y="298"/>
                  <a:pt x="495" y="304"/>
                </a:cubicBezTo>
                <a:cubicBezTo>
                  <a:pt x="486" y="310"/>
                  <a:pt x="468" y="322"/>
                  <a:pt x="468" y="322"/>
                </a:cubicBezTo>
                <a:cubicBezTo>
                  <a:pt x="450" y="377"/>
                  <a:pt x="459" y="340"/>
                  <a:pt x="459" y="437"/>
                </a:cubicBezTo>
              </a:path>
            </a:pathLst>
          </a:custGeom>
          <a:noFill/>
          <a:ln w="66675">
            <a:solidFill>
              <a:srgbClr val="800000"/>
            </a:solidFill>
            <a:round/>
            <a:headEnd/>
            <a:tailE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283663" name="Text Box 15"/>
          <p:cNvSpPr txBox="1">
            <a:spLocks noChangeArrowheads="1"/>
          </p:cNvSpPr>
          <p:nvPr/>
        </p:nvSpPr>
        <p:spPr bwMode="auto">
          <a:xfrm>
            <a:off x="9475788" y="1955800"/>
            <a:ext cx="17145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7273" name="Rectangle 105"/>
          <p:cNvSpPr>
            <a:spLocks noChangeArrowheads="1"/>
          </p:cNvSpPr>
          <p:nvPr/>
        </p:nvSpPr>
        <p:spPr bwMode="blackWhite">
          <a:xfrm>
            <a:off x="1724027" y="4470400"/>
            <a:ext cx="2784475" cy="1689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marL="379413" marR="0" lvl="0" indent="-20955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ebdings" pitchFamily="18" charset="2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Within each cluster, find the shortest path to cover maximum potential with minimim travel distance</a:t>
            </a:r>
          </a:p>
        </p:txBody>
      </p:sp>
      <p:sp>
        <p:nvSpPr>
          <p:cNvPr id="7214" name="Rectangle 46"/>
          <p:cNvSpPr>
            <a:spLocks noChangeArrowheads="1"/>
          </p:cNvSpPr>
          <p:nvPr/>
        </p:nvSpPr>
        <p:spPr bwMode="blackWhite">
          <a:xfrm>
            <a:off x="1712914" y="1981200"/>
            <a:ext cx="2784475" cy="24257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283666" name="Text Box 38"/>
          <p:cNvSpPr txBox="1">
            <a:spLocks noChangeArrowheads="1"/>
          </p:cNvSpPr>
          <p:nvPr/>
        </p:nvSpPr>
        <p:spPr bwMode="auto">
          <a:xfrm>
            <a:off x="1905001" y="2057400"/>
            <a:ext cx="248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09550" marR="0" lvl="0" indent="-20955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ebdings" pitchFamily="18" charset="2"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Understand driving distances between hospital accounts</a:t>
            </a:r>
          </a:p>
        </p:txBody>
      </p:sp>
      <p:sp>
        <p:nvSpPr>
          <p:cNvPr id="7215" name="Rectangle 47"/>
          <p:cNvSpPr>
            <a:spLocks noChangeArrowheads="1"/>
          </p:cNvSpPr>
          <p:nvPr/>
        </p:nvSpPr>
        <p:spPr bwMode="blackWhite">
          <a:xfrm>
            <a:off x="1462088" y="1371600"/>
            <a:ext cx="3073400" cy="533400"/>
          </a:xfrm>
          <a:prstGeom prst="rect">
            <a:avLst/>
          </a:prstGeom>
          <a:solidFill>
            <a:srgbClr val="00808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Approach (E.g. 631B)</a:t>
            </a:r>
          </a:p>
        </p:txBody>
      </p:sp>
      <p:sp>
        <p:nvSpPr>
          <p:cNvPr id="283669" name="AutoShape 76"/>
          <p:cNvSpPr>
            <a:spLocks noChangeArrowheads="1"/>
          </p:cNvSpPr>
          <p:nvPr/>
        </p:nvSpPr>
        <p:spPr bwMode="auto">
          <a:xfrm rot="5400000">
            <a:off x="3886201" y="3695700"/>
            <a:ext cx="2171700" cy="4445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283670" name="Text Box 102"/>
          <p:cNvSpPr txBox="1">
            <a:spLocks noChangeArrowheads="1"/>
          </p:cNvSpPr>
          <p:nvPr/>
        </p:nvSpPr>
        <p:spPr bwMode="auto">
          <a:xfrm rot="10800000">
            <a:off x="1462058" y="1981200"/>
            <a:ext cx="400110" cy="2438400"/>
          </a:xfrm>
          <a:prstGeom prst="rect">
            <a:avLst/>
          </a:prstGeom>
          <a:solidFill>
            <a:schemeClr val="hlink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Simplify Coverage path</a:t>
            </a:r>
          </a:p>
        </p:txBody>
      </p:sp>
      <p:sp>
        <p:nvSpPr>
          <p:cNvPr id="283671" name="Text Box 103"/>
          <p:cNvSpPr txBox="1">
            <a:spLocks noChangeArrowheads="1"/>
          </p:cNvSpPr>
          <p:nvPr/>
        </p:nvSpPr>
        <p:spPr bwMode="auto">
          <a:xfrm rot="10800000">
            <a:off x="1458883" y="4432300"/>
            <a:ext cx="400110" cy="1765300"/>
          </a:xfrm>
          <a:prstGeom prst="rect">
            <a:avLst/>
          </a:prstGeom>
          <a:solidFill>
            <a:schemeClr val="hlink"/>
          </a:solidFill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Optimize clusters</a:t>
            </a:r>
          </a:p>
        </p:txBody>
      </p:sp>
      <p:sp>
        <p:nvSpPr>
          <p:cNvPr id="283691" name="Text Box 38"/>
          <p:cNvSpPr txBox="1">
            <a:spLocks noChangeArrowheads="1"/>
          </p:cNvSpPr>
          <p:nvPr/>
        </p:nvSpPr>
        <p:spPr bwMode="auto">
          <a:xfrm>
            <a:off x="1905001" y="2501901"/>
            <a:ext cx="2641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09550" marR="0" lvl="0" indent="-20955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ebdings" pitchFamily="18" charset="2"/>
              <a:buAutoNum type="arabicPeriod" startAt="2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Cluster hospital accounts together to maximize inter-cluster distance while minimizing intra-cluster distances</a:t>
            </a:r>
          </a:p>
        </p:txBody>
      </p:sp>
      <p:sp>
        <p:nvSpPr>
          <p:cNvPr id="283692" name="Text Box 38"/>
          <p:cNvSpPr txBox="1">
            <a:spLocks noChangeArrowheads="1"/>
          </p:cNvSpPr>
          <p:nvPr/>
        </p:nvSpPr>
        <p:spPr bwMode="auto">
          <a:xfrm>
            <a:off x="1892301" y="3225800"/>
            <a:ext cx="264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09550" marR="0" lvl="0" indent="-20955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ebdings" pitchFamily="18" charset="2"/>
              <a:buAutoNum type="arabicPeriod" startAt="3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Identify “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hubs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” of potential amongst clusters</a:t>
            </a:r>
          </a:p>
        </p:txBody>
      </p:sp>
      <p:sp>
        <p:nvSpPr>
          <p:cNvPr id="283693" name="Text Box 38"/>
          <p:cNvSpPr txBox="1">
            <a:spLocks noChangeArrowheads="1"/>
          </p:cNvSpPr>
          <p:nvPr/>
        </p:nvSpPr>
        <p:spPr bwMode="auto">
          <a:xfrm>
            <a:off x="1879601" y="3644900"/>
            <a:ext cx="264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09550" marR="0" lvl="0" indent="-20955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ebdings" pitchFamily="18" charset="2"/>
              <a:buAutoNum type="arabicPeriod" startAt="4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Identify shortest paths between hubs</a:t>
            </a:r>
          </a:p>
        </p:txBody>
      </p:sp>
      <p:sp>
        <p:nvSpPr>
          <p:cNvPr id="24" name="Text Box 13">
            <a:extLst>
              <a:ext uri="{FF2B5EF4-FFF2-40B4-BE49-F238E27FC236}">
                <a16:creationId xmlns:a16="http://schemas.microsoft.com/office/drawing/2014/main" id="{FE0B1B86-D618-499E-A554-7E53B9457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15"/>
            <a:ext cx="1818126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Territory Alignment (2/8)</a:t>
            </a:r>
          </a:p>
        </p:txBody>
      </p:sp>
      <p:sp>
        <p:nvSpPr>
          <p:cNvPr id="25" name="Text Box 13">
            <a:hlinkClick r:id="rId7" action="ppaction://hlinksldjump"/>
            <a:extLst>
              <a:ext uri="{FF2B5EF4-FFF2-40B4-BE49-F238E27FC236}">
                <a16:creationId xmlns:a16="http://schemas.microsoft.com/office/drawing/2014/main" id="{5E80798F-3E1B-40F4-939B-08FE24503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120" y="6596390"/>
            <a:ext cx="9818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100" dirty="0">
                <a:latin typeface="Calibri" panose="020F0502020204030204"/>
              </a:rPr>
              <a:t>Back to Index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3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3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3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83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3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3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83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691" grpId="0"/>
      <p:bldP spid="283692" grpId="0"/>
      <p:bldP spid="28369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3" name="Rectangle 7"/>
          <p:cNvSpPr txBox="1">
            <a:spLocks noGrp="1" noChangeArrowheads="1"/>
          </p:cNvSpPr>
          <p:nvPr/>
        </p:nvSpPr>
        <p:spPr bwMode="auto">
          <a:xfrm>
            <a:off x="1639889" y="6578600"/>
            <a:ext cx="23098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fld id="{31C6E2A3-FDB8-47C2-9388-E28C15D33BD7}" type="datetime1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t>12/14/2019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284675" name="Rectangle 8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Territory 631B can be broken down into 10 hubs with varying potential </a:t>
            </a:r>
          </a:p>
        </p:txBody>
      </p:sp>
      <p:pic>
        <p:nvPicPr>
          <p:cNvPr id="2846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5627" y="1939925"/>
            <a:ext cx="5018087" cy="397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Group 172"/>
          <p:cNvGraphicFramePr>
            <a:graphicFrameLocks noGrp="1"/>
          </p:cNvGraphicFramePr>
          <p:nvPr/>
        </p:nvGraphicFramePr>
        <p:xfrm>
          <a:off x="7159627" y="2206626"/>
          <a:ext cx="3114675" cy="3303593"/>
        </p:xfrm>
        <a:graphic>
          <a:graphicData uri="http://schemas.openxmlformats.org/drawingml/2006/table">
            <a:tbl>
              <a:tblPr/>
              <a:tblGrid>
                <a:gridCol w="61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7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4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Hub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City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Potential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Miles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Richland Hills 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20,535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Knox City 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4,595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239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C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Andrews  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11,388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227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D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Alamogordo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12,250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237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E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Sacaton  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31,708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427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F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St. George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3,332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546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G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Vineyard  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13,577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271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H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Canon City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7,789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521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I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Crownpoint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10,732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525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J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Hereford 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6,777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402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K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Richland Hills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514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1938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Total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122,683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3909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Text Box 13">
            <a:extLst>
              <a:ext uri="{FF2B5EF4-FFF2-40B4-BE49-F238E27FC236}">
                <a16:creationId xmlns:a16="http://schemas.microsoft.com/office/drawing/2014/main" id="{BF008232-3F98-4523-8D9F-85A8E827C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15"/>
            <a:ext cx="1818126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Territory Alignment (3/8)</a:t>
            </a:r>
          </a:p>
        </p:txBody>
      </p:sp>
      <p:sp>
        <p:nvSpPr>
          <p:cNvPr id="10" name="Text Box 13">
            <a:hlinkClick r:id="rId3" action="ppaction://hlinksldjump"/>
            <a:extLst>
              <a:ext uri="{FF2B5EF4-FFF2-40B4-BE49-F238E27FC236}">
                <a16:creationId xmlns:a16="http://schemas.microsoft.com/office/drawing/2014/main" id="{C43E10D0-A6BA-4453-9C33-71275A842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120" y="6596390"/>
            <a:ext cx="9818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100" dirty="0">
                <a:latin typeface="Calibri" panose="020F0502020204030204"/>
              </a:rPr>
              <a:t>Back to Index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7" name="Rectangle 7"/>
          <p:cNvSpPr txBox="1">
            <a:spLocks noGrp="1" noChangeArrowheads="1"/>
          </p:cNvSpPr>
          <p:nvPr/>
        </p:nvSpPr>
        <p:spPr bwMode="auto">
          <a:xfrm>
            <a:off x="1639889" y="6578600"/>
            <a:ext cx="23098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fld id="{A658A99A-F1E7-4FC2-84BB-C0C25A6BA125}" type="datetime1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t>12/14/2019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285699" name="Rectangle 8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Within each cluster, the hospital accounts can be covered with varying levels of efficiency</a:t>
            </a:r>
          </a:p>
        </p:txBody>
      </p:sp>
      <p:pic>
        <p:nvPicPr>
          <p:cNvPr id="28570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73701" y="2438401"/>
            <a:ext cx="5173662" cy="314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5704" name="Rectangle 3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14514" y="4075114"/>
            <a:ext cx="2449513" cy="503237"/>
          </a:xfrm>
          <a:prstGeom prst="rect">
            <a:avLst/>
          </a:prstGeom>
          <a:solidFill>
            <a:schemeClr val="folHlink"/>
          </a:solidFill>
          <a:ln w="19050" algn="ctr">
            <a:noFill/>
            <a:prstDash val="dash"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0" marR="0" lvl="0" indent="0" algn="ctr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B69404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Least Efficient Frontier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285705" name="Rectangle 3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01814" y="1897063"/>
            <a:ext cx="2449513" cy="495300"/>
          </a:xfrm>
          <a:prstGeom prst="rect">
            <a:avLst/>
          </a:prstGeom>
          <a:solidFill>
            <a:schemeClr val="hlink"/>
          </a:solidFill>
          <a:ln w="19050" algn="ctr">
            <a:noFill/>
            <a:prstDash val="dash"/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marL="0" marR="0" lvl="0" indent="0" algn="ctr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B69404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Most Efficient Frontier</a:t>
            </a:r>
          </a:p>
        </p:txBody>
      </p:sp>
      <p:sp>
        <p:nvSpPr>
          <p:cNvPr id="285706" name="AutoShape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rot="5400000">
            <a:off x="3850482" y="3780631"/>
            <a:ext cx="2343150" cy="280988"/>
          </a:xfrm>
          <a:prstGeom prst="triangle">
            <a:avLst>
              <a:gd name="adj" fmla="val 50000"/>
            </a:avLst>
          </a:prstGeom>
          <a:solidFill>
            <a:srgbClr val="C3C0C0"/>
          </a:solidFill>
          <a:ln w="19050" algn="ctr">
            <a:noFill/>
            <a:prstDash val="dash"/>
            <a:miter lim="800000"/>
            <a:headEnd/>
            <a:tailEnd/>
          </a:ln>
        </p:spPr>
        <p:txBody>
          <a:bodyPr rot="10800000" vert="eaVert" wrap="none" lIns="90000" tIns="46800" rIns="90000" bIns="4680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285707" name="Text Box 11"/>
          <p:cNvSpPr txBox="1">
            <a:spLocks noChangeArrowheads="1"/>
          </p:cNvSpPr>
          <p:nvPr/>
        </p:nvSpPr>
        <p:spPr bwMode="auto">
          <a:xfrm>
            <a:off x="1817688" y="2413000"/>
            <a:ext cx="2425700" cy="1544638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By traversing the hospitals through the shortest path, the maximum potential can be covered with minimum distance</a:t>
            </a:r>
          </a:p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Following the “shortest path” algorithm, major portion of the potential can be covered with significantly less travel distance</a:t>
            </a:r>
          </a:p>
        </p:txBody>
      </p:sp>
      <p:sp>
        <p:nvSpPr>
          <p:cNvPr id="285708" name="Text Box 12"/>
          <p:cNvSpPr txBox="1">
            <a:spLocks noChangeArrowheads="1"/>
          </p:cNvSpPr>
          <p:nvPr/>
        </p:nvSpPr>
        <p:spPr bwMode="auto">
          <a:xfrm>
            <a:off x="1817688" y="4610101"/>
            <a:ext cx="2425700" cy="1712913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By traversing the hospitals through the longest path, a lot of travel will be required to cover the entire potential</a:t>
            </a:r>
          </a:p>
          <a:p>
            <a:pPr marL="177800" marR="0" lvl="0" indent="-1778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Because of the wrong choice of sequence of hospital accounts visited, substantially lower potential can be covered with relatively high travel distances</a:t>
            </a:r>
          </a:p>
        </p:txBody>
      </p:sp>
      <p:sp>
        <p:nvSpPr>
          <p:cNvPr id="285709" name="Text Box 13"/>
          <p:cNvSpPr txBox="1">
            <a:spLocks noChangeArrowheads="1"/>
          </p:cNvSpPr>
          <p:nvPr/>
        </p:nvSpPr>
        <p:spPr bwMode="auto">
          <a:xfrm>
            <a:off x="7278688" y="3378200"/>
            <a:ext cx="18796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t>The efficiency realized on the ground will lie somewhere in this region, based on practical constraints</a:t>
            </a: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089A8DD7-BDF6-433D-B831-AB9BE33B8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15"/>
            <a:ext cx="1818126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Territory Alignment (4/8)</a:t>
            </a:r>
          </a:p>
        </p:txBody>
      </p:sp>
      <p:sp>
        <p:nvSpPr>
          <p:cNvPr id="15" name="Text Box 13">
            <a:hlinkClick r:id="rId6" action="ppaction://hlinksldjump"/>
            <a:extLst>
              <a:ext uri="{FF2B5EF4-FFF2-40B4-BE49-F238E27FC236}">
                <a16:creationId xmlns:a16="http://schemas.microsoft.com/office/drawing/2014/main" id="{EF82B249-9815-4A1C-BBA5-D26D2A900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120" y="6596390"/>
            <a:ext cx="9818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100" dirty="0">
                <a:latin typeface="Calibri" panose="020F0502020204030204"/>
              </a:rPr>
              <a:t>Back to Index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5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709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1" name="Rectangle 7"/>
          <p:cNvSpPr txBox="1">
            <a:spLocks noGrp="1" noChangeArrowheads="1"/>
          </p:cNvSpPr>
          <p:nvPr/>
        </p:nvSpPr>
        <p:spPr bwMode="auto">
          <a:xfrm>
            <a:off x="1639889" y="6578600"/>
            <a:ext cx="23098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fld id="{64F3B183-86B4-4622-B0E9-472DF40E8825}" type="datetime1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t>12/14/2019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286723" name="Rectangle 8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The full potential of Almogordo cluster (i.e. 12251) within 631B can be covered in 1300 miles…</a:t>
            </a:r>
          </a:p>
        </p:txBody>
      </p:sp>
      <p:graphicFrame>
        <p:nvGraphicFramePr>
          <p:cNvPr id="286834" name="Group 114"/>
          <p:cNvGraphicFramePr>
            <a:graphicFrameLocks noGrp="1"/>
          </p:cNvGraphicFramePr>
          <p:nvPr/>
        </p:nvGraphicFramePr>
        <p:xfrm>
          <a:off x="7773989" y="1195389"/>
          <a:ext cx="3114675" cy="5133983"/>
        </p:xfrm>
        <a:graphic>
          <a:graphicData uri="http://schemas.openxmlformats.org/drawingml/2006/table">
            <a:tbl>
              <a:tblPr/>
              <a:tblGrid>
                <a:gridCol w="61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Node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City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Potential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Miles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Alamogordo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420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Las Cruces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1439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81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C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Silver City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156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133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D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Deming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1383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60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ElPaso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448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110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El Paso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55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G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El Paso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1331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H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El Paso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4713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I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El Paso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106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J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Kent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106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144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K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Carlsbad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488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147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L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Artesia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64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50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M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Roswel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64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N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Mescalero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528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94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Ruidoso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673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Socorro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54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110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Q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Cuchilo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288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101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R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Almogordo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N.A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145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1938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Total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12251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1298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286831" name="Picture 17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814" y="1587500"/>
            <a:ext cx="612616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13">
            <a:extLst>
              <a:ext uri="{FF2B5EF4-FFF2-40B4-BE49-F238E27FC236}">
                <a16:creationId xmlns:a16="http://schemas.microsoft.com/office/drawing/2014/main" id="{94E62590-90D8-4AEB-8790-F8D6D0318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15"/>
            <a:ext cx="1818126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Territory Alignment (5/8)</a:t>
            </a:r>
          </a:p>
        </p:txBody>
      </p:sp>
      <p:sp>
        <p:nvSpPr>
          <p:cNvPr id="10" name="Text Box 13">
            <a:hlinkClick r:id="rId3" action="ppaction://hlinksldjump"/>
            <a:extLst>
              <a:ext uri="{FF2B5EF4-FFF2-40B4-BE49-F238E27FC236}">
                <a16:creationId xmlns:a16="http://schemas.microsoft.com/office/drawing/2014/main" id="{53B238B5-60C6-463F-AA42-67EBF80B9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120" y="6596390"/>
            <a:ext cx="9818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100" dirty="0">
                <a:latin typeface="Calibri" panose="020F0502020204030204"/>
              </a:rPr>
              <a:t>Back to Index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5" name="Rectangle 7"/>
          <p:cNvSpPr txBox="1">
            <a:spLocks noGrp="1" noChangeArrowheads="1"/>
          </p:cNvSpPr>
          <p:nvPr/>
        </p:nvSpPr>
        <p:spPr bwMode="auto">
          <a:xfrm>
            <a:off x="1639889" y="6578600"/>
            <a:ext cx="23098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Tx/>
              <a:buNone/>
              <a:tabLst/>
              <a:defRPr/>
            </a:pPr>
            <a:fld id="{EE76D16B-D0AD-4F16-9CCC-692A789CF4A7}" type="datetime1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  <a:buSzTx/>
                <a:buFontTx/>
                <a:buNone/>
                <a:tabLst/>
                <a:defRPr/>
              </a:pPr>
              <a:t>12/14/2019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287747" name="Rectangle 8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…or a limited set of hospitals representing 81% of the potential can be covered in only 25% of the distance</a:t>
            </a:r>
          </a:p>
        </p:txBody>
      </p:sp>
      <p:pic>
        <p:nvPicPr>
          <p:cNvPr id="28774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9877" y="1589089"/>
            <a:ext cx="6143625" cy="435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52335" name="Group 431"/>
          <p:cNvGraphicFramePr>
            <a:graphicFrameLocks noGrp="1"/>
          </p:cNvGraphicFramePr>
          <p:nvPr/>
        </p:nvGraphicFramePr>
        <p:xfrm>
          <a:off x="7761289" y="2197100"/>
          <a:ext cx="3114675" cy="2662242"/>
        </p:xfrm>
        <a:graphic>
          <a:graphicData uri="http://schemas.openxmlformats.org/drawingml/2006/table">
            <a:tbl>
              <a:tblPr/>
              <a:tblGrid>
                <a:gridCol w="61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9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Node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City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Potential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Miles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Alamogordo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420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Las Cruces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1439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81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C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El Paso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4713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51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D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El Paso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447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El Paso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155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F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El Paso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1383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G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El Paso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1331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2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H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Alamogordo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N.A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85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6063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Total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9888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  <a:buSzTx/>
                        <a:buFont typeface="Webdings" pitchFamily="18" charset="2"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247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" name="Text Box 13">
            <a:extLst>
              <a:ext uri="{FF2B5EF4-FFF2-40B4-BE49-F238E27FC236}">
                <a16:creationId xmlns:a16="http://schemas.microsoft.com/office/drawing/2014/main" id="{39C72D67-0D50-4CB3-985B-AA5B01003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15"/>
            <a:ext cx="1818126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Territory Alignment (6/8)</a:t>
            </a:r>
          </a:p>
        </p:txBody>
      </p:sp>
      <p:sp>
        <p:nvSpPr>
          <p:cNvPr id="10" name="Text Box 13">
            <a:hlinkClick r:id="rId3" action="ppaction://hlinksldjump"/>
            <a:extLst>
              <a:ext uri="{FF2B5EF4-FFF2-40B4-BE49-F238E27FC236}">
                <a16:creationId xmlns:a16="http://schemas.microsoft.com/office/drawing/2014/main" id="{B93113A3-EB22-4B10-A4EB-A22485953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120" y="6596390"/>
            <a:ext cx="9818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100" dirty="0">
                <a:latin typeface="Calibri" panose="020F0502020204030204"/>
              </a:rPr>
              <a:t>Back to Index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3" name="Rectangle 7"/>
          <p:cNvSpPr txBox="1">
            <a:spLocks noGrp="1" noChangeArrowheads="1"/>
          </p:cNvSpPr>
          <p:nvPr/>
        </p:nvSpPr>
        <p:spPr bwMode="auto">
          <a:xfrm>
            <a:off x="1665289" y="5854700"/>
            <a:ext cx="23098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fld id="{D79759C1-5EE3-4CCA-A12A-B94BEBDA55F0}" type="datetime1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ct val="10000"/>
                </a:spcBef>
                <a:spcAft>
                  <a:spcPts val="0"/>
                </a:spcAft>
                <a:buClr>
                  <a:srgbClr val="0B1F65"/>
                </a:buClr>
                <a:buSzTx/>
                <a:buFont typeface="Webdings" pitchFamily="18" charset="2"/>
                <a:buNone/>
                <a:tabLst/>
                <a:defRPr/>
              </a:pPr>
              <a:t>12/14/2019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794" name="Rectangle 8"/>
          <p:cNvSpPr txBox="1">
            <a:spLocks noGrp="1" noChangeArrowheads="1"/>
          </p:cNvSpPr>
          <p:nvPr/>
        </p:nvSpPr>
        <p:spPr bwMode="auto">
          <a:xfrm>
            <a:off x="4552951" y="5854700"/>
            <a:ext cx="3136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©2009 Mu Sigma Inc.</a:t>
            </a:r>
          </a:p>
        </p:txBody>
      </p:sp>
      <p:sp>
        <p:nvSpPr>
          <p:cNvPr id="289795" name="Rectangle 8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Zip code allocations were optimized to maximize potential from reached accounts subject to constraints on driving distance</a:t>
            </a:r>
          </a:p>
        </p:txBody>
      </p:sp>
      <p:sp>
        <p:nvSpPr>
          <p:cNvPr id="289797" name="AutoShape 2"/>
          <p:cNvSpPr>
            <a:spLocks noChangeAspect="1" noChangeArrowheads="1"/>
          </p:cNvSpPr>
          <p:nvPr/>
        </p:nvSpPr>
        <p:spPr bwMode="auto">
          <a:xfrm>
            <a:off x="1270001" y="1219201"/>
            <a:ext cx="2571750" cy="2155825"/>
          </a:xfrm>
          <a:prstGeom prst="chevron">
            <a:avLst>
              <a:gd name="adj" fmla="val 15762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798" name="Rectangle 3"/>
          <p:cNvSpPr>
            <a:spLocks noChangeArrowheads="1"/>
          </p:cNvSpPr>
          <p:nvPr/>
        </p:nvSpPr>
        <p:spPr bwMode="auto">
          <a:xfrm>
            <a:off x="1627189" y="1320801"/>
            <a:ext cx="1725613" cy="193992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799" name="AutoShape 4"/>
          <p:cNvSpPr>
            <a:spLocks noChangeAspect="1" noChangeArrowheads="1"/>
          </p:cNvSpPr>
          <p:nvPr/>
        </p:nvSpPr>
        <p:spPr bwMode="auto">
          <a:xfrm>
            <a:off x="5962651" y="1219201"/>
            <a:ext cx="2571750" cy="2155825"/>
          </a:xfrm>
          <a:prstGeom prst="chevron">
            <a:avLst>
              <a:gd name="adj" fmla="val 15762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00" name="AutoShape 6"/>
          <p:cNvSpPr>
            <a:spLocks noChangeAspect="1" noChangeArrowheads="1"/>
          </p:cNvSpPr>
          <p:nvPr/>
        </p:nvSpPr>
        <p:spPr bwMode="auto">
          <a:xfrm>
            <a:off x="3622676" y="1223964"/>
            <a:ext cx="2571750" cy="2155825"/>
          </a:xfrm>
          <a:prstGeom prst="chevron">
            <a:avLst>
              <a:gd name="adj" fmla="val 15762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01" name="Line 7"/>
          <p:cNvSpPr>
            <a:spLocks noChangeAspect="1" noChangeShapeType="1"/>
          </p:cNvSpPr>
          <p:nvPr/>
        </p:nvSpPr>
        <p:spPr bwMode="auto">
          <a:xfrm>
            <a:off x="4198939" y="3348038"/>
            <a:ext cx="752475" cy="0"/>
          </a:xfrm>
          <a:prstGeom prst="line">
            <a:avLst/>
          </a:prstGeom>
          <a:noFill/>
          <a:ln w="12700">
            <a:noFill/>
            <a:round/>
            <a:headEnd/>
            <a:tailEnd type="triangle" w="med" len="med"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02" name="Rectangle 8"/>
          <p:cNvSpPr>
            <a:spLocks noChangeAspect="1" noChangeArrowheads="1"/>
          </p:cNvSpPr>
          <p:nvPr/>
        </p:nvSpPr>
        <p:spPr bwMode="auto">
          <a:xfrm>
            <a:off x="8739188" y="1323976"/>
            <a:ext cx="1695450" cy="19399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03" name="AutoShape 20"/>
          <p:cNvSpPr>
            <a:spLocks noChangeAspect="1" noChangeArrowheads="1"/>
          </p:cNvSpPr>
          <p:nvPr/>
        </p:nvSpPr>
        <p:spPr bwMode="auto">
          <a:xfrm>
            <a:off x="8305801" y="1223964"/>
            <a:ext cx="2571750" cy="2155825"/>
          </a:xfrm>
          <a:prstGeom prst="chevron">
            <a:avLst>
              <a:gd name="adj" fmla="val 15762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9804" name="Picture 6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8151" y="1554163"/>
            <a:ext cx="1568450" cy="161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805" name="Rectangle 66"/>
          <p:cNvSpPr>
            <a:spLocks noChangeAspect="1" noChangeArrowheads="1"/>
          </p:cNvSpPr>
          <p:nvPr/>
        </p:nvSpPr>
        <p:spPr bwMode="auto">
          <a:xfrm>
            <a:off x="4103688" y="1320801"/>
            <a:ext cx="1695450" cy="19399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06" name="Line 67"/>
          <p:cNvSpPr>
            <a:spLocks noChangeShapeType="1"/>
          </p:cNvSpPr>
          <p:nvPr/>
        </p:nvSpPr>
        <p:spPr bwMode="auto">
          <a:xfrm flipV="1">
            <a:off x="4362451" y="1500188"/>
            <a:ext cx="0" cy="1458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07" name="Line 68"/>
          <p:cNvSpPr>
            <a:spLocks noChangeShapeType="1"/>
          </p:cNvSpPr>
          <p:nvPr/>
        </p:nvSpPr>
        <p:spPr bwMode="auto">
          <a:xfrm>
            <a:off x="4362452" y="2959100"/>
            <a:ext cx="14366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08" name="Text Box 69"/>
          <p:cNvSpPr txBox="1">
            <a:spLocks noChangeAspect="1" noChangeArrowheads="1"/>
          </p:cNvSpPr>
          <p:nvPr/>
        </p:nvSpPr>
        <p:spPr bwMode="auto">
          <a:xfrm>
            <a:off x="4284663" y="2982914"/>
            <a:ext cx="1377950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Driving Distance</a:t>
            </a:r>
          </a:p>
        </p:txBody>
      </p:sp>
      <p:sp>
        <p:nvSpPr>
          <p:cNvPr id="289809" name="Text Box 70"/>
          <p:cNvSpPr txBox="1">
            <a:spLocks noChangeAspect="1" noChangeArrowheads="1"/>
          </p:cNvSpPr>
          <p:nvPr/>
        </p:nvSpPr>
        <p:spPr bwMode="auto">
          <a:xfrm rot="-5400000">
            <a:off x="3597276" y="2124076"/>
            <a:ext cx="1354138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Potential</a:t>
            </a:r>
          </a:p>
        </p:txBody>
      </p:sp>
      <p:sp>
        <p:nvSpPr>
          <p:cNvPr id="289810" name="Arc 71"/>
          <p:cNvSpPr>
            <a:spLocks/>
          </p:cNvSpPr>
          <p:nvPr/>
        </p:nvSpPr>
        <p:spPr bwMode="auto">
          <a:xfrm rot="-1312940">
            <a:off x="4387851" y="1677988"/>
            <a:ext cx="1231900" cy="539750"/>
          </a:xfrm>
          <a:custGeom>
            <a:avLst/>
            <a:gdLst>
              <a:gd name="T0" fmla="*/ 2147483647 w 19732"/>
              <a:gd name="T1" fmla="*/ 0 h 21314"/>
              <a:gd name="T2" fmla="*/ 2147483647 w 19732"/>
              <a:gd name="T3" fmla="*/ 2147483647 h 21314"/>
              <a:gd name="T4" fmla="*/ 0 w 19732"/>
              <a:gd name="T5" fmla="*/ 2147483647 h 21314"/>
              <a:gd name="T6" fmla="*/ 0 60000 65536"/>
              <a:gd name="T7" fmla="*/ 0 60000 65536"/>
              <a:gd name="T8" fmla="*/ 0 60000 65536"/>
              <a:gd name="T9" fmla="*/ 0 w 19732"/>
              <a:gd name="T10" fmla="*/ 0 h 21314"/>
              <a:gd name="T11" fmla="*/ 19732 w 19732"/>
              <a:gd name="T12" fmla="*/ 21314 h 2131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732" h="21314" fill="none" extrusionOk="0">
                <a:moveTo>
                  <a:pt x="3503" y="-1"/>
                </a:moveTo>
                <a:cubicBezTo>
                  <a:pt x="10675" y="1178"/>
                  <a:pt x="16774" y="5886"/>
                  <a:pt x="19731" y="12527"/>
                </a:cubicBezTo>
              </a:path>
              <a:path w="19732" h="21314" stroke="0" extrusionOk="0">
                <a:moveTo>
                  <a:pt x="3503" y="-1"/>
                </a:moveTo>
                <a:cubicBezTo>
                  <a:pt x="10675" y="1178"/>
                  <a:pt x="16774" y="5886"/>
                  <a:pt x="19731" y="12527"/>
                </a:cubicBezTo>
                <a:lnTo>
                  <a:pt x="0" y="21314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11" name="Rectangle 72"/>
          <p:cNvSpPr>
            <a:spLocks noChangeArrowheads="1"/>
          </p:cNvSpPr>
          <p:nvPr/>
        </p:nvSpPr>
        <p:spPr bwMode="auto">
          <a:xfrm>
            <a:off x="4894263" y="1625601"/>
            <a:ext cx="312738" cy="1330325"/>
          </a:xfrm>
          <a:prstGeom prst="rect">
            <a:avLst/>
          </a:prstGeom>
          <a:solidFill>
            <a:schemeClr val="folHlink">
              <a:alpha val="29019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12" name="AutoShape 73"/>
          <p:cNvSpPr>
            <a:spLocks noChangeArrowheads="1"/>
          </p:cNvSpPr>
          <p:nvPr/>
        </p:nvSpPr>
        <p:spPr bwMode="auto">
          <a:xfrm rot="-3626715">
            <a:off x="4829177" y="1930401"/>
            <a:ext cx="312737" cy="207963"/>
          </a:xfrm>
          <a:prstGeom prst="rightArrow">
            <a:avLst>
              <a:gd name="adj1" fmla="val 50000"/>
              <a:gd name="adj2" fmla="val 37595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13" name="Oval 74"/>
          <p:cNvSpPr>
            <a:spLocks noChangeArrowheads="1"/>
          </p:cNvSpPr>
          <p:nvPr/>
        </p:nvSpPr>
        <p:spPr bwMode="auto">
          <a:xfrm>
            <a:off x="4819651" y="2214563"/>
            <a:ext cx="74612" cy="10001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14" name="Text Box 75"/>
          <p:cNvSpPr txBox="1">
            <a:spLocks noChangeArrowheads="1"/>
          </p:cNvSpPr>
          <p:nvPr/>
        </p:nvSpPr>
        <p:spPr bwMode="auto">
          <a:xfrm>
            <a:off x="4521201" y="2286000"/>
            <a:ext cx="10652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 case</a:t>
            </a:r>
          </a:p>
        </p:txBody>
      </p:sp>
      <p:sp>
        <p:nvSpPr>
          <p:cNvPr id="289815" name="Text Box 76"/>
          <p:cNvSpPr txBox="1">
            <a:spLocks noChangeArrowheads="1"/>
          </p:cNvSpPr>
          <p:nvPr/>
        </p:nvSpPr>
        <p:spPr bwMode="auto">
          <a:xfrm>
            <a:off x="4979989" y="1524000"/>
            <a:ext cx="10652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Optimized</a:t>
            </a:r>
          </a:p>
        </p:txBody>
      </p:sp>
      <p:sp>
        <p:nvSpPr>
          <p:cNvPr id="224334" name="Rectangle 78"/>
          <p:cNvSpPr>
            <a:spLocks noChangeArrowheads="1"/>
          </p:cNvSpPr>
          <p:nvPr/>
        </p:nvSpPr>
        <p:spPr bwMode="blackWhite">
          <a:xfrm>
            <a:off x="1493838" y="4014788"/>
            <a:ext cx="2039938" cy="1979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17" name="Rectangle 79"/>
          <p:cNvSpPr>
            <a:spLocks noChangeArrowheads="1"/>
          </p:cNvSpPr>
          <p:nvPr/>
        </p:nvSpPr>
        <p:spPr bwMode="blackWhite">
          <a:xfrm>
            <a:off x="1601788" y="4418013"/>
            <a:ext cx="1873250" cy="11350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76213" marR="0" lvl="1" indent="-174625" algn="l" defTabSz="1019175" rtl="0" eaLnBrk="0" fontAlgn="auto" latinLnBrk="0" hangingPunct="0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Determine driving distances between the different zip codes</a:t>
            </a:r>
          </a:p>
          <a:p>
            <a:pPr marL="176213" marR="0" lvl="1" indent="-174625" algn="l" defTabSz="1019175" rtl="0" eaLnBrk="0" fontAlgn="auto" latinLnBrk="0" hangingPunct="0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Driving distance will be measured from a “centroid” - which is the territory address</a:t>
            </a:r>
          </a:p>
        </p:txBody>
      </p:sp>
      <p:sp>
        <p:nvSpPr>
          <p:cNvPr id="224336" name="Rectangle 80"/>
          <p:cNvSpPr>
            <a:spLocks noChangeArrowheads="1"/>
          </p:cNvSpPr>
          <p:nvPr/>
        </p:nvSpPr>
        <p:spPr bwMode="blackWhite">
          <a:xfrm>
            <a:off x="3576638" y="4025900"/>
            <a:ext cx="4706938" cy="1981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19" name="Rectangle 81"/>
          <p:cNvSpPr>
            <a:spLocks noChangeArrowheads="1"/>
          </p:cNvSpPr>
          <p:nvPr/>
        </p:nvSpPr>
        <p:spPr bwMode="blackWhite">
          <a:xfrm>
            <a:off x="3671888" y="4403725"/>
            <a:ext cx="2425700" cy="13668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76213" marR="0" lvl="1" indent="-174625" algn="l" defTabSz="1019175" rtl="0" eaLnBrk="0" fontAlgn="auto" latinLnBrk="0" hangingPunct="0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Optimize the allocation of zip codes to territories to maximize potential reached, subject to constraints on:</a:t>
            </a:r>
          </a:p>
          <a:p>
            <a:pPr marL="633413" marR="0" lvl="2" indent="-174625" algn="l" defTabSz="1019175" rtl="0" eaLnBrk="0" fontAlgn="auto" latinLnBrk="0" hangingPunct="0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Maximum travel distance/rep</a:t>
            </a:r>
          </a:p>
          <a:p>
            <a:pPr marL="633413" marR="0" lvl="2" indent="-174625" algn="l" defTabSz="1019175" rtl="0" eaLnBrk="0" fontAlgn="auto" latinLnBrk="0" hangingPunct="0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Account potential </a:t>
            </a:r>
          </a:p>
          <a:p>
            <a:pPr marL="633413" marR="0" lvl="2" indent="-174625" algn="l" defTabSz="1019175" rtl="0" eaLnBrk="0" fontAlgn="auto" latinLnBrk="0" hangingPunct="0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Available capacity</a:t>
            </a:r>
          </a:p>
        </p:txBody>
      </p:sp>
      <p:sp>
        <p:nvSpPr>
          <p:cNvPr id="289820" name="Rectangle 82"/>
          <p:cNvSpPr>
            <a:spLocks noChangeArrowheads="1"/>
          </p:cNvSpPr>
          <p:nvPr/>
        </p:nvSpPr>
        <p:spPr bwMode="blackWhite">
          <a:xfrm>
            <a:off x="6078538" y="4403726"/>
            <a:ext cx="2101850" cy="822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76213" marR="0" lvl="1" indent="-174625" algn="l" defTabSz="1019175" rtl="0" eaLnBrk="0" fontAlgn="auto" latinLnBrk="0" hangingPunct="0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Understand the implications of different allocations on key dimensions:</a:t>
            </a:r>
          </a:p>
          <a:p>
            <a:pPr marL="633413" marR="0" lvl="2" indent="-174625" algn="l" defTabSz="1019175" rtl="0" eaLnBrk="0" fontAlgn="auto" latinLnBrk="0" hangingPunct="0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Minimize untapped potential</a:t>
            </a:r>
          </a:p>
        </p:txBody>
      </p:sp>
      <p:sp>
        <p:nvSpPr>
          <p:cNvPr id="224339" name="Rectangle 83"/>
          <p:cNvSpPr>
            <a:spLocks noChangeArrowheads="1"/>
          </p:cNvSpPr>
          <p:nvPr/>
        </p:nvSpPr>
        <p:spPr bwMode="blackWhite">
          <a:xfrm>
            <a:off x="8313738" y="4014788"/>
            <a:ext cx="2039938" cy="19796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22" name="Rectangle 84"/>
          <p:cNvSpPr>
            <a:spLocks noChangeArrowheads="1"/>
          </p:cNvSpPr>
          <p:nvPr/>
        </p:nvSpPr>
        <p:spPr bwMode="blackWhite">
          <a:xfrm>
            <a:off x="8421688" y="4392613"/>
            <a:ext cx="1873250" cy="628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76213" marR="0" lvl="1" indent="-174625" algn="l" defTabSz="1019175" rtl="0" eaLnBrk="0" fontAlgn="auto" latinLnBrk="0" hangingPunct="0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Create target list @ territory level that will optimize the travel distances</a:t>
            </a:r>
          </a:p>
        </p:txBody>
      </p:sp>
      <p:sp>
        <p:nvSpPr>
          <p:cNvPr id="289823" name="Text Box 89"/>
          <p:cNvSpPr txBox="1">
            <a:spLocks noChangeArrowheads="1"/>
          </p:cNvSpPr>
          <p:nvPr/>
        </p:nvSpPr>
        <p:spPr bwMode="auto">
          <a:xfrm>
            <a:off x="1779589" y="1282700"/>
            <a:ext cx="17256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Map distances</a:t>
            </a:r>
          </a:p>
        </p:txBody>
      </p:sp>
      <p:sp>
        <p:nvSpPr>
          <p:cNvPr id="289824" name="Text Box 90"/>
          <p:cNvSpPr txBox="1">
            <a:spLocks noChangeArrowheads="1"/>
          </p:cNvSpPr>
          <p:nvPr/>
        </p:nvSpPr>
        <p:spPr bwMode="auto">
          <a:xfrm>
            <a:off x="8651876" y="1273175"/>
            <a:ext cx="20304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Target List per Rep</a:t>
            </a:r>
          </a:p>
        </p:txBody>
      </p:sp>
      <p:sp>
        <p:nvSpPr>
          <p:cNvPr id="289825" name="Text Box 91"/>
          <p:cNvSpPr txBox="1">
            <a:spLocks noChangeArrowheads="1"/>
          </p:cNvSpPr>
          <p:nvPr/>
        </p:nvSpPr>
        <p:spPr bwMode="auto">
          <a:xfrm>
            <a:off x="4065589" y="1270000"/>
            <a:ext cx="17256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Optimization</a:t>
            </a:r>
          </a:p>
        </p:txBody>
      </p:sp>
      <p:sp>
        <p:nvSpPr>
          <p:cNvPr id="224333" name="Rectangle 77"/>
          <p:cNvSpPr>
            <a:spLocks noChangeArrowheads="1"/>
          </p:cNvSpPr>
          <p:nvPr/>
        </p:nvSpPr>
        <p:spPr bwMode="blackWhite">
          <a:xfrm>
            <a:off x="1320802" y="3594100"/>
            <a:ext cx="9228137" cy="673100"/>
          </a:xfrm>
          <a:prstGeom prst="rect">
            <a:avLst/>
          </a:prstGeom>
          <a:solidFill>
            <a:srgbClr val="00808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Approach &amp; Deliverables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27" name="Rectangle 66"/>
          <p:cNvSpPr>
            <a:spLocks noChangeAspect="1" noChangeArrowheads="1"/>
          </p:cNvSpPr>
          <p:nvPr/>
        </p:nvSpPr>
        <p:spPr bwMode="auto">
          <a:xfrm>
            <a:off x="8710613" y="1303339"/>
            <a:ext cx="1695450" cy="19399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28" name="Text Box 91"/>
          <p:cNvSpPr txBox="1">
            <a:spLocks noChangeArrowheads="1"/>
          </p:cNvSpPr>
          <p:nvPr/>
        </p:nvSpPr>
        <p:spPr bwMode="auto">
          <a:xfrm>
            <a:off x="8674102" y="1281113"/>
            <a:ext cx="190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Target list per Rep</a:t>
            </a:r>
          </a:p>
        </p:txBody>
      </p:sp>
      <p:sp>
        <p:nvSpPr>
          <p:cNvPr id="289829" name="Rectangle 66"/>
          <p:cNvSpPr>
            <a:spLocks noChangeAspect="1" noChangeArrowheads="1"/>
          </p:cNvSpPr>
          <p:nvPr/>
        </p:nvSpPr>
        <p:spPr bwMode="auto">
          <a:xfrm>
            <a:off x="6411913" y="1328739"/>
            <a:ext cx="1695450" cy="19399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30" name="Rectangle 21"/>
          <p:cNvSpPr>
            <a:spLocks noChangeAspect="1" noChangeArrowheads="1"/>
          </p:cNvSpPr>
          <p:nvPr/>
        </p:nvSpPr>
        <p:spPr bwMode="auto">
          <a:xfrm>
            <a:off x="6451601" y="1270001"/>
            <a:ext cx="1693862" cy="102552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31" name="Rectangle 23"/>
          <p:cNvSpPr>
            <a:spLocks noChangeAspect="1" noChangeArrowheads="1"/>
          </p:cNvSpPr>
          <p:nvPr/>
        </p:nvSpPr>
        <p:spPr bwMode="auto">
          <a:xfrm>
            <a:off x="6475414" y="2368551"/>
            <a:ext cx="1692275" cy="89217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32" name="Oval 24"/>
          <p:cNvSpPr>
            <a:spLocks noChangeAspect="1" noChangeArrowheads="1"/>
          </p:cNvSpPr>
          <p:nvPr/>
        </p:nvSpPr>
        <p:spPr bwMode="auto">
          <a:xfrm rot="4259287">
            <a:off x="6665120" y="2596357"/>
            <a:ext cx="322262" cy="18732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33" name="Oval 25"/>
          <p:cNvSpPr>
            <a:spLocks noChangeAspect="1" noChangeArrowheads="1"/>
          </p:cNvSpPr>
          <p:nvPr/>
        </p:nvSpPr>
        <p:spPr bwMode="auto">
          <a:xfrm rot="4259287">
            <a:off x="6851651" y="2660651"/>
            <a:ext cx="323850" cy="18732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34" name="Oval 26"/>
          <p:cNvSpPr>
            <a:spLocks noChangeAspect="1" noChangeArrowheads="1"/>
          </p:cNvSpPr>
          <p:nvPr/>
        </p:nvSpPr>
        <p:spPr bwMode="auto">
          <a:xfrm rot="4259287">
            <a:off x="7038976" y="2660651"/>
            <a:ext cx="323850" cy="18732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35" name="Oval 27"/>
          <p:cNvSpPr>
            <a:spLocks noChangeAspect="1" noChangeArrowheads="1"/>
          </p:cNvSpPr>
          <p:nvPr/>
        </p:nvSpPr>
        <p:spPr bwMode="auto">
          <a:xfrm rot="4259287">
            <a:off x="7000876" y="2919413"/>
            <a:ext cx="323850" cy="18732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36" name="Oval 28"/>
          <p:cNvSpPr>
            <a:spLocks noChangeAspect="1" noChangeArrowheads="1"/>
          </p:cNvSpPr>
          <p:nvPr/>
        </p:nvSpPr>
        <p:spPr bwMode="auto">
          <a:xfrm rot="4259287">
            <a:off x="6755607" y="2924969"/>
            <a:ext cx="407988" cy="1968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37" name="Oval 29"/>
          <p:cNvSpPr>
            <a:spLocks noChangeAspect="1" noChangeArrowheads="1"/>
          </p:cNvSpPr>
          <p:nvPr/>
        </p:nvSpPr>
        <p:spPr bwMode="auto">
          <a:xfrm rot="4259287">
            <a:off x="7216776" y="2620963"/>
            <a:ext cx="323850" cy="18732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38" name="Oval 30"/>
          <p:cNvSpPr>
            <a:spLocks noChangeAspect="1" noChangeArrowheads="1"/>
          </p:cNvSpPr>
          <p:nvPr/>
        </p:nvSpPr>
        <p:spPr bwMode="auto">
          <a:xfrm rot="4259287">
            <a:off x="7200107" y="2902744"/>
            <a:ext cx="323850" cy="188912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39" name="Oval 31"/>
          <p:cNvSpPr>
            <a:spLocks noChangeAspect="1" noChangeArrowheads="1"/>
          </p:cNvSpPr>
          <p:nvPr/>
        </p:nvSpPr>
        <p:spPr bwMode="auto">
          <a:xfrm rot="7306682">
            <a:off x="7388226" y="2741613"/>
            <a:ext cx="323850" cy="18732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40" name="Oval 32"/>
          <p:cNvSpPr>
            <a:spLocks noChangeAspect="1" noChangeArrowheads="1"/>
          </p:cNvSpPr>
          <p:nvPr/>
        </p:nvSpPr>
        <p:spPr bwMode="auto">
          <a:xfrm rot="4259287">
            <a:off x="6601620" y="2855120"/>
            <a:ext cx="322263" cy="18732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41" name="Oval 33"/>
          <p:cNvSpPr>
            <a:spLocks noChangeAspect="1" noChangeArrowheads="1"/>
          </p:cNvSpPr>
          <p:nvPr/>
        </p:nvSpPr>
        <p:spPr bwMode="auto">
          <a:xfrm rot="7306682">
            <a:off x="7396958" y="2996407"/>
            <a:ext cx="322262" cy="18732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42" name="Oval 35"/>
          <p:cNvSpPr>
            <a:spLocks noChangeAspect="1" noChangeArrowheads="1"/>
          </p:cNvSpPr>
          <p:nvPr/>
        </p:nvSpPr>
        <p:spPr bwMode="auto">
          <a:xfrm rot="7306682">
            <a:off x="7588251" y="2754313"/>
            <a:ext cx="323850" cy="18732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43" name="Oval 36"/>
          <p:cNvSpPr>
            <a:spLocks noChangeAspect="1" noChangeArrowheads="1"/>
          </p:cNvSpPr>
          <p:nvPr/>
        </p:nvSpPr>
        <p:spPr bwMode="auto">
          <a:xfrm rot="7306682">
            <a:off x="7596189" y="3008313"/>
            <a:ext cx="323850" cy="18732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44" name="Oval 37"/>
          <p:cNvSpPr>
            <a:spLocks noChangeAspect="1" noChangeArrowheads="1"/>
          </p:cNvSpPr>
          <p:nvPr/>
        </p:nvSpPr>
        <p:spPr bwMode="auto">
          <a:xfrm rot="-10653716">
            <a:off x="7440614" y="2551113"/>
            <a:ext cx="415925" cy="150812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45" name="Text Box 92"/>
          <p:cNvSpPr txBox="1">
            <a:spLocks noChangeArrowheads="1"/>
          </p:cNvSpPr>
          <p:nvPr/>
        </p:nvSpPr>
        <p:spPr bwMode="auto">
          <a:xfrm>
            <a:off x="6415088" y="1287463"/>
            <a:ext cx="19764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Scenario Modeling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46" name="Rectangle 23"/>
          <p:cNvSpPr>
            <a:spLocks noChangeAspect="1" noChangeArrowheads="1"/>
          </p:cNvSpPr>
          <p:nvPr/>
        </p:nvSpPr>
        <p:spPr bwMode="auto">
          <a:xfrm>
            <a:off x="6462714" y="1517651"/>
            <a:ext cx="1692275" cy="892175"/>
          </a:xfrm>
          <a:prstGeom prst="rect">
            <a:avLst/>
          </a:prstGeom>
          <a:solidFill>
            <a:schemeClr val="hlink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47" name="Oval 24"/>
          <p:cNvSpPr>
            <a:spLocks noChangeAspect="1" noChangeArrowheads="1"/>
          </p:cNvSpPr>
          <p:nvPr/>
        </p:nvSpPr>
        <p:spPr bwMode="auto">
          <a:xfrm rot="4259287">
            <a:off x="6652420" y="1745457"/>
            <a:ext cx="322262" cy="18732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48" name="Oval 25"/>
          <p:cNvSpPr>
            <a:spLocks noChangeAspect="1" noChangeArrowheads="1"/>
          </p:cNvSpPr>
          <p:nvPr/>
        </p:nvSpPr>
        <p:spPr bwMode="auto">
          <a:xfrm rot="4259287">
            <a:off x="6838951" y="1809751"/>
            <a:ext cx="323850" cy="18732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49" name="Oval 26"/>
          <p:cNvSpPr>
            <a:spLocks noChangeAspect="1" noChangeArrowheads="1"/>
          </p:cNvSpPr>
          <p:nvPr/>
        </p:nvSpPr>
        <p:spPr bwMode="auto">
          <a:xfrm rot="4259287">
            <a:off x="7026276" y="1809751"/>
            <a:ext cx="323850" cy="18732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50" name="Oval 27"/>
          <p:cNvSpPr>
            <a:spLocks noChangeAspect="1" noChangeArrowheads="1"/>
          </p:cNvSpPr>
          <p:nvPr/>
        </p:nvSpPr>
        <p:spPr bwMode="auto">
          <a:xfrm rot="4259287">
            <a:off x="7000876" y="2119313"/>
            <a:ext cx="323850" cy="18732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51" name="Oval 28"/>
          <p:cNvSpPr>
            <a:spLocks noChangeAspect="1" noChangeArrowheads="1"/>
          </p:cNvSpPr>
          <p:nvPr/>
        </p:nvSpPr>
        <p:spPr bwMode="auto">
          <a:xfrm rot="4259287">
            <a:off x="6755607" y="2124869"/>
            <a:ext cx="407988" cy="1968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52" name="Oval 29"/>
          <p:cNvSpPr>
            <a:spLocks noChangeAspect="1" noChangeArrowheads="1"/>
          </p:cNvSpPr>
          <p:nvPr/>
        </p:nvSpPr>
        <p:spPr bwMode="auto">
          <a:xfrm rot="4259287">
            <a:off x="7204076" y="1770063"/>
            <a:ext cx="323850" cy="18732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53" name="Oval 30"/>
          <p:cNvSpPr>
            <a:spLocks noChangeAspect="1" noChangeArrowheads="1"/>
          </p:cNvSpPr>
          <p:nvPr/>
        </p:nvSpPr>
        <p:spPr bwMode="auto">
          <a:xfrm rot="4259287">
            <a:off x="7200107" y="2102644"/>
            <a:ext cx="323850" cy="188912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54" name="Oval 31"/>
          <p:cNvSpPr>
            <a:spLocks noChangeAspect="1" noChangeArrowheads="1"/>
          </p:cNvSpPr>
          <p:nvPr/>
        </p:nvSpPr>
        <p:spPr bwMode="auto">
          <a:xfrm rot="7306682">
            <a:off x="7375526" y="1890713"/>
            <a:ext cx="323850" cy="18732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55" name="Oval 32"/>
          <p:cNvSpPr>
            <a:spLocks noChangeAspect="1" noChangeArrowheads="1"/>
          </p:cNvSpPr>
          <p:nvPr/>
        </p:nvSpPr>
        <p:spPr bwMode="auto">
          <a:xfrm rot="4259287">
            <a:off x="6601620" y="2055020"/>
            <a:ext cx="322263" cy="18732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56" name="Oval 33"/>
          <p:cNvSpPr>
            <a:spLocks noChangeAspect="1" noChangeArrowheads="1"/>
          </p:cNvSpPr>
          <p:nvPr/>
        </p:nvSpPr>
        <p:spPr bwMode="auto">
          <a:xfrm rot="7306682">
            <a:off x="7396958" y="2196307"/>
            <a:ext cx="322262" cy="18732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57" name="Text Box 34"/>
          <p:cNvSpPr txBox="1">
            <a:spLocks noChangeAspect="1" noChangeArrowheads="1"/>
          </p:cNvSpPr>
          <p:nvPr/>
        </p:nvSpPr>
        <p:spPr bwMode="auto">
          <a:xfrm>
            <a:off x="6408738" y="1482726"/>
            <a:ext cx="1625600" cy="2143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Sales Territory Deployment</a:t>
            </a:r>
          </a:p>
        </p:txBody>
      </p:sp>
      <p:sp>
        <p:nvSpPr>
          <p:cNvPr id="289858" name="Oval 35"/>
          <p:cNvSpPr>
            <a:spLocks noChangeAspect="1" noChangeArrowheads="1"/>
          </p:cNvSpPr>
          <p:nvPr/>
        </p:nvSpPr>
        <p:spPr bwMode="auto">
          <a:xfrm rot="7306682">
            <a:off x="7575551" y="1903413"/>
            <a:ext cx="323850" cy="18732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59" name="Oval 36"/>
          <p:cNvSpPr>
            <a:spLocks noChangeAspect="1" noChangeArrowheads="1"/>
          </p:cNvSpPr>
          <p:nvPr/>
        </p:nvSpPr>
        <p:spPr bwMode="auto">
          <a:xfrm rot="7306682">
            <a:off x="7596189" y="2208213"/>
            <a:ext cx="323850" cy="187325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vert="eaVert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60" name="Oval 37"/>
          <p:cNvSpPr>
            <a:spLocks noChangeAspect="1" noChangeArrowheads="1"/>
          </p:cNvSpPr>
          <p:nvPr/>
        </p:nvSpPr>
        <p:spPr bwMode="auto">
          <a:xfrm rot="-10653716">
            <a:off x="7427914" y="1700213"/>
            <a:ext cx="415925" cy="150812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9861" name="Rectangle 81"/>
          <p:cNvSpPr>
            <a:spLocks noChangeArrowheads="1"/>
          </p:cNvSpPr>
          <p:nvPr/>
        </p:nvSpPr>
        <p:spPr bwMode="blackWhite">
          <a:xfrm>
            <a:off x="8905876" y="1720851"/>
            <a:ext cx="2425700" cy="771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176213" marR="0" lvl="1" indent="-174625" algn="l" defTabSz="1019175" rtl="0" eaLnBrk="0" fontAlgn="auto" latinLnBrk="0" hangingPunct="0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 A – Account A</a:t>
            </a:r>
          </a:p>
          <a:p>
            <a:pPr marL="176213" marR="0" lvl="1" indent="-174625" algn="l" defTabSz="1019175" rtl="0" eaLnBrk="0" fontAlgn="auto" latinLnBrk="0" hangingPunct="0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 B – Account  B</a:t>
            </a:r>
          </a:p>
          <a:p>
            <a:pPr marL="176213" marR="0" lvl="1" indent="-174625" algn="l" defTabSz="1019175" rtl="0" eaLnBrk="0" fontAlgn="auto" latinLnBrk="0" hangingPunct="0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 C – Account C</a:t>
            </a:r>
          </a:p>
          <a:p>
            <a:pPr marL="176213" marR="0" lvl="1" indent="-174625" algn="l" defTabSz="1019175" rtl="0" eaLnBrk="0" fontAlgn="auto" latinLnBrk="0" hangingPunct="0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Char char="4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…etc</a:t>
            </a:r>
          </a:p>
          <a:p>
            <a:pPr marL="176213" marR="0" lvl="1" indent="-174625" algn="l" defTabSz="1019175" rtl="0" eaLnBrk="0" fontAlgn="auto" latinLnBrk="0" hangingPunct="0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Char char="4"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4341" name="Rectangle 85"/>
          <p:cNvSpPr>
            <a:spLocks noChangeArrowheads="1"/>
          </p:cNvSpPr>
          <p:nvPr/>
        </p:nvSpPr>
        <p:spPr bwMode="blackWhite">
          <a:xfrm>
            <a:off x="1335088" y="6091238"/>
            <a:ext cx="9228138" cy="550862"/>
          </a:xfrm>
          <a:prstGeom prst="rect">
            <a:avLst/>
          </a:prstGeom>
          <a:solidFill>
            <a:srgbClr val="00808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3" name="Text Box 13">
            <a:extLst>
              <a:ext uri="{FF2B5EF4-FFF2-40B4-BE49-F238E27FC236}">
                <a16:creationId xmlns:a16="http://schemas.microsoft.com/office/drawing/2014/main" id="{48ADEEF6-490B-4911-B764-D11650A74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15"/>
            <a:ext cx="1818126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Territory Alignment (7/8)</a:t>
            </a:r>
          </a:p>
        </p:txBody>
      </p:sp>
      <p:sp>
        <p:nvSpPr>
          <p:cNvPr id="74" name="Text Box 13">
            <a:hlinkClick r:id="rId3" action="ppaction://hlinksldjump"/>
            <a:extLst>
              <a:ext uri="{FF2B5EF4-FFF2-40B4-BE49-F238E27FC236}">
                <a16:creationId xmlns:a16="http://schemas.microsoft.com/office/drawing/2014/main" id="{6A07A3FF-A3B3-4D18-A29F-80EB7872E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0120" y="6596390"/>
            <a:ext cx="981880" cy="2616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marL="234950" indent="-234950" eaLnBrk="0" hangingPunct="0">
              <a:spcBef>
                <a:spcPct val="10000"/>
              </a:spcBef>
              <a:buClr>
                <a:srgbClr val="0B1F65"/>
              </a:buClr>
              <a:buFont typeface="Webdings" pitchFamily="18" charset="2"/>
              <a:buNone/>
              <a:defRPr sz="1200" b="1" i="1">
                <a:solidFill>
                  <a:srgbClr val="777777"/>
                </a:solidFill>
                <a:cs typeface="Arial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234950" marR="0" lvl="0" indent="-234950" algn="l" defTabSz="914400" rtl="0" eaLnBrk="0" fontAlgn="auto" latinLnBrk="0" hangingPunct="0">
              <a:lnSpc>
                <a:spcPct val="100000"/>
              </a:lnSpc>
              <a:spcBef>
                <a:spcPct val="10000"/>
              </a:spcBef>
              <a:spcAft>
                <a:spcPts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100" dirty="0">
                <a:latin typeface="Calibri" panose="020F0502020204030204"/>
              </a:rPr>
              <a:t>Back to Index</a:t>
            </a:r>
            <a:endParaRPr kumimoji="0" lang="en-US" sz="1100" b="1" i="1" u="none" strike="noStrike" kern="1200" cap="none" spc="0" normalizeH="0" baseline="0" noProof="0" dirty="0">
              <a:ln>
                <a:noFill/>
              </a:ln>
              <a:solidFill>
                <a:srgbClr val="777777"/>
              </a:solidFill>
              <a:effectLst/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hCSnF_6Q0Sj1o4cVmY8P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PdZ7rBcQI6VPH8MSv0W3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E8nOzf7RcirvA7fgRXkx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z6IVIVDQKmawE8qeMNL5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_VlEKfFRb6tJGfqMDZXF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fcgFhrXT8yKCKAKw1Sri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FSCh168QVSku.FrJEcDj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hCSnF_6Q0Sj1o4cVmY8P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RnvplgThEy9lVeCMfg7.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irO5zONYkyMnBSsusS6Z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X0GW5ETN0OySeBWSxD3v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_VlEKfFRb6tJGfqMDZXF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fcgFhrXT8yKCKAKw1Sri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FSCh168QVSku.FrJEcDj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BpDpcIaRAqZausL4aM1L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6mlhcqERxmdbGmYSrkDW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iTw4tDvSfSiutXK9sGt2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BWFiF46SyK4noxpfnBg7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a50D3FqSDe4o1bZjCmwYQ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Custom 17">
      <a:dk1>
        <a:srgbClr val="000000"/>
      </a:dk1>
      <a:lt1>
        <a:sysClr val="window" lastClr="FFFFFF"/>
      </a:lt1>
      <a:dk2>
        <a:srgbClr val="FF0000"/>
      </a:dk2>
      <a:lt2>
        <a:srgbClr val="00FF00"/>
      </a:lt2>
      <a:accent1>
        <a:srgbClr val="800000"/>
      </a:accent1>
      <a:accent2>
        <a:srgbClr val="006666"/>
      </a:accent2>
      <a:accent3>
        <a:srgbClr val="E2E1C0"/>
      </a:accent3>
      <a:accent4>
        <a:srgbClr val="0000FF"/>
      </a:accent4>
      <a:accent5>
        <a:srgbClr val="B69404"/>
      </a:accent5>
      <a:accent6>
        <a:srgbClr val="FFFF00"/>
      </a:accent6>
      <a:hlink>
        <a:srgbClr val="0000FF"/>
      </a:hlink>
      <a:folHlink>
        <a:srgbClr val="800080"/>
      </a:folHlink>
    </a:clrScheme>
    <a:fontScheme name="Global Sourcing KickoffSection 4-Project Approach v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none" lIns="45720" tIns="45720" rIns="45720" bIns="45720" numCol="1" rtlCol="0" anchor="ctr" anchorCtr="0" compatLnSpc="1">
        <a:prstTxWarp prst="textNoShape">
          <a:avLst/>
        </a:prstTxWarp>
      </a:bodyPr>
      <a:lstStyle>
        <a:defPPr marL="234950" marR="0" indent="-234950" algn="l" defTabSz="914400" rtl="0" eaLnBrk="1" fontAlgn="base" latinLnBrk="0" hangingPunct="1">
          <a:lnSpc>
            <a:spcPct val="100000"/>
          </a:lnSpc>
          <a:spcBef>
            <a:spcPct val="100000"/>
          </a:spcBef>
          <a:spcAft>
            <a:spcPct val="0"/>
          </a:spcAft>
          <a:buClrTx/>
          <a:buSzTx/>
          <a:buFont typeface="Webdings" pitchFamily="18" charset="2"/>
          <a:buChar char="4"/>
          <a:tabLst/>
          <a:defRPr sz="1600" b="0" dirty="0" err="1" smtClean="0">
            <a:solidFill>
              <a:schemeClr val="tx1"/>
            </a:solidFill>
            <a:latin typeface="+mn-lt"/>
            <a:ea typeface="+mn-ea"/>
            <a:cs typeface="+mn-cs"/>
          </a:defRPr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pattFill prst="pct50">
          <a:fgClr>
            <a:schemeClr val="hlink"/>
          </a:fgClr>
          <a:bgClr>
            <a:srgbClr val="FFFFFF"/>
          </a:bgClr>
        </a:pattFill>
        <a:ln w="9525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45720" tIns="45720" rIns="45720" bIns="45720" numCol="1" anchor="ctr" anchorCtr="0" compatLnSpc="1">
        <a:prstTxWarp prst="textNoShape">
          <a:avLst/>
        </a:prstTxWarp>
      </a:bodyPr>
      <a:lstStyle>
        <a:defPPr marL="234950" marR="0" indent="-234950" algn="ctr" defTabSz="914400" rtl="0" eaLnBrk="0" fontAlgn="base" latinLnBrk="0" hangingPunct="0">
          <a:lnSpc>
            <a:spcPct val="100000"/>
          </a:lnSpc>
          <a:spcBef>
            <a:spcPct val="10000"/>
          </a:spcBef>
          <a:spcAft>
            <a:spcPct val="0"/>
          </a:spcAft>
          <a:buClr>
            <a:srgbClr val="0B1F65"/>
          </a:buClr>
          <a:buSzTx/>
          <a:buFont typeface="Webdings" pitchFamily="18" charset="2"/>
          <a:buNone/>
          <a:tabLst/>
          <a:defRPr kumimoji="0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Times New Roman" pitchFamily="18" charset="0"/>
          </a:defRPr>
        </a:defPPr>
      </a:lstStyle>
    </a:lnDef>
  </a:objectDefaults>
  <a:extraClrSchemeLst>
    <a:extraClrScheme>
      <a:clrScheme name="Global Sourcing KickoffSection 4-Project Approach v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Sourcing KickoffSection 4-Project Approach v5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8">
        <a:dk1>
          <a:srgbClr val="000000"/>
        </a:dk1>
        <a:lt1>
          <a:srgbClr val="FFFFFF"/>
        </a:lt1>
        <a:dk2>
          <a:srgbClr val="B69404"/>
        </a:dk2>
        <a:lt2>
          <a:srgbClr val="C0C0C0"/>
        </a:lt2>
        <a:accent1>
          <a:srgbClr val="0000FF"/>
        </a:accent1>
        <a:accent2>
          <a:srgbClr val="E2E1C0"/>
        </a:accent2>
        <a:accent3>
          <a:srgbClr val="FFFFFF"/>
        </a:accent3>
        <a:accent4>
          <a:srgbClr val="000000"/>
        </a:accent4>
        <a:accent5>
          <a:srgbClr val="AAAAFF"/>
        </a:accent5>
        <a:accent6>
          <a:srgbClr val="CDCCAE"/>
        </a:accent6>
        <a:hlink>
          <a:srgbClr val="3D97AF"/>
        </a:hlink>
        <a:folHlink>
          <a:srgbClr val="B72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Divider Lt Wde">
  <a:themeElements>
    <a:clrScheme name="Medtronic Dark">
      <a:dk1>
        <a:srgbClr val="001E46"/>
      </a:dk1>
      <a:lt1>
        <a:srgbClr val="FFFFFF"/>
      </a:lt1>
      <a:dk2>
        <a:srgbClr val="004B87"/>
      </a:dk2>
      <a:lt2>
        <a:srgbClr val="71C5E8"/>
      </a:lt2>
      <a:accent1>
        <a:srgbClr val="0085CA"/>
      </a:accent1>
      <a:accent2>
        <a:srgbClr val="00A9E0"/>
      </a:accent2>
      <a:accent3>
        <a:srgbClr val="B9D9EB"/>
      </a:accent3>
      <a:accent4>
        <a:srgbClr val="5B7F95"/>
      </a:accent4>
      <a:accent5>
        <a:srgbClr val="888B8D"/>
      </a:accent5>
      <a:accent6>
        <a:srgbClr val="B1B3B3"/>
      </a:accent6>
      <a:hlink>
        <a:srgbClr val="77BC1F"/>
      </a:hlink>
      <a:folHlink>
        <a:srgbClr val="00C4B3"/>
      </a:folHlink>
    </a:clrScheme>
    <a:fontScheme name="Medtronic Font Theme">
      <a:majorFont>
        <a:latin typeface="Effra"/>
        <a:ea typeface=""/>
        <a:cs typeface=""/>
      </a:majorFont>
      <a:minorFont>
        <a:latin typeface="Effra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t" anchorCtr="0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prstDash val="soli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115888" indent="-115888">
          <a:lnSpc>
            <a:spcPts val="1900"/>
          </a:lnSpc>
          <a:buFont typeface="Wingdings" charset="2"/>
          <a:buChar char="§"/>
          <a:defRPr sz="1600" dirty="0" smtClean="0">
            <a:latin typeface="Effra"/>
            <a:cs typeface="Effr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Global Sourcing KickoffSection 4-Project Approach v5">
  <a:themeElements>
    <a:clrScheme name="Global Sourcing KickoffSection 4-Project Approach v5 8">
      <a:dk1>
        <a:srgbClr val="000000"/>
      </a:dk1>
      <a:lt1>
        <a:srgbClr val="FFFFFF"/>
      </a:lt1>
      <a:dk2>
        <a:srgbClr val="B69404"/>
      </a:dk2>
      <a:lt2>
        <a:srgbClr val="C0C0C0"/>
      </a:lt2>
      <a:accent1>
        <a:srgbClr val="0000FF"/>
      </a:accent1>
      <a:accent2>
        <a:srgbClr val="E2E1C0"/>
      </a:accent2>
      <a:accent3>
        <a:srgbClr val="FFFFFF"/>
      </a:accent3>
      <a:accent4>
        <a:srgbClr val="000000"/>
      </a:accent4>
      <a:accent5>
        <a:srgbClr val="AAAAFF"/>
      </a:accent5>
      <a:accent6>
        <a:srgbClr val="CDCCAE"/>
      </a:accent6>
      <a:hlink>
        <a:srgbClr val="3D97AF"/>
      </a:hlink>
      <a:folHlink>
        <a:srgbClr val="B72C00"/>
      </a:folHlink>
    </a:clrScheme>
    <a:fontScheme name="Global Sourcing KickoffSection 4-Project Approach v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>
          <a:outerShdw dist="35921" dir="2700000" algn="ctr" rotWithShape="0">
            <a:srgbClr val="000000"/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234950" marR="0" indent="-234950" algn="ctr" defTabSz="914400" rtl="0" eaLnBrk="0" fontAlgn="base" latinLnBrk="0" hangingPunct="0">
          <a:lnSpc>
            <a:spcPct val="100000"/>
          </a:lnSpc>
          <a:spcBef>
            <a:spcPct val="10000"/>
          </a:spcBef>
          <a:spcAft>
            <a:spcPct val="0"/>
          </a:spcAft>
          <a:buClr>
            <a:srgbClr val="0B1F65"/>
          </a:buClr>
          <a:buSzTx/>
          <a:buFont typeface="Webdings" pitchFamily="18" charset="2"/>
          <a:buNone/>
          <a:tabLst/>
          <a:defRPr kumimoji="0" lang="en-US" sz="11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>
          <a:outerShdw dist="35921" dir="2700000" algn="ctr" rotWithShape="0">
            <a:srgbClr val="000000"/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234950" marR="0" indent="-234950" algn="ctr" defTabSz="914400" rtl="0" eaLnBrk="0" fontAlgn="base" latinLnBrk="0" hangingPunct="0">
          <a:lnSpc>
            <a:spcPct val="100000"/>
          </a:lnSpc>
          <a:spcBef>
            <a:spcPct val="10000"/>
          </a:spcBef>
          <a:spcAft>
            <a:spcPct val="0"/>
          </a:spcAft>
          <a:buClr>
            <a:srgbClr val="0B1F65"/>
          </a:buClr>
          <a:buSzTx/>
          <a:buFont typeface="Webdings" pitchFamily="18" charset="2"/>
          <a:buNone/>
          <a:tabLst/>
          <a:defRPr kumimoji="0" lang="en-US" sz="11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Times New Roman" pitchFamily="18" charset="0"/>
          </a:defRPr>
        </a:defPPr>
      </a:lstStyle>
    </a:lnDef>
  </a:objectDefaults>
  <a:extraClrSchemeLst>
    <a:extraClrScheme>
      <a:clrScheme name="Global Sourcing KickoffSection 4-Project Approach v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Sourcing KickoffSection 4-Project Approach v5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8">
        <a:dk1>
          <a:srgbClr val="000000"/>
        </a:dk1>
        <a:lt1>
          <a:srgbClr val="FFFFFF"/>
        </a:lt1>
        <a:dk2>
          <a:srgbClr val="B69404"/>
        </a:dk2>
        <a:lt2>
          <a:srgbClr val="C0C0C0"/>
        </a:lt2>
        <a:accent1>
          <a:srgbClr val="0000FF"/>
        </a:accent1>
        <a:accent2>
          <a:srgbClr val="E2E1C0"/>
        </a:accent2>
        <a:accent3>
          <a:srgbClr val="FFFFFF"/>
        </a:accent3>
        <a:accent4>
          <a:srgbClr val="000000"/>
        </a:accent4>
        <a:accent5>
          <a:srgbClr val="AAAAFF"/>
        </a:accent5>
        <a:accent6>
          <a:srgbClr val="CDCCAE"/>
        </a:accent6>
        <a:hlink>
          <a:srgbClr val="3D97AF"/>
        </a:hlink>
        <a:folHlink>
          <a:srgbClr val="B72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7">
    <a:dk1>
      <a:srgbClr val="000000"/>
    </a:dk1>
    <a:lt1>
      <a:sysClr val="window" lastClr="FFFFFF"/>
    </a:lt1>
    <a:dk2>
      <a:srgbClr val="FF0000"/>
    </a:dk2>
    <a:lt2>
      <a:srgbClr val="00FF00"/>
    </a:lt2>
    <a:accent1>
      <a:srgbClr val="800000"/>
    </a:accent1>
    <a:accent2>
      <a:srgbClr val="006666"/>
    </a:accent2>
    <a:accent3>
      <a:srgbClr val="E2E1C0"/>
    </a:accent3>
    <a:accent4>
      <a:srgbClr val="0000FF"/>
    </a:accent4>
    <a:accent5>
      <a:srgbClr val="B69404"/>
    </a:accent5>
    <a:accent6>
      <a:srgbClr val="FFFF00"/>
    </a:accent6>
    <a:hlink>
      <a:srgbClr val="0000FF"/>
    </a:hlink>
    <a:folHlink>
      <a:srgbClr val="800080"/>
    </a:folHlink>
  </a:clrScheme>
  <a:fontScheme name="Global Sourcing KickoffSection 4-Project Approach v5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Solstice">
    <a:fillStyleLst>
      <a:solidFill>
        <a:schemeClr val="phClr"/>
      </a:solidFill>
      <a:gradFill rotWithShape="1">
        <a:gsLst>
          <a:gs pos="0">
            <a:schemeClr val="phClr">
              <a:tint val="35000"/>
              <a:satMod val="253000"/>
            </a:schemeClr>
          </a:gs>
          <a:gs pos="50000">
            <a:schemeClr val="phClr">
              <a:tint val="42000"/>
              <a:satMod val="255000"/>
            </a:schemeClr>
          </a:gs>
          <a:gs pos="97000">
            <a:schemeClr val="phClr">
              <a:tint val="53000"/>
              <a:satMod val="260000"/>
            </a:schemeClr>
          </a:gs>
          <a:gs pos="100000">
            <a:schemeClr val="phClr">
              <a:tint val="56000"/>
              <a:satMod val="275000"/>
            </a:schemeClr>
          </a:gs>
        </a:gsLst>
        <a:path path="circle">
          <a:fillToRect l="50000" t="50000" r="50000" b="50000"/>
        </a:path>
      </a:gradFill>
      <a:gradFill rotWithShape="1">
        <a:gsLst>
          <a:gs pos="0">
            <a:schemeClr val="phClr">
              <a:tint val="92000"/>
              <a:satMod val="170000"/>
            </a:schemeClr>
          </a:gs>
          <a:gs pos="15000">
            <a:schemeClr val="phClr">
              <a:tint val="92000"/>
              <a:shade val="99000"/>
              <a:satMod val="170000"/>
            </a:schemeClr>
          </a:gs>
          <a:gs pos="62000">
            <a:schemeClr val="phClr">
              <a:tint val="96000"/>
              <a:shade val="80000"/>
              <a:satMod val="170000"/>
            </a:schemeClr>
          </a:gs>
          <a:gs pos="97000">
            <a:schemeClr val="phClr">
              <a:tint val="98000"/>
              <a:shade val="63000"/>
              <a:satMod val="170000"/>
            </a:schemeClr>
          </a:gs>
          <a:gs pos="100000">
            <a:schemeClr val="phClr">
              <a:shade val="62000"/>
              <a:satMod val="170000"/>
            </a:schemeClr>
          </a:gs>
        </a:gsLst>
        <a:path path="circle">
          <a:fillToRect l="50000" t="50000" r="50000" b="50000"/>
        </a:path>
      </a:gradFill>
    </a:fillStyleLst>
    <a:lnStyleLst>
      <a:ln w="9525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 contourW="12700">
          <a:bevelT w="0" h="0"/>
          <a:contourClr>
            <a:schemeClr val="phClr">
              <a:shade val="80000"/>
            </a:schemeClr>
          </a:contourClr>
        </a:sp3d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5400000"/>
          </a:lightRig>
        </a:scene3d>
        <a:sp3d contourW="12700">
          <a:bevelT w="25400" h="50800" prst="angle"/>
          <a:contourClr>
            <a:schemeClr val="phClr"/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17">
    <a:dk1>
      <a:srgbClr val="000000"/>
    </a:dk1>
    <a:lt1>
      <a:sysClr val="window" lastClr="FFFFFF"/>
    </a:lt1>
    <a:dk2>
      <a:srgbClr val="FF0000"/>
    </a:dk2>
    <a:lt2>
      <a:srgbClr val="00FF00"/>
    </a:lt2>
    <a:accent1>
      <a:srgbClr val="800000"/>
    </a:accent1>
    <a:accent2>
      <a:srgbClr val="006666"/>
    </a:accent2>
    <a:accent3>
      <a:srgbClr val="E2E1C0"/>
    </a:accent3>
    <a:accent4>
      <a:srgbClr val="0000FF"/>
    </a:accent4>
    <a:accent5>
      <a:srgbClr val="B69404"/>
    </a:accent5>
    <a:accent6>
      <a:srgbClr val="FFFF00"/>
    </a:accent6>
    <a:hlink>
      <a:srgbClr val="0000FF"/>
    </a:hlink>
    <a:folHlink>
      <a:srgbClr val="800080"/>
    </a:folHlink>
  </a:clrScheme>
  <a:fontScheme name="Global Sourcing KickoffSection 4-Project Approach v5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Solstice">
    <a:fillStyleLst>
      <a:solidFill>
        <a:schemeClr val="phClr"/>
      </a:solidFill>
      <a:gradFill rotWithShape="1">
        <a:gsLst>
          <a:gs pos="0">
            <a:schemeClr val="phClr">
              <a:tint val="35000"/>
              <a:satMod val="253000"/>
            </a:schemeClr>
          </a:gs>
          <a:gs pos="50000">
            <a:schemeClr val="phClr">
              <a:tint val="42000"/>
              <a:satMod val="255000"/>
            </a:schemeClr>
          </a:gs>
          <a:gs pos="97000">
            <a:schemeClr val="phClr">
              <a:tint val="53000"/>
              <a:satMod val="260000"/>
            </a:schemeClr>
          </a:gs>
          <a:gs pos="100000">
            <a:schemeClr val="phClr">
              <a:tint val="56000"/>
              <a:satMod val="275000"/>
            </a:schemeClr>
          </a:gs>
        </a:gsLst>
        <a:path path="circle">
          <a:fillToRect l="50000" t="50000" r="50000" b="50000"/>
        </a:path>
      </a:gradFill>
      <a:gradFill rotWithShape="1">
        <a:gsLst>
          <a:gs pos="0">
            <a:schemeClr val="phClr">
              <a:tint val="92000"/>
              <a:satMod val="170000"/>
            </a:schemeClr>
          </a:gs>
          <a:gs pos="15000">
            <a:schemeClr val="phClr">
              <a:tint val="92000"/>
              <a:shade val="99000"/>
              <a:satMod val="170000"/>
            </a:schemeClr>
          </a:gs>
          <a:gs pos="62000">
            <a:schemeClr val="phClr">
              <a:tint val="96000"/>
              <a:shade val="80000"/>
              <a:satMod val="170000"/>
            </a:schemeClr>
          </a:gs>
          <a:gs pos="97000">
            <a:schemeClr val="phClr">
              <a:tint val="98000"/>
              <a:shade val="63000"/>
              <a:satMod val="170000"/>
            </a:schemeClr>
          </a:gs>
          <a:gs pos="100000">
            <a:schemeClr val="phClr">
              <a:shade val="62000"/>
              <a:satMod val="170000"/>
            </a:schemeClr>
          </a:gs>
        </a:gsLst>
        <a:path path="circle">
          <a:fillToRect l="50000" t="50000" r="50000" b="50000"/>
        </a:path>
      </a:gradFill>
    </a:fillStyleLst>
    <a:lnStyleLst>
      <a:ln w="9525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 contourW="12700">
          <a:bevelT w="0" h="0"/>
          <a:contourClr>
            <a:schemeClr val="phClr">
              <a:shade val="80000"/>
            </a:schemeClr>
          </a:contourClr>
        </a:sp3d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5400000"/>
          </a:lightRig>
        </a:scene3d>
        <a:sp3d contourW="12700">
          <a:bevelT w="25400" h="50800" prst="angle"/>
          <a:contourClr>
            <a:schemeClr val="phClr"/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Custom 17">
    <a:dk1>
      <a:srgbClr val="000000"/>
    </a:dk1>
    <a:lt1>
      <a:sysClr val="window" lastClr="FFFFFF"/>
    </a:lt1>
    <a:dk2>
      <a:srgbClr val="FF0000"/>
    </a:dk2>
    <a:lt2>
      <a:srgbClr val="00FF00"/>
    </a:lt2>
    <a:accent1>
      <a:srgbClr val="800000"/>
    </a:accent1>
    <a:accent2>
      <a:srgbClr val="006666"/>
    </a:accent2>
    <a:accent3>
      <a:srgbClr val="E2E1C0"/>
    </a:accent3>
    <a:accent4>
      <a:srgbClr val="0000FF"/>
    </a:accent4>
    <a:accent5>
      <a:srgbClr val="B69404"/>
    </a:accent5>
    <a:accent6>
      <a:srgbClr val="FFFF00"/>
    </a:accent6>
    <a:hlink>
      <a:srgbClr val="0000FF"/>
    </a:hlink>
    <a:folHlink>
      <a:srgbClr val="800080"/>
    </a:folHlink>
  </a:clrScheme>
  <a:fontScheme name="Global Sourcing KickoffSection 4-Project Approach v5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Solstice">
    <a:fillStyleLst>
      <a:solidFill>
        <a:schemeClr val="phClr"/>
      </a:solidFill>
      <a:gradFill rotWithShape="1">
        <a:gsLst>
          <a:gs pos="0">
            <a:schemeClr val="phClr">
              <a:tint val="35000"/>
              <a:satMod val="253000"/>
            </a:schemeClr>
          </a:gs>
          <a:gs pos="50000">
            <a:schemeClr val="phClr">
              <a:tint val="42000"/>
              <a:satMod val="255000"/>
            </a:schemeClr>
          </a:gs>
          <a:gs pos="97000">
            <a:schemeClr val="phClr">
              <a:tint val="53000"/>
              <a:satMod val="260000"/>
            </a:schemeClr>
          </a:gs>
          <a:gs pos="100000">
            <a:schemeClr val="phClr">
              <a:tint val="56000"/>
              <a:satMod val="275000"/>
            </a:schemeClr>
          </a:gs>
        </a:gsLst>
        <a:path path="circle">
          <a:fillToRect l="50000" t="50000" r="50000" b="50000"/>
        </a:path>
      </a:gradFill>
      <a:gradFill rotWithShape="1">
        <a:gsLst>
          <a:gs pos="0">
            <a:schemeClr val="phClr">
              <a:tint val="92000"/>
              <a:satMod val="170000"/>
            </a:schemeClr>
          </a:gs>
          <a:gs pos="15000">
            <a:schemeClr val="phClr">
              <a:tint val="92000"/>
              <a:shade val="99000"/>
              <a:satMod val="170000"/>
            </a:schemeClr>
          </a:gs>
          <a:gs pos="62000">
            <a:schemeClr val="phClr">
              <a:tint val="96000"/>
              <a:shade val="80000"/>
              <a:satMod val="170000"/>
            </a:schemeClr>
          </a:gs>
          <a:gs pos="97000">
            <a:schemeClr val="phClr">
              <a:tint val="98000"/>
              <a:shade val="63000"/>
              <a:satMod val="170000"/>
            </a:schemeClr>
          </a:gs>
          <a:gs pos="100000">
            <a:schemeClr val="phClr">
              <a:shade val="62000"/>
              <a:satMod val="170000"/>
            </a:schemeClr>
          </a:gs>
        </a:gsLst>
        <a:path path="circle">
          <a:fillToRect l="50000" t="50000" r="50000" b="50000"/>
        </a:path>
      </a:gradFill>
    </a:fillStyleLst>
    <a:lnStyleLst>
      <a:ln w="9525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 contourW="12700">
          <a:bevelT w="0" h="0"/>
          <a:contourClr>
            <a:schemeClr val="phClr">
              <a:shade val="80000"/>
            </a:schemeClr>
          </a:contourClr>
        </a:sp3d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5400000"/>
          </a:lightRig>
        </a:scene3d>
        <a:sp3d contourW="12700">
          <a:bevelT w="25400" h="50800" prst="angle"/>
          <a:contourClr>
            <a:schemeClr val="phClr"/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Custom 17">
    <a:dk1>
      <a:srgbClr val="000000"/>
    </a:dk1>
    <a:lt1>
      <a:sysClr val="window" lastClr="FFFFFF"/>
    </a:lt1>
    <a:dk2>
      <a:srgbClr val="FF0000"/>
    </a:dk2>
    <a:lt2>
      <a:srgbClr val="00FF00"/>
    </a:lt2>
    <a:accent1>
      <a:srgbClr val="800000"/>
    </a:accent1>
    <a:accent2>
      <a:srgbClr val="006666"/>
    </a:accent2>
    <a:accent3>
      <a:srgbClr val="E2E1C0"/>
    </a:accent3>
    <a:accent4>
      <a:srgbClr val="0000FF"/>
    </a:accent4>
    <a:accent5>
      <a:srgbClr val="B69404"/>
    </a:accent5>
    <a:accent6>
      <a:srgbClr val="FFFF00"/>
    </a:accent6>
    <a:hlink>
      <a:srgbClr val="0000FF"/>
    </a:hlink>
    <a:folHlink>
      <a:srgbClr val="800080"/>
    </a:folHlink>
  </a:clrScheme>
  <a:fontScheme name="Global Sourcing KickoffSection 4-Project Approach v5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Solstice">
    <a:fillStyleLst>
      <a:solidFill>
        <a:schemeClr val="phClr"/>
      </a:solidFill>
      <a:gradFill rotWithShape="1">
        <a:gsLst>
          <a:gs pos="0">
            <a:schemeClr val="phClr">
              <a:tint val="35000"/>
              <a:satMod val="253000"/>
            </a:schemeClr>
          </a:gs>
          <a:gs pos="50000">
            <a:schemeClr val="phClr">
              <a:tint val="42000"/>
              <a:satMod val="255000"/>
            </a:schemeClr>
          </a:gs>
          <a:gs pos="97000">
            <a:schemeClr val="phClr">
              <a:tint val="53000"/>
              <a:satMod val="260000"/>
            </a:schemeClr>
          </a:gs>
          <a:gs pos="100000">
            <a:schemeClr val="phClr">
              <a:tint val="56000"/>
              <a:satMod val="275000"/>
            </a:schemeClr>
          </a:gs>
        </a:gsLst>
        <a:path path="circle">
          <a:fillToRect l="50000" t="50000" r="50000" b="50000"/>
        </a:path>
      </a:gradFill>
      <a:gradFill rotWithShape="1">
        <a:gsLst>
          <a:gs pos="0">
            <a:schemeClr val="phClr">
              <a:tint val="92000"/>
              <a:satMod val="170000"/>
            </a:schemeClr>
          </a:gs>
          <a:gs pos="15000">
            <a:schemeClr val="phClr">
              <a:tint val="92000"/>
              <a:shade val="99000"/>
              <a:satMod val="170000"/>
            </a:schemeClr>
          </a:gs>
          <a:gs pos="62000">
            <a:schemeClr val="phClr">
              <a:tint val="96000"/>
              <a:shade val="80000"/>
              <a:satMod val="170000"/>
            </a:schemeClr>
          </a:gs>
          <a:gs pos="97000">
            <a:schemeClr val="phClr">
              <a:tint val="98000"/>
              <a:shade val="63000"/>
              <a:satMod val="170000"/>
            </a:schemeClr>
          </a:gs>
          <a:gs pos="100000">
            <a:schemeClr val="phClr">
              <a:shade val="62000"/>
              <a:satMod val="170000"/>
            </a:schemeClr>
          </a:gs>
        </a:gsLst>
        <a:path path="circle">
          <a:fillToRect l="50000" t="50000" r="50000" b="50000"/>
        </a:path>
      </a:gradFill>
    </a:fillStyleLst>
    <a:lnStyleLst>
      <a:ln w="9525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 contourW="12700">
          <a:bevelT w="0" h="0"/>
          <a:contourClr>
            <a:schemeClr val="phClr">
              <a:shade val="80000"/>
            </a:schemeClr>
          </a:contourClr>
        </a:sp3d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5400000"/>
          </a:lightRig>
        </a:scene3d>
        <a:sp3d contourW="12700">
          <a:bevelT w="25400" h="50800" prst="angle"/>
          <a:contourClr>
            <a:schemeClr val="phClr"/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238261E73C88439BB98AF91E7C8BB9" ma:contentTypeVersion="12" ma:contentTypeDescription="Create a new document." ma:contentTypeScope="" ma:versionID="ce24275585ad6faa1994631f599f0ad0">
  <xsd:schema xmlns:xsd="http://www.w3.org/2001/XMLSchema" xmlns:xs="http://www.w3.org/2001/XMLSchema" xmlns:p="http://schemas.microsoft.com/office/2006/metadata/properties" xmlns:ns2="df96cac6-5edc-4d96-a14f-21dec8cebb64" xmlns:ns3="e6f9aa0a-a4db-4c69-b1fa-f7c559ce6762" targetNamespace="http://schemas.microsoft.com/office/2006/metadata/properties" ma:root="true" ma:fieldsID="e48c4e51891a7ad7a9848e84a11e2199" ns2:_="" ns3:_="">
    <xsd:import namespace="df96cac6-5edc-4d96-a14f-21dec8cebb64"/>
    <xsd:import namespace="e6f9aa0a-a4db-4c69-b1fa-f7c559ce67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6cac6-5edc-4d96-a14f-21dec8cebb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f9aa0a-a4db-4c69-b1fa-f7c559ce676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51DCF4-0DB4-4983-BD28-655A19E642A9}"/>
</file>

<file path=customXml/itemProps2.xml><?xml version="1.0" encoding="utf-8"?>
<ds:datastoreItem xmlns:ds="http://schemas.openxmlformats.org/officeDocument/2006/customXml" ds:itemID="{BB189E30-AF1B-4DC1-8E13-BCE8F8A1BBCE}"/>
</file>

<file path=customXml/itemProps3.xml><?xml version="1.0" encoding="utf-8"?>
<ds:datastoreItem xmlns:ds="http://schemas.openxmlformats.org/officeDocument/2006/customXml" ds:itemID="{B2B57BB0-FE8C-4D3A-8BB9-14159A52285A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26304</TotalTime>
  <Words>13969</Words>
  <Application>Microsoft Office PowerPoint</Application>
  <PresentationFormat>Widescreen</PresentationFormat>
  <Paragraphs>2809</Paragraphs>
  <Slides>103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103</vt:i4>
      </vt:variant>
    </vt:vector>
  </HeadingPairs>
  <TitlesOfParts>
    <vt:vector size="127" baseType="lpstr">
      <vt:lpstr>Abadi</vt:lpstr>
      <vt:lpstr>Arial</vt:lpstr>
      <vt:lpstr>AvantGarde</vt:lpstr>
      <vt:lpstr>Calibri</vt:lpstr>
      <vt:lpstr>Calibri </vt:lpstr>
      <vt:lpstr>Calibri (Body)</vt:lpstr>
      <vt:lpstr>Calibri Light</vt:lpstr>
      <vt:lpstr>Cambria Math</vt:lpstr>
      <vt:lpstr>Effra</vt:lpstr>
      <vt:lpstr>Effra Light</vt:lpstr>
      <vt:lpstr>Lao UI</vt:lpstr>
      <vt:lpstr>Museo Sans For Dell</vt:lpstr>
      <vt:lpstr>Roboto Condensed</vt:lpstr>
      <vt:lpstr>Segoe UI</vt:lpstr>
      <vt:lpstr>SegoeUI-Bold</vt:lpstr>
      <vt:lpstr>Selawik</vt:lpstr>
      <vt:lpstr>Selawik Light</vt:lpstr>
      <vt:lpstr>Symbol</vt:lpstr>
      <vt:lpstr>Webdings</vt:lpstr>
      <vt:lpstr>Wingdings</vt:lpstr>
      <vt:lpstr>Custom Design</vt:lpstr>
      <vt:lpstr>blank</vt:lpstr>
      <vt:lpstr>Title Divider Lt Wde</vt:lpstr>
      <vt:lpstr>Global Sourcing KickoffSection 4-Project Approach v5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pharmaceutical client wanted to estimate the salesforce size required for marketing a newly launched product</vt:lpstr>
      <vt:lpstr>Simulation model helps predict likelihood of physician prescribing the drug and patient adopting it </vt:lpstr>
      <vt:lpstr>Recommendations from the agent based model helped the client optimize their salesforce size to achieve sales targets</vt:lpstr>
      <vt:lpstr>A leading Pharmaceutical company needs to understand the fairness, balance and effectiveness of the territory alignment for its new product launch</vt:lpstr>
      <vt:lpstr>A hub &amp; spoke distribution model is most suitable to simplify coverage of the network of hospital accounts</vt:lpstr>
      <vt:lpstr>Territory 631B can be broken down into 10 hubs with varying potential </vt:lpstr>
      <vt:lpstr>Within each cluster, the hospital accounts can be covered with varying levels of efficiency</vt:lpstr>
      <vt:lpstr>The full potential of Almogordo cluster (i.e. 12251) within 631B can be covered in 1300 miles…</vt:lpstr>
      <vt:lpstr>…or a limited set of hospitals representing 81% of the potential can be covered in only 25% of the distance</vt:lpstr>
      <vt:lpstr>Zip code allocations were optimized to maximize potential from reached accounts subject to constraints on driving distance</vt:lpstr>
      <vt:lpstr>Whitespace zip codes were mapped to territories considering driving distance only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Sayan Goswami</dc:creator>
  <cp:lastModifiedBy>Ashish Kumar</cp:lastModifiedBy>
  <cp:revision>679</cp:revision>
  <dcterms:created xsi:type="dcterms:W3CDTF">2019-04-09T08:16:41Z</dcterms:created>
  <dcterms:modified xsi:type="dcterms:W3CDTF">2019-12-14T14:07:00Z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0x01010080238261E73C88439BB98AF91E7C8BB9</vt:lpwstr>
  </property>
</Properties>
</file>